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4"/>
  </p:sldMasterIdLst>
  <p:notesMasterIdLst>
    <p:notesMasterId r:id="rId47"/>
  </p:notesMasterIdLst>
  <p:handoutMasterIdLst>
    <p:handoutMasterId r:id="rId48"/>
  </p:handoutMasterIdLst>
  <p:sldIdLst>
    <p:sldId id="267" r:id="rId5"/>
    <p:sldId id="279" r:id="rId6"/>
    <p:sldId id="296" r:id="rId7"/>
    <p:sldId id="297" r:id="rId8"/>
    <p:sldId id="278" r:id="rId9"/>
    <p:sldId id="280" r:id="rId10"/>
    <p:sldId id="281" r:id="rId11"/>
    <p:sldId id="285" r:id="rId12"/>
    <p:sldId id="282" r:id="rId13"/>
    <p:sldId id="283" r:id="rId14"/>
    <p:sldId id="284" r:id="rId15"/>
    <p:sldId id="286" r:id="rId16"/>
    <p:sldId id="287" r:id="rId17"/>
    <p:sldId id="288" r:id="rId18"/>
    <p:sldId id="289" r:id="rId19"/>
    <p:sldId id="303" r:id="rId20"/>
    <p:sldId id="290" r:id="rId21"/>
    <p:sldId id="304" r:id="rId22"/>
    <p:sldId id="291" r:id="rId23"/>
    <p:sldId id="293" r:id="rId24"/>
    <p:sldId id="294" r:id="rId25"/>
    <p:sldId id="295" r:id="rId26"/>
    <p:sldId id="305" r:id="rId27"/>
    <p:sldId id="306" r:id="rId28"/>
    <p:sldId id="307" r:id="rId29"/>
    <p:sldId id="308" r:id="rId30"/>
    <p:sldId id="309" r:id="rId31"/>
    <p:sldId id="298" r:id="rId32"/>
    <p:sldId id="310" r:id="rId33"/>
    <p:sldId id="311" r:id="rId34"/>
    <p:sldId id="299" r:id="rId35"/>
    <p:sldId id="312" r:id="rId36"/>
    <p:sldId id="300" r:id="rId37"/>
    <p:sldId id="313" r:id="rId38"/>
    <p:sldId id="314" r:id="rId39"/>
    <p:sldId id="315" r:id="rId40"/>
    <p:sldId id="301" r:id="rId41"/>
    <p:sldId id="316" r:id="rId42"/>
    <p:sldId id="317" r:id="rId43"/>
    <p:sldId id="319" r:id="rId44"/>
    <p:sldId id="302" r:id="rId45"/>
    <p:sldId id="318" r:id="rId46"/>
  </p:sldIdLst>
  <p:sldSz cx="12188825" cy="6858000"/>
  <p:notesSz cx="6858000" cy="9144000"/>
  <p:defaultTextStyle>
    <a:defPPr>
      <a:defRPr lang="el-GR"/>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3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55797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49" autoAdjust="0"/>
    <p:restoredTop sz="94599" autoAdjust="0"/>
  </p:normalViewPr>
  <p:slideViewPr>
    <p:cSldViewPr>
      <p:cViewPr varScale="1">
        <p:scale>
          <a:sx n="70" d="100"/>
          <a:sy n="70" d="100"/>
        </p:scale>
        <p:origin x="972" y="66"/>
      </p:cViewPr>
      <p:guideLst>
        <p:guide orient="horz" pos="2160"/>
        <p:guide pos="3839"/>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97" d="100"/>
          <a:sy n="97" d="100"/>
        </p:scale>
        <p:origin x="3534"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Σύμβολο κράτησης θέσης κεφαλίδας 1">
            <a:extLst>
              <a:ext uri="{FF2B5EF4-FFF2-40B4-BE49-F238E27FC236}">
                <a16:creationId xmlns:a16="http://schemas.microsoft.com/office/drawing/2014/main" id="{E7D5DA28-C86E-4019-B7CB-1E40573CCDAE}"/>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rtl="0" fontAlgn="auto">
              <a:spcBef>
                <a:spcPts val="0"/>
              </a:spcBef>
              <a:spcAft>
                <a:spcPts val="0"/>
              </a:spcAft>
              <a:defRPr sz="1200">
                <a:latin typeface="+mn-lt"/>
                <a:cs typeface="+mn-cs"/>
              </a:defRPr>
            </a:lvl1pPr>
          </a:lstStyle>
          <a:p>
            <a:pPr>
              <a:defRPr/>
            </a:pPr>
            <a:endParaRPr lang="el-GR"/>
          </a:p>
        </p:txBody>
      </p:sp>
      <p:sp>
        <p:nvSpPr>
          <p:cNvPr id="3" name="Σύμβολο κράτησης θέσης ημερομηνίας 2">
            <a:extLst>
              <a:ext uri="{FF2B5EF4-FFF2-40B4-BE49-F238E27FC236}">
                <a16:creationId xmlns:a16="http://schemas.microsoft.com/office/drawing/2014/main" id="{8E1053BB-6C0A-4174-8F84-73BCD8D11A77}"/>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rtl="0" fontAlgn="auto">
              <a:spcBef>
                <a:spcPts val="0"/>
              </a:spcBef>
              <a:spcAft>
                <a:spcPts val="0"/>
              </a:spcAft>
              <a:defRPr sz="1200">
                <a:latin typeface="+mn-lt"/>
                <a:cs typeface="+mn-cs"/>
              </a:defRPr>
            </a:lvl1pPr>
          </a:lstStyle>
          <a:p>
            <a:pPr>
              <a:defRPr/>
            </a:pPr>
            <a:fld id="{EDEF7FE5-D88B-4D0A-B5AD-E6DD8A8AFBB8}" type="datetime1">
              <a:rPr lang="el-GR"/>
              <a:pPr>
                <a:defRPr/>
              </a:pPr>
              <a:t>22/12/2019</a:t>
            </a:fld>
            <a:endParaRPr lang="el-GR" dirty="0"/>
          </a:p>
        </p:txBody>
      </p:sp>
      <p:sp>
        <p:nvSpPr>
          <p:cNvPr id="4" name="Σύμβολο κράτησης θέσης υποσέλιδου 3">
            <a:extLst>
              <a:ext uri="{FF2B5EF4-FFF2-40B4-BE49-F238E27FC236}">
                <a16:creationId xmlns:a16="http://schemas.microsoft.com/office/drawing/2014/main" id="{5E0640A9-0D79-4F92-BF87-614DDDDF3B70}"/>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rtl="0" fontAlgn="auto">
              <a:spcBef>
                <a:spcPts val="0"/>
              </a:spcBef>
              <a:spcAft>
                <a:spcPts val="0"/>
              </a:spcAft>
              <a:defRPr sz="1200">
                <a:latin typeface="+mn-lt"/>
                <a:cs typeface="+mn-cs"/>
              </a:defRPr>
            </a:lvl1pPr>
          </a:lstStyle>
          <a:p>
            <a:pPr>
              <a:defRPr/>
            </a:pPr>
            <a:endParaRPr lang="el-GR"/>
          </a:p>
        </p:txBody>
      </p:sp>
      <p:sp>
        <p:nvSpPr>
          <p:cNvPr id="5" name="Σύμβολο κράτησης θέσης αριθμού διαφάνειας 4">
            <a:extLst>
              <a:ext uri="{FF2B5EF4-FFF2-40B4-BE49-F238E27FC236}">
                <a16:creationId xmlns:a16="http://schemas.microsoft.com/office/drawing/2014/main" id="{229294EA-3E72-4516-8787-1FC8F4DBFD0B}"/>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onstantia" panose="02030602050306030303" pitchFamily="18" charset="0"/>
              </a:defRPr>
            </a:lvl1pPr>
          </a:lstStyle>
          <a:p>
            <a:fld id="{D11D0DE4-9848-4A0F-B0F8-98D1D5B74E3C}" type="slidenum">
              <a:rPr lang="el-GR" altLang="el-GR"/>
              <a:pPr/>
              <a:t>‹#›</a:t>
            </a:fld>
            <a:endParaRPr lang="el-GR" altLang="el-G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Σύμβολο κράτησης θέσης κεφαλίδας 1">
            <a:extLst>
              <a:ext uri="{FF2B5EF4-FFF2-40B4-BE49-F238E27FC236}">
                <a16:creationId xmlns:a16="http://schemas.microsoft.com/office/drawing/2014/main" id="{D7396A82-51F1-46E9-AA5C-B9846BFAA936}"/>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rtl="0" fontAlgn="auto">
              <a:spcBef>
                <a:spcPts val="0"/>
              </a:spcBef>
              <a:spcAft>
                <a:spcPts val="0"/>
              </a:spcAft>
              <a:defRPr sz="1200">
                <a:latin typeface="+mn-lt"/>
                <a:cs typeface="+mn-cs"/>
              </a:defRPr>
            </a:lvl1pPr>
          </a:lstStyle>
          <a:p>
            <a:pPr>
              <a:defRPr/>
            </a:pPr>
            <a:endParaRPr lang="el-GR"/>
          </a:p>
        </p:txBody>
      </p:sp>
      <p:sp>
        <p:nvSpPr>
          <p:cNvPr id="3" name="Σύμβολο κράτησης θέσης ημερομηνίας 2">
            <a:extLst>
              <a:ext uri="{FF2B5EF4-FFF2-40B4-BE49-F238E27FC236}">
                <a16:creationId xmlns:a16="http://schemas.microsoft.com/office/drawing/2014/main" id="{4D42540B-8BEC-4449-8ABF-9E3BF622AAA9}"/>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rtl="0" fontAlgn="auto">
              <a:spcBef>
                <a:spcPts val="0"/>
              </a:spcBef>
              <a:spcAft>
                <a:spcPts val="0"/>
              </a:spcAft>
              <a:defRPr sz="1200">
                <a:latin typeface="+mn-lt"/>
                <a:cs typeface="+mn-cs"/>
              </a:defRPr>
            </a:lvl1pPr>
          </a:lstStyle>
          <a:p>
            <a:pPr>
              <a:defRPr/>
            </a:pPr>
            <a:fld id="{B6D72D24-FE4C-4C2B-94F9-D018E4456FCE}" type="datetime1">
              <a:rPr lang="el-GR"/>
              <a:pPr>
                <a:defRPr/>
              </a:pPr>
              <a:t>22/12/2019</a:t>
            </a:fld>
            <a:endParaRPr lang="el-GR" dirty="0"/>
          </a:p>
        </p:txBody>
      </p:sp>
      <p:sp>
        <p:nvSpPr>
          <p:cNvPr id="4" name="Σύμβολο κράτησης θέσης εικόνας διαφάνειας 3">
            <a:extLst>
              <a:ext uri="{FF2B5EF4-FFF2-40B4-BE49-F238E27FC236}">
                <a16:creationId xmlns:a16="http://schemas.microsoft.com/office/drawing/2014/main" id="{1C7CC992-B175-4427-8FE3-7F43BD98F3F7}"/>
              </a:ext>
            </a:extLst>
          </p:cNvPr>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lvl="0"/>
            <a:endParaRPr lang="el-GR" noProof="0" dirty="0"/>
          </a:p>
        </p:txBody>
      </p:sp>
      <p:sp>
        <p:nvSpPr>
          <p:cNvPr id="5" name="Σύμβολο κράτησης θέσης σημειώσεων 4">
            <a:extLst>
              <a:ext uri="{FF2B5EF4-FFF2-40B4-BE49-F238E27FC236}">
                <a16:creationId xmlns:a16="http://schemas.microsoft.com/office/drawing/2014/main" id="{42B90EA2-796F-4503-B3B6-CB4B1B72F00A}"/>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noProof="0" dirty="0"/>
              <a:t>Στυλ υποδείγματος κειμένου</a:t>
            </a:r>
          </a:p>
          <a:p>
            <a:pPr lvl="1"/>
            <a:r>
              <a:rPr lang="el-GR" noProof="0" dirty="0"/>
              <a:t>Δεύτερου επιπέδου</a:t>
            </a:r>
          </a:p>
          <a:p>
            <a:pPr lvl="2"/>
            <a:r>
              <a:rPr lang="el-GR" noProof="0" dirty="0"/>
              <a:t>Τρίτου επιπέδου</a:t>
            </a:r>
          </a:p>
          <a:p>
            <a:pPr lvl="3"/>
            <a:r>
              <a:rPr lang="el-GR" noProof="0" dirty="0"/>
              <a:t>Τέταρτου επιπέδου</a:t>
            </a:r>
          </a:p>
          <a:p>
            <a:pPr lvl="4"/>
            <a:r>
              <a:rPr lang="el-GR" noProof="0" dirty="0"/>
              <a:t>Πέμπτου επιπέδου</a:t>
            </a:r>
          </a:p>
        </p:txBody>
      </p:sp>
      <p:sp>
        <p:nvSpPr>
          <p:cNvPr id="6" name="Σύμβολο κράτησης θέσης υποσέλιδου 5">
            <a:extLst>
              <a:ext uri="{FF2B5EF4-FFF2-40B4-BE49-F238E27FC236}">
                <a16:creationId xmlns:a16="http://schemas.microsoft.com/office/drawing/2014/main" id="{27BA3EB3-8498-4786-822C-9DABC633BF20}"/>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fontAlgn="auto">
              <a:spcBef>
                <a:spcPts val="0"/>
              </a:spcBef>
              <a:spcAft>
                <a:spcPts val="0"/>
              </a:spcAft>
              <a:defRPr sz="1200">
                <a:latin typeface="+mn-lt"/>
                <a:cs typeface="+mn-cs"/>
              </a:defRPr>
            </a:lvl1pPr>
          </a:lstStyle>
          <a:p>
            <a:pPr>
              <a:defRPr/>
            </a:pPr>
            <a:endParaRPr lang="el-GR"/>
          </a:p>
        </p:txBody>
      </p:sp>
      <p:sp>
        <p:nvSpPr>
          <p:cNvPr id="7" name="Σύμβολο κράτησης θέσης αριθμού διαφάνειας 6">
            <a:extLst>
              <a:ext uri="{FF2B5EF4-FFF2-40B4-BE49-F238E27FC236}">
                <a16:creationId xmlns:a16="http://schemas.microsoft.com/office/drawing/2014/main" id="{2EA39985-C155-4328-9B70-CC80F714A560}"/>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onstantia" panose="02030602050306030303" pitchFamily="18" charset="0"/>
              </a:defRPr>
            </a:lvl1pPr>
          </a:lstStyle>
          <a:p>
            <a:fld id="{8AE440FD-6803-4995-B46F-F6249A686F39}" type="slidenum">
              <a:rPr lang="el-GR" altLang="el-GR"/>
              <a:pPr/>
              <a:t>‹#›</a:t>
            </a:fld>
            <a:endParaRPr lang="el-GR" altLang="el-G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Θέση εικόνας διαφάνειας 1">
            <a:extLst>
              <a:ext uri="{FF2B5EF4-FFF2-40B4-BE49-F238E27FC236}">
                <a16:creationId xmlns:a16="http://schemas.microsoft.com/office/drawing/2014/main" id="{FC990B4B-AFE1-4D85-AAD4-4883EDF1CFC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Θέση σημειώσεων 2">
            <a:extLst>
              <a:ext uri="{FF2B5EF4-FFF2-40B4-BE49-F238E27FC236}">
                <a16:creationId xmlns:a16="http://schemas.microsoft.com/office/drawing/2014/main" id="{59CC131C-C701-4FCC-A23A-D7D0FC18AEA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a:p>
        </p:txBody>
      </p:sp>
      <p:sp>
        <p:nvSpPr>
          <p:cNvPr id="16388" name="Θέση αριθμού διαφάνειας 3">
            <a:extLst>
              <a:ext uri="{FF2B5EF4-FFF2-40B4-BE49-F238E27FC236}">
                <a16:creationId xmlns:a16="http://schemas.microsoft.com/office/drawing/2014/main" id="{EC900C37-D087-4565-80E5-6AAEBFF06957}"/>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8E9D3A9-C1BE-4775-92B4-305AFAAE50E2}" type="slidenum">
              <a:rPr lang="el-GR" altLang="el-GR">
                <a:latin typeface="Constantia" panose="02030602050306030303" pitchFamily="18" charset="0"/>
              </a:rPr>
              <a:pPr eaLnBrk="1" hangingPunct="1"/>
              <a:t>1</a:t>
            </a:fld>
            <a:endParaRPr lang="el-GR" altLang="el-GR">
              <a:latin typeface="Constantia" panose="02030602050306030303"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Θέση εικόνας διαφάνειας 1">
            <a:extLst>
              <a:ext uri="{FF2B5EF4-FFF2-40B4-BE49-F238E27FC236}">
                <a16:creationId xmlns:a16="http://schemas.microsoft.com/office/drawing/2014/main" id="{7CE26F04-99D9-4508-B230-2FA59526E6D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Θέση σημειώσεων 2">
            <a:extLst>
              <a:ext uri="{FF2B5EF4-FFF2-40B4-BE49-F238E27FC236}">
                <a16:creationId xmlns:a16="http://schemas.microsoft.com/office/drawing/2014/main" id="{C237016B-6A48-44DF-BD9A-F9D20C41D9F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a:p>
        </p:txBody>
      </p:sp>
      <p:sp>
        <p:nvSpPr>
          <p:cNvPr id="17412" name="Θέση αριθμού διαφάνειας 3">
            <a:extLst>
              <a:ext uri="{FF2B5EF4-FFF2-40B4-BE49-F238E27FC236}">
                <a16:creationId xmlns:a16="http://schemas.microsoft.com/office/drawing/2014/main" id="{CB1BB208-DC3D-4BF7-98A3-E96A35612D3B}"/>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19ED2A4-6955-4874-9233-7A77A96EA91B}" type="slidenum">
              <a:rPr lang="el-GR" altLang="el-GR">
                <a:latin typeface="Constantia" panose="02030602050306030303" pitchFamily="18" charset="0"/>
              </a:rPr>
              <a:pPr eaLnBrk="1" hangingPunct="1"/>
              <a:t>5</a:t>
            </a:fld>
            <a:endParaRPr lang="el-GR" altLang="el-GR">
              <a:latin typeface="Constantia" panose="02030602050306030303"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1 - Θέση εικόνας διαφάνειας">
            <a:extLst>
              <a:ext uri="{FF2B5EF4-FFF2-40B4-BE49-F238E27FC236}">
                <a16:creationId xmlns:a16="http://schemas.microsoft.com/office/drawing/2014/main" id="{4CEA6254-64B4-42B6-899F-295769BCFE8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2 - Θέση σημειώσεων">
            <a:extLst>
              <a:ext uri="{FF2B5EF4-FFF2-40B4-BE49-F238E27FC236}">
                <a16:creationId xmlns:a16="http://schemas.microsoft.com/office/drawing/2014/main" id="{4DE83655-A11D-446A-A1CD-E1832794D70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a:p>
        </p:txBody>
      </p:sp>
      <p:sp>
        <p:nvSpPr>
          <p:cNvPr id="4" name="3 - Θέση αριθμού διαφάνειας">
            <a:extLst>
              <a:ext uri="{FF2B5EF4-FFF2-40B4-BE49-F238E27FC236}">
                <a16:creationId xmlns:a16="http://schemas.microsoft.com/office/drawing/2014/main" id="{0B0B804B-4135-42FB-B410-80F907A4E3F3}"/>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340D7A0-E6BA-4974-81F3-B5701523A200}" type="slidenum">
              <a:rPr lang="el-GR" altLang="el-GR">
                <a:latin typeface="Constantia" panose="02030602050306030303" pitchFamily="18" charset="0"/>
              </a:rPr>
              <a:pPr eaLnBrk="1" hangingPunct="1"/>
              <a:t>12</a:t>
            </a:fld>
            <a:endParaRPr lang="el-GR" altLang="el-GR">
              <a:latin typeface="Constantia" panose="02030602050306030303"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 Θέση εικόνας διαφάνειας">
            <a:extLst>
              <a:ext uri="{FF2B5EF4-FFF2-40B4-BE49-F238E27FC236}">
                <a16:creationId xmlns:a16="http://schemas.microsoft.com/office/drawing/2014/main" id="{C6178C3B-87D9-4923-84FB-15FF1363227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2 - Θέση σημειώσεων">
            <a:extLst>
              <a:ext uri="{FF2B5EF4-FFF2-40B4-BE49-F238E27FC236}">
                <a16:creationId xmlns:a16="http://schemas.microsoft.com/office/drawing/2014/main" id="{EB61C296-97D0-4541-95E5-5EEBCF817B3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a:p>
        </p:txBody>
      </p:sp>
      <p:sp>
        <p:nvSpPr>
          <p:cNvPr id="4" name="3 - Θέση αριθμού διαφάνειας">
            <a:extLst>
              <a:ext uri="{FF2B5EF4-FFF2-40B4-BE49-F238E27FC236}">
                <a16:creationId xmlns:a16="http://schemas.microsoft.com/office/drawing/2014/main" id="{E02D5105-70DF-42AC-82DA-263223EEFABF}"/>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081AA7B-2D4D-4314-8DFB-F1B1A1993C33}" type="slidenum">
              <a:rPr lang="el-GR" altLang="el-GR">
                <a:latin typeface="Constantia" panose="02030602050306030303" pitchFamily="18" charset="0"/>
              </a:rPr>
              <a:pPr eaLnBrk="1" hangingPunct="1"/>
              <a:t>37</a:t>
            </a:fld>
            <a:endParaRPr lang="el-GR" altLang="el-GR">
              <a:latin typeface="Constantia" panose="02030602050306030303"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4" name="Ομάδα 6">
            <a:extLst>
              <a:ext uri="{FF2B5EF4-FFF2-40B4-BE49-F238E27FC236}">
                <a16:creationId xmlns:a16="http://schemas.microsoft.com/office/drawing/2014/main" id="{9C3D949E-D887-407B-B627-AAB10134A061}"/>
              </a:ext>
            </a:extLst>
          </p:cNvPr>
          <p:cNvGrpSpPr>
            <a:grpSpLocks/>
          </p:cNvGrpSpPr>
          <p:nvPr/>
        </p:nvGrpSpPr>
        <p:grpSpPr bwMode="auto">
          <a:xfrm>
            <a:off x="1219200" y="1600200"/>
            <a:ext cx="9739313" cy="73025"/>
            <a:chOff x="914400" y="1200150"/>
            <a:chExt cx="7306712" cy="54864"/>
          </a:xfrm>
        </p:grpSpPr>
        <p:sp>
          <p:nvSpPr>
            <p:cNvPr id="5" name="Έλλειψη 7">
              <a:extLst>
                <a:ext uri="{FF2B5EF4-FFF2-40B4-BE49-F238E27FC236}">
                  <a16:creationId xmlns:a16="http://schemas.microsoft.com/office/drawing/2014/main" id="{19D8F32A-0AA4-4E05-A503-D2E257D8128C}"/>
                </a:ext>
              </a:extLst>
            </p:cNvPr>
            <p:cNvSpPr/>
            <p:nvPr/>
          </p:nvSpPr>
          <p:spPr>
            <a:xfrm>
              <a:off x="8166327" y="1200150"/>
              <a:ext cx="54785"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dirty="0"/>
            </a:p>
          </p:txBody>
        </p:sp>
        <p:sp>
          <p:nvSpPr>
            <p:cNvPr id="6" name="Έλλειψη 8">
              <a:extLst>
                <a:ext uri="{FF2B5EF4-FFF2-40B4-BE49-F238E27FC236}">
                  <a16:creationId xmlns:a16="http://schemas.microsoft.com/office/drawing/2014/main" id="{61BF5DA4-BCD0-4358-8794-228CA4373FEB}"/>
                </a:ext>
              </a:extLst>
            </p:cNvPr>
            <p:cNvSpPr/>
            <p:nvPr/>
          </p:nvSpPr>
          <p:spPr>
            <a:xfrm>
              <a:off x="914400" y="1200150"/>
              <a:ext cx="54785"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dirty="0"/>
            </a:p>
          </p:txBody>
        </p:sp>
        <p:grpSp>
          <p:nvGrpSpPr>
            <p:cNvPr id="7" name="Ομάδα 9">
              <a:extLst>
                <a:ext uri="{FF2B5EF4-FFF2-40B4-BE49-F238E27FC236}">
                  <a16:creationId xmlns:a16="http://schemas.microsoft.com/office/drawing/2014/main" id="{BE4A4326-A168-4101-981B-3F5DC93DF3B5}"/>
                </a:ext>
              </a:extLst>
            </p:cNvPr>
            <p:cNvGrpSpPr/>
            <p:nvPr/>
          </p:nvGrpSpPr>
          <p:grpSpPr>
            <a:xfrm>
              <a:off x="1036847" y="1207626"/>
              <a:ext cx="7074290" cy="38998"/>
              <a:chOff x="2141408" y="1752956"/>
              <a:chExt cx="7315200" cy="38998"/>
            </a:xfrm>
            <a:solidFill>
              <a:schemeClr val="tx2"/>
            </a:solidFill>
          </p:grpSpPr>
          <p:cxnSp>
            <p:nvCxnSpPr>
              <p:cNvPr id="8" name="Ευθεία γραμμή σύνδεσης 10">
                <a:extLst>
                  <a:ext uri="{FF2B5EF4-FFF2-40B4-BE49-F238E27FC236}">
                    <a16:creationId xmlns:a16="http://schemas.microsoft.com/office/drawing/2014/main" id="{3101E369-5CE9-42C5-B228-772D9C82C7CA}"/>
                  </a:ext>
                </a:extLst>
              </p:cNvPr>
              <p:cNvCxnSpPr/>
              <p:nvPr/>
            </p:nvCxnSpPr>
            <p:spPr>
              <a:xfrm>
                <a:off x="2141408" y="1752956"/>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 name="Ευθεία γραμμή σύνδεσης 11">
                <a:extLst>
                  <a:ext uri="{FF2B5EF4-FFF2-40B4-BE49-F238E27FC236}">
                    <a16:creationId xmlns:a16="http://schemas.microsoft.com/office/drawing/2014/main" id="{B1BE615F-A5A4-4F01-BB53-9CE329A584C5}"/>
                  </a:ext>
                </a:extLst>
              </p:cNvPr>
              <p:cNvCxnSpPr/>
              <p:nvPr/>
            </p:nvCxnSpPr>
            <p:spPr>
              <a:xfrm>
                <a:off x="2141408" y="1791954"/>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grpSp>
      </p:grpSp>
      <p:grpSp>
        <p:nvGrpSpPr>
          <p:cNvPr id="10" name="Ομάδα 12">
            <a:extLst>
              <a:ext uri="{FF2B5EF4-FFF2-40B4-BE49-F238E27FC236}">
                <a16:creationId xmlns:a16="http://schemas.microsoft.com/office/drawing/2014/main" id="{E2882E5D-B4A7-4543-B7B2-47EE06545A6F}"/>
              </a:ext>
            </a:extLst>
          </p:cNvPr>
          <p:cNvGrpSpPr>
            <a:grpSpLocks/>
          </p:cNvGrpSpPr>
          <p:nvPr/>
        </p:nvGrpSpPr>
        <p:grpSpPr bwMode="auto">
          <a:xfrm>
            <a:off x="1219200" y="4851400"/>
            <a:ext cx="9739313" cy="73025"/>
            <a:chOff x="914400" y="3638550"/>
            <a:chExt cx="7306712" cy="54864"/>
          </a:xfrm>
        </p:grpSpPr>
        <p:sp>
          <p:nvSpPr>
            <p:cNvPr id="11" name="Έλλειψη 13">
              <a:extLst>
                <a:ext uri="{FF2B5EF4-FFF2-40B4-BE49-F238E27FC236}">
                  <a16:creationId xmlns:a16="http://schemas.microsoft.com/office/drawing/2014/main" id="{8A5F0C16-7CF7-43AC-BA67-FE909193C8DA}"/>
                </a:ext>
              </a:extLst>
            </p:cNvPr>
            <p:cNvSpPr/>
            <p:nvPr/>
          </p:nvSpPr>
          <p:spPr>
            <a:xfrm>
              <a:off x="8166327" y="3638550"/>
              <a:ext cx="54785"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dirty="0"/>
            </a:p>
          </p:txBody>
        </p:sp>
        <p:sp>
          <p:nvSpPr>
            <p:cNvPr id="12" name="Έλλειψη 14">
              <a:extLst>
                <a:ext uri="{FF2B5EF4-FFF2-40B4-BE49-F238E27FC236}">
                  <a16:creationId xmlns:a16="http://schemas.microsoft.com/office/drawing/2014/main" id="{D7B6EE1C-0A41-4612-8A8F-8A45C1A92DD9}"/>
                </a:ext>
              </a:extLst>
            </p:cNvPr>
            <p:cNvSpPr/>
            <p:nvPr/>
          </p:nvSpPr>
          <p:spPr>
            <a:xfrm>
              <a:off x="914400" y="3638550"/>
              <a:ext cx="54785"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dirty="0"/>
            </a:p>
          </p:txBody>
        </p:sp>
        <p:grpSp>
          <p:nvGrpSpPr>
            <p:cNvPr id="13" name="Ομάδα 15">
              <a:extLst>
                <a:ext uri="{FF2B5EF4-FFF2-40B4-BE49-F238E27FC236}">
                  <a16:creationId xmlns:a16="http://schemas.microsoft.com/office/drawing/2014/main" id="{546459D8-FFBF-4BDB-BBCC-F29130D1FE61}"/>
                </a:ext>
              </a:extLst>
            </p:cNvPr>
            <p:cNvGrpSpPr/>
            <p:nvPr/>
          </p:nvGrpSpPr>
          <p:grpSpPr>
            <a:xfrm>
              <a:off x="1036847" y="3646026"/>
              <a:ext cx="7074290" cy="38998"/>
              <a:chOff x="2141408" y="1752956"/>
              <a:chExt cx="7315200" cy="38998"/>
            </a:xfrm>
            <a:solidFill>
              <a:schemeClr val="tx2"/>
            </a:solidFill>
          </p:grpSpPr>
          <p:cxnSp>
            <p:nvCxnSpPr>
              <p:cNvPr id="14" name="Ευθεία γραμμή σύνδεσης 16">
                <a:extLst>
                  <a:ext uri="{FF2B5EF4-FFF2-40B4-BE49-F238E27FC236}">
                    <a16:creationId xmlns:a16="http://schemas.microsoft.com/office/drawing/2014/main" id="{55ADD351-046D-4173-8F77-8EC753A2310F}"/>
                  </a:ext>
                </a:extLst>
              </p:cNvPr>
              <p:cNvCxnSpPr/>
              <p:nvPr/>
            </p:nvCxnSpPr>
            <p:spPr>
              <a:xfrm>
                <a:off x="2141408" y="1752956"/>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Ευθεία γραμμή σύνδεσης 17">
                <a:extLst>
                  <a:ext uri="{FF2B5EF4-FFF2-40B4-BE49-F238E27FC236}">
                    <a16:creationId xmlns:a16="http://schemas.microsoft.com/office/drawing/2014/main" id="{AE7B1650-DF61-4CE9-8127-C5C5ABC93CC4}"/>
                  </a:ext>
                </a:extLst>
              </p:cNvPr>
              <p:cNvCxnSpPr/>
              <p:nvPr/>
            </p:nvCxnSpPr>
            <p:spPr>
              <a:xfrm>
                <a:off x="2141408" y="1791954"/>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grpSp>
      </p:grpSp>
      <p:sp>
        <p:nvSpPr>
          <p:cNvPr id="2" name="Τίτλος 1"/>
          <p:cNvSpPr>
            <a:spLocks noGrp="1"/>
          </p:cNvSpPr>
          <p:nvPr>
            <p:ph type="ctrTitle"/>
          </p:nvPr>
        </p:nvSpPr>
        <p:spPr>
          <a:xfrm>
            <a:off x="1376792" y="1905003"/>
            <a:ext cx="9435241" cy="1625599"/>
          </a:xfrm>
        </p:spPr>
        <p:txBody>
          <a:bodyPr rtlCol="0">
            <a:normAutofit/>
          </a:bodyPr>
          <a:lstStyle>
            <a:lvl1pPr algn="ctr" rtl="0">
              <a:lnSpc>
                <a:spcPct val="90000"/>
              </a:lnSpc>
              <a:defRPr sz="4800">
                <a:solidFill>
                  <a:schemeClr val="tx2"/>
                </a:solidFill>
              </a:defRPr>
            </a:lvl1pPr>
          </a:lstStyle>
          <a:p>
            <a:r>
              <a:rPr lang="el-GR"/>
              <a:t>Kλικ για επεξεργασία του τίτλου</a:t>
            </a:r>
            <a:endParaRPr lang="el-GR" dirty="0"/>
          </a:p>
        </p:txBody>
      </p:sp>
      <p:sp>
        <p:nvSpPr>
          <p:cNvPr id="3" name="Υπότιτλος 2"/>
          <p:cNvSpPr>
            <a:spLocks noGrp="1"/>
          </p:cNvSpPr>
          <p:nvPr>
            <p:ph type="subTitle" idx="1"/>
          </p:nvPr>
        </p:nvSpPr>
        <p:spPr>
          <a:xfrm>
            <a:off x="1382103" y="3657123"/>
            <a:ext cx="9429931" cy="991077"/>
          </a:xfrm>
        </p:spPr>
        <p:txBody>
          <a:bodyPr rtlCol="0">
            <a:normAutofit/>
          </a:bodyPr>
          <a:lstStyle>
            <a:lvl1pPr marL="0" indent="0" algn="ctr" rtl="0">
              <a:spcBef>
                <a:spcPts val="0"/>
              </a:spcBef>
              <a:buNone/>
              <a:defRPr sz="2000" cap="all" baseline="0">
                <a:solidFill>
                  <a:schemeClr val="tx2"/>
                </a:solidFill>
              </a:defRPr>
            </a:lvl1pPr>
            <a:lvl2pPr marL="457200" indent="0" algn="ctr" rtl="0">
              <a:buNone/>
              <a:defRPr>
                <a:solidFill>
                  <a:schemeClr val="tx1">
                    <a:tint val="75000"/>
                  </a:schemeClr>
                </a:solidFill>
              </a:defRPr>
            </a:lvl2pPr>
            <a:lvl3pPr marL="914400" indent="0" algn="ctr" rtl="0">
              <a:buNone/>
              <a:defRPr>
                <a:solidFill>
                  <a:schemeClr val="tx1">
                    <a:tint val="75000"/>
                  </a:schemeClr>
                </a:solidFill>
              </a:defRPr>
            </a:lvl3pPr>
            <a:lvl4pPr marL="1371600" indent="0" algn="ctr" rtl="0">
              <a:buNone/>
              <a:defRPr>
                <a:solidFill>
                  <a:schemeClr val="tx1">
                    <a:tint val="75000"/>
                  </a:schemeClr>
                </a:solidFill>
              </a:defRPr>
            </a:lvl4pPr>
            <a:lvl5pPr marL="1828800" indent="0" algn="ctr" rtl="0">
              <a:buNone/>
              <a:defRPr>
                <a:solidFill>
                  <a:schemeClr val="tx1">
                    <a:tint val="75000"/>
                  </a:schemeClr>
                </a:solidFill>
              </a:defRPr>
            </a:lvl5pPr>
            <a:lvl6pPr marL="2286000" indent="0" algn="ctr" rtl="0">
              <a:buNone/>
              <a:defRPr>
                <a:solidFill>
                  <a:schemeClr val="tx1">
                    <a:tint val="75000"/>
                  </a:schemeClr>
                </a:solidFill>
              </a:defRPr>
            </a:lvl6pPr>
            <a:lvl7pPr marL="2743200" indent="0" algn="ctr" rtl="0">
              <a:buNone/>
              <a:defRPr>
                <a:solidFill>
                  <a:schemeClr val="tx1">
                    <a:tint val="75000"/>
                  </a:schemeClr>
                </a:solidFill>
              </a:defRPr>
            </a:lvl7pPr>
            <a:lvl8pPr marL="3200400" indent="0" algn="ctr" rtl="0">
              <a:buNone/>
              <a:defRPr>
                <a:solidFill>
                  <a:schemeClr val="tx1">
                    <a:tint val="75000"/>
                  </a:schemeClr>
                </a:solidFill>
              </a:defRPr>
            </a:lvl8pPr>
            <a:lvl9pPr marL="3657600" indent="0" algn="ctr" rtl="0">
              <a:buNone/>
              <a:defRPr>
                <a:solidFill>
                  <a:schemeClr val="tx1">
                    <a:tint val="75000"/>
                  </a:schemeClr>
                </a:solidFill>
              </a:defRPr>
            </a:lvl9pPr>
          </a:lstStyle>
          <a:p>
            <a:r>
              <a:rPr lang="el-GR"/>
              <a:t>Κάντε κλικ για να επεξεργαστείτε τον υπότιτλο του υποδείγματος</a:t>
            </a:r>
            <a:endParaRPr lang="el-GR" dirty="0"/>
          </a:p>
        </p:txBody>
      </p:sp>
      <p:sp>
        <p:nvSpPr>
          <p:cNvPr id="16" name="Σύμβολο κράτησης θέσης υποσέλιδου 4">
            <a:extLst>
              <a:ext uri="{FF2B5EF4-FFF2-40B4-BE49-F238E27FC236}">
                <a16:creationId xmlns:a16="http://schemas.microsoft.com/office/drawing/2014/main" id="{171EC628-AF6B-4C35-BC37-675BB7F8F992}"/>
              </a:ext>
            </a:extLst>
          </p:cNvPr>
          <p:cNvSpPr>
            <a:spLocks noGrp="1"/>
          </p:cNvSpPr>
          <p:nvPr>
            <p:ph type="ftr" sz="quarter" idx="10"/>
          </p:nvPr>
        </p:nvSpPr>
        <p:spPr/>
        <p:txBody>
          <a:bodyPr/>
          <a:lstStyle>
            <a:lvl1pPr algn="l" rtl="0">
              <a:defRPr>
                <a:solidFill>
                  <a:schemeClr val="tx2"/>
                </a:solidFill>
              </a:defRPr>
            </a:lvl1pPr>
          </a:lstStyle>
          <a:p>
            <a:pPr>
              <a:defRPr/>
            </a:pPr>
            <a:r>
              <a:rPr lang="el-GR"/>
              <a:t>Παναγιώτα Στράτη</a:t>
            </a:r>
          </a:p>
        </p:txBody>
      </p:sp>
      <p:sp>
        <p:nvSpPr>
          <p:cNvPr id="17" name="Σύμβολο κράτησης θέσης ημερομηνίας 3">
            <a:extLst>
              <a:ext uri="{FF2B5EF4-FFF2-40B4-BE49-F238E27FC236}">
                <a16:creationId xmlns:a16="http://schemas.microsoft.com/office/drawing/2014/main" id="{4C3EEE7C-7A96-4ABA-8091-FFC0E48080C2}"/>
              </a:ext>
            </a:extLst>
          </p:cNvPr>
          <p:cNvSpPr>
            <a:spLocks noGrp="1"/>
          </p:cNvSpPr>
          <p:nvPr>
            <p:ph type="dt" sz="half" idx="11"/>
          </p:nvPr>
        </p:nvSpPr>
        <p:spPr/>
        <p:txBody>
          <a:bodyPr/>
          <a:lstStyle>
            <a:lvl1pPr algn="r" rtl="0">
              <a:defRPr>
                <a:solidFill>
                  <a:schemeClr val="tx2"/>
                </a:solidFill>
              </a:defRPr>
            </a:lvl1pPr>
          </a:lstStyle>
          <a:p>
            <a:pPr>
              <a:defRPr/>
            </a:pPr>
            <a:fld id="{B1AB426D-4B00-4076-AE5E-47FB14AAD717}" type="datetime1">
              <a:rPr lang="el-GR"/>
              <a:pPr>
                <a:defRPr/>
              </a:pPr>
              <a:t>22/12/2019</a:t>
            </a:fld>
            <a:endParaRPr lang="el-GR" dirty="0"/>
          </a:p>
        </p:txBody>
      </p:sp>
      <p:sp>
        <p:nvSpPr>
          <p:cNvPr id="18" name="Σύμβολο κράτησης θέσης αριθμού διαφάνειας 5">
            <a:extLst>
              <a:ext uri="{FF2B5EF4-FFF2-40B4-BE49-F238E27FC236}">
                <a16:creationId xmlns:a16="http://schemas.microsoft.com/office/drawing/2014/main" id="{BAE3C85C-3164-496C-9893-1DD5F0291305}"/>
              </a:ext>
            </a:extLst>
          </p:cNvPr>
          <p:cNvSpPr>
            <a:spLocks noGrp="1"/>
          </p:cNvSpPr>
          <p:nvPr>
            <p:ph type="sldNum" sz="quarter" idx="12"/>
          </p:nvPr>
        </p:nvSpPr>
        <p:spPr/>
        <p:txBody>
          <a:bodyPr/>
          <a:lstStyle>
            <a:lvl1pPr>
              <a:defRPr>
                <a:solidFill>
                  <a:schemeClr val="tx2"/>
                </a:solidFill>
              </a:defRPr>
            </a:lvl1pPr>
          </a:lstStyle>
          <a:p>
            <a:fld id="{B28CA1A8-6CB7-435D-BE54-EF4B47705087}" type="slidenum">
              <a:rPr lang="el-GR" altLang="el-GR"/>
              <a:pPr/>
              <a:t>‹#›</a:t>
            </a:fld>
            <a:endParaRPr lang="el-GR" altLang="el-GR"/>
          </a:p>
        </p:txBody>
      </p:sp>
    </p:spTree>
    <p:extLst>
      <p:ext uri="{BB962C8B-B14F-4D97-AF65-F5344CB8AC3E}">
        <p14:creationId xmlns:p14="http://schemas.microsoft.com/office/powerpoint/2010/main" val="2335048308"/>
      </p:ext>
    </p:extLst>
  </p:cSld>
  <p:clrMapOvr>
    <a:overrideClrMapping bg1="dk1" tx1="lt1" bg2="dk2" tx2="lt2" accent1="accent1" accent2="accent2" accent3="accent3" accent4="accent4" accent5="accent5" accent6="accent6" hlink="hlink" folHlink="folHlink"/>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lvl1pPr rtl="0">
              <a:defRPr/>
            </a:lvl1pPr>
          </a:lstStyle>
          <a:p>
            <a:r>
              <a:rPr lang="el-GR"/>
              <a:t>Kλικ για επεξεργασία του τίτλου</a:t>
            </a:r>
            <a:endParaRPr lang="el-GR" dirty="0"/>
          </a:p>
        </p:txBody>
      </p:sp>
      <p:sp>
        <p:nvSpPr>
          <p:cNvPr id="3" name="Σύμβολο κράτησης θέσης κατακόρυφου κειμένου 2"/>
          <p:cNvSpPr>
            <a:spLocks noGrp="1"/>
          </p:cNvSpPr>
          <p:nvPr>
            <p:ph type="body" orient="vert" idx="1"/>
          </p:nvPr>
        </p:nvSpPr>
        <p:spPr/>
        <p:txBody>
          <a:bodyPr vert="eaVert" rtlCol="0"/>
          <a:lstStyle>
            <a:lvl5pPr algn="l" rtl="0">
              <a:defRPr/>
            </a:lvl5pPr>
            <a:lvl6pPr algn="l" rtl="0">
              <a:defRPr/>
            </a:lvl6pPr>
            <a:lvl7pPr algn="l" rtl="0">
              <a:defRPr/>
            </a:lvl7pPr>
            <a:lvl8pPr algn="l" rtl="0">
              <a:defRPr baseline="0"/>
            </a:lvl8pPr>
            <a:lvl9pPr algn="l" rtl="0">
              <a:defRPr baseline="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l-GR" dirty="0"/>
          </a:p>
        </p:txBody>
      </p:sp>
      <p:sp>
        <p:nvSpPr>
          <p:cNvPr id="4" name="Σύμβολο κράτησης θέσης υποσέλιδου 4">
            <a:extLst>
              <a:ext uri="{FF2B5EF4-FFF2-40B4-BE49-F238E27FC236}">
                <a16:creationId xmlns:a16="http://schemas.microsoft.com/office/drawing/2014/main" id="{45525F9A-949F-4264-A330-4D84F9BCF702}"/>
              </a:ext>
            </a:extLst>
          </p:cNvPr>
          <p:cNvSpPr>
            <a:spLocks noGrp="1"/>
          </p:cNvSpPr>
          <p:nvPr>
            <p:ph type="ftr" sz="quarter" idx="10"/>
          </p:nvPr>
        </p:nvSpPr>
        <p:spPr/>
        <p:txBody>
          <a:bodyPr/>
          <a:lstStyle>
            <a:lvl1pPr>
              <a:defRPr/>
            </a:lvl1pPr>
          </a:lstStyle>
          <a:p>
            <a:pPr>
              <a:defRPr/>
            </a:pPr>
            <a:r>
              <a:rPr lang="el-GR"/>
              <a:t>Παναγιώτα Στράτη</a:t>
            </a:r>
          </a:p>
        </p:txBody>
      </p:sp>
      <p:sp>
        <p:nvSpPr>
          <p:cNvPr id="5" name="Σύμβολο κράτησης θέσης ημερομηνίας 3">
            <a:extLst>
              <a:ext uri="{FF2B5EF4-FFF2-40B4-BE49-F238E27FC236}">
                <a16:creationId xmlns:a16="http://schemas.microsoft.com/office/drawing/2014/main" id="{B1B81904-79FA-412F-9E07-590A2A16FE9D}"/>
              </a:ext>
            </a:extLst>
          </p:cNvPr>
          <p:cNvSpPr>
            <a:spLocks noGrp="1"/>
          </p:cNvSpPr>
          <p:nvPr>
            <p:ph type="dt" sz="half" idx="11"/>
          </p:nvPr>
        </p:nvSpPr>
        <p:spPr/>
        <p:txBody>
          <a:bodyPr/>
          <a:lstStyle>
            <a:lvl1pPr>
              <a:defRPr/>
            </a:lvl1pPr>
          </a:lstStyle>
          <a:p>
            <a:pPr>
              <a:defRPr/>
            </a:pPr>
            <a:fld id="{BB5E3190-EE04-41FE-8997-3F6716A28C89}" type="datetime1">
              <a:rPr lang="el-GR"/>
              <a:pPr>
                <a:defRPr/>
              </a:pPr>
              <a:t>22/12/2019</a:t>
            </a:fld>
            <a:endParaRPr lang="el-GR" dirty="0"/>
          </a:p>
        </p:txBody>
      </p:sp>
      <p:sp>
        <p:nvSpPr>
          <p:cNvPr id="6" name="Σύμβολο κράτησης θέσης αριθμού διαφάνειας 5">
            <a:extLst>
              <a:ext uri="{FF2B5EF4-FFF2-40B4-BE49-F238E27FC236}">
                <a16:creationId xmlns:a16="http://schemas.microsoft.com/office/drawing/2014/main" id="{A62D9E25-5D33-4855-A426-E52AF7FF58DC}"/>
              </a:ext>
            </a:extLst>
          </p:cNvPr>
          <p:cNvSpPr>
            <a:spLocks noGrp="1"/>
          </p:cNvSpPr>
          <p:nvPr>
            <p:ph type="sldNum" sz="quarter" idx="12"/>
          </p:nvPr>
        </p:nvSpPr>
        <p:spPr/>
        <p:txBody>
          <a:bodyPr/>
          <a:lstStyle>
            <a:lvl1pPr>
              <a:defRPr/>
            </a:lvl1pPr>
          </a:lstStyle>
          <a:p>
            <a:fld id="{6C2D1535-C706-422E-8F25-F7F237FE2C35}" type="slidenum">
              <a:rPr lang="el-GR" altLang="el-GR"/>
              <a:pPr/>
              <a:t>‹#›</a:t>
            </a:fld>
            <a:endParaRPr lang="el-GR" altLang="el-GR"/>
          </a:p>
        </p:txBody>
      </p:sp>
    </p:spTree>
    <p:extLst>
      <p:ext uri="{BB962C8B-B14F-4D97-AF65-F5344CB8AC3E}">
        <p14:creationId xmlns:p14="http://schemas.microsoft.com/office/powerpoint/2010/main" val="1870733902"/>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9834563" y="434975"/>
            <a:ext cx="1168400" cy="5661025"/>
          </a:xfrm>
        </p:spPr>
        <p:txBody>
          <a:bodyPr vert="eaVert" rtlCol="0"/>
          <a:lstStyle>
            <a:lvl1pPr rtl="0">
              <a:defRPr/>
            </a:lvl1pPr>
          </a:lstStyle>
          <a:p>
            <a:r>
              <a:rPr lang="el-GR"/>
              <a:t>Kλικ για επεξεργασία του τίτλου</a:t>
            </a:r>
            <a:endParaRPr lang="el-GR" dirty="0"/>
          </a:p>
        </p:txBody>
      </p:sp>
      <p:sp>
        <p:nvSpPr>
          <p:cNvPr id="3" name="Σύμβολο κράτησης θέσης κατακόρυφου κειμένου 2"/>
          <p:cNvSpPr>
            <a:spLocks noGrp="1"/>
          </p:cNvSpPr>
          <p:nvPr>
            <p:ph type="body" orient="vert" idx="1"/>
          </p:nvPr>
        </p:nvSpPr>
        <p:spPr>
          <a:xfrm>
            <a:off x="1217613" y="434975"/>
            <a:ext cx="8413750" cy="5661025"/>
          </a:xfrm>
        </p:spPr>
        <p:txBody>
          <a:bodyPr vert="eaVert" rtlCol="0"/>
          <a:lstStyle>
            <a:lvl5pPr algn="l" rtl="0">
              <a:defRPr/>
            </a:lvl5pPr>
            <a:lvl6pPr algn="l" rtl="0">
              <a:defRPr/>
            </a:lvl6pPr>
            <a:lvl7pPr algn="l" rtl="0">
              <a:defRPr/>
            </a:lvl7pPr>
            <a:lvl8pPr algn="l" rtl="0">
              <a:defRPr baseline="0"/>
            </a:lvl8pPr>
            <a:lvl9pPr algn="l" rtl="0">
              <a:defRPr baseline="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l-GR" dirty="0"/>
          </a:p>
        </p:txBody>
      </p:sp>
      <p:sp>
        <p:nvSpPr>
          <p:cNvPr id="4" name="Σύμβολο κράτησης θέσης υποσέλιδου 4">
            <a:extLst>
              <a:ext uri="{FF2B5EF4-FFF2-40B4-BE49-F238E27FC236}">
                <a16:creationId xmlns:a16="http://schemas.microsoft.com/office/drawing/2014/main" id="{555AAFF3-4F38-48B7-9A8C-62EAECE5E676}"/>
              </a:ext>
            </a:extLst>
          </p:cNvPr>
          <p:cNvSpPr>
            <a:spLocks noGrp="1"/>
          </p:cNvSpPr>
          <p:nvPr>
            <p:ph type="ftr" sz="quarter" idx="10"/>
          </p:nvPr>
        </p:nvSpPr>
        <p:spPr/>
        <p:txBody>
          <a:bodyPr/>
          <a:lstStyle>
            <a:lvl1pPr>
              <a:defRPr/>
            </a:lvl1pPr>
          </a:lstStyle>
          <a:p>
            <a:pPr>
              <a:defRPr/>
            </a:pPr>
            <a:r>
              <a:rPr lang="el-GR"/>
              <a:t>Παναγιώτα Στράτη</a:t>
            </a:r>
          </a:p>
        </p:txBody>
      </p:sp>
      <p:sp>
        <p:nvSpPr>
          <p:cNvPr id="5" name="Σύμβολο κράτησης θέσης ημερομηνίας 3">
            <a:extLst>
              <a:ext uri="{FF2B5EF4-FFF2-40B4-BE49-F238E27FC236}">
                <a16:creationId xmlns:a16="http://schemas.microsoft.com/office/drawing/2014/main" id="{1E9283B7-BEA1-4CE7-9203-BB48500D16D2}"/>
              </a:ext>
            </a:extLst>
          </p:cNvPr>
          <p:cNvSpPr>
            <a:spLocks noGrp="1"/>
          </p:cNvSpPr>
          <p:nvPr>
            <p:ph type="dt" sz="half" idx="11"/>
          </p:nvPr>
        </p:nvSpPr>
        <p:spPr/>
        <p:txBody>
          <a:bodyPr/>
          <a:lstStyle>
            <a:lvl1pPr>
              <a:defRPr/>
            </a:lvl1pPr>
          </a:lstStyle>
          <a:p>
            <a:pPr>
              <a:defRPr/>
            </a:pPr>
            <a:fld id="{E575F474-3B19-40D1-AA2B-E149D4590593}" type="datetime1">
              <a:rPr lang="el-GR"/>
              <a:pPr>
                <a:defRPr/>
              </a:pPr>
              <a:t>22/12/2019</a:t>
            </a:fld>
            <a:endParaRPr lang="el-GR" dirty="0"/>
          </a:p>
        </p:txBody>
      </p:sp>
      <p:sp>
        <p:nvSpPr>
          <p:cNvPr id="6" name="Σύμβολο κράτησης θέσης αριθμού διαφάνειας 5">
            <a:extLst>
              <a:ext uri="{FF2B5EF4-FFF2-40B4-BE49-F238E27FC236}">
                <a16:creationId xmlns:a16="http://schemas.microsoft.com/office/drawing/2014/main" id="{C571A1FE-AC05-45DF-83F9-5E8537950277}"/>
              </a:ext>
            </a:extLst>
          </p:cNvPr>
          <p:cNvSpPr>
            <a:spLocks noGrp="1"/>
          </p:cNvSpPr>
          <p:nvPr>
            <p:ph type="sldNum" sz="quarter" idx="12"/>
          </p:nvPr>
        </p:nvSpPr>
        <p:spPr/>
        <p:txBody>
          <a:bodyPr/>
          <a:lstStyle>
            <a:lvl1pPr>
              <a:defRPr/>
            </a:lvl1pPr>
          </a:lstStyle>
          <a:p>
            <a:fld id="{47CC2567-88CE-431D-B9F1-E2FA52F20ACB}" type="slidenum">
              <a:rPr lang="el-GR" altLang="el-GR"/>
              <a:pPr/>
              <a:t>‹#›</a:t>
            </a:fld>
            <a:endParaRPr lang="el-GR" altLang="el-GR"/>
          </a:p>
        </p:txBody>
      </p:sp>
    </p:spTree>
    <p:extLst>
      <p:ext uri="{BB962C8B-B14F-4D97-AF65-F5344CB8AC3E}">
        <p14:creationId xmlns:p14="http://schemas.microsoft.com/office/powerpoint/2010/main" val="1386764757"/>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lvl1pPr rtl="0">
              <a:defRPr/>
            </a:lvl1pPr>
          </a:lstStyle>
          <a:p>
            <a:r>
              <a:rPr lang="el-GR"/>
              <a:t>Kλικ για επεξεργασία του τίτλου</a:t>
            </a:r>
            <a:endParaRPr lang="el-GR" dirty="0"/>
          </a:p>
        </p:txBody>
      </p:sp>
      <p:sp>
        <p:nvSpPr>
          <p:cNvPr id="3" name="Σύμβολο κράτησης θέσης περιεχομένου 2"/>
          <p:cNvSpPr>
            <a:spLocks noGrp="1"/>
          </p:cNvSpPr>
          <p:nvPr>
            <p:ph idx="1"/>
          </p:nvPr>
        </p:nvSpPr>
        <p:spPr/>
        <p:txBody>
          <a:bodyPr rtlCol="0"/>
          <a:lstStyle>
            <a:lvl5pPr algn="l" rtl="0">
              <a:defRPr/>
            </a:lvl5pPr>
            <a:lvl6pPr algn="l" rtl="0">
              <a:defRPr/>
            </a:lvl6pPr>
            <a:lvl7pPr algn="l" rtl="0">
              <a:defRPr/>
            </a:lvl7pPr>
            <a:lvl8pPr algn="l" rtl="0">
              <a:defRPr/>
            </a:lvl8pPr>
            <a:lvl9pPr algn="l" rtl="0">
              <a:defRPr/>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l-GR" dirty="0"/>
          </a:p>
        </p:txBody>
      </p:sp>
      <p:sp>
        <p:nvSpPr>
          <p:cNvPr id="4" name="Σύμβολο κράτησης θέσης υποσέλιδου 4">
            <a:extLst>
              <a:ext uri="{FF2B5EF4-FFF2-40B4-BE49-F238E27FC236}">
                <a16:creationId xmlns:a16="http://schemas.microsoft.com/office/drawing/2014/main" id="{D8DD61C8-A7C1-44CE-837E-027A9620A7B5}"/>
              </a:ext>
            </a:extLst>
          </p:cNvPr>
          <p:cNvSpPr>
            <a:spLocks noGrp="1"/>
          </p:cNvSpPr>
          <p:nvPr>
            <p:ph type="ftr" sz="quarter" idx="10"/>
          </p:nvPr>
        </p:nvSpPr>
        <p:spPr/>
        <p:txBody>
          <a:bodyPr/>
          <a:lstStyle>
            <a:lvl1pPr>
              <a:defRPr/>
            </a:lvl1pPr>
          </a:lstStyle>
          <a:p>
            <a:pPr>
              <a:defRPr/>
            </a:pPr>
            <a:r>
              <a:rPr lang="el-GR"/>
              <a:t>Παναγιώτα Στράτη</a:t>
            </a:r>
          </a:p>
        </p:txBody>
      </p:sp>
      <p:sp>
        <p:nvSpPr>
          <p:cNvPr id="5" name="Σύμβολο κράτησης θέσης ημερομηνίας 3">
            <a:extLst>
              <a:ext uri="{FF2B5EF4-FFF2-40B4-BE49-F238E27FC236}">
                <a16:creationId xmlns:a16="http://schemas.microsoft.com/office/drawing/2014/main" id="{F4BF4AD0-BE49-4EFA-AF69-3D2406F7A3EC}"/>
              </a:ext>
            </a:extLst>
          </p:cNvPr>
          <p:cNvSpPr>
            <a:spLocks noGrp="1"/>
          </p:cNvSpPr>
          <p:nvPr>
            <p:ph type="dt" sz="half" idx="11"/>
          </p:nvPr>
        </p:nvSpPr>
        <p:spPr/>
        <p:txBody>
          <a:bodyPr/>
          <a:lstStyle>
            <a:lvl1pPr>
              <a:defRPr/>
            </a:lvl1pPr>
          </a:lstStyle>
          <a:p>
            <a:pPr>
              <a:defRPr/>
            </a:pPr>
            <a:fld id="{D0E955AC-0553-4C01-94E5-52F04CE07FC7}" type="datetime1">
              <a:rPr lang="el-GR"/>
              <a:pPr>
                <a:defRPr/>
              </a:pPr>
              <a:t>22/12/2019</a:t>
            </a:fld>
            <a:endParaRPr lang="el-GR" dirty="0"/>
          </a:p>
        </p:txBody>
      </p:sp>
      <p:sp>
        <p:nvSpPr>
          <p:cNvPr id="6" name="Σύμβολο κράτησης θέσης αριθμού διαφάνειας 5">
            <a:extLst>
              <a:ext uri="{FF2B5EF4-FFF2-40B4-BE49-F238E27FC236}">
                <a16:creationId xmlns:a16="http://schemas.microsoft.com/office/drawing/2014/main" id="{FB54A479-745E-4119-82C1-BFA3FC9E62D9}"/>
              </a:ext>
            </a:extLst>
          </p:cNvPr>
          <p:cNvSpPr>
            <a:spLocks noGrp="1"/>
          </p:cNvSpPr>
          <p:nvPr>
            <p:ph type="sldNum" sz="quarter" idx="12"/>
          </p:nvPr>
        </p:nvSpPr>
        <p:spPr/>
        <p:txBody>
          <a:bodyPr/>
          <a:lstStyle>
            <a:lvl1pPr>
              <a:defRPr/>
            </a:lvl1pPr>
          </a:lstStyle>
          <a:p>
            <a:fld id="{6E242D98-15F2-49C1-83FE-3046D6C90F0E}" type="slidenum">
              <a:rPr lang="el-GR" altLang="el-GR"/>
              <a:pPr/>
              <a:t>‹#›</a:t>
            </a:fld>
            <a:endParaRPr lang="el-GR" altLang="el-GR"/>
          </a:p>
        </p:txBody>
      </p:sp>
    </p:spTree>
    <p:extLst>
      <p:ext uri="{BB962C8B-B14F-4D97-AF65-F5344CB8AC3E}">
        <p14:creationId xmlns:p14="http://schemas.microsoft.com/office/powerpoint/2010/main" val="1087907174"/>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grpSp>
        <p:nvGrpSpPr>
          <p:cNvPr id="4" name="Ομάδα 12">
            <a:extLst>
              <a:ext uri="{FF2B5EF4-FFF2-40B4-BE49-F238E27FC236}">
                <a16:creationId xmlns:a16="http://schemas.microsoft.com/office/drawing/2014/main" id="{EDD5F4EF-AE94-46CF-A684-08F70D8EEA52}"/>
              </a:ext>
            </a:extLst>
          </p:cNvPr>
          <p:cNvGrpSpPr>
            <a:grpSpLocks/>
          </p:cNvGrpSpPr>
          <p:nvPr/>
        </p:nvGrpSpPr>
        <p:grpSpPr bwMode="auto">
          <a:xfrm>
            <a:off x="3273425" y="3475038"/>
            <a:ext cx="5641975" cy="55562"/>
            <a:chOff x="2455975" y="2588441"/>
            <a:chExt cx="4232051" cy="41148"/>
          </a:xfrm>
        </p:grpSpPr>
        <p:sp>
          <p:nvSpPr>
            <p:cNvPr id="5" name="Έλλειψη 13">
              <a:extLst>
                <a:ext uri="{FF2B5EF4-FFF2-40B4-BE49-F238E27FC236}">
                  <a16:creationId xmlns:a16="http://schemas.microsoft.com/office/drawing/2014/main" id="{8D07FC74-90AE-45B5-A5E5-C21625D8990F}"/>
                </a:ext>
              </a:extLst>
            </p:cNvPr>
            <p:cNvSpPr/>
            <p:nvPr/>
          </p:nvSpPr>
          <p:spPr>
            <a:xfrm>
              <a:off x="6642776" y="2588441"/>
              <a:ext cx="45250" cy="41148"/>
            </a:xfrm>
            <a:prstGeom prst="ellipse">
              <a:avLst/>
            </a:prstGeom>
            <a:solidFill>
              <a:schemeClr val="tx1"/>
            </a:solidFill>
            <a:ln w="26425" cap="flat" cmpd="sng" algn="ctr">
              <a:solidFill>
                <a:schemeClr val="tx1"/>
              </a:solidFill>
              <a:prstDash val="solid"/>
            </a:ln>
            <a:effectLst/>
          </p:spPr>
          <p:txBody>
            <a:bodyPr anchor="ctr"/>
            <a:lstStyle/>
            <a:p>
              <a:pPr algn="ctr" fontAlgn="auto">
                <a:spcBef>
                  <a:spcPts val="0"/>
                </a:spcBef>
                <a:spcAft>
                  <a:spcPts val="0"/>
                </a:spcAft>
                <a:defRPr/>
              </a:pPr>
              <a:endParaRPr lang="el-GR" kern="0" dirty="0">
                <a:solidFill>
                  <a:sysClr val="window" lastClr="FFFFFF"/>
                </a:solidFill>
                <a:latin typeface="Constantia"/>
                <a:cs typeface="+mn-cs"/>
              </a:endParaRPr>
            </a:p>
          </p:txBody>
        </p:sp>
        <p:sp>
          <p:nvSpPr>
            <p:cNvPr id="6" name="Έλλειψη 14">
              <a:extLst>
                <a:ext uri="{FF2B5EF4-FFF2-40B4-BE49-F238E27FC236}">
                  <a16:creationId xmlns:a16="http://schemas.microsoft.com/office/drawing/2014/main" id="{E2FE62FD-F57B-49CA-832B-A282369C5F31}"/>
                </a:ext>
              </a:extLst>
            </p:cNvPr>
            <p:cNvSpPr/>
            <p:nvPr/>
          </p:nvSpPr>
          <p:spPr>
            <a:xfrm>
              <a:off x="2455975" y="2588441"/>
              <a:ext cx="45250" cy="41148"/>
            </a:xfrm>
            <a:prstGeom prst="ellipse">
              <a:avLst/>
            </a:prstGeom>
            <a:solidFill>
              <a:schemeClr val="tx1"/>
            </a:solidFill>
            <a:ln w="26425" cap="flat" cmpd="sng" algn="ctr">
              <a:solidFill>
                <a:schemeClr val="tx1"/>
              </a:solidFill>
              <a:prstDash val="solid"/>
            </a:ln>
            <a:effectLst/>
          </p:spPr>
          <p:txBody>
            <a:bodyPr anchor="ctr"/>
            <a:lstStyle/>
            <a:p>
              <a:pPr algn="ctr" fontAlgn="auto">
                <a:spcBef>
                  <a:spcPts val="0"/>
                </a:spcBef>
                <a:spcAft>
                  <a:spcPts val="0"/>
                </a:spcAft>
                <a:defRPr/>
              </a:pPr>
              <a:endParaRPr lang="el-GR" kern="0" dirty="0">
                <a:solidFill>
                  <a:sysClr val="window" lastClr="FFFFFF"/>
                </a:solidFill>
                <a:latin typeface="Constantia"/>
                <a:cs typeface="+mn-cs"/>
              </a:endParaRPr>
            </a:p>
          </p:txBody>
        </p:sp>
        <p:grpSp>
          <p:nvGrpSpPr>
            <p:cNvPr id="7" name="Ομάδα 15">
              <a:extLst>
                <a:ext uri="{FF2B5EF4-FFF2-40B4-BE49-F238E27FC236}">
                  <a16:creationId xmlns:a16="http://schemas.microsoft.com/office/drawing/2014/main" id="{C576862C-B867-4CEA-8C1B-2864432ECD17}"/>
                </a:ext>
              </a:extLst>
            </p:cNvPr>
            <p:cNvGrpSpPr>
              <a:grpSpLocks/>
            </p:cNvGrpSpPr>
            <p:nvPr/>
          </p:nvGrpSpPr>
          <p:grpSpPr bwMode="auto">
            <a:xfrm>
              <a:off x="2563229" y="3459029"/>
              <a:ext cx="4023360" cy="38998"/>
              <a:chOff x="2550323" y="3458731"/>
              <a:chExt cx="4023360" cy="38998"/>
            </a:xfrm>
          </p:grpSpPr>
          <p:cxnSp>
            <p:nvCxnSpPr>
              <p:cNvPr id="8" name="Ευθεία γραμμή σύνδεσης 16">
                <a:extLst>
                  <a:ext uri="{FF2B5EF4-FFF2-40B4-BE49-F238E27FC236}">
                    <a16:creationId xmlns:a16="http://schemas.microsoft.com/office/drawing/2014/main" id="{FACCB635-1B71-4D38-B1D3-C3DFD284D629}"/>
                  </a:ext>
                </a:extLst>
              </p:cNvPr>
              <p:cNvCxnSpPr>
                <a:cxnSpLocks noChangeShapeType="1"/>
              </p:cNvCxnSpPr>
              <p:nvPr/>
            </p:nvCxnSpPr>
            <p:spPr bwMode="auto">
              <a:xfrm>
                <a:off x="2550323" y="3458731"/>
                <a:ext cx="4023360"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9" name="Ευθεία γραμμή σύνδεσης 17">
                <a:extLst>
                  <a:ext uri="{FF2B5EF4-FFF2-40B4-BE49-F238E27FC236}">
                    <a16:creationId xmlns:a16="http://schemas.microsoft.com/office/drawing/2014/main" id="{1B573DD4-3566-4BD6-8083-D07AA8C009F8}"/>
                  </a:ext>
                </a:extLst>
              </p:cNvPr>
              <p:cNvCxnSpPr>
                <a:cxnSpLocks noChangeShapeType="1"/>
              </p:cNvCxnSpPr>
              <p:nvPr/>
            </p:nvCxnSpPr>
            <p:spPr bwMode="auto">
              <a:xfrm>
                <a:off x="2550323" y="3497729"/>
                <a:ext cx="4023360"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grpSp>
      </p:grpSp>
      <p:sp>
        <p:nvSpPr>
          <p:cNvPr id="2" name="Τίτλος 1"/>
          <p:cNvSpPr>
            <a:spLocks noGrp="1"/>
          </p:cNvSpPr>
          <p:nvPr>
            <p:ph type="title"/>
          </p:nvPr>
        </p:nvSpPr>
        <p:spPr>
          <a:xfrm>
            <a:off x="1422030" y="990599"/>
            <a:ext cx="9344765" cy="2235203"/>
          </a:xfrm>
        </p:spPr>
        <p:txBody>
          <a:bodyPr rtlCol="0">
            <a:normAutofit/>
          </a:bodyPr>
          <a:lstStyle>
            <a:lvl1pPr algn="ctr" rtl="0">
              <a:lnSpc>
                <a:spcPct val="90000"/>
              </a:lnSpc>
              <a:defRPr sz="4800" b="0" cap="none" baseline="0"/>
            </a:lvl1pPr>
          </a:lstStyle>
          <a:p>
            <a:r>
              <a:rPr lang="el-GR"/>
              <a:t>Kλικ για επεξεργασία του τίτλου</a:t>
            </a:r>
            <a:endParaRPr lang="el-GR" dirty="0"/>
          </a:p>
        </p:txBody>
      </p:sp>
      <p:sp>
        <p:nvSpPr>
          <p:cNvPr id="3" name="Σύμβολο κράτησης θέσης κειμένου 2"/>
          <p:cNvSpPr>
            <a:spLocks noGrp="1"/>
          </p:cNvSpPr>
          <p:nvPr>
            <p:ph type="body" idx="1"/>
          </p:nvPr>
        </p:nvSpPr>
        <p:spPr>
          <a:xfrm>
            <a:off x="1422030" y="3733800"/>
            <a:ext cx="9344765" cy="1219200"/>
          </a:xfrm>
        </p:spPr>
        <p:txBody>
          <a:bodyPr rtlCol="0"/>
          <a:lstStyle>
            <a:lvl1pPr marL="0" indent="0" algn="ctr" rtl="0">
              <a:spcBef>
                <a:spcPts val="0"/>
              </a:spcBef>
              <a:buNone/>
              <a:defRPr sz="2000" cap="all" baseline="0">
                <a:solidFill>
                  <a:schemeClr val="tx1"/>
                </a:solidFill>
              </a:defRPr>
            </a:lvl1pPr>
            <a:lvl2pPr marL="457200" indent="0" algn="l" rtl="0">
              <a:buNone/>
              <a:defRPr sz="1800">
                <a:solidFill>
                  <a:schemeClr val="tx1">
                    <a:tint val="75000"/>
                  </a:schemeClr>
                </a:solidFill>
              </a:defRPr>
            </a:lvl2pPr>
            <a:lvl3pPr marL="914400" indent="0" algn="l" rtl="0">
              <a:buNone/>
              <a:defRPr sz="1600">
                <a:solidFill>
                  <a:schemeClr val="tx1">
                    <a:tint val="75000"/>
                  </a:schemeClr>
                </a:solidFill>
              </a:defRPr>
            </a:lvl3pPr>
            <a:lvl4pPr marL="1371600" indent="0" algn="l" rtl="0">
              <a:buNone/>
              <a:defRPr sz="1400">
                <a:solidFill>
                  <a:schemeClr val="tx1">
                    <a:tint val="75000"/>
                  </a:schemeClr>
                </a:solidFill>
              </a:defRPr>
            </a:lvl4pPr>
            <a:lvl5pPr marL="1828800" indent="0" algn="l" rtl="0">
              <a:buNone/>
              <a:defRPr sz="1400">
                <a:solidFill>
                  <a:schemeClr val="tx1">
                    <a:tint val="75000"/>
                  </a:schemeClr>
                </a:solidFill>
              </a:defRPr>
            </a:lvl5pPr>
            <a:lvl6pPr marL="2286000" indent="0" algn="l" rtl="0">
              <a:buNone/>
              <a:defRPr sz="1400">
                <a:solidFill>
                  <a:schemeClr val="tx1">
                    <a:tint val="75000"/>
                  </a:schemeClr>
                </a:solidFill>
              </a:defRPr>
            </a:lvl6pPr>
            <a:lvl7pPr marL="2743200" indent="0" algn="l" rtl="0">
              <a:buNone/>
              <a:defRPr sz="1400">
                <a:solidFill>
                  <a:schemeClr val="tx1">
                    <a:tint val="75000"/>
                  </a:schemeClr>
                </a:solidFill>
              </a:defRPr>
            </a:lvl7pPr>
            <a:lvl8pPr marL="3200400" indent="0" algn="l" rtl="0">
              <a:buNone/>
              <a:defRPr sz="1400">
                <a:solidFill>
                  <a:schemeClr val="tx1">
                    <a:tint val="75000"/>
                  </a:schemeClr>
                </a:solidFill>
              </a:defRPr>
            </a:lvl8pPr>
            <a:lvl9pPr marL="3657600" indent="0" algn="l" rtl="0">
              <a:buNone/>
              <a:defRPr sz="1400">
                <a:solidFill>
                  <a:schemeClr val="tx1">
                    <a:tint val="75000"/>
                  </a:schemeClr>
                </a:solidFill>
              </a:defRPr>
            </a:lvl9pPr>
          </a:lstStyle>
          <a:p>
            <a:pPr lvl="0"/>
            <a:r>
              <a:rPr lang="el-GR"/>
              <a:t>Kλικ για επεξεργασία των στυλ του υποδείγματος</a:t>
            </a:r>
          </a:p>
        </p:txBody>
      </p:sp>
      <p:sp>
        <p:nvSpPr>
          <p:cNvPr id="10" name="Σύμβολο κράτησης θέσης υποσέλιδου 4">
            <a:extLst>
              <a:ext uri="{FF2B5EF4-FFF2-40B4-BE49-F238E27FC236}">
                <a16:creationId xmlns:a16="http://schemas.microsoft.com/office/drawing/2014/main" id="{3154FAA5-6E5E-4CFF-8E70-9A3C41618F32}"/>
              </a:ext>
            </a:extLst>
          </p:cNvPr>
          <p:cNvSpPr>
            <a:spLocks noGrp="1"/>
          </p:cNvSpPr>
          <p:nvPr>
            <p:ph type="ftr" sz="quarter" idx="10"/>
          </p:nvPr>
        </p:nvSpPr>
        <p:spPr/>
        <p:txBody>
          <a:bodyPr/>
          <a:lstStyle>
            <a:lvl1pPr>
              <a:defRPr/>
            </a:lvl1pPr>
          </a:lstStyle>
          <a:p>
            <a:pPr>
              <a:defRPr/>
            </a:pPr>
            <a:r>
              <a:rPr lang="el-GR"/>
              <a:t>Παναγιώτα Στράτη</a:t>
            </a:r>
          </a:p>
        </p:txBody>
      </p:sp>
      <p:sp>
        <p:nvSpPr>
          <p:cNvPr id="11" name="Σύμβολο κράτησης θέσης ημερομηνίας 3">
            <a:extLst>
              <a:ext uri="{FF2B5EF4-FFF2-40B4-BE49-F238E27FC236}">
                <a16:creationId xmlns:a16="http://schemas.microsoft.com/office/drawing/2014/main" id="{9BC2B5BE-162F-4BC8-9D81-00D536DD21DA}"/>
              </a:ext>
            </a:extLst>
          </p:cNvPr>
          <p:cNvSpPr>
            <a:spLocks noGrp="1"/>
          </p:cNvSpPr>
          <p:nvPr>
            <p:ph type="dt" sz="half" idx="11"/>
          </p:nvPr>
        </p:nvSpPr>
        <p:spPr/>
        <p:txBody>
          <a:bodyPr/>
          <a:lstStyle>
            <a:lvl1pPr>
              <a:defRPr/>
            </a:lvl1pPr>
          </a:lstStyle>
          <a:p>
            <a:pPr>
              <a:defRPr/>
            </a:pPr>
            <a:fld id="{C1705425-FC13-4449-BD39-D7C12187D100}" type="datetime1">
              <a:rPr lang="el-GR"/>
              <a:pPr>
                <a:defRPr/>
              </a:pPr>
              <a:t>22/12/2019</a:t>
            </a:fld>
            <a:endParaRPr lang="el-GR" dirty="0"/>
          </a:p>
        </p:txBody>
      </p:sp>
      <p:sp>
        <p:nvSpPr>
          <p:cNvPr id="12" name="Σύμβολο κράτησης θέσης αριθμού διαφάνειας 5">
            <a:extLst>
              <a:ext uri="{FF2B5EF4-FFF2-40B4-BE49-F238E27FC236}">
                <a16:creationId xmlns:a16="http://schemas.microsoft.com/office/drawing/2014/main" id="{373E61BC-BBA6-40D3-A2A2-93AEF090D9AE}"/>
              </a:ext>
            </a:extLst>
          </p:cNvPr>
          <p:cNvSpPr>
            <a:spLocks noGrp="1"/>
          </p:cNvSpPr>
          <p:nvPr>
            <p:ph type="sldNum" sz="quarter" idx="12"/>
          </p:nvPr>
        </p:nvSpPr>
        <p:spPr/>
        <p:txBody>
          <a:bodyPr/>
          <a:lstStyle>
            <a:lvl1pPr>
              <a:defRPr/>
            </a:lvl1pPr>
          </a:lstStyle>
          <a:p>
            <a:fld id="{AC0C28F9-6DCC-4357-8F80-A0826AFE7874}" type="slidenum">
              <a:rPr lang="el-GR" altLang="el-GR"/>
              <a:pPr/>
              <a:t>‹#›</a:t>
            </a:fld>
            <a:endParaRPr lang="el-GR" altLang="el-GR"/>
          </a:p>
        </p:txBody>
      </p:sp>
    </p:spTree>
    <p:extLst>
      <p:ext uri="{BB962C8B-B14F-4D97-AF65-F5344CB8AC3E}">
        <p14:creationId xmlns:p14="http://schemas.microsoft.com/office/powerpoint/2010/main" val="3040227566"/>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lvl1pPr rtl="0">
              <a:defRPr/>
            </a:lvl1pPr>
          </a:lstStyle>
          <a:p>
            <a:r>
              <a:rPr lang="el-GR"/>
              <a:t>Kλικ για επεξεργασία του τίτλου</a:t>
            </a:r>
            <a:endParaRPr lang="el-GR" dirty="0"/>
          </a:p>
        </p:txBody>
      </p:sp>
      <p:sp>
        <p:nvSpPr>
          <p:cNvPr id="3" name="Σύμβολο κράτησης θέσης περιεχομένου 2"/>
          <p:cNvSpPr>
            <a:spLocks noGrp="1"/>
          </p:cNvSpPr>
          <p:nvPr>
            <p:ph sz="half" idx="1"/>
          </p:nvPr>
        </p:nvSpPr>
        <p:spPr>
          <a:xfrm>
            <a:off x="1218883" y="1803400"/>
            <a:ext cx="4773956" cy="42672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800"/>
            </a:lvl6pPr>
            <a:lvl7pPr algn="l" rtl="0">
              <a:defRPr sz="1800"/>
            </a:lvl7pPr>
            <a:lvl8pPr algn="l" rtl="0">
              <a:defRPr sz="1800"/>
            </a:lvl8pPr>
            <a:lvl9pPr algn="l" rtl="0">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l-GR" dirty="0"/>
          </a:p>
        </p:txBody>
      </p:sp>
      <p:sp>
        <p:nvSpPr>
          <p:cNvPr id="4" name="Σύμβολο κράτησης θέσης περιεχομένου 3"/>
          <p:cNvSpPr>
            <a:spLocks noGrp="1"/>
          </p:cNvSpPr>
          <p:nvPr>
            <p:ph sz="half" idx="2"/>
          </p:nvPr>
        </p:nvSpPr>
        <p:spPr>
          <a:xfrm>
            <a:off x="6195986" y="1803400"/>
            <a:ext cx="4773956" cy="42672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800"/>
            </a:lvl6pPr>
            <a:lvl7pPr algn="l" rtl="0">
              <a:defRPr sz="1800"/>
            </a:lvl7pPr>
            <a:lvl8pPr algn="l" rtl="0">
              <a:defRPr sz="1800" baseline="0"/>
            </a:lvl8pPr>
            <a:lvl9pPr algn="l" rtl="0">
              <a:defRPr sz="1800" baseline="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l-GR" dirty="0"/>
          </a:p>
        </p:txBody>
      </p:sp>
      <p:sp>
        <p:nvSpPr>
          <p:cNvPr id="5" name="Σύμβολο κράτησης θέσης υποσέλιδου 4">
            <a:extLst>
              <a:ext uri="{FF2B5EF4-FFF2-40B4-BE49-F238E27FC236}">
                <a16:creationId xmlns:a16="http://schemas.microsoft.com/office/drawing/2014/main" id="{C1A65676-64D0-463A-84B7-D970EF116BE4}"/>
              </a:ext>
            </a:extLst>
          </p:cNvPr>
          <p:cNvSpPr>
            <a:spLocks noGrp="1"/>
          </p:cNvSpPr>
          <p:nvPr>
            <p:ph type="ftr" sz="quarter" idx="10"/>
          </p:nvPr>
        </p:nvSpPr>
        <p:spPr/>
        <p:txBody>
          <a:bodyPr/>
          <a:lstStyle>
            <a:lvl1pPr>
              <a:defRPr/>
            </a:lvl1pPr>
          </a:lstStyle>
          <a:p>
            <a:pPr>
              <a:defRPr/>
            </a:pPr>
            <a:r>
              <a:rPr lang="el-GR"/>
              <a:t>Παναγιώτα Στράτη</a:t>
            </a:r>
          </a:p>
        </p:txBody>
      </p:sp>
      <p:sp>
        <p:nvSpPr>
          <p:cNvPr id="6" name="Σύμβολο κράτησης θέσης ημερομηνίας 3">
            <a:extLst>
              <a:ext uri="{FF2B5EF4-FFF2-40B4-BE49-F238E27FC236}">
                <a16:creationId xmlns:a16="http://schemas.microsoft.com/office/drawing/2014/main" id="{8F2FE2D4-C7C6-47D5-BDCC-A7EA35EB5E7B}"/>
              </a:ext>
            </a:extLst>
          </p:cNvPr>
          <p:cNvSpPr>
            <a:spLocks noGrp="1"/>
          </p:cNvSpPr>
          <p:nvPr>
            <p:ph type="dt" sz="half" idx="11"/>
          </p:nvPr>
        </p:nvSpPr>
        <p:spPr/>
        <p:txBody>
          <a:bodyPr/>
          <a:lstStyle>
            <a:lvl1pPr>
              <a:defRPr/>
            </a:lvl1pPr>
          </a:lstStyle>
          <a:p>
            <a:pPr>
              <a:defRPr/>
            </a:pPr>
            <a:fld id="{745F7514-86E1-499D-B590-79EE9454D8B3}" type="datetime1">
              <a:rPr lang="el-GR"/>
              <a:pPr>
                <a:defRPr/>
              </a:pPr>
              <a:t>22/12/2019</a:t>
            </a:fld>
            <a:endParaRPr lang="el-GR" dirty="0"/>
          </a:p>
        </p:txBody>
      </p:sp>
      <p:sp>
        <p:nvSpPr>
          <p:cNvPr id="7" name="Σύμβολο κράτησης θέσης αριθμού διαφάνειας 5">
            <a:extLst>
              <a:ext uri="{FF2B5EF4-FFF2-40B4-BE49-F238E27FC236}">
                <a16:creationId xmlns:a16="http://schemas.microsoft.com/office/drawing/2014/main" id="{AC822E2F-92C4-4CC5-9C31-D2DE580D3E51}"/>
              </a:ext>
            </a:extLst>
          </p:cNvPr>
          <p:cNvSpPr>
            <a:spLocks noGrp="1"/>
          </p:cNvSpPr>
          <p:nvPr>
            <p:ph type="sldNum" sz="quarter" idx="12"/>
          </p:nvPr>
        </p:nvSpPr>
        <p:spPr/>
        <p:txBody>
          <a:bodyPr/>
          <a:lstStyle>
            <a:lvl1pPr>
              <a:defRPr/>
            </a:lvl1pPr>
          </a:lstStyle>
          <a:p>
            <a:fld id="{AC4E329D-2F17-49C7-B30C-E155F88B2C1E}" type="slidenum">
              <a:rPr lang="el-GR" altLang="el-GR"/>
              <a:pPr/>
              <a:t>‹#›</a:t>
            </a:fld>
            <a:endParaRPr lang="el-GR" altLang="el-GR"/>
          </a:p>
        </p:txBody>
      </p:sp>
    </p:spTree>
    <p:extLst>
      <p:ext uri="{BB962C8B-B14F-4D97-AF65-F5344CB8AC3E}">
        <p14:creationId xmlns:p14="http://schemas.microsoft.com/office/powerpoint/2010/main" val="2557378439"/>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lvl1pPr algn="l" rtl="0">
              <a:defRPr/>
            </a:lvl1pPr>
          </a:lstStyle>
          <a:p>
            <a:r>
              <a:rPr lang="el-GR"/>
              <a:t>Kλικ για επεξεργασία του τίτλου</a:t>
            </a:r>
            <a:endParaRPr lang="el-GR" dirty="0"/>
          </a:p>
        </p:txBody>
      </p:sp>
      <p:sp>
        <p:nvSpPr>
          <p:cNvPr id="3" name="Σύμβολο κράτησης θέσης κειμένου 2"/>
          <p:cNvSpPr>
            <a:spLocks noGrp="1"/>
          </p:cNvSpPr>
          <p:nvPr>
            <p:ph type="body" idx="1"/>
          </p:nvPr>
        </p:nvSpPr>
        <p:spPr>
          <a:xfrm>
            <a:off x="1222945" y="1803400"/>
            <a:ext cx="4769806" cy="711200"/>
          </a:xfrm>
        </p:spPr>
        <p:txBody>
          <a:bodyPr rtlCol="0" anchor="ctr">
            <a:normAutofit/>
          </a:bodyPr>
          <a:lstStyle>
            <a:lvl1pPr marL="0" indent="0" algn="l" rtl="0">
              <a:lnSpc>
                <a:spcPct val="90000"/>
              </a:lnSpc>
              <a:spcBef>
                <a:spcPts val="0"/>
              </a:spcBef>
              <a:buNone/>
              <a:defRPr sz="20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a:r>
              <a:rPr lang="el-GR"/>
              <a:t>Kλικ για επεξεργασία των στυλ του υποδείγματος</a:t>
            </a:r>
          </a:p>
        </p:txBody>
      </p:sp>
      <p:sp>
        <p:nvSpPr>
          <p:cNvPr id="4" name="Σύμβολο κράτησης θέσης περιεχομένου 3"/>
          <p:cNvSpPr>
            <a:spLocks noGrp="1"/>
          </p:cNvSpPr>
          <p:nvPr>
            <p:ph sz="half" idx="2"/>
          </p:nvPr>
        </p:nvSpPr>
        <p:spPr>
          <a:xfrm>
            <a:off x="1218883" y="2514600"/>
            <a:ext cx="4773956" cy="3556000"/>
          </a:xfrm>
        </p:spPr>
        <p:txBody>
          <a:bodyPr rtlCol="0">
            <a:normAutofit/>
          </a:bodyPr>
          <a:lstStyle>
            <a:lvl1pPr algn="l" rtl="0">
              <a:spcBef>
                <a:spcPts val="1600"/>
              </a:spcBef>
              <a:defRPr sz="2000"/>
            </a:lvl1pPr>
            <a:lvl2pPr algn="l" rtl="0">
              <a:defRPr sz="1800"/>
            </a:lvl2pPr>
            <a:lvl3pPr algn="l" rtl="0">
              <a:defRPr sz="1600"/>
            </a:lvl3pPr>
            <a:lvl4pPr algn="l" rtl="0">
              <a:defRPr sz="1400"/>
            </a:lvl4pPr>
            <a:lvl5pPr algn="l" rtl="0">
              <a:defRPr sz="1400"/>
            </a:lvl5pPr>
            <a:lvl6pPr algn="l" rtl="0">
              <a:defRPr sz="1400"/>
            </a:lvl6pPr>
            <a:lvl7pPr algn="l" rtl="0">
              <a:defRPr sz="1400"/>
            </a:lvl7pPr>
            <a:lvl8pPr algn="l" rtl="0">
              <a:defRPr sz="1400"/>
            </a:lvl8pPr>
            <a:lvl9pPr algn="l" rtl="0">
              <a:defRPr sz="14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l-GR" dirty="0"/>
          </a:p>
        </p:txBody>
      </p:sp>
      <p:sp>
        <p:nvSpPr>
          <p:cNvPr id="5" name="Σύμβολο κράτησης θέσης κειμένου 4"/>
          <p:cNvSpPr>
            <a:spLocks noGrp="1"/>
          </p:cNvSpPr>
          <p:nvPr>
            <p:ph type="body" sz="quarter" idx="3"/>
          </p:nvPr>
        </p:nvSpPr>
        <p:spPr>
          <a:xfrm>
            <a:off x="6200049" y="1803400"/>
            <a:ext cx="4769806" cy="711200"/>
          </a:xfrm>
        </p:spPr>
        <p:txBody>
          <a:bodyPr rtlCol="0" anchor="ctr">
            <a:normAutofit/>
          </a:bodyPr>
          <a:lstStyle>
            <a:lvl1pPr marL="0" indent="0" algn="l" rtl="0">
              <a:lnSpc>
                <a:spcPct val="90000"/>
              </a:lnSpc>
              <a:spcBef>
                <a:spcPts val="0"/>
              </a:spcBef>
              <a:buNone/>
              <a:defRPr sz="20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a:r>
              <a:rPr lang="el-GR"/>
              <a:t>Kλικ για επεξεργασία των στυλ του υποδείγματος</a:t>
            </a:r>
          </a:p>
        </p:txBody>
      </p:sp>
      <p:sp>
        <p:nvSpPr>
          <p:cNvPr id="6" name="Σύμβολο κράτησης θέσης περιεχομένου 5"/>
          <p:cNvSpPr>
            <a:spLocks noGrp="1"/>
          </p:cNvSpPr>
          <p:nvPr>
            <p:ph sz="quarter" idx="4"/>
          </p:nvPr>
        </p:nvSpPr>
        <p:spPr>
          <a:xfrm>
            <a:off x="6195986" y="2514600"/>
            <a:ext cx="4773956" cy="3556000"/>
          </a:xfrm>
        </p:spPr>
        <p:txBody>
          <a:bodyPr rtlCol="0">
            <a:normAutofit/>
          </a:bodyPr>
          <a:lstStyle>
            <a:lvl1pPr algn="l" rtl="0">
              <a:spcBef>
                <a:spcPts val="1600"/>
              </a:spcBef>
              <a:defRPr sz="2000"/>
            </a:lvl1pPr>
            <a:lvl2pPr algn="l" rtl="0">
              <a:defRPr sz="1800"/>
            </a:lvl2pPr>
            <a:lvl3pPr algn="l" rtl="0">
              <a:defRPr sz="1600"/>
            </a:lvl3pPr>
            <a:lvl4pPr algn="l" rtl="0">
              <a:defRPr sz="1400"/>
            </a:lvl4pPr>
            <a:lvl5pPr algn="l" rtl="0">
              <a:defRPr sz="1400"/>
            </a:lvl5pPr>
            <a:lvl6pPr algn="l" rtl="0">
              <a:defRPr sz="1400"/>
            </a:lvl6pPr>
            <a:lvl7pPr algn="l" rtl="0">
              <a:defRPr sz="1400"/>
            </a:lvl7pPr>
            <a:lvl8pPr algn="l" rtl="0">
              <a:defRPr sz="1400"/>
            </a:lvl8pPr>
            <a:lvl9pPr algn="l" rtl="0">
              <a:defRPr sz="14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l-GR" dirty="0"/>
          </a:p>
        </p:txBody>
      </p:sp>
      <p:sp>
        <p:nvSpPr>
          <p:cNvPr id="7" name="Σύμβολο κράτησης θέσης υποσέλιδου 4">
            <a:extLst>
              <a:ext uri="{FF2B5EF4-FFF2-40B4-BE49-F238E27FC236}">
                <a16:creationId xmlns:a16="http://schemas.microsoft.com/office/drawing/2014/main" id="{45D2F84E-0AEF-4D6C-992E-2CAF651D52F1}"/>
              </a:ext>
            </a:extLst>
          </p:cNvPr>
          <p:cNvSpPr>
            <a:spLocks noGrp="1"/>
          </p:cNvSpPr>
          <p:nvPr>
            <p:ph type="ftr" sz="quarter" idx="10"/>
          </p:nvPr>
        </p:nvSpPr>
        <p:spPr/>
        <p:txBody>
          <a:bodyPr/>
          <a:lstStyle>
            <a:lvl1pPr>
              <a:defRPr/>
            </a:lvl1pPr>
          </a:lstStyle>
          <a:p>
            <a:pPr>
              <a:defRPr/>
            </a:pPr>
            <a:r>
              <a:rPr lang="el-GR"/>
              <a:t>Παναγιώτα Στράτη</a:t>
            </a:r>
          </a:p>
        </p:txBody>
      </p:sp>
      <p:sp>
        <p:nvSpPr>
          <p:cNvPr id="8" name="Σύμβολο κράτησης θέσης ημερομηνίας 3">
            <a:extLst>
              <a:ext uri="{FF2B5EF4-FFF2-40B4-BE49-F238E27FC236}">
                <a16:creationId xmlns:a16="http://schemas.microsoft.com/office/drawing/2014/main" id="{24E49155-67F8-4659-8C1B-6BFD099B6A71}"/>
              </a:ext>
            </a:extLst>
          </p:cNvPr>
          <p:cNvSpPr>
            <a:spLocks noGrp="1"/>
          </p:cNvSpPr>
          <p:nvPr>
            <p:ph type="dt" sz="half" idx="11"/>
          </p:nvPr>
        </p:nvSpPr>
        <p:spPr/>
        <p:txBody>
          <a:bodyPr/>
          <a:lstStyle>
            <a:lvl1pPr>
              <a:defRPr/>
            </a:lvl1pPr>
          </a:lstStyle>
          <a:p>
            <a:pPr>
              <a:defRPr/>
            </a:pPr>
            <a:fld id="{9B3D6C52-CFA6-4F05-BBF5-6514631C7C90}" type="datetime1">
              <a:rPr lang="el-GR"/>
              <a:pPr>
                <a:defRPr/>
              </a:pPr>
              <a:t>22/12/2019</a:t>
            </a:fld>
            <a:endParaRPr lang="el-GR" dirty="0"/>
          </a:p>
        </p:txBody>
      </p:sp>
      <p:sp>
        <p:nvSpPr>
          <p:cNvPr id="9" name="Σύμβολο κράτησης θέσης αριθμού διαφάνειας 5">
            <a:extLst>
              <a:ext uri="{FF2B5EF4-FFF2-40B4-BE49-F238E27FC236}">
                <a16:creationId xmlns:a16="http://schemas.microsoft.com/office/drawing/2014/main" id="{D61F7B02-ACFF-47EE-82B5-ABB66A3A3D64}"/>
              </a:ext>
            </a:extLst>
          </p:cNvPr>
          <p:cNvSpPr>
            <a:spLocks noGrp="1"/>
          </p:cNvSpPr>
          <p:nvPr>
            <p:ph type="sldNum" sz="quarter" idx="12"/>
          </p:nvPr>
        </p:nvSpPr>
        <p:spPr/>
        <p:txBody>
          <a:bodyPr/>
          <a:lstStyle>
            <a:lvl1pPr>
              <a:defRPr/>
            </a:lvl1pPr>
          </a:lstStyle>
          <a:p>
            <a:fld id="{558F6C86-ED8E-413A-B5DC-16ED4A1D7C9E}" type="slidenum">
              <a:rPr lang="el-GR" altLang="el-GR"/>
              <a:pPr/>
              <a:t>‹#›</a:t>
            </a:fld>
            <a:endParaRPr lang="el-GR" altLang="el-GR"/>
          </a:p>
        </p:txBody>
      </p:sp>
    </p:spTree>
    <p:extLst>
      <p:ext uri="{BB962C8B-B14F-4D97-AF65-F5344CB8AC3E}">
        <p14:creationId xmlns:p14="http://schemas.microsoft.com/office/powerpoint/2010/main" val="2636257344"/>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lvl1pPr rtl="0">
              <a:defRPr/>
            </a:lvl1pPr>
          </a:lstStyle>
          <a:p>
            <a:r>
              <a:rPr lang="el-GR"/>
              <a:t>Kλικ για επεξεργασία του τίτλου</a:t>
            </a:r>
            <a:endParaRPr lang="el-GR" dirty="0"/>
          </a:p>
        </p:txBody>
      </p:sp>
      <p:sp>
        <p:nvSpPr>
          <p:cNvPr id="3" name="Σύμβολο κράτησης θέσης υποσέλιδου 4">
            <a:extLst>
              <a:ext uri="{FF2B5EF4-FFF2-40B4-BE49-F238E27FC236}">
                <a16:creationId xmlns:a16="http://schemas.microsoft.com/office/drawing/2014/main" id="{AA30AFB7-F063-441E-8F9A-1F84866B7D2E}"/>
              </a:ext>
            </a:extLst>
          </p:cNvPr>
          <p:cNvSpPr>
            <a:spLocks noGrp="1"/>
          </p:cNvSpPr>
          <p:nvPr>
            <p:ph type="ftr" sz="quarter" idx="10"/>
          </p:nvPr>
        </p:nvSpPr>
        <p:spPr/>
        <p:txBody>
          <a:bodyPr/>
          <a:lstStyle>
            <a:lvl1pPr>
              <a:defRPr/>
            </a:lvl1pPr>
          </a:lstStyle>
          <a:p>
            <a:pPr>
              <a:defRPr/>
            </a:pPr>
            <a:r>
              <a:rPr lang="el-GR"/>
              <a:t>Παναγιώτα Στράτη</a:t>
            </a:r>
          </a:p>
        </p:txBody>
      </p:sp>
      <p:sp>
        <p:nvSpPr>
          <p:cNvPr id="4" name="Σύμβολο κράτησης θέσης ημερομηνίας 3">
            <a:extLst>
              <a:ext uri="{FF2B5EF4-FFF2-40B4-BE49-F238E27FC236}">
                <a16:creationId xmlns:a16="http://schemas.microsoft.com/office/drawing/2014/main" id="{D09809FD-DA2C-47F7-B4B7-07D9A406D765}"/>
              </a:ext>
            </a:extLst>
          </p:cNvPr>
          <p:cNvSpPr>
            <a:spLocks noGrp="1"/>
          </p:cNvSpPr>
          <p:nvPr>
            <p:ph type="dt" sz="half" idx="11"/>
          </p:nvPr>
        </p:nvSpPr>
        <p:spPr/>
        <p:txBody>
          <a:bodyPr/>
          <a:lstStyle>
            <a:lvl1pPr>
              <a:defRPr/>
            </a:lvl1pPr>
          </a:lstStyle>
          <a:p>
            <a:pPr>
              <a:defRPr/>
            </a:pPr>
            <a:fld id="{2DC293DE-6435-4A37-A608-2ABA228E250D}" type="datetime1">
              <a:rPr lang="el-GR"/>
              <a:pPr>
                <a:defRPr/>
              </a:pPr>
              <a:t>22/12/2019</a:t>
            </a:fld>
            <a:endParaRPr lang="el-GR" dirty="0"/>
          </a:p>
        </p:txBody>
      </p:sp>
      <p:sp>
        <p:nvSpPr>
          <p:cNvPr id="5" name="Σύμβολο κράτησης θέσης αριθμού διαφάνειας 5">
            <a:extLst>
              <a:ext uri="{FF2B5EF4-FFF2-40B4-BE49-F238E27FC236}">
                <a16:creationId xmlns:a16="http://schemas.microsoft.com/office/drawing/2014/main" id="{FD96BD5F-26EA-48D8-B3A5-2639F2935CE5}"/>
              </a:ext>
            </a:extLst>
          </p:cNvPr>
          <p:cNvSpPr>
            <a:spLocks noGrp="1"/>
          </p:cNvSpPr>
          <p:nvPr>
            <p:ph type="sldNum" sz="quarter" idx="12"/>
          </p:nvPr>
        </p:nvSpPr>
        <p:spPr/>
        <p:txBody>
          <a:bodyPr/>
          <a:lstStyle>
            <a:lvl1pPr>
              <a:defRPr/>
            </a:lvl1pPr>
          </a:lstStyle>
          <a:p>
            <a:fld id="{62A1FDDB-8F97-4837-A3DD-E11C470E889B}" type="slidenum">
              <a:rPr lang="el-GR" altLang="el-GR"/>
              <a:pPr/>
              <a:t>‹#›</a:t>
            </a:fld>
            <a:endParaRPr lang="el-GR" altLang="el-GR"/>
          </a:p>
        </p:txBody>
      </p:sp>
    </p:spTree>
    <p:extLst>
      <p:ext uri="{BB962C8B-B14F-4D97-AF65-F5344CB8AC3E}">
        <p14:creationId xmlns:p14="http://schemas.microsoft.com/office/powerpoint/2010/main" val="1551900419"/>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Σύμβολο κράτησης θέσης υποσέλιδου 4">
            <a:extLst>
              <a:ext uri="{FF2B5EF4-FFF2-40B4-BE49-F238E27FC236}">
                <a16:creationId xmlns:a16="http://schemas.microsoft.com/office/drawing/2014/main" id="{A74846AD-9C6B-48D3-A323-F7FF248F9884}"/>
              </a:ext>
            </a:extLst>
          </p:cNvPr>
          <p:cNvSpPr>
            <a:spLocks noGrp="1"/>
          </p:cNvSpPr>
          <p:nvPr>
            <p:ph type="ftr" sz="quarter" idx="10"/>
          </p:nvPr>
        </p:nvSpPr>
        <p:spPr/>
        <p:txBody>
          <a:bodyPr/>
          <a:lstStyle>
            <a:lvl1pPr>
              <a:defRPr/>
            </a:lvl1pPr>
          </a:lstStyle>
          <a:p>
            <a:pPr>
              <a:defRPr/>
            </a:pPr>
            <a:r>
              <a:rPr lang="el-GR"/>
              <a:t>Παναγιώτα Στράτη</a:t>
            </a:r>
          </a:p>
        </p:txBody>
      </p:sp>
      <p:sp>
        <p:nvSpPr>
          <p:cNvPr id="3" name="Σύμβολο κράτησης θέσης ημερομηνίας 3">
            <a:extLst>
              <a:ext uri="{FF2B5EF4-FFF2-40B4-BE49-F238E27FC236}">
                <a16:creationId xmlns:a16="http://schemas.microsoft.com/office/drawing/2014/main" id="{BED97B65-40DE-4823-B91C-6F64CEACDF7C}"/>
              </a:ext>
            </a:extLst>
          </p:cNvPr>
          <p:cNvSpPr>
            <a:spLocks noGrp="1"/>
          </p:cNvSpPr>
          <p:nvPr>
            <p:ph type="dt" sz="half" idx="11"/>
          </p:nvPr>
        </p:nvSpPr>
        <p:spPr/>
        <p:txBody>
          <a:bodyPr/>
          <a:lstStyle>
            <a:lvl1pPr>
              <a:defRPr/>
            </a:lvl1pPr>
          </a:lstStyle>
          <a:p>
            <a:pPr>
              <a:defRPr/>
            </a:pPr>
            <a:fld id="{D62B5DA1-B6B3-4F31-A346-DBEB822966EC}" type="datetime1">
              <a:rPr lang="el-GR"/>
              <a:pPr>
                <a:defRPr/>
              </a:pPr>
              <a:t>22/12/2019</a:t>
            </a:fld>
            <a:endParaRPr lang="el-GR" dirty="0"/>
          </a:p>
        </p:txBody>
      </p:sp>
      <p:sp>
        <p:nvSpPr>
          <p:cNvPr id="4" name="Σύμβολο κράτησης θέσης αριθμού διαφάνειας 5">
            <a:extLst>
              <a:ext uri="{FF2B5EF4-FFF2-40B4-BE49-F238E27FC236}">
                <a16:creationId xmlns:a16="http://schemas.microsoft.com/office/drawing/2014/main" id="{ED884A3D-C9E5-4A5E-BCBE-69AC2E65EACC}"/>
              </a:ext>
            </a:extLst>
          </p:cNvPr>
          <p:cNvSpPr>
            <a:spLocks noGrp="1"/>
          </p:cNvSpPr>
          <p:nvPr>
            <p:ph type="sldNum" sz="quarter" idx="12"/>
          </p:nvPr>
        </p:nvSpPr>
        <p:spPr/>
        <p:txBody>
          <a:bodyPr/>
          <a:lstStyle>
            <a:lvl1pPr>
              <a:defRPr/>
            </a:lvl1pPr>
          </a:lstStyle>
          <a:p>
            <a:fld id="{315F73FF-DA54-49FE-B6E2-37A8AFFF5E03}" type="slidenum">
              <a:rPr lang="el-GR" altLang="el-GR"/>
              <a:pPr/>
              <a:t>‹#›</a:t>
            </a:fld>
            <a:endParaRPr lang="el-GR" altLang="el-GR"/>
          </a:p>
        </p:txBody>
      </p:sp>
    </p:spTree>
    <p:extLst>
      <p:ext uri="{BB962C8B-B14F-4D97-AF65-F5344CB8AC3E}">
        <p14:creationId xmlns:p14="http://schemas.microsoft.com/office/powerpoint/2010/main" val="725127254"/>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a:bodyPr>
          <a:lstStyle>
            <a:lvl1pPr algn="l" rtl="0">
              <a:defRPr sz="3200" b="0"/>
            </a:lvl1pPr>
          </a:lstStyle>
          <a:p>
            <a:r>
              <a:rPr lang="el-GR"/>
              <a:t>Kλικ για επεξεργασία του τίτλου</a:t>
            </a:r>
            <a:endParaRPr lang="el-GR" dirty="0"/>
          </a:p>
        </p:txBody>
      </p:sp>
      <p:sp>
        <p:nvSpPr>
          <p:cNvPr id="3" name="Σύμβολο κράτησης θέσης περιεχομένου 2"/>
          <p:cNvSpPr>
            <a:spLocks noGrp="1"/>
          </p:cNvSpPr>
          <p:nvPr>
            <p:ph idx="1"/>
          </p:nvPr>
        </p:nvSpPr>
        <p:spPr>
          <a:xfrm>
            <a:off x="1218883" y="1803400"/>
            <a:ext cx="6602281" cy="4267201"/>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baseline="0"/>
            </a:lvl8pPr>
            <a:lvl9pPr algn="l" rtl="0">
              <a:defRPr sz="1600" baseline="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l-GR" dirty="0"/>
          </a:p>
        </p:txBody>
      </p:sp>
      <p:sp>
        <p:nvSpPr>
          <p:cNvPr id="4" name="Σύμβολο κράτησης θέσης κειμένου 3"/>
          <p:cNvSpPr>
            <a:spLocks noGrp="1"/>
          </p:cNvSpPr>
          <p:nvPr>
            <p:ph type="body" sz="half" idx="2"/>
          </p:nvPr>
        </p:nvSpPr>
        <p:spPr>
          <a:xfrm>
            <a:off x="8125883" y="1803400"/>
            <a:ext cx="2844060" cy="4267201"/>
          </a:xfrm>
        </p:spPr>
        <p:txBody>
          <a:bodyPr rtlCol="0">
            <a:normAutofit/>
          </a:bodyPr>
          <a:lstStyle>
            <a:lvl1pPr marL="0" indent="0" algn="l" rtl="0">
              <a:spcBef>
                <a:spcPts val="1600"/>
              </a:spcBef>
              <a:buNone/>
              <a:defRPr sz="20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a:r>
              <a:rPr lang="el-GR"/>
              <a:t>Kλικ για επεξεργασία των στυλ του υποδείγματος</a:t>
            </a:r>
          </a:p>
        </p:txBody>
      </p:sp>
      <p:sp>
        <p:nvSpPr>
          <p:cNvPr id="5" name="Σύμβολο κράτησης θέσης υποσέλιδου 4">
            <a:extLst>
              <a:ext uri="{FF2B5EF4-FFF2-40B4-BE49-F238E27FC236}">
                <a16:creationId xmlns:a16="http://schemas.microsoft.com/office/drawing/2014/main" id="{F212EAB3-4769-44AC-93DF-5DF00DD68458}"/>
              </a:ext>
            </a:extLst>
          </p:cNvPr>
          <p:cNvSpPr>
            <a:spLocks noGrp="1"/>
          </p:cNvSpPr>
          <p:nvPr>
            <p:ph type="ftr" sz="quarter" idx="10"/>
          </p:nvPr>
        </p:nvSpPr>
        <p:spPr/>
        <p:txBody>
          <a:bodyPr/>
          <a:lstStyle>
            <a:lvl1pPr>
              <a:defRPr/>
            </a:lvl1pPr>
          </a:lstStyle>
          <a:p>
            <a:pPr>
              <a:defRPr/>
            </a:pPr>
            <a:r>
              <a:rPr lang="el-GR"/>
              <a:t>Παναγιώτα Στράτη</a:t>
            </a:r>
          </a:p>
        </p:txBody>
      </p:sp>
      <p:sp>
        <p:nvSpPr>
          <p:cNvPr id="6" name="Σύμβολο κράτησης θέσης ημερομηνίας 3">
            <a:extLst>
              <a:ext uri="{FF2B5EF4-FFF2-40B4-BE49-F238E27FC236}">
                <a16:creationId xmlns:a16="http://schemas.microsoft.com/office/drawing/2014/main" id="{9C608C13-C216-414A-BA95-D22033705A4E}"/>
              </a:ext>
            </a:extLst>
          </p:cNvPr>
          <p:cNvSpPr>
            <a:spLocks noGrp="1"/>
          </p:cNvSpPr>
          <p:nvPr>
            <p:ph type="dt" sz="half" idx="11"/>
          </p:nvPr>
        </p:nvSpPr>
        <p:spPr/>
        <p:txBody>
          <a:bodyPr/>
          <a:lstStyle>
            <a:lvl1pPr>
              <a:defRPr/>
            </a:lvl1pPr>
          </a:lstStyle>
          <a:p>
            <a:pPr>
              <a:defRPr/>
            </a:pPr>
            <a:fld id="{D645CD1C-045A-490A-8D79-8E314B7DC7CE}" type="datetime1">
              <a:rPr lang="el-GR"/>
              <a:pPr>
                <a:defRPr/>
              </a:pPr>
              <a:t>22/12/2019</a:t>
            </a:fld>
            <a:endParaRPr lang="el-GR" dirty="0"/>
          </a:p>
        </p:txBody>
      </p:sp>
      <p:sp>
        <p:nvSpPr>
          <p:cNvPr id="7" name="Σύμβολο κράτησης θέσης αριθμού διαφάνειας 5">
            <a:extLst>
              <a:ext uri="{FF2B5EF4-FFF2-40B4-BE49-F238E27FC236}">
                <a16:creationId xmlns:a16="http://schemas.microsoft.com/office/drawing/2014/main" id="{A2BB2800-60B2-47E3-AA76-8AB7BD89DA88}"/>
              </a:ext>
            </a:extLst>
          </p:cNvPr>
          <p:cNvSpPr>
            <a:spLocks noGrp="1"/>
          </p:cNvSpPr>
          <p:nvPr>
            <p:ph type="sldNum" sz="quarter" idx="12"/>
          </p:nvPr>
        </p:nvSpPr>
        <p:spPr/>
        <p:txBody>
          <a:bodyPr/>
          <a:lstStyle>
            <a:lvl1pPr>
              <a:defRPr/>
            </a:lvl1pPr>
          </a:lstStyle>
          <a:p>
            <a:fld id="{077064CD-D58A-4907-8277-98DB9D6A216C}" type="slidenum">
              <a:rPr lang="el-GR" altLang="el-GR"/>
              <a:pPr/>
              <a:t>‹#›</a:t>
            </a:fld>
            <a:endParaRPr lang="el-GR" altLang="el-GR"/>
          </a:p>
        </p:txBody>
      </p:sp>
    </p:spTree>
    <p:extLst>
      <p:ext uri="{BB962C8B-B14F-4D97-AF65-F5344CB8AC3E}">
        <p14:creationId xmlns:p14="http://schemas.microsoft.com/office/powerpoint/2010/main" val="1246480824"/>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5" name="Ορθογώνιο 7">
            <a:extLst>
              <a:ext uri="{FF2B5EF4-FFF2-40B4-BE49-F238E27FC236}">
                <a16:creationId xmlns:a16="http://schemas.microsoft.com/office/drawing/2014/main" id="{BA523555-60B4-4B18-90A9-FF6CD62ADF79}"/>
              </a:ext>
            </a:extLst>
          </p:cNvPr>
          <p:cNvSpPr/>
          <p:nvPr/>
        </p:nvSpPr>
        <p:spPr>
          <a:xfrm>
            <a:off x="1219200" y="1803400"/>
            <a:ext cx="6602413" cy="4267200"/>
          </a:xfrm>
          <a:prstGeom prst="rect">
            <a:avLst/>
          </a:prstGeom>
          <a:no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anchor="ctr"/>
          <a:lstStyle/>
          <a:p>
            <a:pPr algn="ctr" fontAlgn="auto">
              <a:spcBef>
                <a:spcPts val="0"/>
              </a:spcBef>
              <a:spcAft>
                <a:spcPts val="0"/>
              </a:spcAft>
              <a:defRPr/>
            </a:pPr>
            <a:endParaRPr lang="el-GR" dirty="0"/>
          </a:p>
        </p:txBody>
      </p:sp>
      <p:sp>
        <p:nvSpPr>
          <p:cNvPr id="2" name="Τίτλος 1"/>
          <p:cNvSpPr>
            <a:spLocks noGrp="1"/>
          </p:cNvSpPr>
          <p:nvPr>
            <p:ph type="title"/>
          </p:nvPr>
        </p:nvSpPr>
        <p:spPr/>
        <p:txBody>
          <a:bodyPr rtlCol="0">
            <a:normAutofit/>
          </a:bodyPr>
          <a:lstStyle>
            <a:lvl1pPr algn="l" rtl="0">
              <a:defRPr sz="3200" b="0"/>
            </a:lvl1pPr>
          </a:lstStyle>
          <a:p>
            <a:r>
              <a:rPr lang="el-GR"/>
              <a:t>Kλικ για επεξεργασία του τίτλου</a:t>
            </a:r>
            <a:endParaRPr lang="el-GR" dirty="0"/>
          </a:p>
        </p:txBody>
      </p:sp>
      <p:sp>
        <p:nvSpPr>
          <p:cNvPr id="3" name="Σύμβολο κράτησης θέσης εικόνας 2" descr="Ένα κενό πλαίσιο κράτησης θέσης για να προσθέσετε μια εικόνα. Κάντε κλικ στο πλαίσιο κράτησης θέσης και επιλέξτε την εικόνα που θέλετε να προσθέσετε."/>
          <p:cNvSpPr>
            <a:spLocks noGrp="1"/>
          </p:cNvSpPr>
          <p:nvPr>
            <p:ph type="pic" idx="1"/>
          </p:nvPr>
        </p:nvSpPr>
        <p:spPr>
          <a:xfrm>
            <a:off x="1338739" y="1925320"/>
            <a:ext cx="6362567" cy="4023360"/>
          </a:xfrm>
          <a:solidFill>
            <a:schemeClr val="bg2"/>
          </a:solidFill>
        </p:spPr>
        <p:txBody>
          <a:bodyPr tIns="914400" rtlCol="0">
            <a:normAutofit/>
          </a:bodyPr>
          <a:lstStyle>
            <a:lvl1pPr marL="0" indent="0" algn="ctr" rtl="0">
              <a:buNone/>
              <a:defRPr sz="24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lvl="0"/>
            <a:r>
              <a:rPr lang="el-GR" noProof="0"/>
              <a:t>Κάντε κλικ στο εικονίδιο για να προσθέσετε μια εικόνα</a:t>
            </a:r>
            <a:endParaRPr lang="el-GR" noProof="0" dirty="0"/>
          </a:p>
        </p:txBody>
      </p:sp>
      <p:sp>
        <p:nvSpPr>
          <p:cNvPr id="4" name="Σύμβολο κράτησης θέσης κειμένου 3"/>
          <p:cNvSpPr>
            <a:spLocks noGrp="1"/>
          </p:cNvSpPr>
          <p:nvPr>
            <p:ph type="body" sz="half" idx="2"/>
          </p:nvPr>
        </p:nvSpPr>
        <p:spPr>
          <a:xfrm>
            <a:off x="8125883" y="1803401"/>
            <a:ext cx="2844060" cy="4165600"/>
          </a:xfrm>
        </p:spPr>
        <p:txBody>
          <a:bodyPr rtlCol="0">
            <a:normAutofit/>
          </a:bodyPr>
          <a:lstStyle>
            <a:lvl1pPr marL="0" indent="0" algn="l" rtl="0">
              <a:spcBef>
                <a:spcPts val="1600"/>
              </a:spcBef>
              <a:buNone/>
              <a:defRPr sz="20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a:r>
              <a:rPr lang="el-GR"/>
              <a:t>Kλικ για επεξεργασία των στυλ του υποδείγματος</a:t>
            </a:r>
          </a:p>
        </p:txBody>
      </p:sp>
      <p:sp>
        <p:nvSpPr>
          <p:cNvPr id="6" name="Σύμβολο κράτησης θέσης υποσέλιδου 5">
            <a:extLst>
              <a:ext uri="{FF2B5EF4-FFF2-40B4-BE49-F238E27FC236}">
                <a16:creationId xmlns:a16="http://schemas.microsoft.com/office/drawing/2014/main" id="{02222E0C-F2C3-429D-8735-6BFF9501E65B}"/>
              </a:ext>
            </a:extLst>
          </p:cNvPr>
          <p:cNvSpPr>
            <a:spLocks noGrp="1"/>
          </p:cNvSpPr>
          <p:nvPr>
            <p:ph type="ftr" sz="quarter" idx="10"/>
          </p:nvPr>
        </p:nvSpPr>
        <p:spPr/>
        <p:txBody>
          <a:bodyPr/>
          <a:lstStyle>
            <a:lvl1pPr>
              <a:defRPr/>
            </a:lvl1pPr>
          </a:lstStyle>
          <a:p>
            <a:pPr>
              <a:defRPr/>
            </a:pPr>
            <a:r>
              <a:rPr lang="el-GR"/>
              <a:t>Παναγιώτα Στράτη</a:t>
            </a:r>
          </a:p>
        </p:txBody>
      </p:sp>
      <p:sp>
        <p:nvSpPr>
          <p:cNvPr id="7" name="Σύμβολο κράτησης θέσης ημερομηνίας 4">
            <a:extLst>
              <a:ext uri="{FF2B5EF4-FFF2-40B4-BE49-F238E27FC236}">
                <a16:creationId xmlns:a16="http://schemas.microsoft.com/office/drawing/2014/main" id="{063D87FA-B91F-430D-8CDC-31D59EB6412C}"/>
              </a:ext>
            </a:extLst>
          </p:cNvPr>
          <p:cNvSpPr>
            <a:spLocks noGrp="1"/>
          </p:cNvSpPr>
          <p:nvPr>
            <p:ph type="dt" sz="half" idx="11"/>
          </p:nvPr>
        </p:nvSpPr>
        <p:spPr/>
        <p:txBody>
          <a:bodyPr/>
          <a:lstStyle>
            <a:lvl1pPr>
              <a:defRPr/>
            </a:lvl1pPr>
          </a:lstStyle>
          <a:p>
            <a:pPr>
              <a:defRPr/>
            </a:pPr>
            <a:fld id="{57519265-ACDE-42B7-A86E-F971E1693754}" type="datetime1">
              <a:rPr lang="el-GR"/>
              <a:pPr>
                <a:defRPr/>
              </a:pPr>
              <a:t>22/12/2019</a:t>
            </a:fld>
            <a:endParaRPr lang="el-GR" dirty="0"/>
          </a:p>
        </p:txBody>
      </p:sp>
      <p:sp>
        <p:nvSpPr>
          <p:cNvPr id="8" name="Σύμβολο κράτησης θέσης αριθμού διαφάνειας 6">
            <a:extLst>
              <a:ext uri="{FF2B5EF4-FFF2-40B4-BE49-F238E27FC236}">
                <a16:creationId xmlns:a16="http://schemas.microsoft.com/office/drawing/2014/main" id="{152226F3-7CB2-47D4-958F-E9E6D6C1E906}"/>
              </a:ext>
            </a:extLst>
          </p:cNvPr>
          <p:cNvSpPr>
            <a:spLocks noGrp="1"/>
          </p:cNvSpPr>
          <p:nvPr>
            <p:ph type="sldNum" sz="quarter" idx="12"/>
          </p:nvPr>
        </p:nvSpPr>
        <p:spPr/>
        <p:txBody>
          <a:bodyPr/>
          <a:lstStyle>
            <a:lvl1pPr>
              <a:defRPr/>
            </a:lvl1pPr>
          </a:lstStyle>
          <a:p>
            <a:fld id="{2245B255-CD18-4889-8BE3-B2D7BDFBCA01}" type="slidenum">
              <a:rPr lang="el-GR" altLang="el-GR"/>
              <a:pPr/>
              <a:t>‹#›</a:t>
            </a:fld>
            <a:endParaRPr lang="el-GR" altLang="el-GR"/>
          </a:p>
        </p:txBody>
      </p:sp>
    </p:spTree>
    <p:extLst>
      <p:ext uri="{BB962C8B-B14F-4D97-AF65-F5344CB8AC3E}">
        <p14:creationId xmlns:p14="http://schemas.microsoft.com/office/powerpoint/2010/main" val="212593943"/>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 name="Ορθογώνιο 9">
            <a:extLst>
              <a:ext uri="{FF2B5EF4-FFF2-40B4-BE49-F238E27FC236}">
                <a16:creationId xmlns:a16="http://schemas.microsoft.com/office/drawing/2014/main" id="{D563DC06-C76D-4D47-A55E-B472E3B67F74}"/>
              </a:ext>
            </a:extLst>
          </p:cNvPr>
          <p:cNvSpPr/>
          <p:nvPr/>
        </p:nvSpPr>
        <p:spPr>
          <a:xfrm>
            <a:off x="0" y="0"/>
            <a:ext cx="12188825" cy="6858000"/>
          </a:xfrm>
          <a:prstGeom prst="rect">
            <a:avLst/>
          </a:prstGeom>
          <a:ln>
            <a:noFill/>
          </a:ln>
        </p:spPr>
        <p:style>
          <a:lnRef idx="2">
            <a:schemeClr val="accent1">
              <a:shade val="50000"/>
            </a:schemeClr>
          </a:lnRef>
          <a:fillRef idx="1003">
            <a:schemeClr val="dk1"/>
          </a:fillRef>
          <a:effectRef idx="0">
            <a:schemeClr val="accent1"/>
          </a:effectRef>
          <a:fontRef idx="minor">
            <a:schemeClr val="lt1"/>
          </a:fontRef>
        </p:style>
        <p:txBody>
          <a:bodyPr anchor="ctr"/>
          <a:lstStyle/>
          <a:p>
            <a:pPr algn="ctr" fontAlgn="auto">
              <a:spcBef>
                <a:spcPts val="0"/>
              </a:spcBef>
              <a:spcAft>
                <a:spcPts val="0"/>
              </a:spcAft>
              <a:defRPr/>
            </a:pPr>
            <a:endParaRPr lang="el-GR" sz="2400" dirty="0"/>
          </a:p>
        </p:txBody>
      </p:sp>
      <p:sp>
        <p:nvSpPr>
          <p:cNvPr id="8" name="Στρογγυλεμένο ορθογώνιο 7">
            <a:extLst>
              <a:ext uri="{FF2B5EF4-FFF2-40B4-BE49-F238E27FC236}">
                <a16:creationId xmlns:a16="http://schemas.microsoft.com/office/drawing/2014/main" id="{CEC42126-FEA9-44F6-9D3F-A738B2635B72}"/>
              </a:ext>
            </a:extLst>
          </p:cNvPr>
          <p:cNvSpPr/>
          <p:nvPr/>
        </p:nvSpPr>
        <p:spPr>
          <a:xfrm>
            <a:off x="304721" y="301752"/>
            <a:ext cx="11579384" cy="6254496"/>
          </a:xfrm>
          <a:prstGeom prst="roundRect">
            <a:avLst>
              <a:gd name="adj" fmla="val 2341"/>
            </a:avLst>
          </a:prstGeom>
          <a:solidFill>
            <a:srgbClr val="FFFFFF"/>
          </a:solidFill>
          <a:ln>
            <a:noFill/>
          </a:ln>
          <a:effectLst>
            <a:innerShdw blurRad="508000">
              <a:srgbClr val="FFD14B">
                <a:alpha val="69804"/>
              </a:srgbClr>
            </a:innerShdw>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anchor="ctr"/>
          <a:lstStyle/>
          <a:p>
            <a:pPr algn="ctr" fontAlgn="auto">
              <a:spcBef>
                <a:spcPts val="0"/>
              </a:spcBef>
              <a:spcAft>
                <a:spcPts val="0"/>
              </a:spcAft>
              <a:defRPr/>
            </a:pPr>
            <a:endParaRPr lang="el-GR" dirty="0"/>
          </a:p>
        </p:txBody>
      </p:sp>
      <p:sp>
        <p:nvSpPr>
          <p:cNvPr id="1032" name="Σύμβολο κράτησης θέσης τίτλου 1">
            <a:extLst>
              <a:ext uri="{FF2B5EF4-FFF2-40B4-BE49-F238E27FC236}">
                <a16:creationId xmlns:a16="http://schemas.microsoft.com/office/drawing/2014/main" id="{4FC12FCC-647B-44C0-AACA-70D13E3E3B42}"/>
              </a:ext>
            </a:extLst>
          </p:cNvPr>
          <p:cNvSpPr>
            <a:spLocks noGrp="1"/>
          </p:cNvSpPr>
          <p:nvPr>
            <p:ph type="title"/>
          </p:nvPr>
        </p:nvSpPr>
        <p:spPr bwMode="auto">
          <a:xfrm>
            <a:off x="1219200" y="431800"/>
            <a:ext cx="9750425"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l-GR" altLang="el-GR"/>
              <a:t>Στυλ κύριου τίτλου</a:t>
            </a:r>
          </a:p>
        </p:txBody>
      </p:sp>
      <p:sp>
        <p:nvSpPr>
          <p:cNvPr id="1033" name="Σύμβολο κράτησης θέσης κειμένου 2">
            <a:extLst>
              <a:ext uri="{FF2B5EF4-FFF2-40B4-BE49-F238E27FC236}">
                <a16:creationId xmlns:a16="http://schemas.microsoft.com/office/drawing/2014/main" id="{27FC8576-5943-4FC2-B9B8-7730ADDB0488}"/>
              </a:ext>
            </a:extLst>
          </p:cNvPr>
          <p:cNvSpPr>
            <a:spLocks noGrp="1"/>
          </p:cNvSpPr>
          <p:nvPr>
            <p:ph type="body" idx="1"/>
          </p:nvPr>
        </p:nvSpPr>
        <p:spPr bwMode="auto">
          <a:xfrm>
            <a:off x="1219200" y="1803400"/>
            <a:ext cx="9750425"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a:t>Στυλ υποδείγματος κειμένου</a:t>
            </a:r>
          </a:p>
          <a:p>
            <a:pPr lvl="1"/>
            <a:r>
              <a:rPr lang="el-GR" altLang="el-GR"/>
              <a:t>Δεύτερου επιπέδου</a:t>
            </a:r>
          </a:p>
          <a:p>
            <a:pPr lvl="2"/>
            <a:r>
              <a:rPr lang="el-GR" altLang="el-GR"/>
              <a:t>Τρίτου επιπέδου</a:t>
            </a:r>
          </a:p>
          <a:p>
            <a:pPr lvl="3"/>
            <a:r>
              <a:rPr lang="el-GR" altLang="el-GR"/>
              <a:t>Τέταρτου επιπέδου</a:t>
            </a:r>
          </a:p>
          <a:p>
            <a:pPr lvl="4"/>
            <a:r>
              <a:rPr lang="el-GR" altLang="el-GR"/>
              <a:t>Πέμπτου επιπέδου</a:t>
            </a:r>
          </a:p>
        </p:txBody>
      </p:sp>
      <p:sp>
        <p:nvSpPr>
          <p:cNvPr id="5" name="Σύμβολο κράτησης θέσης υποσέλιδου 4">
            <a:extLst>
              <a:ext uri="{FF2B5EF4-FFF2-40B4-BE49-F238E27FC236}">
                <a16:creationId xmlns:a16="http://schemas.microsoft.com/office/drawing/2014/main" id="{3B798683-0F2F-4E78-9EA1-0FAEF43B166D}"/>
              </a:ext>
            </a:extLst>
          </p:cNvPr>
          <p:cNvSpPr>
            <a:spLocks noGrp="1"/>
          </p:cNvSpPr>
          <p:nvPr>
            <p:ph type="ftr" sz="quarter" idx="3"/>
          </p:nvPr>
        </p:nvSpPr>
        <p:spPr>
          <a:xfrm>
            <a:off x="1219200" y="6172200"/>
            <a:ext cx="7415213" cy="304800"/>
          </a:xfrm>
          <a:prstGeom prst="rect">
            <a:avLst/>
          </a:prstGeom>
        </p:spPr>
        <p:txBody>
          <a:bodyPr vert="horz" lIns="91440" tIns="45720" rIns="91440" bIns="45720" rtlCol="0" anchor="ctr"/>
          <a:lstStyle>
            <a:lvl1pPr algn="l" rtl="0" fontAlgn="auto">
              <a:spcBef>
                <a:spcPts val="0"/>
              </a:spcBef>
              <a:spcAft>
                <a:spcPts val="0"/>
              </a:spcAft>
              <a:defRPr sz="1100">
                <a:solidFill>
                  <a:schemeClr val="tx1"/>
                </a:solidFill>
                <a:latin typeface="+mn-lt"/>
                <a:cs typeface="+mn-cs"/>
              </a:defRPr>
            </a:lvl1pPr>
          </a:lstStyle>
          <a:p>
            <a:pPr>
              <a:defRPr/>
            </a:pPr>
            <a:r>
              <a:rPr lang="el-GR"/>
              <a:t>Παναγιώτα Στράτη</a:t>
            </a:r>
          </a:p>
        </p:txBody>
      </p:sp>
      <p:sp>
        <p:nvSpPr>
          <p:cNvPr id="4" name="Σύμβολο κράτησης θέσης ημερομηνίας 3">
            <a:extLst>
              <a:ext uri="{FF2B5EF4-FFF2-40B4-BE49-F238E27FC236}">
                <a16:creationId xmlns:a16="http://schemas.microsoft.com/office/drawing/2014/main" id="{00CAE2E4-7140-468A-93D4-32A78E72044A}"/>
              </a:ext>
            </a:extLst>
          </p:cNvPr>
          <p:cNvSpPr>
            <a:spLocks noGrp="1"/>
          </p:cNvSpPr>
          <p:nvPr>
            <p:ph type="dt" sz="half" idx="2"/>
          </p:nvPr>
        </p:nvSpPr>
        <p:spPr>
          <a:xfrm>
            <a:off x="8837613" y="6172200"/>
            <a:ext cx="1217612" cy="304800"/>
          </a:xfrm>
          <a:prstGeom prst="rect">
            <a:avLst/>
          </a:prstGeom>
        </p:spPr>
        <p:txBody>
          <a:bodyPr vert="horz" lIns="91440" tIns="45720" rIns="91440" bIns="45720" rtlCol="0" anchor="ctr"/>
          <a:lstStyle>
            <a:lvl1pPr algn="r" rtl="0" fontAlgn="auto">
              <a:spcBef>
                <a:spcPts val="0"/>
              </a:spcBef>
              <a:spcAft>
                <a:spcPts val="0"/>
              </a:spcAft>
              <a:defRPr sz="1100">
                <a:solidFill>
                  <a:schemeClr val="tx1"/>
                </a:solidFill>
                <a:latin typeface="+mn-lt"/>
                <a:cs typeface="+mn-cs"/>
              </a:defRPr>
            </a:lvl1pPr>
          </a:lstStyle>
          <a:p>
            <a:pPr>
              <a:defRPr/>
            </a:pPr>
            <a:fld id="{8FEA8B92-3C68-4AE6-974F-73E7745C6312}" type="datetime1">
              <a:rPr lang="el-GR"/>
              <a:pPr>
                <a:defRPr/>
              </a:pPr>
              <a:t>22/12/2019</a:t>
            </a:fld>
            <a:endParaRPr lang="el-GR" dirty="0"/>
          </a:p>
        </p:txBody>
      </p:sp>
      <p:sp>
        <p:nvSpPr>
          <p:cNvPr id="6" name="Σύμβολο κράτησης θέσης αριθμού διαφάνειας 5">
            <a:extLst>
              <a:ext uri="{FF2B5EF4-FFF2-40B4-BE49-F238E27FC236}">
                <a16:creationId xmlns:a16="http://schemas.microsoft.com/office/drawing/2014/main" id="{06EEA5D7-626E-4EC0-AEF1-77F30D766A48}"/>
              </a:ext>
            </a:extLst>
          </p:cNvPr>
          <p:cNvSpPr>
            <a:spLocks noGrp="1"/>
          </p:cNvSpPr>
          <p:nvPr>
            <p:ph type="sldNum" sz="quarter" idx="4"/>
          </p:nvPr>
        </p:nvSpPr>
        <p:spPr>
          <a:xfrm>
            <a:off x="10258425" y="6172200"/>
            <a:ext cx="711200" cy="304800"/>
          </a:xfrm>
          <a:prstGeom prst="rect">
            <a:avLst/>
          </a:prstGeom>
        </p:spPr>
        <p:txBody>
          <a:bodyPr vert="horz" wrap="square" lIns="91440" tIns="45720" rIns="91440" bIns="45720" numCol="1" anchor="ctr" anchorCtr="0" compatLnSpc="1">
            <a:prstTxWarp prst="textNoShape">
              <a:avLst/>
            </a:prstTxWarp>
          </a:bodyPr>
          <a:lstStyle>
            <a:lvl1pPr algn="r">
              <a:defRPr sz="1100">
                <a:latin typeface="Constantia" panose="02030602050306030303" pitchFamily="18" charset="0"/>
              </a:defRPr>
            </a:lvl1pPr>
          </a:lstStyle>
          <a:p>
            <a:fld id="{AFC9EA5E-11EA-4050-8055-EB4341A45BAF}" type="slidenum">
              <a:rPr lang="el-GR" altLang="el-GR"/>
              <a:pPr/>
              <a:t>‹#›</a:t>
            </a:fld>
            <a:endParaRPr lang="el-GR" altLang="el-GR"/>
          </a:p>
        </p:txBody>
      </p:sp>
    </p:spTree>
  </p:cSld>
  <p:clrMap bg1="lt1" tx1="dk1" bg2="lt2" tx2="dk2" accent1="accent1" accent2="accent2" accent3="accent3" accent4="accent4" accent5="accent5" accent6="accent6" hlink="hlink" folHlink="folHlink"/>
  <p:sldLayoutIdLst>
    <p:sldLayoutId id="2147483947" r:id="rId1"/>
    <p:sldLayoutId id="2147483939" r:id="rId2"/>
    <p:sldLayoutId id="2147483948" r:id="rId3"/>
    <p:sldLayoutId id="2147483940" r:id="rId4"/>
    <p:sldLayoutId id="2147483941" r:id="rId5"/>
    <p:sldLayoutId id="2147483942" r:id="rId6"/>
    <p:sldLayoutId id="2147483943" r:id="rId7"/>
    <p:sldLayoutId id="2147483944" r:id="rId8"/>
    <p:sldLayoutId id="2147483949" r:id="rId9"/>
    <p:sldLayoutId id="2147483945" r:id="rId10"/>
    <p:sldLayoutId id="2147483946" r:id="rId11"/>
  </p:sldLayoutIdLst>
  <p:transition spd="med">
    <p:fade/>
  </p:transition>
  <p:hf hdr="0"/>
  <p:txStyles>
    <p:titleStyle>
      <a:lvl1pPr algn="l" rtl="0" eaLnBrk="0" fontAlgn="base" hangingPunct="0">
        <a:spcBef>
          <a:spcPct val="0"/>
        </a:spcBef>
        <a:spcAft>
          <a:spcPct val="0"/>
        </a:spcAft>
        <a:defRPr sz="3200" kern="1200">
          <a:solidFill>
            <a:schemeClr val="tx1"/>
          </a:solidFill>
          <a:latin typeface="+mj-lt"/>
          <a:ea typeface="+mj-ea"/>
          <a:cs typeface="+mj-cs"/>
        </a:defRPr>
      </a:lvl1pPr>
      <a:lvl2pPr algn="l" rtl="0" eaLnBrk="0" fontAlgn="base" hangingPunct="0">
        <a:spcBef>
          <a:spcPct val="0"/>
        </a:spcBef>
        <a:spcAft>
          <a:spcPct val="0"/>
        </a:spcAft>
        <a:defRPr sz="3200">
          <a:solidFill>
            <a:schemeClr val="tx1"/>
          </a:solidFill>
          <a:latin typeface="Constantia" pitchFamily="18" charset="0"/>
        </a:defRPr>
      </a:lvl2pPr>
      <a:lvl3pPr algn="l" rtl="0" eaLnBrk="0" fontAlgn="base" hangingPunct="0">
        <a:spcBef>
          <a:spcPct val="0"/>
        </a:spcBef>
        <a:spcAft>
          <a:spcPct val="0"/>
        </a:spcAft>
        <a:defRPr sz="3200">
          <a:solidFill>
            <a:schemeClr val="tx1"/>
          </a:solidFill>
          <a:latin typeface="Constantia" pitchFamily="18" charset="0"/>
        </a:defRPr>
      </a:lvl3pPr>
      <a:lvl4pPr algn="l" rtl="0" eaLnBrk="0" fontAlgn="base" hangingPunct="0">
        <a:spcBef>
          <a:spcPct val="0"/>
        </a:spcBef>
        <a:spcAft>
          <a:spcPct val="0"/>
        </a:spcAft>
        <a:defRPr sz="3200">
          <a:solidFill>
            <a:schemeClr val="tx1"/>
          </a:solidFill>
          <a:latin typeface="Constantia" pitchFamily="18" charset="0"/>
        </a:defRPr>
      </a:lvl4pPr>
      <a:lvl5pPr algn="l" rtl="0" eaLnBrk="0" fontAlgn="base" hangingPunct="0">
        <a:spcBef>
          <a:spcPct val="0"/>
        </a:spcBef>
        <a:spcAft>
          <a:spcPct val="0"/>
        </a:spcAft>
        <a:defRPr sz="3200">
          <a:solidFill>
            <a:schemeClr val="tx1"/>
          </a:solidFill>
          <a:latin typeface="Constantia" pitchFamily="18" charset="0"/>
        </a:defRPr>
      </a:lvl5pPr>
      <a:lvl6pPr marL="457200" algn="l" rtl="0" fontAlgn="base">
        <a:spcBef>
          <a:spcPct val="0"/>
        </a:spcBef>
        <a:spcAft>
          <a:spcPct val="0"/>
        </a:spcAft>
        <a:defRPr sz="3200">
          <a:solidFill>
            <a:schemeClr val="tx1"/>
          </a:solidFill>
          <a:latin typeface="Constantia" pitchFamily="18" charset="0"/>
        </a:defRPr>
      </a:lvl6pPr>
      <a:lvl7pPr marL="914400" algn="l" rtl="0" fontAlgn="base">
        <a:spcBef>
          <a:spcPct val="0"/>
        </a:spcBef>
        <a:spcAft>
          <a:spcPct val="0"/>
        </a:spcAft>
        <a:defRPr sz="3200">
          <a:solidFill>
            <a:schemeClr val="tx1"/>
          </a:solidFill>
          <a:latin typeface="Constantia" pitchFamily="18" charset="0"/>
        </a:defRPr>
      </a:lvl7pPr>
      <a:lvl8pPr marL="1371600" algn="l" rtl="0" fontAlgn="base">
        <a:spcBef>
          <a:spcPct val="0"/>
        </a:spcBef>
        <a:spcAft>
          <a:spcPct val="0"/>
        </a:spcAft>
        <a:defRPr sz="3200">
          <a:solidFill>
            <a:schemeClr val="tx1"/>
          </a:solidFill>
          <a:latin typeface="Constantia" pitchFamily="18" charset="0"/>
        </a:defRPr>
      </a:lvl8pPr>
      <a:lvl9pPr marL="1828800" algn="l" rtl="0" fontAlgn="base">
        <a:spcBef>
          <a:spcPct val="0"/>
        </a:spcBef>
        <a:spcAft>
          <a:spcPct val="0"/>
        </a:spcAft>
        <a:defRPr sz="3200">
          <a:solidFill>
            <a:schemeClr val="tx1"/>
          </a:solidFill>
          <a:latin typeface="Constantia" pitchFamily="18" charset="0"/>
        </a:defRPr>
      </a:lvl9pPr>
    </p:titleStyle>
    <p:bodyStyle>
      <a:lvl1pPr marL="246063" indent="-246063" algn="l" rtl="0" eaLnBrk="0" fontAlgn="base" hangingPunct="0">
        <a:lnSpc>
          <a:spcPct val="90000"/>
        </a:lnSpc>
        <a:spcBef>
          <a:spcPts val="1800"/>
        </a:spcBef>
        <a:spcAft>
          <a:spcPct val="0"/>
        </a:spcAft>
        <a:buClr>
          <a:schemeClr val="tx1"/>
        </a:buClr>
        <a:buFont typeface="Arial" panose="020B0604020202020204" pitchFamily="34" charset="0"/>
        <a:buChar char="•"/>
        <a:defRPr sz="2400" kern="1200">
          <a:solidFill>
            <a:schemeClr val="tx1"/>
          </a:solidFill>
          <a:latin typeface="+mn-lt"/>
          <a:ea typeface="+mn-ea"/>
          <a:cs typeface="+mn-cs"/>
        </a:defRPr>
      </a:lvl1pPr>
      <a:lvl2pPr marL="547688" indent="-246063" algn="l" rtl="0" eaLnBrk="0" fontAlgn="base" hangingPunct="0">
        <a:lnSpc>
          <a:spcPct val="90000"/>
        </a:lnSpc>
        <a:spcBef>
          <a:spcPts val="800"/>
        </a:spcBef>
        <a:spcAft>
          <a:spcPct val="0"/>
        </a:spcAft>
        <a:buClr>
          <a:schemeClr val="tx1"/>
        </a:buClr>
        <a:buFont typeface="Arial" panose="020B0604020202020204" pitchFamily="34" charset="0"/>
        <a:buChar char="•"/>
        <a:defRPr sz="2000" kern="1200">
          <a:solidFill>
            <a:schemeClr val="tx1"/>
          </a:solidFill>
          <a:latin typeface="+mn-lt"/>
          <a:ea typeface="+mn-ea"/>
          <a:cs typeface="+mn-cs"/>
        </a:defRPr>
      </a:lvl2pPr>
      <a:lvl3pPr marL="849313" indent="-246063" algn="l" rtl="0" eaLnBrk="0" fontAlgn="base" hangingPunct="0">
        <a:lnSpc>
          <a:spcPct val="90000"/>
        </a:lnSpc>
        <a:spcBef>
          <a:spcPts val="800"/>
        </a:spcBef>
        <a:spcAft>
          <a:spcPct val="0"/>
        </a:spcAft>
        <a:buClr>
          <a:schemeClr val="tx1"/>
        </a:buClr>
        <a:buFont typeface="Arial" panose="020B0604020202020204" pitchFamily="34" charset="0"/>
        <a:buChar char="•"/>
        <a:defRPr sz="2400" kern="1200">
          <a:solidFill>
            <a:schemeClr val="tx1"/>
          </a:solidFill>
          <a:latin typeface="+mn-lt"/>
          <a:ea typeface="+mn-ea"/>
          <a:cs typeface="+mn-cs"/>
        </a:defRPr>
      </a:lvl3pPr>
      <a:lvl4pPr marL="1150938" indent="-246063" algn="l" rtl="0" eaLnBrk="0" fontAlgn="base" hangingPunct="0">
        <a:lnSpc>
          <a:spcPct val="90000"/>
        </a:lnSpc>
        <a:spcBef>
          <a:spcPts val="800"/>
        </a:spcBef>
        <a:spcAft>
          <a:spcPct val="0"/>
        </a:spcAft>
        <a:buClr>
          <a:schemeClr val="tx1"/>
        </a:buClr>
        <a:buFont typeface="Arial" panose="020B0604020202020204" pitchFamily="34" charset="0"/>
        <a:buChar char="•"/>
        <a:defRPr sz="1600" kern="1200">
          <a:solidFill>
            <a:schemeClr val="tx1"/>
          </a:solidFill>
          <a:latin typeface="+mn-lt"/>
          <a:ea typeface="+mn-ea"/>
          <a:cs typeface="+mn-cs"/>
        </a:defRPr>
      </a:lvl4pPr>
      <a:lvl5pPr marL="1452563" indent="-246063" algn="l" rtl="0" eaLnBrk="0" fontAlgn="base" hangingPunct="0">
        <a:lnSpc>
          <a:spcPct val="90000"/>
        </a:lnSpc>
        <a:spcBef>
          <a:spcPts val="800"/>
        </a:spcBef>
        <a:spcAft>
          <a:spcPct val="0"/>
        </a:spcAft>
        <a:buClr>
          <a:schemeClr val="tx1"/>
        </a:buClr>
        <a:buFont typeface="Arial" panose="020B0604020202020204" pitchFamily="34" charset="0"/>
        <a:buChar char="•"/>
        <a:defRPr sz="1600" kern="1200">
          <a:solidFill>
            <a:schemeClr val="tx1"/>
          </a:solidFill>
          <a:latin typeface="+mn-lt"/>
          <a:ea typeface="+mn-ea"/>
          <a:cs typeface="+mn-cs"/>
        </a:defRPr>
      </a:lvl5pPr>
      <a:lvl6pPr marL="1755648"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6pPr>
      <a:lvl7pPr marL="2057400"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7pPr>
      <a:lvl8pPr marL="2359152"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8pPr>
      <a:lvl9pPr marL="2660904"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hyperlink" Target="https://www.lightinthebox.com/gr/narrow/math-toy_v276160t0/&#928;&#945;&#953;&#967;&#957;&#943;&#948;&#953;&#945;-&#949;&#954;&#956;&#940;&#952;&#951;&#963;&#951;&#962;-&#956;&#945;&#952;&#951;&#956;&#945;&#964;&#953;&#954;&#974;&#957;_c29936?prm=1.3.68.0#ajax_narrow_search_list" TargetMode="External"/><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hyperlink" Target="https://www.lightinthebox.com/gr/narrow/montessori-teaching-tool_v281051t0/&#928;&#945;&#953;&#967;&#957;&#943;&#948;&#953;&#945;-&#949;&#954;&#956;&#940;&#952;&#951;&#963;&#951;&#962;-&#956;&#945;&#952;&#951;&#956;&#945;&#964;&#953;&#954;&#974;&#957;_c29936?prm=1.3.68.0#ajax_narrow_search_list" TargetMode="External"/><Relationship Id="rId5" Type="http://schemas.openxmlformats.org/officeDocument/2006/relationships/image" Target="../media/image17.jpeg"/><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gi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0.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 Id="rId5" Type="http://schemas.openxmlformats.org/officeDocument/2006/relationships/image" Target="../media/image37.jpeg"/><Relationship Id="rId4" Type="http://schemas.openxmlformats.org/officeDocument/2006/relationships/image" Target="../media/image36.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Τίτλος 1">
            <a:extLst>
              <a:ext uri="{FF2B5EF4-FFF2-40B4-BE49-F238E27FC236}">
                <a16:creationId xmlns:a16="http://schemas.microsoft.com/office/drawing/2014/main" id="{01B05DAF-54BA-4FB0-8477-662F6066CB70}"/>
              </a:ext>
            </a:extLst>
          </p:cNvPr>
          <p:cNvSpPr>
            <a:spLocks noGrp="1"/>
          </p:cNvSpPr>
          <p:nvPr>
            <p:ph type="ctrTitle"/>
          </p:nvPr>
        </p:nvSpPr>
        <p:spPr>
          <a:xfrm>
            <a:off x="1376363" y="1785938"/>
            <a:ext cx="9436100" cy="1428750"/>
          </a:xfrm>
          <a:solidFill>
            <a:schemeClr val="tx2"/>
          </a:solidFill>
        </p:spPr>
        <p:txBody>
          <a:bodyPr/>
          <a:lstStyle/>
          <a:p>
            <a:pPr eaLnBrk="1" hangingPunct="1"/>
            <a:r>
              <a:rPr lang="el-GR" altLang="el-GR" sz="2400">
                <a:solidFill>
                  <a:schemeClr val="bg2"/>
                </a:solidFill>
              </a:rPr>
              <a:t>ΠΡΟΣΧΟΛΙΚΗ ΠΑΙΔΑΓΩΓΙΚΗ – ΣΥΓΧΡΟΝΕΣ ΔΙΔΑΚΤΙΚΕΣ ΠΡΟΤΑΣΕΙΣ </a:t>
            </a:r>
          </a:p>
        </p:txBody>
      </p:sp>
      <p:sp>
        <p:nvSpPr>
          <p:cNvPr id="4" name="3 - Θέση αριθμού διαφάνειας">
            <a:extLst>
              <a:ext uri="{FF2B5EF4-FFF2-40B4-BE49-F238E27FC236}">
                <a16:creationId xmlns:a16="http://schemas.microsoft.com/office/drawing/2014/main" id="{D86D7AD7-0BB6-4226-87DB-1E07A2283FE0}"/>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46ABC85-2F72-491B-B6D3-A5F7D978C299}" type="slidenum">
              <a:rPr lang="el-GR" altLang="el-GR">
                <a:solidFill>
                  <a:schemeClr val="tx2"/>
                </a:solidFill>
                <a:latin typeface="Constantia" panose="02030602050306030303" pitchFamily="18" charset="0"/>
              </a:rPr>
              <a:pPr eaLnBrk="1" hangingPunct="1"/>
              <a:t>1</a:t>
            </a:fld>
            <a:endParaRPr lang="el-GR" altLang="el-GR">
              <a:solidFill>
                <a:schemeClr val="tx2"/>
              </a:solidFill>
              <a:latin typeface="Constantia" panose="02030602050306030303" pitchFamily="18" charset="0"/>
            </a:endParaRPr>
          </a:p>
        </p:txBody>
      </p:sp>
      <p:sp>
        <p:nvSpPr>
          <p:cNvPr id="6" name="5 - Θέση ημερομηνίας">
            <a:extLst>
              <a:ext uri="{FF2B5EF4-FFF2-40B4-BE49-F238E27FC236}">
                <a16:creationId xmlns:a16="http://schemas.microsoft.com/office/drawing/2014/main" id="{2F5F26F2-71DE-4009-8391-2C7C399700CD}"/>
              </a:ext>
            </a:extLst>
          </p:cNvPr>
          <p:cNvSpPr>
            <a:spLocks noGrp="1"/>
          </p:cNvSpPr>
          <p:nvPr>
            <p:ph type="dt" sz="quarter" idx="11"/>
          </p:nvPr>
        </p:nvSpPr>
        <p:spPr/>
        <p:txBody>
          <a:bodyPr/>
          <a:lstStyle/>
          <a:p>
            <a:pPr>
              <a:defRPr/>
            </a:pPr>
            <a:fld id="{8028AE0E-DCEC-497D-B8B0-5C45A4CD1FD2}" type="datetime1">
              <a:rPr lang="el-GR" sz="1400"/>
              <a:pPr>
                <a:defRPr/>
              </a:pPr>
              <a:t>22/12/2019</a:t>
            </a:fld>
            <a:endParaRPr lang="el-GR" sz="1400" dirty="0"/>
          </a:p>
        </p:txBody>
      </p:sp>
      <p:pic>
        <p:nvPicPr>
          <p:cNvPr id="5125" name="8 - Εικόνα">
            <a:extLst>
              <a:ext uri="{FF2B5EF4-FFF2-40B4-BE49-F238E27FC236}">
                <a16:creationId xmlns:a16="http://schemas.microsoft.com/office/drawing/2014/main" id="{D17696A0-6CD7-4D1C-9FD1-8638AF0731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2350" y="0"/>
            <a:ext cx="1931988"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8 - Στρογγυλεμένο ορθογώνιο">
            <a:extLst>
              <a:ext uri="{FF2B5EF4-FFF2-40B4-BE49-F238E27FC236}">
                <a16:creationId xmlns:a16="http://schemas.microsoft.com/office/drawing/2014/main" id="{379A7467-153F-467F-BD05-199B07B18AED}"/>
              </a:ext>
            </a:extLst>
          </p:cNvPr>
          <p:cNvSpPr/>
          <p:nvPr/>
        </p:nvSpPr>
        <p:spPr>
          <a:xfrm>
            <a:off x="1593850" y="3500438"/>
            <a:ext cx="9144000" cy="12144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sz="2800" dirty="0"/>
              <a:t>Στράτη Παναγιώτα</a:t>
            </a:r>
          </a:p>
          <a:p>
            <a:pPr algn="ctr">
              <a:defRPr/>
            </a:pPr>
            <a:r>
              <a:rPr lang="el-GR" sz="2800" dirty="0"/>
              <a:t>Διδάκτορας του </a:t>
            </a:r>
            <a:r>
              <a:rPr lang="el-GR" sz="2800"/>
              <a:t>Πανεπιστημίου Ιωαννίνων</a:t>
            </a:r>
            <a:endParaRPr lang="el-GR" sz="2800" dirty="0"/>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a:extLst>
              <a:ext uri="{FF2B5EF4-FFF2-40B4-BE49-F238E27FC236}">
                <a16:creationId xmlns:a16="http://schemas.microsoft.com/office/drawing/2014/main" id="{0365B8F2-3EED-43D8-A565-7E72D5F3BDF2}"/>
              </a:ext>
            </a:extLst>
          </p:cNvPr>
          <p:cNvSpPr>
            <a:spLocks noGrp="1"/>
          </p:cNvSpPr>
          <p:nvPr>
            <p:ph idx="1"/>
          </p:nvPr>
        </p:nvSpPr>
        <p:spPr>
          <a:xfrm>
            <a:off x="808038" y="428625"/>
            <a:ext cx="10858500" cy="5786438"/>
          </a:xfrm>
          <a:solidFill>
            <a:schemeClr val="tx1">
              <a:lumMod val="20000"/>
              <a:lumOff val="80000"/>
            </a:schemeClr>
          </a:solidFill>
        </p:spPr>
        <p:txBody>
          <a:bodyPr/>
          <a:lstStyle/>
          <a:p>
            <a:pPr eaLnBrk="1" hangingPunct="1">
              <a:buFont typeface="Arial" charset="0"/>
              <a:buNone/>
              <a:defRPr/>
            </a:pPr>
            <a:r>
              <a:rPr lang="el-GR" b="1" u="sng" dirty="0">
                <a:solidFill>
                  <a:srgbClr val="002060"/>
                </a:solidFill>
              </a:rPr>
              <a:t>    Η αυτενέργεια στο σύστημα </a:t>
            </a:r>
            <a:r>
              <a:rPr lang="el-GR" b="1" u="sng" dirty="0" err="1">
                <a:solidFill>
                  <a:srgbClr val="002060"/>
                </a:solidFill>
              </a:rPr>
              <a:t>Fröbel</a:t>
            </a:r>
            <a:r>
              <a:rPr lang="el-GR" b="1" u="sng" dirty="0">
                <a:solidFill>
                  <a:srgbClr val="002060"/>
                </a:solidFill>
              </a:rPr>
              <a:t> ως η βάση για την ολόπλευρη και αρμονική ανάπτυξη του παιδιού:  </a:t>
            </a:r>
          </a:p>
          <a:p>
            <a:pPr eaLnBrk="1" hangingPunct="1">
              <a:buFont typeface="Arial" charset="0"/>
              <a:buBlip>
                <a:blip r:embed="rId2"/>
              </a:buBlip>
              <a:defRPr/>
            </a:pPr>
            <a:r>
              <a:rPr lang="el-GR" dirty="0"/>
              <a:t>Η δημιουργία ενός συστήματος παιχνιδιού για τα παιδιά της νηπιακής ηλικίας που στηριζόταν στη μορφωτική αξία του παιχνιδιού, των χειροτεχνικών κατασκευών και την </a:t>
            </a:r>
            <a:r>
              <a:rPr lang="el-GR" dirty="0" err="1"/>
              <a:t>εποπτικότητα</a:t>
            </a:r>
            <a:r>
              <a:rPr lang="el-GR" dirty="0"/>
              <a:t>.</a:t>
            </a:r>
          </a:p>
          <a:p>
            <a:pPr eaLnBrk="1" hangingPunct="1">
              <a:buFont typeface="Arial" charset="0"/>
              <a:buBlip>
                <a:blip r:embed="rId2"/>
              </a:buBlip>
              <a:defRPr/>
            </a:pPr>
            <a:r>
              <a:rPr lang="el-GR" dirty="0"/>
              <a:t>Η αφύπνιση της εφευρετικότητας, οι έμφυτες δυνάμεις του παιδιού και η δυνατότητα του παιδαγωγού να επέμβει και να βελτιώσει την εκπαίδευσή του.</a:t>
            </a:r>
          </a:p>
          <a:p>
            <a:pPr eaLnBrk="1" hangingPunct="1">
              <a:buFont typeface="Arial" charset="0"/>
              <a:buBlip>
                <a:blip r:embed="rId2"/>
              </a:buBlip>
              <a:defRPr/>
            </a:pPr>
            <a:r>
              <a:rPr lang="el-GR" dirty="0"/>
              <a:t>Η φυσική κινητικότητα του παιδιού μπορεί να καταστήσει κέντρο διδασκαλίας την κίνηση και το παιχνίδι, ώστε η διδασκαλία να αποκτήσει παιγνιώδη μορφή. Η διδασκαλία επομένως στο σύστημα </a:t>
            </a:r>
            <a:r>
              <a:rPr lang="el-GR" dirty="0" err="1"/>
              <a:t>Fröbel</a:t>
            </a:r>
            <a:r>
              <a:rPr lang="el-GR" dirty="0"/>
              <a:t>, περιείχε:</a:t>
            </a:r>
          </a:p>
          <a:p>
            <a:pPr eaLnBrk="1" hangingPunct="1">
              <a:buFont typeface="Wingdings" pitchFamily="2" charset="2"/>
              <a:buChar char="ü"/>
              <a:defRPr/>
            </a:pPr>
            <a:r>
              <a:rPr lang="el-GR" dirty="0"/>
              <a:t>το μιμητικό παιχνίδι, </a:t>
            </a:r>
          </a:p>
          <a:p>
            <a:pPr eaLnBrk="1" hangingPunct="1">
              <a:buFont typeface="Wingdings" pitchFamily="2" charset="2"/>
              <a:buChar char="ü"/>
              <a:defRPr/>
            </a:pPr>
            <a:r>
              <a:rPr lang="el-GR" dirty="0"/>
              <a:t>τις ασχολίες στον κήπο,</a:t>
            </a:r>
          </a:p>
          <a:p>
            <a:pPr eaLnBrk="1" hangingPunct="1">
              <a:buFont typeface="Wingdings" pitchFamily="2" charset="2"/>
              <a:buChar char="ü"/>
              <a:defRPr/>
            </a:pPr>
            <a:r>
              <a:rPr lang="el-GR" dirty="0"/>
              <a:t>το ρυθμό, τη μουσική και το τραγούδι.</a:t>
            </a:r>
          </a:p>
          <a:p>
            <a:pPr eaLnBrk="1" hangingPunct="1">
              <a:buFont typeface="Arial" charset="0"/>
              <a:buChar char="•"/>
              <a:defRPr/>
            </a:pPr>
            <a:endParaRPr lang="el-GR" sz="2000" dirty="0"/>
          </a:p>
        </p:txBody>
      </p:sp>
      <p:sp>
        <p:nvSpPr>
          <p:cNvPr id="4" name="3 - Θέση υποσέλιδου">
            <a:extLst>
              <a:ext uri="{FF2B5EF4-FFF2-40B4-BE49-F238E27FC236}">
                <a16:creationId xmlns:a16="http://schemas.microsoft.com/office/drawing/2014/main" id="{7D105E9D-741F-4464-BE8A-D77833765B14}"/>
              </a:ext>
            </a:extLst>
          </p:cNvPr>
          <p:cNvSpPr>
            <a:spLocks noGrp="1"/>
          </p:cNvSpPr>
          <p:nvPr>
            <p:ph type="ftr" sz="quarter" idx="10"/>
          </p:nvPr>
        </p:nvSpPr>
        <p:spPr/>
        <p:txBody>
          <a:bodyPr/>
          <a:lstStyle/>
          <a:p>
            <a:pPr>
              <a:defRPr/>
            </a:pPr>
            <a:r>
              <a:rPr lang="el-GR"/>
              <a:t>Παναγιώτα Στράτη</a:t>
            </a:r>
          </a:p>
        </p:txBody>
      </p:sp>
      <p:sp>
        <p:nvSpPr>
          <p:cNvPr id="5" name="4 - Θέση ημερομηνίας">
            <a:extLst>
              <a:ext uri="{FF2B5EF4-FFF2-40B4-BE49-F238E27FC236}">
                <a16:creationId xmlns:a16="http://schemas.microsoft.com/office/drawing/2014/main" id="{C8EEBC34-9782-4A1E-99CE-E03C97A1C695}"/>
              </a:ext>
            </a:extLst>
          </p:cNvPr>
          <p:cNvSpPr>
            <a:spLocks noGrp="1"/>
          </p:cNvSpPr>
          <p:nvPr>
            <p:ph type="dt" sz="quarter" idx="11"/>
          </p:nvPr>
        </p:nvSpPr>
        <p:spPr/>
        <p:txBody>
          <a:bodyPr/>
          <a:lstStyle/>
          <a:p>
            <a:pPr>
              <a:defRPr/>
            </a:pPr>
            <a:fld id="{5786533B-4180-4221-B26D-6BDE589F2D7D}" type="datetime1">
              <a:rPr lang="el-GR"/>
              <a:pPr>
                <a:defRPr/>
              </a:pPr>
              <a:t>22/12/2019</a:t>
            </a:fld>
            <a:endParaRPr lang="el-GR" dirty="0"/>
          </a:p>
        </p:txBody>
      </p:sp>
      <p:sp>
        <p:nvSpPr>
          <p:cNvPr id="6" name="5 - Θέση αριθμού διαφάνειας">
            <a:extLst>
              <a:ext uri="{FF2B5EF4-FFF2-40B4-BE49-F238E27FC236}">
                <a16:creationId xmlns:a16="http://schemas.microsoft.com/office/drawing/2014/main" id="{52793341-E59F-4CA6-9570-A038A64E21BD}"/>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DFBD04D-4331-4D8C-9102-90FA4A10E687}" type="slidenum">
              <a:rPr lang="el-GR" altLang="el-GR">
                <a:latin typeface="Constantia" panose="02030602050306030303" pitchFamily="18" charset="0"/>
              </a:rPr>
              <a:pPr eaLnBrk="1" hangingPunct="1"/>
              <a:t>10</a:t>
            </a:fld>
            <a:endParaRPr lang="el-GR" altLang="el-GR">
              <a:latin typeface="Constantia" panose="02030602050306030303" pitchFamily="18" charset="0"/>
            </a:endParaRPr>
          </a:p>
        </p:txBody>
      </p:sp>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 Τίτλος">
            <a:extLst>
              <a:ext uri="{FF2B5EF4-FFF2-40B4-BE49-F238E27FC236}">
                <a16:creationId xmlns:a16="http://schemas.microsoft.com/office/drawing/2014/main" id="{0D42E1C4-32D8-4E49-AEAE-4092C0D6AB4C}"/>
              </a:ext>
            </a:extLst>
          </p:cNvPr>
          <p:cNvSpPr>
            <a:spLocks noGrp="1"/>
          </p:cNvSpPr>
          <p:nvPr>
            <p:ph type="title"/>
          </p:nvPr>
        </p:nvSpPr>
        <p:spPr/>
        <p:txBody>
          <a:bodyPr/>
          <a:lstStyle/>
          <a:p>
            <a:pPr algn="ctr"/>
            <a:r>
              <a:rPr lang="el-GR" altLang="el-GR" u="sng"/>
              <a:t>Η παιδαγωγική του </a:t>
            </a:r>
            <a:r>
              <a:rPr lang="en-US" altLang="el-GR" u="sng"/>
              <a:t>Waldorf</a:t>
            </a:r>
            <a:br>
              <a:rPr lang="el-GR" altLang="el-GR"/>
            </a:br>
            <a:endParaRPr lang="el-GR" altLang="el-GR"/>
          </a:p>
        </p:txBody>
      </p:sp>
      <p:sp>
        <p:nvSpPr>
          <p:cNvPr id="3" name="2 - Θέση περιεχομένου">
            <a:extLst>
              <a:ext uri="{FF2B5EF4-FFF2-40B4-BE49-F238E27FC236}">
                <a16:creationId xmlns:a16="http://schemas.microsoft.com/office/drawing/2014/main" id="{09B4D0D4-B904-4673-A121-EBCCE3919A7B}"/>
              </a:ext>
            </a:extLst>
          </p:cNvPr>
          <p:cNvSpPr>
            <a:spLocks noGrp="1"/>
          </p:cNvSpPr>
          <p:nvPr>
            <p:ph idx="1"/>
          </p:nvPr>
        </p:nvSpPr>
        <p:spPr>
          <a:xfrm>
            <a:off x="950913" y="1143000"/>
            <a:ext cx="10287000" cy="4786313"/>
          </a:xfrm>
          <a:ln w="38100"/>
        </p:spPr>
        <p:txBody>
          <a:bodyPr/>
          <a:lstStyle/>
          <a:p>
            <a:pPr algn="just">
              <a:lnSpc>
                <a:spcPct val="150000"/>
              </a:lnSpc>
              <a:buFont typeface="Arial" charset="0"/>
              <a:buChar char="•"/>
              <a:defRPr/>
            </a:pPr>
            <a:r>
              <a:rPr lang="el-GR" b="1" i="1" dirty="0">
                <a:solidFill>
                  <a:schemeClr val="accent1">
                    <a:lumMod val="60000"/>
                    <a:lumOff val="40000"/>
                  </a:schemeClr>
                </a:solidFill>
              </a:rPr>
              <a:t>«Ο υψηλότερος μας μόχθος είναι να αναπτύξουμε ελεύθερες ανθρώπινες υπάρξεις που να είναι </a:t>
            </a:r>
            <a:r>
              <a:rPr lang="el-GR" b="1" i="1" dirty="0" err="1">
                <a:solidFill>
                  <a:schemeClr val="accent1">
                    <a:lumMod val="60000"/>
                    <a:lumOff val="40000"/>
                  </a:schemeClr>
                </a:solidFill>
              </a:rPr>
              <a:t>αφεαυτού</a:t>
            </a:r>
            <a:r>
              <a:rPr lang="el-GR" b="1" i="1" dirty="0">
                <a:solidFill>
                  <a:schemeClr val="accent1">
                    <a:lumMod val="60000"/>
                    <a:lumOff val="40000"/>
                  </a:schemeClr>
                </a:solidFill>
              </a:rPr>
              <a:t> ικανές να δώσουν έναν προσανατολισμό, να διδάξουν ένα σκοπό στις ζωές τους»</a:t>
            </a:r>
            <a:r>
              <a:rPr lang="el-GR" b="1" dirty="0">
                <a:solidFill>
                  <a:schemeClr val="accent1">
                    <a:lumMod val="60000"/>
                    <a:lumOff val="40000"/>
                  </a:schemeClr>
                </a:solidFill>
              </a:rPr>
              <a:t> </a:t>
            </a:r>
            <a:r>
              <a:rPr lang="el-GR" dirty="0"/>
              <a:t>– </a:t>
            </a:r>
            <a:r>
              <a:rPr lang="el-GR" dirty="0" err="1"/>
              <a:t>Rudolf</a:t>
            </a:r>
            <a:r>
              <a:rPr lang="el-GR" dirty="0"/>
              <a:t> </a:t>
            </a:r>
            <a:r>
              <a:rPr lang="el-GR" dirty="0" err="1"/>
              <a:t>Steiner</a:t>
            </a:r>
            <a:endParaRPr lang="el-GR" dirty="0"/>
          </a:p>
          <a:p>
            <a:pPr>
              <a:lnSpc>
                <a:spcPct val="150000"/>
              </a:lnSpc>
              <a:buFont typeface="Arial" charset="0"/>
              <a:buChar char="•"/>
              <a:defRPr/>
            </a:pPr>
            <a:r>
              <a:rPr lang="el-GR" dirty="0"/>
              <a:t>Η φράση που περιγράφει τον στόχο των σχολείων </a:t>
            </a:r>
            <a:r>
              <a:rPr lang="el-GR" dirty="0" err="1"/>
              <a:t>Waldorf</a:t>
            </a:r>
            <a:r>
              <a:rPr lang="el-GR" dirty="0"/>
              <a:t> που ίδρυσε ο </a:t>
            </a:r>
            <a:r>
              <a:rPr lang="el-GR" dirty="0" err="1"/>
              <a:t>Rudolf</a:t>
            </a:r>
            <a:r>
              <a:rPr lang="el-GR" dirty="0"/>
              <a:t> </a:t>
            </a:r>
            <a:r>
              <a:rPr lang="el-GR" dirty="0" err="1"/>
              <a:t>Steiner</a:t>
            </a:r>
            <a:r>
              <a:rPr lang="el-GR" dirty="0"/>
              <a:t> και στηρίζονται στη βαθιά κατανόηση του ανθρώπου μέσα από την </a:t>
            </a:r>
            <a:r>
              <a:rPr lang="el-GR" dirty="0" err="1"/>
              <a:t>ανθρωποσοφία</a:t>
            </a:r>
            <a:r>
              <a:rPr lang="el-GR" dirty="0"/>
              <a:t>.</a:t>
            </a:r>
          </a:p>
          <a:p>
            <a:pPr>
              <a:buFont typeface="Arial" charset="0"/>
              <a:buChar char="•"/>
              <a:defRPr/>
            </a:pPr>
            <a:endParaRPr lang="el-GR" dirty="0"/>
          </a:p>
        </p:txBody>
      </p:sp>
      <p:sp>
        <p:nvSpPr>
          <p:cNvPr id="4" name="3 - Θέση υποσέλιδου">
            <a:extLst>
              <a:ext uri="{FF2B5EF4-FFF2-40B4-BE49-F238E27FC236}">
                <a16:creationId xmlns:a16="http://schemas.microsoft.com/office/drawing/2014/main" id="{921891D6-6F4A-46A6-876A-38D3403123DB}"/>
              </a:ext>
            </a:extLst>
          </p:cNvPr>
          <p:cNvSpPr>
            <a:spLocks noGrp="1"/>
          </p:cNvSpPr>
          <p:nvPr>
            <p:ph type="ftr" sz="quarter" idx="10"/>
          </p:nvPr>
        </p:nvSpPr>
        <p:spPr/>
        <p:txBody>
          <a:bodyPr/>
          <a:lstStyle/>
          <a:p>
            <a:pPr>
              <a:defRPr/>
            </a:pPr>
            <a:r>
              <a:rPr lang="el-GR"/>
              <a:t>Παναγιώτα Στράτη</a:t>
            </a:r>
          </a:p>
        </p:txBody>
      </p:sp>
      <p:sp>
        <p:nvSpPr>
          <p:cNvPr id="5" name="4 - Θέση ημερομηνίας">
            <a:extLst>
              <a:ext uri="{FF2B5EF4-FFF2-40B4-BE49-F238E27FC236}">
                <a16:creationId xmlns:a16="http://schemas.microsoft.com/office/drawing/2014/main" id="{289297DD-F6D9-4405-90A2-4F58E377635D}"/>
              </a:ext>
            </a:extLst>
          </p:cNvPr>
          <p:cNvSpPr>
            <a:spLocks noGrp="1"/>
          </p:cNvSpPr>
          <p:nvPr>
            <p:ph type="dt" sz="quarter" idx="11"/>
          </p:nvPr>
        </p:nvSpPr>
        <p:spPr/>
        <p:txBody>
          <a:bodyPr/>
          <a:lstStyle/>
          <a:p>
            <a:pPr>
              <a:defRPr/>
            </a:pPr>
            <a:fld id="{4FED5B1F-F979-4968-B6CA-8CF4D78B91AC}" type="datetime1">
              <a:rPr lang="el-GR"/>
              <a:pPr>
                <a:defRPr/>
              </a:pPr>
              <a:t>22/12/2019</a:t>
            </a:fld>
            <a:endParaRPr lang="el-GR" dirty="0"/>
          </a:p>
        </p:txBody>
      </p:sp>
      <p:sp>
        <p:nvSpPr>
          <p:cNvPr id="6" name="5 - Θέση αριθμού διαφάνειας">
            <a:extLst>
              <a:ext uri="{FF2B5EF4-FFF2-40B4-BE49-F238E27FC236}">
                <a16:creationId xmlns:a16="http://schemas.microsoft.com/office/drawing/2014/main" id="{C7BC1C44-0F44-4660-9F88-164937E7B5B0}"/>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29994F8-0A69-48A4-BBC5-59F9CE90C0A9}" type="slidenum">
              <a:rPr lang="el-GR" altLang="el-GR">
                <a:latin typeface="Constantia" panose="02030602050306030303" pitchFamily="18" charset="0"/>
              </a:rPr>
              <a:pPr eaLnBrk="1" hangingPunct="1"/>
              <a:t>11</a:t>
            </a:fld>
            <a:endParaRPr lang="el-GR" altLang="el-GR">
              <a:latin typeface="Constantia" panose="02030602050306030303" pitchFamily="18" charset="0"/>
            </a:endParaRPr>
          </a:p>
        </p:txBody>
      </p:sp>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1 - Τίτλος">
            <a:extLst>
              <a:ext uri="{FF2B5EF4-FFF2-40B4-BE49-F238E27FC236}">
                <a16:creationId xmlns:a16="http://schemas.microsoft.com/office/drawing/2014/main" id="{E0FB6D43-323E-4B04-9596-94E6714EB069}"/>
              </a:ext>
            </a:extLst>
          </p:cNvPr>
          <p:cNvSpPr>
            <a:spLocks noGrp="1"/>
          </p:cNvSpPr>
          <p:nvPr>
            <p:ph type="title"/>
          </p:nvPr>
        </p:nvSpPr>
        <p:spPr>
          <a:xfrm>
            <a:off x="1236663" y="428625"/>
            <a:ext cx="9750425" cy="928688"/>
          </a:xfrm>
        </p:spPr>
        <p:txBody>
          <a:bodyPr/>
          <a:lstStyle/>
          <a:p>
            <a:pPr algn="ctr"/>
            <a:r>
              <a:rPr lang="el-GR" altLang="el-GR" u="sng"/>
              <a:t>Γενικά Χαρακτηριστικά</a:t>
            </a:r>
            <a:br>
              <a:rPr lang="el-GR" altLang="el-GR"/>
            </a:br>
            <a:endParaRPr lang="el-GR" altLang="el-GR"/>
          </a:p>
        </p:txBody>
      </p:sp>
      <p:sp>
        <p:nvSpPr>
          <p:cNvPr id="3" name="2 - Θέση περιεχομένου">
            <a:extLst>
              <a:ext uri="{FF2B5EF4-FFF2-40B4-BE49-F238E27FC236}">
                <a16:creationId xmlns:a16="http://schemas.microsoft.com/office/drawing/2014/main" id="{73874F15-6156-4E74-BBCB-F386F8CC3F14}"/>
              </a:ext>
            </a:extLst>
          </p:cNvPr>
          <p:cNvSpPr>
            <a:spLocks noGrp="1"/>
          </p:cNvSpPr>
          <p:nvPr>
            <p:ph idx="1"/>
          </p:nvPr>
        </p:nvSpPr>
        <p:spPr>
          <a:xfrm>
            <a:off x="1219200" y="928688"/>
            <a:ext cx="10375900" cy="5141912"/>
          </a:xfrm>
          <a:solidFill>
            <a:schemeClr val="accent6">
              <a:lumMod val="20000"/>
              <a:lumOff val="80000"/>
            </a:schemeClr>
          </a:solidFill>
        </p:spPr>
        <p:txBody>
          <a:bodyPr/>
          <a:lstStyle/>
          <a:p>
            <a:pPr>
              <a:buFont typeface="Arial" charset="0"/>
              <a:buChar char="•"/>
              <a:defRPr/>
            </a:pPr>
            <a:r>
              <a:rPr lang="en-US" dirty="0"/>
              <a:t> </a:t>
            </a:r>
            <a:r>
              <a:rPr lang="el-GR" dirty="0"/>
              <a:t>Ο χώρος είναι πολύ φυσικός – επικρατεί το ξύλο και τα απαλά φυσικά χρώματα και υλικά που ενισχύουν την ψυχική ηρεμία.</a:t>
            </a:r>
          </a:p>
          <a:p>
            <a:pPr>
              <a:buFont typeface="Arial" charset="0"/>
              <a:buChar char="•"/>
              <a:defRPr/>
            </a:pPr>
            <a:r>
              <a:rPr lang="el-GR" dirty="0"/>
              <a:t>Στο νηπιαγωγείο δεν υπάρχουν σχεδόν καθόλου μαθήματα γραφής και ανάγνωσης, παρά δίνεται έμφαση στην παρατήρηση του κόσμου και του εαυτού.</a:t>
            </a:r>
          </a:p>
          <a:p>
            <a:pPr>
              <a:buFont typeface="Arial" charset="0"/>
              <a:buChar char="•"/>
              <a:defRPr/>
            </a:pPr>
            <a:r>
              <a:rPr lang="el-GR" dirty="0"/>
              <a:t>Θεμελιώδεις δραστηριότητες του εκπαιδευτικού προγράμματος είναι: η ζωγραφική, η μουσική, η κηπουρική και οι ξένες γλώσσες. </a:t>
            </a:r>
          </a:p>
          <a:p>
            <a:pPr algn="just">
              <a:buFont typeface="Arial" charset="0"/>
              <a:buChar char="•"/>
              <a:defRPr/>
            </a:pPr>
            <a:r>
              <a:rPr lang="el-GR" b="1" dirty="0"/>
              <a:t>Τα πρώτα χρόνια της εκπαίδευσης, όλα τα θέματα – γνωστικά αντικείμενα «διδάσκονται» μέσα από την τέχνη.</a:t>
            </a:r>
          </a:p>
          <a:p>
            <a:pPr>
              <a:buFont typeface="Arial" charset="0"/>
              <a:buChar char="•"/>
              <a:defRPr/>
            </a:pPr>
            <a:endParaRPr lang="el-GR" dirty="0"/>
          </a:p>
        </p:txBody>
      </p:sp>
      <p:sp>
        <p:nvSpPr>
          <p:cNvPr id="4" name="3 - Θέση υποσέλιδου">
            <a:extLst>
              <a:ext uri="{FF2B5EF4-FFF2-40B4-BE49-F238E27FC236}">
                <a16:creationId xmlns:a16="http://schemas.microsoft.com/office/drawing/2014/main" id="{620AB44B-8D57-4048-B0B1-1E9C85DA2FF5}"/>
              </a:ext>
            </a:extLst>
          </p:cNvPr>
          <p:cNvSpPr>
            <a:spLocks noGrp="1"/>
          </p:cNvSpPr>
          <p:nvPr>
            <p:ph type="ftr" sz="quarter" idx="10"/>
          </p:nvPr>
        </p:nvSpPr>
        <p:spPr/>
        <p:txBody>
          <a:bodyPr/>
          <a:lstStyle/>
          <a:p>
            <a:pPr>
              <a:defRPr/>
            </a:pPr>
            <a:r>
              <a:rPr lang="el-GR"/>
              <a:t>Παναγιώτα Στράτη</a:t>
            </a:r>
          </a:p>
        </p:txBody>
      </p:sp>
      <p:sp>
        <p:nvSpPr>
          <p:cNvPr id="5" name="4 - Θέση ημερομηνίας">
            <a:extLst>
              <a:ext uri="{FF2B5EF4-FFF2-40B4-BE49-F238E27FC236}">
                <a16:creationId xmlns:a16="http://schemas.microsoft.com/office/drawing/2014/main" id="{1C1DCBF6-08C0-44BD-B4A0-31386636110C}"/>
              </a:ext>
            </a:extLst>
          </p:cNvPr>
          <p:cNvSpPr>
            <a:spLocks noGrp="1"/>
          </p:cNvSpPr>
          <p:nvPr>
            <p:ph type="dt" sz="quarter" idx="11"/>
          </p:nvPr>
        </p:nvSpPr>
        <p:spPr/>
        <p:txBody>
          <a:bodyPr/>
          <a:lstStyle/>
          <a:p>
            <a:pPr>
              <a:defRPr/>
            </a:pPr>
            <a:fld id="{56B69A11-D30E-4ADB-B1F4-376BDAC7B92C}" type="datetime1">
              <a:rPr lang="el-GR"/>
              <a:pPr>
                <a:defRPr/>
              </a:pPr>
              <a:t>22/12/2019</a:t>
            </a:fld>
            <a:endParaRPr lang="el-GR" dirty="0"/>
          </a:p>
        </p:txBody>
      </p:sp>
      <p:sp>
        <p:nvSpPr>
          <p:cNvPr id="6" name="5 - Θέση αριθμού διαφάνειας">
            <a:extLst>
              <a:ext uri="{FF2B5EF4-FFF2-40B4-BE49-F238E27FC236}">
                <a16:creationId xmlns:a16="http://schemas.microsoft.com/office/drawing/2014/main" id="{4CBAB4ED-812D-479A-8E09-E865B1360ECF}"/>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FF475C2-8B2F-4543-A679-48DB71648D3B}" type="slidenum">
              <a:rPr lang="el-GR" altLang="el-GR">
                <a:latin typeface="Constantia" panose="02030602050306030303" pitchFamily="18" charset="0"/>
              </a:rPr>
              <a:pPr eaLnBrk="1" hangingPunct="1"/>
              <a:t>12</a:t>
            </a:fld>
            <a:endParaRPr lang="el-GR" altLang="el-GR">
              <a:latin typeface="Constantia" panose="02030602050306030303" pitchFamily="18" charset="0"/>
            </a:endParaRPr>
          </a:p>
        </p:txBody>
      </p:sp>
      <p:pic>
        <p:nvPicPr>
          <p:cNvPr id="16391" name="Picture 2" descr="Σχετική εικόνα">
            <a:extLst>
              <a:ext uri="{FF2B5EF4-FFF2-40B4-BE49-F238E27FC236}">
                <a16:creationId xmlns:a16="http://schemas.microsoft.com/office/drawing/2014/main" id="{3DB774CE-F3CA-401D-8B07-2711D97219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1225" y="4643438"/>
            <a:ext cx="4214813" cy="192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1 - Τίτλος">
            <a:extLst>
              <a:ext uri="{FF2B5EF4-FFF2-40B4-BE49-F238E27FC236}">
                <a16:creationId xmlns:a16="http://schemas.microsoft.com/office/drawing/2014/main" id="{00184E36-5238-4CE2-8BDC-2653409B63A0}"/>
              </a:ext>
            </a:extLst>
          </p:cNvPr>
          <p:cNvSpPr>
            <a:spLocks noGrp="1"/>
          </p:cNvSpPr>
          <p:nvPr>
            <p:ph type="title"/>
          </p:nvPr>
        </p:nvSpPr>
        <p:spPr/>
        <p:txBody>
          <a:bodyPr/>
          <a:lstStyle/>
          <a:p>
            <a:r>
              <a:rPr lang="el-GR" altLang="el-GR"/>
              <a:t>Σχεδιάστηκε ένα πρόγραμμα σπουδών</a:t>
            </a:r>
            <a:r>
              <a:rPr lang="en-US" altLang="el-GR"/>
              <a:t>:</a:t>
            </a:r>
            <a:br>
              <a:rPr lang="el-GR" altLang="el-GR"/>
            </a:br>
            <a:endParaRPr lang="el-GR" altLang="el-GR"/>
          </a:p>
        </p:txBody>
      </p:sp>
      <p:sp>
        <p:nvSpPr>
          <p:cNvPr id="17411" name="2 - Θέση περιεχομένου">
            <a:extLst>
              <a:ext uri="{FF2B5EF4-FFF2-40B4-BE49-F238E27FC236}">
                <a16:creationId xmlns:a16="http://schemas.microsoft.com/office/drawing/2014/main" id="{89A5DA79-5D52-4093-9675-71372AA95E41}"/>
              </a:ext>
            </a:extLst>
          </p:cNvPr>
          <p:cNvSpPr>
            <a:spLocks noGrp="1"/>
          </p:cNvSpPr>
          <p:nvPr>
            <p:ph idx="1"/>
          </p:nvPr>
        </p:nvSpPr>
        <p:spPr>
          <a:xfrm>
            <a:off x="879475" y="1143000"/>
            <a:ext cx="10572750" cy="4927600"/>
          </a:xfrm>
        </p:spPr>
        <p:txBody>
          <a:bodyPr/>
          <a:lstStyle/>
          <a:p>
            <a:pPr>
              <a:lnSpc>
                <a:spcPct val="150000"/>
              </a:lnSpc>
            </a:pPr>
            <a:r>
              <a:rPr lang="el-GR" altLang="el-GR"/>
              <a:t>που ανταποκρίνεται στα αναπτυξιακά στάδια της παιδικής ηλικίας και υποβοηθά την παιδική φαντασία</a:t>
            </a:r>
          </a:p>
          <a:p>
            <a:pPr>
              <a:lnSpc>
                <a:spcPct val="150000"/>
              </a:lnSpc>
            </a:pPr>
            <a:r>
              <a:rPr lang="en-US" altLang="el-GR"/>
              <a:t>o</a:t>
            </a:r>
            <a:r>
              <a:rPr lang="el-GR" altLang="el-GR"/>
              <a:t> στόχος του σχεδιασμού αυτού, είναι να εκπαιδεύσει το παιδί ως ολότητα, </a:t>
            </a:r>
            <a:r>
              <a:rPr lang="el-GR" altLang="el-GR" b="1">
                <a:solidFill>
                  <a:srgbClr val="002060"/>
                </a:solidFill>
              </a:rPr>
              <a:t>«κεφάλι, καρδιά και χέρια» </a:t>
            </a:r>
          </a:p>
          <a:p>
            <a:pPr>
              <a:lnSpc>
                <a:spcPct val="150000"/>
              </a:lnSpc>
            </a:pPr>
            <a:r>
              <a:rPr lang="en-US" altLang="el-GR"/>
              <a:t>o</a:t>
            </a:r>
            <a:r>
              <a:rPr lang="el-GR" altLang="el-GR"/>
              <a:t>ι δάσκαλοι της μεθόδου, εστιάζουν στο να δημιουργήσουν στο κάθε  παιδί μια φυσική αγάπη για την μάθηση.</a:t>
            </a:r>
          </a:p>
          <a:p>
            <a:r>
              <a:rPr lang="el-GR" altLang="el-GR" b="1" u="sng"/>
              <a:t>Στο σχολείο Waldorf κανένα μάθημα δεν είναι αποκλειστικά θεωρητικό</a:t>
            </a:r>
            <a:endParaRPr lang="el-GR" altLang="el-GR"/>
          </a:p>
          <a:p>
            <a:endParaRPr lang="el-GR" altLang="el-GR"/>
          </a:p>
        </p:txBody>
      </p:sp>
      <p:sp>
        <p:nvSpPr>
          <p:cNvPr id="4" name="3 - Θέση υποσέλιδου">
            <a:extLst>
              <a:ext uri="{FF2B5EF4-FFF2-40B4-BE49-F238E27FC236}">
                <a16:creationId xmlns:a16="http://schemas.microsoft.com/office/drawing/2014/main" id="{530A08ED-8D55-4C51-89D3-AB20A66BA6FC}"/>
              </a:ext>
            </a:extLst>
          </p:cNvPr>
          <p:cNvSpPr>
            <a:spLocks noGrp="1"/>
          </p:cNvSpPr>
          <p:nvPr>
            <p:ph type="ftr" sz="quarter" idx="10"/>
          </p:nvPr>
        </p:nvSpPr>
        <p:spPr/>
        <p:txBody>
          <a:bodyPr/>
          <a:lstStyle/>
          <a:p>
            <a:pPr>
              <a:defRPr/>
            </a:pPr>
            <a:r>
              <a:rPr lang="el-GR"/>
              <a:t>Παναγιώτα Στράτη</a:t>
            </a:r>
          </a:p>
        </p:txBody>
      </p:sp>
      <p:sp>
        <p:nvSpPr>
          <p:cNvPr id="5" name="4 - Θέση ημερομηνίας">
            <a:extLst>
              <a:ext uri="{FF2B5EF4-FFF2-40B4-BE49-F238E27FC236}">
                <a16:creationId xmlns:a16="http://schemas.microsoft.com/office/drawing/2014/main" id="{F0813595-318E-4136-8ECD-F20B1058F949}"/>
              </a:ext>
            </a:extLst>
          </p:cNvPr>
          <p:cNvSpPr>
            <a:spLocks noGrp="1"/>
          </p:cNvSpPr>
          <p:nvPr>
            <p:ph type="dt" sz="quarter" idx="11"/>
          </p:nvPr>
        </p:nvSpPr>
        <p:spPr/>
        <p:txBody>
          <a:bodyPr/>
          <a:lstStyle/>
          <a:p>
            <a:pPr>
              <a:defRPr/>
            </a:pPr>
            <a:fld id="{6225A4EC-86DD-4102-936A-4BEA832CE983}" type="datetime1">
              <a:rPr lang="el-GR"/>
              <a:pPr>
                <a:defRPr/>
              </a:pPr>
              <a:t>22/12/2019</a:t>
            </a:fld>
            <a:endParaRPr lang="el-GR" dirty="0"/>
          </a:p>
        </p:txBody>
      </p:sp>
      <p:sp>
        <p:nvSpPr>
          <p:cNvPr id="6" name="5 - Θέση αριθμού διαφάνειας">
            <a:extLst>
              <a:ext uri="{FF2B5EF4-FFF2-40B4-BE49-F238E27FC236}">
                <a16:creationId xmlns:a16="http://schemas.microsoft.com/office/drawing/2014/main" id="{6A555E75-3099-401D-97DA-7D2F6AE10D62}"/>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23BB112-8DCD-451C-A7C5-B9F78F10F40F}" type="slidenum">
              <a:rPr lang="el-GR" altLang="el-GR">
                <a:latin typeface="Constantia" panose="02030602050306030303" pitchFamily="18" charset="0"/>
              </a:rPr>
              <a:pPr eaLnBrk="1" hangingPunct="1"/>
              <a:t>13</a:t>
            </a:fld>
            <a:endParaRPr lang="el-GR" altLang="el-GR">
              <a:latin typeface="Constantia" panose="02030602050306030303" pitchFamily="18" charset="0"/>
            </a:endParaRPr>
          </a:p>
        </p:txBody>
      </p:sp>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 Τίτλος">
            <a:extLst>
              <a:ext uri="{FF2B5EF4-FFF2-40B4-BE49-F238E27FC236}">
                <a16:creationId xmlns:a16="http://schemas.microsoft.com/office/drawing/2014/main" id="{4BAF8656-172C-4CE7-9E9A-F03C837A3BE9}"/>
              </a:ext>
            </a:extLst>
          </p:cNvPr>
          <p:cNvSpPr>
            <a:spLocks noGrp="1"/>
          </p:cNvSpPr>
          <p:nvPr>
            <p:ph type="title"/>
          </p:nvPr>
        </p:nvSpPr>
        <p:spPr/>
        <p:txBody>
          <a:bodyPr/>
          <a:lstStyle/>
          <a:p>
            <a:r>
              <a:rPr lang="el-GR" altLang="el-GR"/>
              <a:t>Άσκηση – συζήτηση σε ομάδες</a:t>
            </a:r>
          </a:p>
        </p:txBody>
      </p:sp>
      <p:sp>
        <p:nvSpPr>
          <p:cNvPr id="4" name="3 - Θέση κειμένου">
            <a:extLst>
              <a:ext uri="{FF2B5EF4-FFF2-40B4-BE49-F238E27FC236}">
                <a16:creationId xmlns:a16="http://schemas.microsoft.com/office/drawing/2014/main" id="{355125B7-014C-4FD3-8AFA-810CB9D580A4}"/>
              </a:ext>
            </a:extLst>
          </p:cNvPr>
          <p:cNvSpPr>
            <a:spLocks noGrp="1"/>
          </p:cNvSpPr>
          <p:nvPr>
            <p:ph type="body" sz="half" idx="2"/>
          </p:nvPr>
        </p:nvSpPr>
        <p:spPr>
          <a:xfrm>
            <a:off x="7880350" y="928688"/>
            <a:ext cx="3786188" cy="5143500"/>
          </a:xfrm>
        </p:spPr>
        <p:txBody>
          <a:bodyPr>
            <a:normAutofit fontScale="92500" lnSpcReduction="10000"/>
          </a:bodyPr>
          <a:lstStyle/>
          <a:p>
            <a:pPr algn="just">
              <a:buFont typeface="Arial" charset="0"/>
              <a:buNone/>
              <a:defRPr/>
            </a:pPr>
            <a:endParaRPr lang="el-GR" b="1" dirty="0">
              <a:solidFill>
                <a:schemeClr val="tx1">
                  <a:lumMod val="75000"/>
                </a:schemeClr>
              </a:solidFill>
            </a:endParaRPr>
          </a:p>
          <a:p>
            <a:pPr>
              <a:buFont typeface="Arial" charset="0"/>
              <a:buNone/>
              <a:defRPr/>
            </a:pPr>
            <a:r>
              <a:rPr lang="el-GR" sz="2800" b="1" dirty="0">
                <a:solidFill>
                  <a:schemeClr val="tx1">
                    <a:lumMod val="75000"/>
                  </a:schemeClr>
                </a:solidFill>
              </a:rPr>
              <a:t>Πως οι εκπαιδευτικοί  μπορούν να  χρησιμοποιούν την ελεύθερη έκφραση μέσα από τις τέχνες και τις δραστηριότητες προκειμένου να προσεγγίσουν τα γνωστικά αντικείμενα  και έτσι να δημιουργούν μια εσωτερική παρόρμηση για μάθηση στα παιδιά</a:t>
            </a:r>
          </a:p>
          <a:p>
            <a:pPr>
              <a:buFont typeface="Arial" charset="0"/>
              <a:buNone/>
              <a:defRPr/>
            </a:pPr>
            <a:endParaRPr lang="el-GR" sz="2800" dirty="0"/>
          </a:p>
        </p:txBody>
      </p:sp>
      <p:sp>
        <p:nvSpPr>
          <p:cNvPr id="5" name="4 - Θέση υποσέλιδου">
            <a:extLst>
              <a:ext uri="{FF2B5EF4-FFF2-40B4-BE49-F238E27FC236}">
                <a16:creationId xmlns:a16="http://schemas.microsoft.com/office/drawing/2014/main" id="{B9CE6947-A6AD-4209-9EF8-0FF6ACD87616}"/>
              </a:ext>
            </a:extLst>
          </p:cNvPr>
          <p:cNvSpPr>
            <a:spLocks noGrp="1"/>
          </p:cNvSpPr>
          <p:nvPr>
            <p:ph type="ftr" sz="quarter" idx="10"/>
          </p:nvPr>
        </p:nvSpPr>
        <p:spPr/>
        <p:txBody>
          <a:bodyPr/>
          <a:lstStyle/>
          <a:p>
            <a:pPr>
              <a:defRPr/>
            </a:pPr>
            <a:r>
              <a:rPr lang="el-GR"/>
              <a:t>Παναγιώτα Στράτη</a:t>
            </a:r>
          </a:p>
        </p:txBody>
      </p:sp>
      <p:sp>
        <p:nvSpPr>
          <p:cNvPr id="6" name="5 - Θέση ημερομηνίας">
            <a:extLst>
              <a:ext uri="{FF2B5EF4-FFF2-40B4-BE49-F238E27FC236}">
                <a16:creationId xmlns:a16="http://schemas.microsoft.com/office/drawing/2014/main" id="{F23CFBF5-696A-4B6D-B9A2-1B085192B9E9}"/>
              </a:ext>
            </a:extLst>
          </p:cNvPr>
          <p:cNvSpPr>
            <a:spLocks noGrp="1"/>
          </p:cNvSpPr>
          <p:nvPr>
            <p:ph type="dt" sz="quarter" idx="11"/>
          </p:nvPr>
        </p:nvSpPr>
        <p:spPr/>
        <p:txBody>
          <a:bodyPr/>
          <a:lstStyle/>
          <a:p>
            <a:pPr>
              <a:defRPr/>
            </a:pPr>
            <a:fld id="{5AA6FAA3-7D0A-4443-8987-46282DBDB3CC}" type="datetime1">
              <a:rPr lang="el-GR"/>
              <a:pPr>
                <a:defRPr/>
              </a:pPr>
              <a:t>22/12/2019</a:t>
            </a:fld>
            <a:endParaRPr lang="el-GR" dirty="0"/>
          </a:p>
        </p:txBody>
      </p:sp>
      <p:sp>
        <p:nvSpPr>
          <p:cNvPr id="7" name="6 - Θέση αριθμού διαφάνειας">
            <a:extLst>
              <a:ext uri="{FF2B5EF4-FFF2-40B4-BE49-F238E27FC236}">
                <a16:creationId xmlns:a16="http://schemas.microsoft.com/office/drawing/2014/main" id="{CB2D56FD-1C2A-475E-9E57-CC4480C590E2}"/>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9CC4431-2EA6-4550-B16A-135EEB1DCBFD}" type="slidenum">
              <a:rPr lang="el-GR" altLang="el-GR">
                <a:latin typeface="Constantia" panose="02030602050306030303" pitchFamily="18" charset="0"/>
              </a:rPr>
              <a:pPr eaLnBrk="1" hangingPunct="1"/>
              <a:t>14</a:t>
            </a:fld>
            <a:endParaRPr lang="el-GR" altLang="el-GR">
              <a:latin typeface="Constantia" panose="02030602050306030303" pitchFamily="18" charset="0"/>
            </a:endParaRPr>
          </a:p>
        </p:txBody>
      </p:sp>
      <p:pic>
        <p:nvPicPr>
          <p:cNvPr id="18439" name="Picture 2" descr="Σχετική εικόνα">
            <a:extLst>
              <a:ext uri="{FF2B5EF4-FFF2-40B4-BE49-F238E27FC236}">
                <a16:creationId xmlns:a16="http://schemas.microsoft.com/office/drawing/2014/main" id="{B1AF6728-0FAF-4CCD-92D4-37993E1778B6}"/>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25500" b="25500"/>
          <a:stretch>
            <a:fillRect/>
          </a:stretch>
        </p:blipFill>
        <p:spPr>
          <a:xfrm>
            <a:off x="1379538" y="1857375"/>
            <a:ext cx="6362700" cy="4022725"/>
          </a:xfrm>
          <a:noFill/>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 Τίτλος">
            <a:extLst>
              <a:ext uri="{FF2B5EF4-FFF2-40B4-BE49-F238E27FC236}">
                <a16:creationId xmlns:a16="http://schemas.microsoft.com/office/drawing/2014/main" id="{8C687CAA-5063-4840-A08B-275F37618B2C}"/>
              </a:ext>
            </a:extLst>
          </p:cNvPr>
          <p:cNvSpPr>
            <a:spLocks noGrp="1"/>
          </p:cNvSpPr>
          <p:nvPr>
            <p:ph type="title"/>
          </p:nvPr>
        </p:nvSpPr>
        <p:spPr>
          <a:xfrm>
            <a:off x="1219200" y="357188"/>
            <a:ext cx="9750425" cy="1357312"/>
          </a:xfrm>
        </p:spPr>
        <p:txBody>
          <a:bodyPr/>
          <a:lstStyle/>
          <a:p>
            <a:r>
              <a:rPr lang="el-GR" altLang="el-GR" u="sng"/>
              <a:t>Η παιδαγωγική και διδακτική πρακτική της </a:t>
            </a:r>
            <a:r>
              <a:rPr lang="en-US" altLang="el-GR" u="sng"/>
              <a:t>Montessori</a:t>
            </a:r>
            <a:br>
              <a:rPr lang="el-GR" altLang="el-GR"/>
            </a:br>
            <a:endParaRPr lang="el-GR" altLang="el-GR"/>
          </a:p>
        </p:txBody>
      </p:sp>
      <p:sp>
        <p:nvSpPr>
          <p:cNvPr id="19459" name="2 - Θέση περιεχομένου">
            <a:extLst>
              <a:ext uri="{FF2B5EF4-FFF2-40B4-BE49-F238E27FC236}">
                <a16:creationId xmlns:a16="http://schemas.microsoft.com/office/drawing/2014/main" id="{B4AF63B9-B081-4C3D-A739-4A1AEF9ADF10}"/>
              </a:ext>
            </a:extLst>
          </p:cNvPr>
          <p:cNvSpPr>
            <a:spLocks noGrp="1"/>
          </p:cNvSpPr>
          <p:nvPr>
            <p:ph idx="1"/>
          </p:nvPr>
        </p:nvSpPr>
        <p:spPr>
          <a:xfrm>
            <a:off x="379413" y="1428750"/>
            <a:ext cx="11430000" cy="4641850"/>
          </a:xfrm>
          <a:solidFill>
            <a:schemeClr val="accent1">
              <a:lumMod val="20000"/>
              <a:lumOff val="80000"/>
            </a:schemeClr>
          </a:solidFill>
        </p:spPr>
        <p:txBody>
          <a:bodyPr/>
          <a:lstStyle/>
          <a:p>
            <a:pPr>
              <a:lnSpc>
                <a:spcPct val="150000"/>
              </a:lnSpc>
              <a:buFont typeface="Arial" charset="0"/>
              <a:buChar char="•"/>
              <a:defRPr/>
            </a:pPr>
            <a:r>
              <a:rPr lang="el-GR" b="1" dirty="0"/>
              <a:t>Βασικές παιδαγωγικές πρακτικές του συστήματος </a:t>
            </a:r>
            <a:r>
              <a:rPr lang="el-GR" b="1" dirty="0" err="1"/>
              <a:t>Montessori</a:t>
            </a:r>
            <a:r>
              <a:rPr lang="el-GR" b="1" dirty="0"/>
              <a:t>:</a:t>
            </a:r>
          </a:p>
          <a:p>
            <a:pPr>
              <a:lnSpc>
                <a:spcPct val="150000"/>
              </a:lnSpc>
              <a:buFont typeface="Arial" charset="0"/>
              <a:buBlip>
                <a:blip r:embed="rId2"/>
              </a:buBlip>
              <a:defRPr/>
            </a:pPr>
            <a:r>
              <a:rPr lang="en-US" b="1" dirty="0">
                <a:solidFill>
                  <a:srgbClr val="002060"/>
                </a:solidFill>
              </a:rPr>
              <a:t>O</a:t>
            </a:r>
            <a:r>
              <a:rPr lang="el-GR" b="1" dirty="0">
                <a:solidFill>
                  <a:srgbClr val="002060"/>
                </a:solidFill>
              </a:rPr>
              <a:t> σεβασμός της αυτονομίας και της ιδιαίτερης προσωπικότητας κάθε παιδιού</a:t>
            </a:r>
          </a:p>
          <a:p>
            <a:pPr>
              <a:lnSpc>
                <a:spcPct val="150000"/>
              </a:lnSpc>
              <a:buFont typeface="Arial" charset="0"/>
              <a:buBlip>
                <a:blip r:embed="rId2"/>
              </a:buBlip>
              <a:defRPr/>
            </a:pPr>
            <a:r>
              <a:rPr lang="el-GR" b="1" dirty="0">
                <a:solidFill>
                  <a:srgbClr val="002060"/>
                </a:solidFill>
              </a:rPr>
              <a:t>Η ενθάρρυνση της αυτενέργειας του παιδιού, η εξαιρετικά διακριτική παρέμβαση των εκπαιδευτικών, καθώς και η επινόηση κατάλληλου περιβάλλοντος και ευρηματικών διδακτικών μέσων.</a:t>
            </a:r>
          </a:p>
          <a:p>
            <a:pPr>
              <a:lnSpc>
                <a:spcPct val="150000"/>
              </a:lnSpc>
              <a:buFont typeface="Arial" charset="0"/>
              <a:buBlip>
                <a:blip r:embed="rId2"/>
              </a:buBlip>
              <a:defRPr/>
            </a:pPr>
            <a:r>
              <a:rPr lang="el-GR" b="1" dirty="0">
                <a:solidFill>
                  <a:srgbClr val="002060"/>
                </a:solidFill>
              </a:rPr>
              <a:t>Η εξατομίκευση της διδασκαλίας με την ταυτόχρονη διασφάλιση του ομαδικού-κοινοτικού πνεύματος.</a:t>
            </a:r>
          </a:p>
          <a:p>
            <a:pPr>
              <a:buFont typeface="Arial" charset="0"/>
              <a:buBlip>
                <a:blip r:embed="rId2"/>
              </a:buBlip>
              <a:defRPr/>
            </a:pPr>
            <a:endParaRPr lang="el-GR" dirty="0"/>
          </a:p>
          <a:p>
            <a:pPr>
              <a:buFont typeface="Arial" charset="0"/>
              <a:buChar char="•"/>
              <a:defRPr/>
            </a:pPr>
            <a:endParaRPr lang="el-GR" dirty="0"/>
          </a:p>
        </p:txBody>
      </p:sp>
      <p:sp>
        <p:nvSpPr>
          <p:cNvPr id="4" name="3 - Θέση υποσέλιδου">
            <a:extLst>
              <a:ext uri="{FF2B5EF4-FFF2-40B4-BE49-F238E27FC236}">
                <a16:creationId xmlns:a16="http://schemas.microsoft.com/office/drawing/2014/main" id="{17284A28-A375-4742-B8E2-6BC67C4EAF6B}"/>
              </a:ext>
            </a:extLst>
          </p:cNvPr>
          <p:cNvSpPr>
            <a:spLocks noGrp="1"/>
          </p:cNvSpPr>
          <p:nvPr>
            <p:ph type="ftr" sz="quarter" idx="10"/>
          </p:nvPr>
        </p:nvSpPr>
        <p:spPr/>
        <p:txBody>
          <a:bodyPr/>
          <a:lstStyle/>
          <a:p>
            <a:pPr>
              <a:defRPr/>
            </a:pPr>
            <a:r>
              <a:rPr lang="el-GR"/>
              <a:t>Παναγιώτα Στράτη</a:t>
            </a:r>
          </a:p>
        </p:txBody>
      </p:sp>
      <p:sp>
        <p:nvSpPr>
          <p:cNvPr id="5" name="4 - Θέση ημερομηνίας">
            <a:extLst>
              <a:ext uri="{FF2B5EF4-FFF2-40B4-BE49-F238E27FC236}">
                <a16:creationId xmlns:a16="http://schemas.microsoft.com/office/drawing/2014/main" id="{7B1C68F9-0B83-4EAA-B97C-765C7311084F}"/>
              </a:ext>
            </a:extLst>
          </p:cNvPr>
          <p:cNvSpPr>
            <a:spLocks noGrp="1"/>
          </p:cNvSpPr>
          <p:nvPr>
            <p:ph type="dt" sz="quarter" idx="11"/>
          </p:nvPr>
        </p:nvSpPr>
        <p:spPr/>
        <p:txBody>
          <a:bodyPr/>
          <a:lstStyle/>
          <a:p>
            <a:pPr>
              <a:defRPr/>
            </a:pPr>
            <a:fld id="{6D7BC9C7-BEC4-4BB5-B43E-DE1D84002DDC}" type="datetime1">
              <a:rPr lang="el-GR"/>
              <a:pPr>
                <a:defRPr/>
              </a:pPr>
              <a:t>22/12/2019</a:t>
            </a:fld>
            <a:endParaRPr lang="el-GR" dirty="0"/>
          </a:p>
        </p:txBody>
      </p:sp>
      <p:sp>
        <p:nvSpPr>
          <p:cNvPr id="6" name="5 - Θέση αριθμού διαφάνειας">
            <a:extLst>
              <a:ext uri="{FF2B5EF4-FFF2-40B4-BE49-F238E27FC236}">
                <a16:creationId xmlns:a16="http://schemas.microsoft.com/office/drawing/2014/main" id="{25E1E5CF-5886-4BAB-A2B5-CD3A6CBB8EC0}"/>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37E7F94-F544-46EC-9E33-C2D902773E8E}" type="slidenum">
              <a:rPr lang="el-GR" altLang="el-GR">
                <a:latin typeface="Constantia" panose="02030602050306030303" pitchFamily="18" charset="0"/>
              </a:rPr>
              <a:pPr eaLnBrk="1" hangingPunct="1"/>
              <a:t>15</a:t>
            </a:fld>
            <a:endParaRPr lang="el-GR" altLang="el-GR">
              <a:latin typeface="Constantia" panose="02030602050306030303" pitchFamily="18" charset="0"/>
            </a:endParaRPr>
          </a:p>
        </p:txBody>
      </p:sp>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2 - Θέση περιεχομένου">
            <a:extLst>
              <a:ext uri="{FF2B5EF4-FFF2-40B4-BE49-F238E27FC236}">
                <a16:creationId xmlns:a16="http://schemas.microsoft.com/office/drawing/2014/main" id="{44ADEC8A-4906-493A-AFEC-6E180F7307FA}"/>
              </a:ext>
            </a:extLst>
          </p:cNvPr>
          <p:cNvSpPr>
            <a:spLocks noGrp="1"/>
          </p:cNvSpPr>
          <p:nvPr>
            <p:ph idx="1"/>
          </p:nvPr>
        </p:nvSpPr>
        <p:spPr>
          <a:xfrm>
            <a:off x="1219200" y="785813"/>
            <a:ext cx="9750425" cy="5284787"/>
          </a:xfrm>
        </p:spPr>
        <p:txBody>
          <a:bodyPr/>
          <a:lstStyle/>
          <a:p>
            <a:pPr>
              <a:lnSpc>
                <a:spcPct val="150000"/>
              </a:lnSpc>
              <a:buFont typeface="Arial" panose="020B0604020202020204" pitchFamily="34" charset="0"/>
              <a:buBlip>
                <a:blip r:embed="rId2"/>
              </a:buBlip>
            </a:pPr>
            <a:r>
              <a:rPr lang="el-GR" altLang="el-GR"/>
              <a:t>Τα θετικά κίνητρα μάθησης</a:t>
            </a:r>
            <a:r>
              <a:rPr lang="en-US" altLang="el-GR"/>
              <a:t>:</a:t>
            </a:r>
            <a:r>
              <a:rPr lang="el-GR" altLang="el-GR"/>
              <a:t> Υπάρχει απουσία βαθμών, εξετάσεων, ανταγωνιστικών διαδικασιών κι επομένως διακρίσεων, κατηγοριοποιήσεων και διαχωρισμών. Διασφαλίζεται ένα περιβάλλον ελευθερίας κι όχι επιβολής.</a:t>
            </a:r>
          </a:p>
          <a:p>
            <a:pPr>
              <a:lnSpc>
                <a:spcPct val="150000"/>
              </a:lnSpc>
              <a:buFont typeface="Arial" panose="020B0604020202020204" pitchFamily="34" charset="0"/>
              <a:buBlip>
                <a:blip r:embed="rId2"/>
              </a:buBlip>
            </a:pPr>
            <a:r>
              <a:rPr lang="el-GR" altLang="el-GR"/>
              <a:t>Η διασύνδεση των γνώσεων στην πράξη αντί του κατακερματισμού τους</a:t>
            </a:r>
          </a:p>
          <a:p>
            <a:pPr>
              <a:lnSpc>
                <a:spcPct val="150000"/>
              </a:lnSpc>
              <a:buFont typeface="Arial" panose="020B0604020202020204" pitchFamily="34" charset="0"/>
              <a:buBlip>
                <a:blip r:embed="rId2"/>
              </a:buBlip>
            </a:pPr>
            <a:r>
              <a:rPr lang="el-GR" altLang="el-GR" b="1">
                <a:solidFill>
                  <a:srgbClr val="002060"/>
                </a:solidFill>
              </a:rPr>
              <a:t>Η ιδιαίτερη μέθοδος βιωματικής οικοδόμησης των μαθηματικών εννοιών και της βαθύτερης κατανόησής τους</a:t>
            </a:r>
          </a:p>
        </p:txBody>
      </p:sp>
      <p:sp>
        <p:nvSpPr>
          <p:cNvPr id="4" name="3 - Θέση υποσέλιδου">
            <a:extLst>
              <a:ext uri="{FF2B5EF4-FFF2-40B4-BE49-F238E27FC236}">
                <a16:creationId xmlns:a16="http://schemas.microsoft.com/office/drawing/2014/main" id="{5E88260B-03D5-49D0-81C5-8117D22FC1AA}"/>
              </a:ext>
            </a:extLst>
          </p:cNvPr>
          <p:cNvSpPr>
            <a:spLocks noGrp="1"/>
          </p:cNvSpPr>
          <p:nvPr>
            <p:ph type="ftr" sz="quarter" idx="10"/>
          </p:nvPr>
        </p:nvSpPr>
        <p:spPr/>
        <p:txBody>
          <a:bodyPr/>
          <a:lstStyle/>
          <a:p>
            <a:pPr>
              <a:defRPr/>
            </a:pPr>
            <a:r>
              <a:rPr lang="el-GR"/>
              <a:t>Παναγιώτα Στράτη</a:t>
            </a:r>
          </a:p>
        </p:txBody>
      </p:sp>
      <p:sp>
        <p:nvSpPr>
          <p:cNvPr id="5" name="4 - Θέση ημερομηνίας">
            <a:extLst>
              <a:ext uri="{FF2B5EF4-FFF2-40B4-BE49-F238E27FC236}">
                <a16:creationId xmlns:a16="http://schemas.microsoft.com/office/drawing/2014/main" id="{46C8921F-7C5E-4C0F-BC02-3FCC950B8659}"/>
              </a:ext>
            </a:extLst>
          </p:cNvPr>
          <p:cNvSpPr>
            <a:spLocks noGrp="1"/>
          </p:cNvSpPr>
          <p:nvPr>
            <p:ph type="dt" sz="quarter" idx="11"/>
          </p:nvPr>
        </p:nvSpPr>
        <p:spPr/>
        <p:txBody>
          <a:bodyPr/>
          <a:lstStyle/>
          <a:p>
            <a:pPr>
              <a:defRPr/>
            </a:pPr>
            <a:fld id="{A6F2C2F1-30EF-4364-BE78-190D107B2B9E}" type="datetime1">
              <a:rPr lang="el-GR" smtClean="0"/>
              <a:pPr>
                <a:defRPr/>
              </a:pPr>
              <a:t>22/12/2019</a:t>
            </a:fld>
            <a:endParaRPr lang="el-GR" dirty="0"/>
          </a:p>
        </p:txBody>
      </p:sp>
      <p:sp>
        <p:nvSpPr>
          <p:cNvPr id="6" name="5 - Θέση αριθμού διαφάνειας">
            <a:extLst>
              <a:ext uri="{FF2B5EF4-FFF2-40B4-BE49-F238E27FC236}">
                <a16:creationId xmlns:a16="http://schemas.microsoft.com/office/drawing/2014/main" id="{D1C05C71-FC89-4EED-B4DF-0437BDFB81C2}"/>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062C56A-E542-4664-BB60-C0975AB4D5BB}" type="slidenum">
              <a:rPr lang="el-GR" altLang="el-GR">
                <a:latin typeface="Constantia" panose="02030602050306030303" pitchFamily="18" charset="0"/>
              </a:rPr>
              <a:pPr eaLnBrk="1" hangingPunct="1"/>
              <a:t>16</a:t>
            </a:fld>
            <a:endParaRPr lang="el-GR" altLang="el-GR">
              <a:latin typeface="Constantia" panose="02030602050306030303" pitchFamily="18" charset="0"/>
            </a:endParaRPr>
          </a:p>
        </p:txBody>
      </p:sp>
    </p:spTree>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a:extLst>
              <a:ext uri="{FF2B5EF4-FFF2-40B4-BE49-F238E27FC236}">
                <a16:creationId xmlns:a16="http://schemas.microsoft.com/office/drawing/2014/main" id="{06F7A730-E0CC-4701-88FC-5835E0FFB018}"/>
              </a:ext>
            </a:extLst>
          </p:cNvPr>
          <p:cNvSpPr>
            <a:spLocks noGrp="1"/>
          </p:cNvSpPr>
          <p:nvPr>
            <p:ph type="title"/>
          </p:nvPr>
        </p:nvSpPr>
        <p:spPr>
          <a:xfrm>
            <a:off x="1165225" y="285750"/>
            <a:ext cx="9750425" cy="1168400"/>
          </a:xfrm>
        </p:spPr>
        <p:txBody>
          <a:bodyPr/>
          <a:lstStyle/>
          <a:p>
            <a:pPr>
              <a:defRPr/>
            </a:pPr>
            <a:r>
              <a:rPr lang="el-GR" sz="2800" b="1" dirty="0">
                <a:solidFill>
                  <a:schemeClr val="accent6"/>
                </a:solidFill>
              </a:rPr>
              <a:t>Παιχνίδια κατάλληλα για την ανάπτυξη των αισθήσεων:</a:t>
            </a:r>
            <a:br>
              <a:rPr lang="el-GR" sz="2800" b="1" dirty="0">
                <a:solidFill>
                  <a:schemeClr val="accent6"/>
                </a:solidFill>
              </a:rPr>
            </a:br>
            <a:endParaRPr lang="el-GR" sz="2800" b="1" dirty="0">
              <a:solidFill>
                <a:schemeClr val="accent6"/>
              </a:solidFill>
            </a:endParaRPr>
          </a:p>
        </p:txBody>
      </p:sp>
      <p:sp>
        <p:nvSpPr>
          <p:cNvPr id="21507" name="2 - Θέση περιεχομένου">
            <a:extLst>
              <a:ext uri="{FF2B5EF4-FFF2-40B4-BE49-F238E27FC236}">
                <a16:creationId xmlns:a16="http://schemas.microsoft.com/office/drawing/2014/main" id="{DA38AD39-C238-4D26-A35D-3473CC4855B8}"/>
              </a:ext>
            </a:extLst>
          </p:cNvPr>
          <p:cNvSpPr>
            <a:spLocks noGrp="1"/>
          </p:cNvSpPr>
          <p:nvPr>
            <p:ph idx="1"/>
          </p:nvPr>
        </p:nvSpPr>
        <p:spPr>
          <a:xfrm>
            <a:off x="1879600" y="1428750"/>
            <a:ext cx="9286875" cy="4570413"/>
          </a:xfrm>
        </p:spPr>
        <p:txBody>
          <a:bodyPr/>
          <a:lstStyle/>
          <a:p>
            <a:pPr>
              <a:lnSpc>
                <a:spcPct val="200000"/>
              </a:lnSpc>
              <a:buFont typeface="Arial" panose="020B0604020202020204" pitchFamily="34" charset="0"/>
              <a:buBlip>
                <a:blip r:embed="rId2"/>
              </a:buBlip>
            </a:pPr>
            <a:r>
              <a:rPr lang="el-GR" altLang="el-GR"/>
              <a:t>Υλικό για τα χρώματα, τα σχήματα, τα μεγέθη</a:t>
            </a:r>
          </a:p>
          <a:p>
            <a:pPr>
              <a:lnSpc>
                <a:spcPct val="200000"/>
              </a:lnSpc>
              <a:buFont typeface="Arial" panose="020B0604020202020204" pitchFamily="34" charset="0"/>
              <a:buBlip>
                <a:blip r:embed="rId2"/>
              </a:buBlip>
            </a:pPr>
            <a:r>
              <a:rPr lang="el-GR" altLang="el-GR"/>
              <a:t> Ήχοι φυσικών και τεχνητών αντικειμένων </a:t>
            </a:r>
          </a:p>
          <a:p>
            <a:pPr>
              <a:lnSpc>
                <a:spcPct val="200000"/>
              </a:lnSpc>
              <a:buFont typeface="Arial" panose="020B0604020202020204" pitchFamily="34" charset="0"/>
              <a:buBlip>
                <a:blip r:embed="rId2"/>
              </a:buBlip>
            </a:pPr>
            <a:r>
              <a:rPr lang="el-GR" altLang="el-GR"/>
              <a:t>Υλικά που πλάθονται, τρίβονται, κόβονται</a:t>
            </a:r>
          </a:p>
          <a:p>
            <a:pPr>
              <a:lnSpc>
                <a:spcPct val="200000"/>
              </a:lnSpc>
              <a:buFont typeface="Arial" panose="020B0604020202020204" pitchFamily="34" charset="0"/>
              <a:buBlip>
                <a:blip r:embed="rId2"/>
              </a:buBlip>
            </a:pPr>
            <a:r>
              <a:rPr lang="el-GR" altLang="el-GR"/>
              <a:t> Υλικά που βοηθούν στην διάκριση των γεύσεων</a:t>
            </a:r>
            <a:r>
              <a:rPr lang="en-US" altLang="el-GR"/>
              <a:t> </a:t>
            </a:r>
            <a:endParaRPr lang="el-GR" altLang="el-GR"/>
          </a:p>
          <a:p>
            <a:pPr>
              <a:buFont typeface="Arial" panose="020B0604020202020204" pitchFamily="34" charset="0"/>
              <a:buNone/>
            </a:pPr>
            <a:endParaRPr lang="el-GR" altLang="el-GR" sz="2000"/>
          </a:p>
          <a:p>
            <a:endParaRPr lang="el-GR" altLang="el-GR"/>
          </a:p>
        </p:txBody>
      </p:sp>
      <p:sp>
        <p:nvSpPr>
          <p:cNvPr id="4" name="3 - Θέση υποσέλιδου">
            <a:extLst>
              <a:ext uri="{FF2B5EF4-FFF2-40B4-BE49-F238E27FC236}">
                <a16:creationId xmlns:a16="http://schemas.microsoft.com/office/drawing/2014/main" id="{D02FBB56-B468-4975-93B5-8BFE6A68DB18}"/>
              </a:ext>
            </a:extLst>
          </p:cNvPr>
          <p:cNvSpPr>
            <a:spLocks noGrp="1"/>
          </p:cNvSpPr>
          <p:nvPr>
            <p:ph type="ftr" sz="quarter" idx="10"/>
          </p:nvPr>
        </p:nvSpPr>
        <p:spPr/>
        <p:txBody>
          <a:bodyPr/>
          <a:lstStyle/>
          <a:p>
            <a:pPr>
              <a:defRPr/>
            </a:pPr>
            <a:r>
              <a:rPr lang="el-GR"/>
              <a:t>Παναγιώτα Στράτη</a:t>
            </a:r>
          </a:p>
        </p:txBody>
      </p:sp>
      <p:sp>
        <p:nvSpPr>
          <p:cNvPr id="5" name="4 - Θέση ημερομηνίας">
            <a:extLst>
              <a:ext uri="{FF2B5EF4-FFF2-40B4-BE49-F238E27FC236}">
                <a16:creationId xmlns:a16="http://schemas.microsoft.com/office/drawing/2014/main" id="{CD941000-09EB-4085-B9FF-2C1F4C32429C}"/>
              </a:ext>
            </a:extLst>
          </p:cNvPr>
          <p:cNvSpPr>
            <a:spLocks noGrp="1"/>
          </p:cNvSpPr>
          <p:nvPr>
            <p:ph type="dt" sz="quarter" idx="11"/>
          </p:nvPr>
        </p:nvSpPr>
        <p:spPr/>
        <p:txBody>
          <a:bodyPr/>
          <a:lstStyle/>
          <a:p>
            <a:pPr>
              <a:defRPr/>
            </a:pPr>
            <a:fld id="{98E0B3B4-FFCB-4CF0-B6A8-20823664A0DD}" type="datetime1">
              <a:rPr lang="el-GR"/>
              <a:pPr>
                <a:defRPr/>
              </a:pPr>
              <a:t>22/12/2019</a:t>
            </a:fld>
            <a:endParaRPr lang="el-GR" dirty="0"/>
          </a:p>
        </p:txBody>
      </p:sp>
      <p:sp>
        <p:nvSpPr>
          <p:cNvPr id="6" name="5 - Θέση αριθμού διαφάνειας">
            <a:extLst>
              <a:ext uri="{FF2B5EF4-FFF2-40B4-BE49-F238E27FC236}">
                <a16:creationId xmlns:a16="http://schemas.microsoft.com/office/drawing/2014/main" id="{158A75D9-2E1C-4C17-8FA4-9761E155C3C7}"/>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7F0C4FE-0622-4D55-A2CE-99E4EC520918}" type="slidenum">
              <a:rPr lang="el-GR" altLang="el-GR">
                <a:latin typeface="Constantia" panose="02030602050306030303" pitchFamily="18" charset="0"/>
              </a:rPr>
              <a:pPr eaLnBrk="1" hangingPunct="1"/>
              <a:t>17</a:t>
            </a:fld>
            <a:endParaRPr lang="el-GR" altLang="el-GR">
              <a:latin typeface="Constantia" panose="02030602050306030303" pitchFamily="18" charset="0"/>
            </a:endParaRPr>
          </a:p>
        </p:txBody>
      </p:sp>
      <p:pic>
        <p:nvPicPr>
          <p:cNvPr id="21511" name="Picture 8" descr="Αποτέλεσμα εικόνας για πλαστελινη">
            <a:extLst>
              <a:ext uri="{FF2B5EF4-FFF2-40B4-BE49-F238E27FC236}">
                <a16:creationId xmlns:a16="http://schemas.microsoft.com/office/drawing/2014/main" id="{056E7183-C026-4DFD-AFF0-67C0FCC72E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94850" y="4500563"/>
            <a:ext cx="1071563" cy="107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2" name="Picture 10" descr="Αποτέλεσμα εικόνας για μοντεσσορι υλικα γευσεων">
            <a:extLst>
              <a:ext uri="{FF2B5EF4-FFF2-40B4-BE49-F238E27FC236}">
                <a16:creationId xmlns:a16="http://schemas.microsoft.com/office/drawing/2014/main" id="{F97B4435-8111-4EBF-BD2C-0FB68458FC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37538" y="1620838"/>
            <a:ext cx="2786062" cy="185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 Τίτλος">
            <a:extLst>
              <a:ext uri="{FF2B5EF4-FFF2-40B4-BE49-F238E27FC236}">
                <a16:creationId xmlns:a16="http://schemas.microsoft.com/office/drawing/2014/main" id="{8EA49767-0AE1-4360-93CE-6C09465C0C15}"/>
              </a:ext>
            </a:extLst>
          </p:cNvPr>
          <p:cNvSpPr>
            <a:spLocks noGrp="1"/>
          </p:cNvSpPr>
          <p:nvPr>
            <p:ph type="title"/>
          </p:nvPr>
        </p:nvSpPr>
        <p:spPr>
          <a:xfrm>
            <a:off x="1219200" y="431800"/>
            <a:ext cx="9750425" cy="854075"/>
          </a:xfrm>
        </p:spPr>
        <p:txBody>
          <a:bodyPr/>
          <a:lstStyle/>
          <a:p>
            <a:r>
              <a:rPr lang="el-GR" altLang="el-GR" b="1">
                <a:solidFill>
                  <a:srgbClr val="557975"/>
                </a:solidFill>
              </a:rPr>
              <a:t>Παιχνίδια λογικομαθηματικών δραστηριοτήτων:</a:t>
            </a:r>
            <a:endParaRPr lang="el-GR" altLang="el-GR"/>
          </a:p>
        </p:txBody>
      </p:sp>
      <p:sp>
        <p:nvSpPr>
          <p:cNvPr id="22531" name="2 - Θέση περιεχομένου">
            <a:extLst>
              <a:ext uri="{FF2B5EF4-FFF2-40B4-BE49-F238E27FC236}">
                <a16:creationId xmlns:a16="http://schemas.microsoft.com/office/drawing/2014/main" id="{5465F566-8BD2-481A-BF08-6F67CA2467EB}"/>
              </a:ext>
            </a:extLst>
          </p:cNvPr>
          <p:cNvSpPr>
            <a:spLocks noGrp="1"/>
          </p:cNvSpPr>
          <p:nvPr>
            <p:ph idx="1"/>
          </p:nvPr>
        </p:nvSpPr>
        <p:spPr>
          <a:xfrm>
            <a:off x="522288" y="642938"/>
            <a:ext cx="11001375" cy="5338762"/>
          </a:xfrm>
          <a:ln w="38100">
            <a:solidFill>
              <a:srgbClr val="557975"/>
            </a:solidFill>
            <a:prstDash val="dashDot"/>
            <a:miter lim="800000"/>
            <a:headEnd/>
            <a:tailEnd/>
          </a:ln>
        </p:spPr>
        <p:txBody>
          <a:bodyPr/>
          <a:lstStyle/>
          <a:p>
            <a:pPr>
              <a:buFont typeface="Arial" panose="020B0604020202020204" pitchFamily="34" charset="0"/>
              <a:buNone/>
            </a:pPr>
            <a:endParaRPr lang="el-GR" altLang="el-GR" sz="3200" b="1">
              <a:solidFill>
                <a:srgbClr val="557975"/>
              </a:solidFill>
            </a:endParaRPr>
          </a:p>
          <a:p>
            <a:pPr>
              <a:lnSpc>
                <a:spcPct val="150000"/>
              </a:lnSpc>
              <a:buFont typeface="Arial" panose="020B0604020202020204" pitchFamily="34" charset="0"/>
              <a:buBlip>
                <a:blip r:embed="rId2"/>
              </a:buBlip>
            </a:pPr>
            <a:r>
              <a:rPr lang="el-GR" altLang="el-GR"/>
              <a:t>Ταξινόμησης, αντιστοίχησης, σειροθέτησης, σύγκρισης, απαρίθμησης</a:t>
            </a:r>
          </a:p>
          <a:p>
            <a:pPr>
              <a:lnSpc>
                <a:spcPct val="150000"/>
              </a:lnSpc>
              <a:buFont typeface="Arial" panose="020B0604020202020204" pitchFamily="34" charset="0"/>
              <a:buBlip>
                <a:blip r:embed="rId2"/>
              </a:buBlip>
            </a:pPr>
            <a:r>
              <a:rPr lang="el-GR" altLang="el-GR"/>
              <a:t> Τα χρωματιστά ραβδάκια, οι κύβοι, τα αβάκια, τα αριθμητήρια,</a:t>
            </a:r>
          </a:p>
          <a:p>
            <a:pPr>
              <a:lnSpc>
                <a:spcPct val="150000"/>
              </a:lnSpc>
              <a:buFont typeface="Arial" panose="020B0604020202020204" pitchFamily="34" charset="0"/>
              <a:buBlip>
                <a:blip r:embed="rId2"/>
              </a:buBlip>
            </a:pPr>
            <a:r>
              <a:rPr lang="el-GR" altLang="el-GR"/>
              <a:t>Καρτέλες με γράμματα και εικόνες όπως και εικονογραφημένα κείμενα </a:t>
            </a:r>
          </a:p>
          <a:p>
            <a:pPr>
              <a:lnSpc>
                <a:spcPct val="150000"/>
              </a:lnSpc>
              <a:buFont typeface="Arial" panose="020B0604020202020204" pitchFamily="34" charset="0"/>
              <a:buBlip>
                <a:blip r:embed="rId2"/>
              </a:buBlip>
            </a:pPr>
            <a:r>
              <a:rPr lang="el-GR" altLang="el-GR"/>
              <a:t>Υλικά που μπορούν να βοηθήσουν στην καλύτερη αντίληψη του χώρου όπως διάφορα χαρτόνια που αναπαριστάνουν επίπεδα σχήματα, έπιπλα, κιβώτια κύλινδροι, πυραμίδες.</a:t>
            </a:r>
          </a:p>
        </p:txBody>
      </p:sp>
      <p:sp>
        <p:nvSpPr>
          <p:cNvPr id="4" name="3 - Θέση υποσέλιδου">
            <a:extLst>
              <a:ext uri="{FF2B5EF4-FFF2-40B4-BE49-F238E27FC236}">
                <a16:creationId xmlns:a16="http://schemas.microsoft.com/office/drawing/2014/main" id="{41188144-F69E-4B93-81D7-CD35A5D6294A}"/>
              </a:ext>
            </a:extLst>
          </p:cNvPr>
          <p:cNvSpPr>
            <a:spLocks noGrp="1"/>
          </p:cNvSpPr>
          <p:nvPr>
            <p:ph type="ftr" sz="quarter" idx="10"/>
          </p:nvPr>
        </p:nvSpPr>
        <p:spPr/>
        <p:txBody>
          <a:bodyPr/>
          <a:lstStyle/>
          <a:p>
            <a:pPr>
              <a:defRPr/>
            </a:pPr>
            <a:r>
              <a:rPr lang="el-GR"/>
              <a:t>Παναγιώτα Στράτη</a:t>
            </a:r>
          </a:p>
        </p:txBody>
      </p:sp>
      <p:sp>
        <p:nvSpPr>
          <p:cNvPr id="5" name="4 - Θέση ημερομηνίας">
            <a:extLst>
              <a:ext uri="{FF2B5EF4-FFF2-40B4-BE49-F238E27FC236}">
                <a16:creationId xmlns:a16="http://schemas.microsoft.com/office/drawing/2014/main" id="{D10C9686-BA4E-429A-895F-AA1F0173E422}"/>
              </a:ext>
            </a:extLst>
          </p:cNvPr>
          <p:cNvSpPr>
            <a:spLocks noGrp="1"/>
          </p:cNvSpPr>
          <p:nvPr>
            <p:ph type="dt" sz="quarter" idx="11"/>
          </p:nvPr>
        </p:nvSpPr>
        <p:spPr/>
        <p:txBody>
          <a:bodyPr/>
          <a:lstStyle/>
          <a:p>
            <a:pPr>
              <a:defRPr/>
            </a:pPr>
            <a:fld id="{A6F2C2F1-30EF-4364-BE78-190D107B2B9E}" type="datetime1">
              <a:rPr lang="el-GR" smtClean="0"/>
              <a:pPr>
                <a:defRPr/>
              </a:pPr>
              <a:t>22/12/2019</a:t>
            </a:fld>
            <a:endParaRPr lang="el-GR" dirty="0"/>
          </a:p>
        </p:txBody>
      </p:sp>
      <p:sp>
        <p:nvSpPr>
          <p:cNvPr id="6" name="5 - Θέση αριθμού διαφάνειας">
            <a:extLst>
              <a:ext uri="{FF2B5EF4-FFF2-40B4-BE49-F238E27FC236}">
                <a16:creationId xmlns:a16="http://schemas.microsoft.com/office/drawing/2014/main" id="{6E9A9478-DE3C-4990-991A-C090A287D0C6}"/>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3D6161C-B830-4CE3-89EE-D12CF21D74A7}" type="slidenum">
              <a:rPr lang="el-GR" altLang="el-GR">
                <a:latin typeface="Constantia" panose="02030602050306030303" pitchFamily="18" charset="0"/>
              </a:rPr>
              <a:pPr eaLnBrk="1" hangingPunct="1"/>
              <a:t>18</a:t>
            </a:fld>
            <a:endParaRPr lang="el-GR" altLang="el-GR">
              <a:latin typeface="Constantia" panose="02030602050306030303" pitchFamily="18" charset="0"/>
            </a:endParaRPr>
          </a:p>
        </p:txBody>
      </p:sp>
    </p:spTree>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υποσέλιδου">
            <a:extLst>
              <a:ext uri="{FF2B5EF4-FFF2-40B4-BE49-F238E27FC236}">
                <a16:creationId xmlns:a16="http://schemas.microsoft.com/office/drawing/2014/main" id="{4AD0FCFB-7A09-44AD-A012-134ECB20DBF9}"/>
              </a:ext>
            </a:extLst>
          </p:cNvPr>
          <p:cNvSpPr>
            <a:spLocks noGrp="1"/>
          </p:cNvSpPr>
          <p:nvPr>
            <p:ph type="ftr" sz="quarter" idx="10"/>
          </p:nvPr>
        </p:nvSpPr>
        <p:spPr/>
        <p:txBody>
          <a:bodyPr/>
          <a:lstStyle/>
          <a:p>
            <a:pPr>
              <a:defRPr/>
            </a:pPr>
            <a:r>
              <a:rPr lang="el-GR"/>
              <a:t>Παναγιώτα Στράτη</a:t>
            </a:r>
          </a:p>
        </p:txBody>
      </p:sp>
      <p:sp>
        <p:nvSpPr>
          <p:cNvPr id="3" name="2 - Θέση ημερομηνίας">
            <a:extLst>
              <a:ext uri="{FF2B5EF4-FFF2-40B4-BE49-F238E27FC236}">
                <a16:creationId xmlns:a16="http://schemas.microsoft.com/office/drawing/2014/main" id="{FB17C144-DA84-4208-8448-9AC356B3FE87}"/>
              </a:ext>
            </a:extLst>
          </p:cNvPr>
          <p:cNvSpPr>
            <a:spLocks noGrp="1"/>
          </p:cNvSpPr>
          <p:nvPr>
            <p:ph type="dt" sz="quarter" idx="11"/>
          </p:nvPr>
        </p:nvSpPr>
        <p:spPr/>
        <p:txBody>
          <a:bodyPr/>
          <a:lstStyle/>
          <a:p>
            <a:pPr>
              <a:defRPr/>
            </a:pPr>
            <a:fld id="{F1E5CC69-E1C6-449E-8DB6-B941F47430F0}" type="datetime1">
              <a:rPr lang="el-GR"/>
              <a:pPr>
                <a:defRPr/>
              </a:pPr>
              <a:t>22/12/2019</a:t>
            </a:fld>
            <a:endParaRPr lang="el-GR" dirty="0"/>
          </a:p>
        </p:txBody>
      </p:sp>
      <p:sp>
        <p:nvSpPr>
          <p:cNvPr id="4" name="3 - Θέση αριθμού διαφάνειας">
            <a:extLst>
              <a:ext uri="{FF2B5EF4-FFF2-40B4-BE49-F238E27FC236}">
                <a16:creationId xmlns:a16="http://schemas.microsoft.com/office/drawing/2014/main" id="{BD473F9F-E5C3-4E53-AEA3-C1627F007ADE}"/>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8EC11FB-BA8B-4525-8D87-2C3EBF02C408}" type="slidenum">
              <a:rPr lang="el-GR" altLang="el-GR">
                <a:latin typeface="Constantia" panose="02030602050306030303" pitchFamily="18" charset="0"/>
              </a:rPr>
              <a:pPr eaLnBrk="1" hangingPunct="1"/>
              <a:t>19</a:t>
            </a:fld>
            <a:endParaRPr lang="el-GR" altLang="el-GR">
              <a:latin typeface="Constantia" panose="02030602050306030303" pitchFamily="18" charset="0"/>
            </a:endParaRPr>
          </a:p>
        </p:txBody>
      </p:sp>
      <p:pic>
        <p:nvPicPr>
          <p:cNvPr id="23557" name="Picture 2" descr="Αποτέλεσμα εικόνας για Η παιδαγωγική της μοντεσσορι">
            <a:extLst>
              <a:ext uri="{FF2B5EF4-FFF2-40B4-BE49-F238E27FC236}">
                <a16:creationId xmlns:a16="http://schemas.microsoft.com/office/drawing/2014/main" id="{81DAE8D2-E91D-43F4-9F8F-C5B81FD2DC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3788" y="642938"/>
            <a:ext cx="3929062" cy="259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4" descr="Σχετική εικόνα">
            <a:extLst>
              <a:ext uri="{FF2B5EF4-FFF2-40B4-BE49-F238E27FC236}">
                <a16:creationId xmlns:a16="http://schemas.microsoft.com/office/drawing/2014/main" id="{B3DD36BB-B9D6-47CD-A9EB-275AA51CA7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37600" y="642938"/>
            <a:ext cx="2762250" cy="27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Picture 6" descr="Σχετική εικόνα">
            <a:extLst>
              <a:ext uri="{FF2B5EF4-FFF2-40B4-BE49-F238E27FC236}">
                <a16:creationId xmlns:a16="http://schemas.microsoft.com/office/drawing/2014/main" id="{B183AC6E-D026-44D0-A18D-BD08090BEF6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7163" y="3071813"/>
            <a:ext cx="3071812" cy="307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0" name="Picture 8" descr="Σχετική εικόνα">
            <a:extLst>
              <a:ext uri="{FF2B5EF4-FFF2-40B4-BE49-F238E27FC236}">
                <a16:creationId xmlns:a16="http://schemas.microsoft.com/office/drawing/2014/main" id="{D7E482D7-008E-43E5-BD13-9C224FD633D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9538" y="3643313"/>
            <a:ext cx="2357437" cy="235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1" name="8 - Ορθογώνιο">
            <a:extLst>
              <a:ext uri="{FF2B5EF4-FFF2-40B4-BE49-F238E27FC236}">
                <a16:creationId xmlns:a16="http://schemas.microsoft.com/office/drawing/2014/main" id="{26EF4CD2-FC5F-46FC-82C9-E24AB942ED0F}"/>
              </a:ext>
            </a:extLst>
          </p:cNvPr>
          <p:cNvSpPr>
            <a:spLocks noChangeArrowheads="1"/>
          </p:cNvSpPr>
          <p:nvPr/>
        </p:nvSpPr>
        <p:spPr bwMode="auto">
          <a:xfrm>
            <a:off x="5165725" y="1143000"/>
            <a:ext cx="35004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l-GR" sz="2400">
                <a:hlinkClick r:id="rId6"/>
              </a:rPr>
              <a:t>Εργαλεία διδασκαλίας </a:t>
            </a:r>
            <a:r>
              <a:rPr lang="en-US" altLang="el-GR" sz="2400">
                <a:hlinkClick r:id="rId6"/>
              </a:rPr>
              <a:t>Montessori</a:t>
            </a:r>
            <a:br>
              <a:rPr lang="el-GR" altLang="el-GR" sz="2400"/>
            </a:br>
            <a:r>
              <a:rPr lang="el-GR" altLang="el-GR" sz="2400"/>
              <a:t> </a:t>
            </a:r>
            <a:r>
              <a:rPr lang="el-GR" altLang="el-GR" sz="2400">
                <a:hlinkClick r:id="rId7"/>
              </a:rPr>
              <a:t>Μαθηματικά παιχνίδια</a:t>
            </a:r>
            <a:endParaRPr lang="el-GR" altLang="el-GR" sz="2400"/>
          </a:p>
        </p:txBody>
      </p:sp>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1 - Τίτλος">
            <a:extLst>
              <a:ext uri="{FF2B5EF4-FFF2-40B4-BE49-F238E27FC236}">
                <a16:creationId xmlns:a16="http://schemas.microsoft.com/office/drawing/2014/main" id="{4E5A0E83-2E25-4747-8559-5DEB345EA399}"/>
              </a:ext>
            </a:extLst>
          </p:cNvPr>
          <p:cNvSpPr>
            <a:spLocks noGrp="1"/>
          </p:cNvSpPr>
          <p:nvPr>
            <p:ph type="title"/>
          </p:nvPr>
        </p:nvSpPr>
        <p:spPr/>
        <p:txBody>
          <a:bodyPr/>
          <a:lstStyle/>
          <a:p>
            <a:pPr algn="ctr" eaLnBrk="1" hangingPunct="1">
              <a:defRPr/>
            </a:pPr>
            <a:r>
              <a:rPr lang="el-GR" sz="2800" b="1" dirty="0">
                <a:solidFill>
                  <a:schemeClr val="accent1">
                    <a:lumMod val="60000"/>
                    <a:lumOff val="40000"/>
                  </a:schemeClr>
                </a:solidFill>
              </a:rPr>
              <a:t>Περιεχόμενα Μαθήματος</a:t>
            </a:r>
          </a:p>
        </p:txBody>
      </p:sp>
      <p:sp>
        <p:nvSpPr>
          <p:cNvPr id="6147" name="2 - Θέση περιεχομένου">
            <a:extLst>
              <a:ext uri="{FF2B5EF4-FFF2-40B4-BE49-F238E27FC236}">
                <a16:creationId xmlns:a16="http://schemas.microsoft.com/office/drawing/2014/main" id="{3866ADE1-7B3E-4317-A078-B2B4542C1D8B}"/>
              </a:ext>
            </a:extLst>
          </p:cNvPr>
          <p:cNvSpPr>
            <a:spLocks noGrp="1"/>
          </p:cNvSpPr>
          <p:nvPr>
            <p:ph idx="1"/>
          </p:nvPr>
        </p:nvSpPr>
        <p:spPr/>
        <p:txBody>
          <a:bodyPr/>
          <a:lstStyle/>
          <a:p>
            <a:pPr>
              <a:buFont typeface="Arial" panose="020B0604020202020204" pitchFamily="34" charset="0"/>
              <a:buBlip>
                <a:blip r:embed="rId2"/>
              </a:buBlip>
            </a:pPr>
            <a:r>
              <a:rPr lang="el-GR" altLang="el-GR" sz="2000"/>
              <a:t>Τύποι παιδαγωγικών Σχεδίων</a:t>
            </a:r>
          </a:p>
          <a:p>
            <a:pPr>
              <a:buFont typeface="Wingdings" panose="05000000000000000000" pitchFamily="2" charset="2"/>
              <a:buChar char="ü"/>
            </a:pPr>
            <a:r>
              <a:rPr lang="el-GR" altLang="el-GR" sz="2000"/>
              <a:t>Οι παιδαγωγικές απόψεις του Fröbel</a:t>
            </a:r>
          </a:p>
          <a:p>
            <a:pPr>
              <a:buFont typeface="Wingdings" panose="05000000000000000000" pitchFamily="2" charset="2"/>
              <a:buChar char="ü"/>
            </a:pPr>
            <a:r>
              <a:rPr lang="el-GR" altLang="el-GR" sz="2000"/>
              <a:t>Η παιδαγωγική του </a:t>
            </a:r>
            <a:r>
              <a:rPr lang="en-US" altLang="el-GR" sz="2000"/>
              <a:t>Waldorf</a:t>
            </a:r>
            <a:endParaRPr lang="el-GR" altLang="el-GR" sz="2000"/>
          </a:p>
          <a:p>
            <a:pPr>
              <a:buFont typeface="Wingdings" panose="05000000000000000000" pitchFamily="2" charset="2"/>
              <a:buChar char="ü"/>
            </a:pPr>
            <a:r>
              <a:rPr lang="el-GR" altLang="el-GR" sz="2000"/>
              <a:t>Η παιδαγωγική και διδακτική πρακτική της </a:t>
            </a:r>
            <a:r>
              <a:rPr lang="en-US" altLang="el-GR" sz="2000"/>
              <a:t>Montessori</a:t>
            </a:r>
            <a:endParaRPr lang="el-GR" altLang="el-GR" sz="2000"/>
          </a:p>
          <a:p>
            <a:pPr>
              <a:buFont typeface="Arial" panose="020B0604020202020204" pitchFamily="34" charset="0"/>
              <a:buBlip>
                <a:blip r:embed="rId2"/>
              </a:buBlip>
            </a:pPr>
            <a:r>
              <a:rPr lang="el-GR" altLang="el-GR" sz="2000"/>
              <a:t>Διδακτικές Προτάσεις</a:t>
            </a:r>
          </a:p>
          <a:p>
            <a:r>
              <a:rPr lang="el-GR" altLang="el-GR" sz="2000"/>
              <a:t>Α) Η πρόταση της αναπτυξιακής (λειτουργικής) θεώρησης</a:t>
            </a:r>
          </a:p>
          <a:p>
            <a:r>
              <a:rPr lang="el-GR" altLang="el-GR" sz="2000"/>
              <a:t>Β) Η πρόταση της ακαδημαϊκής (επιστημονικής) θεώρησης</a:t>
            </a:r>
          </a:p>
          <a:p>
            <a:r>
              <a:rPr lang="el-GR" altLang="el-GR" sz="2000"/>
              <a:t>Γ) Η πρόταση της βιωματικής – κοινωνικής θεώρησης</a:t>
            </a:r>
          </a:p>
          <a:p>
            <a:pPr>
              <a:buFont typeface="Arial" panose="020B0604020202020204" pitchFamily="34" charset="0"/>
              <a:buBlip>
                <a:blip r:embed="rId2"/>
              </a:buBlip>
            </a:pPr>
            <a:r>
              <a:rPr lang="el-GR" altLang="el-GR" sz="2000"/>
              <a:t>Προγράμματα Ενιαίας Δομής</a:t>
            </a:r>
          </a:p>
          <a:p>
            <a:endParaRPr lang="el-GR" altLang="el-GR" sz="2000"/>
          </a:p>
        </p:txBody>
      </p:sp>
      <p:sp>
        <p:nvSpPr>
          <p:cNvPr id="4" name="3 - Θέση αριθμού διαφάνειας">
            <a:extLst>
              <a:ext uri="{FF2B5EF4-FFF2-40B4-BE49-F238E27FC236}">
                <a16:creationId xmlns:a16="http://schemas.microsoft.com/office/drawing/2014/main" id="{7FE16281-BD7C-409F-A5E6-E1AA28A73DFF}"/>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2988802-9D2E-4E49-B3D2-03C5E6163952}" type="slidenum">
              <a:rPr lang="el-GR" altLang="el-GR">
                <a:latin typeface="Constantia" panose="02030602050306030303" pitchFamily="18" charset="0"/>
              </a:rPr>
              <a:pPr eaLnBrk="1" hangingPunct="1"/>
              <a:t>2</a:t>
            </a:fld>
            <a:endParaRPr lang="el-GR" altLang="el-GR">
              <a:latin typeface="Constantia" panose="02030602050306030303" pitchFamily="18" charset="0"/>
            </a:endParaRPr>
          </a:p>
        </p:txBody>
      </p:sp>
      <p:sp>
        <p:nvSpPr>
          <p:cNvPr id="5" name="4 - Θέση υποσέλιδου">
            <a:extLst>
              <a:ext uri="{FF2B5EF4-FFF2-40B4-BE49-F238E27FC236}">
                <a16:creationId xmlns:a16="http://schemas.microsoft.com/office/drawing/2014/main" id="{2D7BD750-0270-4CF8-B677-869499D5EE6A}"/>
              </a:ext>
            </a:extLst>
          </p:cNvPr>
          <p:cNvSpPr>
            <a:spLocks noGrp="1"/>
          </p:cNvSpPr>
          <p:nvPr>
            <p:ph type="ftr" sz="quarter" idx="10"/>
          </p:nvPr>
        </p:nvSpPr>
        <p:spPr/>
        <p:txBody>
          <a:bodyPr/>
          <a:lstStyle/>
          <a:p>
            <a:pPr>
              <a:defRPr/>
            </a:pPr>
            <a:r>
              <a:rPr lang="el-GR"/>
              <a:t>Παναγιώτα Στράτη</a:t>
            </a:r>
            <a:endParaRPr lang="el-GR" dirty="0"/>
          </a:p>
        </p:txBody>
      </p:sp>
      <p:sp>
        <p:nvSpPr>
          <p:cNvPr id="6" name="5 - Θέση ημερομηνίας">
            <a:extLst>
              <a:ext uri="{FF2B5EF4-FFF2-40B4-BE49-F238E27FC236}">
                <a16:creationId xmlns:a16="http://schemas.microsoft.com/office/drawing/2014/main" id="{9A8DF0DB-DEF6-4892-AD65-8AF10FE6CA4B}"/>
              </a:ext>
            </a:extLst>
          </p:cNvPr>
          <p:cNvSpPr>
            <a:spLocks noGrp="1"/>
          </p:cNvSpPr>
          <p:nvPr>
            <p:ph type="dt" sz="quarter" idx="11"/>
          </p:nvPr>
        </p:nvSpPr>
        <p:spPr/>
        <p:txBody>
          <a:bodyPr/>
          <a:lstStyle/>
          <a:p>
            <a:pPr>
              <a:defRPr/>
            </a:pPr>
            <a:fld id="{36DF2165-395A-4647-95DD-321507A58AA0}" type="datetime1">
              <a:rPr lang="el-GR"/>
              <a:pPr>
                <a:defRPr/>
              </a:pPr>
              <a:t>22/12/2019</a:t>
            </a:fld>
            <a:endParaRPr lang="el-GR" dirty="0"/>
          </a:p>
        </p:txBody>
      </p:sp>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υποσέλιδου">
            <a:extLst>
              <a:ext uri="{FF2B5EF4-FFF2-40B4-BE49-F238E27FC236}">
                <a16:creationId xmlns:a16="http://schemas.microsoft.com/office/drawing/2014/main" id="{486AAB08-CEE4-468F-A491-ACCB720A311C}"/>
              </a:ext>
            </a:extLst>
          </p:cNvPr>
          <p:cNvSpPr>
            <a:spLocks noGrp="1"/>
          </p:cNvSpPr>
          <p:nvPr>
            <p:ph type="ftr" sz="quarter" idx="10"/>
          </p:nvPr>
        </p:nvSpPr>
        <p:spPr/>
        <p:txBody>
          <a:bodyPr/>
          <a:lstStyle/>
          <a:p>
            <a:pPr>
              <a:defRPr/>
            </a:pPr>
            <a:r>
              <a:rPr lang="el-GR"/>
              <a:t>Παναγιώτα Στράτη</a:t>
            </a:r>
          </a:p>
        </p:txBody>
      </p:sp>
      <p:sp>
        <p:nvSpPr>
          <p:cNvPr id="3" name="2 - Θέση ημερομηνίας">
            <a:extLst>
              <a:ext uri="{FF2B5EF4-FFF2-40B4-BE49-F238E27FC236}">
                <a16:creationId xmlns:a16="http://schemas.microsoft.com/office/drawing/2014/main" id="{492343FF-87C3-4E2B-8113-9EC8B72DA0D4}"/>
              </a:ext>
            </a:extLst>
          </p:cNvPr>
          <p:cNvSpPr>
            <a:spLocks noGrp="1"/>
          </p:cNvSpPr>
          <p:nvPr>
            <p:ph type="dt" sz="quarter" idx="11"/>
          </p:nvPr>
        </p:nvSpPr>
        <p:spPr/>
        <p:txBody>
          <a:bodyPr/>
          <a:lstStyle/>
          <a:p>
            <a:pPr>
              <a:defRPr/>
            </a:pPr>
            <a:fld id="{9401B5F6-0691-4AD7-A046-07A2CF16C5A0}" type="datetime1">
              <a:rPr lang="el-GR"/>
              <a:pPr>
                <a:defRPr/>
              </a:pPr>
              <a:t>22/12/2019</a:t>
            </a:fld>
            <a:endParaRPr lang="el-GR" dirty="0"/>
          </a:p>
        </p:txBody>
      </p:sp>
      <p:sp>
        <p:nvSpPr>
          <p:cNvPr id="4" name="3 - Θέση αριθμού διαφάνειας">
            <a:extLst>
              <a:ext uri="{FF2B5EF4-FFF2-40B4-BE49-F238E27FC236}">
                <a16:creationId xmlns:a16="http://schemas.microsoft.com/office/drawing/2014/main" id="{77BC17ED-4C21-4A25-9BA3-DA1412E8EAFF}"/>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F74D53B-7A0E-4332-9B09-CD6E3D0BFD92}" type="slidenum">
              <a:rPr lang="el-GR" altLang="el-GR">
                <a:latin typeface="Constantia" panose="02030602050306030303" pitchFamily="18" charset="0"/>
              </a:rPr>
              <a:pPr eaLnBrk="1" hangingPunct="1"/>
              <a:t>20</a:t>
            </a:fld>
            <a:endParaRPr lang="el-GR" altLang="el-GR">
              <a:latin typeface="Constantia" panose="02030602050306030303" pitchFamily="18" charset="0"/>
            </a:endParaRPr>
          </a:p>
        </p:txBody>
      </p:sp>
      <p:sp>
        <p:nvSpPr>
          <p:cNvPr id="5" name="4 - Ορθογώνιο">
            <a:extLst>
              <a:ext uri="{FF2B5EF4-FFF2-40B4-BE49-F238E27FC236}">
                <a16:creationId xmlns:a16="http://schemas.microsoft.com/office/drawing/2014/main" id="{539FF1F7-2C21-4088-88DF-FF6BF096C381}"/>
              </a:ext>
            </a:extLst>
          </p:cNvPr>
          <p:cNvSpPr/>
          <p:nvPr/>
        </p:nvSpPr>
        <p:spPr>
          <a:xfrm>
            <a:off x="2165350" y="2143125"/>
            <a:ext cx="7858125" cy="2786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sz="3200" dirty="0"/>
              <a:t>Διδακτικές Προτάσεις</a:t>
            </a:r>
          </a:p>
        </p:txBody>
      </p:sp>
    </p:spTree>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 Τίτλος">
            <a:extLst>
              <a:ext uri="{FF2B5EF4-FFF2-40B4-BE49-F238E27FC236}">
                <a16:creationId xmlns:a16="http://schemas.microsoft.com/office/drawing/2014/main" id="{FC2808FD-0CE8-4063-9631-A73ACA88E11C}"/>
              </a:ext>
            </a:extLst>
          </p:cNvPr>
          <p:cNvSpPr>
            <a:spLocks noGrp="1"/>
          </p:cNvSpPr>
          <p:nvPr>
            <p:ph type="title"/>
          </p:nvPr>
        </p:nvSpPr>
        <p:spPr/>
        <p:txBody>
          <a:bodyPr/>
          <a:lstStyle/>
          <a:p>
            <a:r>
              <a:rPr lang="el-GR" altLang="el-GR"/>
              <a:t>Η πρόταση της αναπτυξιακής (λειτουργικής) θεώρησης</a:t>
            </a:r>
          </a:p>
        </p:txBody>
      </p:sp>
      <p:sp>
        <p:nvSpPr>
          <p:cNvPr id="3" name="2 - Θέση περιεχομένου">
            <a:extLst>
              <a:ext uri="{FF2B5EF4-FFF2-40B4-BE49-F238E27FC236}">
                <a16:creationId xmlns:a16="http://schemas.microsoft.com/office/drawing/2014/main" id="{B3D2FE0F-950B-4369-9DAD-850FAA5F5189}"/>
              </a:ext>
            </a:extLst>
          </p:cNvPr>
          <p:cNvSpPr>
            <a:spLocks noGrp="1"/>
          </p:cNvSpPr>
          <p:nvPr>
            <p:ph idx="1"/>
          </p:nvPr>
        </p:nvSpPr>
        <p:spPr>
          <a:xfrm>
            <a:off x="1219200" y="1643063"/>
            <a:ext cx="10018713" cy="4427537"/>
          </a:xfrm>
        </p:spPr>
        <p:txBody>
          <a:bodyPr/>
          <a:lstStyle/>
          <a:p>
            <a:pPr>
              <a:buFont typeface="Arial" charset="0"/>
              <a:buChar char="•"/>
              <a:defRPr/>
            </a:pPr>
            <a:r>
              <a:rPr lang="el-GR" dirty="0"/>
              <a:t>Ως πρόταση προωθήθηκε  κυρίως τη δεκαετία του ’70</a:t>
            </a:r>
          </a:p>
          <a:p>
            <a:pPr>
              <a:buFont typeface="Arial" charset="0"/>
              <a:buChar char="•"/>
              <a:defRPr/>
            </a:pPr>
            <a:endParaRPr lang="el-GR" dirty="0"/>
          </a:p>
          <a:p>
            <a:pPr>
              <a:buFont typeface="Arial" charset="0"/>
              <a:buChar char="•"/>
              <a:defRPr/>
            </a:pPr>
            <a:endParaRPr lang="el-GR" dirty="0"/>
          </a:p>
          <a:p>
            <a:pPr>
              <a:buFont typeface="Arial" charset="0"/>
              <a:buChar char="•"/>
              <a:defRPr/>
            </a:pPr>
            <a:endParaRPr lang="el-GR" dirty="0"/>
          </a:p>
          <a:p>
            <a:pPr>
              <a:buFont typeface="Arial" charset="0"/>
              <a:buChar char="•"/>
              <a:defRPr/>
            </a:pPr>
            <a:r>
              <a:rPr lang="el-GR" dirty="0"/>
              <a:t>Επιστήμονες και ιδιαίτερα ψυχολόγοι ήταν εκείνοι που ξεκίνησαν τη συζήτηση για πρώτη φορά στην ιστορία της οργανωμένης αγωγής.</a:t>
            </a:r>
          </a:p>
          <a:p>
            <a:pPr algn="just">
              <a:buFont typeface="Arial" charset="0"/>
              <a:buChar char="•"/>
              <a:defRPr/>
            </a:pPr>
            <a:r>
              <a:rPr lang="el-GR" b="1" dirty="0">
                <a:solidFill>
                  <a:schemeClr val="accent1">
                    <a:lumMod val="60000"/>
                    <a:lumOff val="40000"/>
                  </a:schemeClr>
                </a:solidFill>
              </a:rPr>
              <a:t>Απαιτήθηκε τότε να σχεδιαστεί μια Νέα Προσχολική Διδακτική που θα καθιστούσε ικανό τον εκπαιδευτικό να προετοιμάσει το παιδί καλύτερα για το σχολείο, μέσω προγραμμάτων τα οποία προήγαγαν τις </a:t>
            </a:r>
            <a:r>
              <a:rPr lang="el-GR" b="1" u="sng" dirty="0">
                <a:solidFill>
                  <a:schemeClr val="accent1">
                    <a:lumMod val="60000"/>
                    <a:lumOff val="40000"/>
                  </a:schemeClr>
                </a:solidFill>
              </a:rPr>
              <a:t>νοητικές ικανότητες των παιδιών.</a:t>
            </a:r>
          </a:p>
        </p:txBody>
      </p:sp>
      <p:sp>
        <p:nvSpPr>
          <p:cNvPr id="4" name="3 - Θέση υποσέλιδου">
            <a:extLst>
              <a:ext uri="{FF2B5EF4-FFF2-40B4-BE49-F238E27FC236}">
                <a16:creationId xmlns:a16="http://schemas.microsoft.com/office/drawing/2014/main" id="{7D36A645-23D8-4577-8DC4-CF39E6602232}"/>
              </a:ext>
            </a:extLst>
          </p:cNvPr>
          <p:cNvSpPr>
            <a:spLocks noGrp="1"/>
          </p:cNvSpPr>
          <p:nvPr>
            <p:ph type="ftr" sz="quarter" idx="10"/>
          </p:nvPr>
        </p:nvSpPr>
        <p:spPr/>
        <p:txBody>
          <a:bodyPr/>
          <a:lstStyle/>
          <a:p>
            <a:pPr>
              <a:defRPr/>
            </a:pPr>
            <a:r>
              <a:rPr lang="el-GR"/>
              <a:t>Παναγιώτα Στράτη</a:t>
            </a:r>
          </a:p>
        </p:txBody>
      </p:sp>
      <p:sp>
        <p:nvSpPr>
          <p:cNvPr id="5" name="4 - Θέση ημερομηνίας">
            <a:extLst>
              <a:ext uri="{FF2B5EF4-FFF2-40B4-BE49-F238E27FC236}">
                <a16:creationId xmlns:a16="http://schemas.microsoft.com/office/drawing/2014/main" id="{09376FAF-2704-4DF0-AA45-80DBACFAB9A0}"/>
              </a:ext>
            </a:extLst>
          </p:cNvPr>
          <p:cNvSpPr>
            <a:spLocks noGrp="1"/>
          </p:cNvSpPr>
          <p:nvPr>
            <p:ph type="dt" sz="quarter" idx="11"/>
          </p:nvPr>
        </p:nvSpPr>
        <p:spPr/>
        <p:txBody>
          <a:bodyPr/>
          <a:lstStyle/>
          <a:p>
            <a:pPr>
              <a:defRPr/>
            </a:pPr>
            <a:fld id="{CEE40E60-B32B-4AC0-836D-4C5614A5921D}" type="datetime1">
              <a:rPr lang="el-GR"/>
              <a:pPr>
                <a:defRPr/>
              </a:pPr>
              <a:t>22/12/2019</a:t>
            </a:fld>
            <a:endParaRPr lang="el-GR" dirty="0"/>
          </a:p>
        </p:txBody>
      </p:sp>
      <p:sp>
        <p:nvSpPr>
          <p:cNvPr id="6" name="5 - Θέση αριθμού διαφάνειας">
            <a:extLst>
              <a:ext uri="{FF2B5EF4-FFF2-40B4-BE49-F238E27FC236}">
                <a16:creationId xmlns:a16="http://schemas.microsoft.com/office/drawing/2014/main" id="{AB9C9F9E-C30C-4224-90B4-7D6FC6176377}"/>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38F59BC-40E3-4C24-8BD4-BA7028BD46D5}" type="slidenum">
              <a:rPr lang="el-GR" altLang="el-GR">
                <a:latin typeface="Constantia" panose="02030602050306030303" pitchFamily="18" charset="0"/>
              </a:rPr>
              <a:pPr eaLnBrk="1" hangingPunct="1"/>
              <a:t>21</a:t>
            </a:fld>
            <a:endParaRPr lang="el-GR" altLang="el-GR">
              <a:latin typeface="Constantia" panose="02030602050306030303" pitchFamily="18" charset="0"/>
            </a:endParaRPr>
          </a:p>
        </p:txBody>
      </p:sp>
      <p:sp>
        <p:nvSpPr>
          <p:cNvPr id="7" name="6 - Ορθογώνιο">
            <a:extLst>
              <a:ext uri="{FF2B5EF4-FFF2-40B4-BE49-F238E27FC236}">
                <a16:creationId xmlns:a16="http://schemas.microsoft.com/office/drawing/2014/main" id="{0BADEEC4-375F-4CE3-BCD9-3395B5B50A5D}"/>
              </a:ext>
            </a:extLst>
          </p:cNvPr>
          <p:cNvSpPr/>
          <p:nvPr/>
        </p:nvSpPr>
        <p:spPr>
          <a:xfrm>
            <a:off x="1808163" y="2428875"/>
            <a:ext cx="8858250" cy="128587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sz="2000" b="1" u="sng" dirty="0">
                <a:solidFill>
                  <a:schemeClr val="accent2">
                    <a:lumMod val="75000"/>
                  </a:schemeClr>
                </a:solidFill>
              </a:rPr>
              <a:t>Κεντρικό θέμα της συζήτησης ήταν το ερώτημα</a:t>
            </a:r>
            <a:r>
              <a:rPr lang="el-GR" sz="2000" b="1" dirty="0">
                <a:solidFill>
                  <a:schemeClr val="accent2">
                    <a:lumMod val="75000"/>
                  </a:schemeClr>
                </a:solidFill>
              </a:rPr>
              <a:t>, αν τα παιδιά Προσχολικής ηλικίας κατέχουν μεγαλύτερη ικανότητα μάθησης από ό,τι πίστευε κανείς μέχρι σήμερα.</a:t>
            </a:r>
          </a:p>
        </p:txBody>
      </p:sp>
    </p:spTree>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a:extLst>
              <a:ext uri="{FF2B5EF4-FFF2-40B4-BE49-F238E27FC236}">
                <a16:creationId xmlns:a16="http://schemas.microsoft.com/office/drawing/2014/main" id="{AC23BB53-9A51-4866-99BA-A6223AC09641}"/>
              </a:ext>
            </a:extLst>
          </p:cNvPr>
          <p:cNvSpPr>
            <a:spLocks noGrp="1"/>
          </p:cNvSpPr>
          <p:nvPr>
            <p:ph idx="1"/>
          </p:nvPr>
        </p:nvSpPr>
        <p:spPr>
          <a:xfrm>
            <a:off x="1219200" y="714375"/>
            <a:ext cx="10375900" cy="5356225"/>
          </a:xfrm>
        </p:spPr>
        <p:txBody>
          <a:bodyPr/>
          <a:lstStyle/>
          <a:p>
            <a:pPr>
              <a:buFont typeface="Arial" charset="0"/>
              <a:buChar char="•"/>
              <a:defRPr/>
            </a:pPr>
            <a:r>
              <a:rPr lang="el-GR" b="1" dirty="0"/>
              <a:t>Αναπτύχθηκαν μια σειρά από υλικά με σκοπό τη διαφοροποίηση της αντίληψης, την άσκηση της νοητικής και γλωσσικής ικανότητας και προωθήθηκε η εισαγωγή τους στο Νηπιαγωγείο.</a:t>
            </a:r>
          </a:p>
          <a:p>
            <a:pPr>
              <a:buFont typeface="Arial" charset="0"/>
              <a:buChar char="•"/>
              <a:defRPr/>
            </a:pPr>
            <a:r>
              <a:rPr lang="el-GR" b="1" dirty="0">
                <a:solidFill>
                  <a:schemeClr val="accent1">
                    <a:lumMod val="60000"/>
                    <a:lumOff val="40000"/>
                  </a:schemeClr>
                </a:solidFill>
              </a:rPr>
              <a:t>Στην πράξη της παιδαγωγικής εργασίας δημιούργησε προβλήματα.</a:t>
            </a:r>
          </a:p>
          <a:p>
            <a:pPr>
              <a:buFont typeface="Arial" charset="0"/>
              <a:buChar char="•"/>
              <a:defRPr/>
            </a:pPr>
            <a:r>
              <a:rPr lang="el-GR" dirty="0"/>
              <a:t>Ασκήθηκε κριτική για «</a:t>
            </a:r>
            <a:r>
              <a:rPr lang="el-GR" dirty="0" err="1"/>
              <a:t>σχολειοποίηση</a:t>
            </a:r>
            <a:r>
              <a:rPr lang="el-GR" dirty="0"/>
              <a:t>»</a:t>
            </a:r>
          </a:p>
          <a:p>
            <a:pPr>
              <a:buFont typeface="Arial" charset="0"/>
              <a:buChar char="•"/>
              <a:defRPr/>
            </a:pPr>
            <a:r>
              <a:rPr lang="el-GR" dirty="0"/>
              <a:t>Η αποτυχία των προγραμμάτων οφείλεται και στο γεγονός ότι οι γενικοί παιδαγωγικοί σκοποί </a:t>
            </a:r>
            <a:r>
              <a:rPr lang="en-US" dirty="0"/>
              <a:t>:</a:t>
            </a:r>
          </a:p>
          <a:p>
            <a:pPr>
              <a:buFont typeface="Wingdings" pitchFamily="2" charset="2"/>
              <a:buChar char="ü"/>
              <a:defRPr/>
            </a:pPr>
            <a:r>
              <a:rPr lang="el-GR" dirty="0"/>
              <a:t>Αυτονομία</a:t>
            </a:r>
          </a:p>
          <a:p>
            <a:pPr>
              <a:buFont typeface="Wingdings" pitchFamily="2" charset="2"/>
              <a:buChar char="ü"/>
              <a:defRPr/>
            </a:pPr>
            <a:r>
              <a:rPr lang="el-GR" dirty="0"/>
              <a:t>Αυτοεμπιστοσύνη</a:t>
            </a:r>
          </a:p>
          <a:p>
            <a:pPr>
              <a:buFont typeface="Wingdings" pitchFamily="2" charset="2"/>
              <a:buChar char="ü"/>
              <a:defRPr/>
            </a:pPr>
            <a:r>
              <a:rPr lang="el-GR" dirty="0"/>
              <a:t>Κοινωνικότητα</a:t>
            </a:r>
          </a:p>
          <a:p>
            <a:pPr>
              <a:buFont typeface="Arial" charset="0"/>
              <a:buNone/>
              <a:defRPr/>
            </a:pPr>
            <a:r>
              <a:rPr lang="el-GR" u="sng" dirty="0"/>
              <a:t>Δεν υλοποιήθηκαν</a:t>
            </a:r>
          </a:p>
        </p:txBody>
      </p:sp>
      <p:sp>
        <p:nvSpPr>
          <p:cNvPr id="4" name="3 - Θέση υποσέλιδου">
            <a:extLst>
              <a:ext uri="{FF2B5EF4-FFF2-40B4-BE49-F238E27FC236}">
                <a16:creationId xmlns:a16="http://schemas.microsoft.com/office/drawing/2014/main" id="{D0A49B88-BA2B-453D-B12E-D9987CB1D778}"/>
              </a:ext>
            </a:extLst>
          </p:cNvPr>
          <p:cNvSpPr>
            <a:spLocks noGrp="1"/>
          </p:cNvSpPr>
          <p:nvPr>
            <p:ph type="ftr" sz="quarter" idx="10"/>
          </p:nvPr>
        </p:nvSpPr>
        <p:spPr/>
        <p:txBody>
          <a:bodyPr/>
          <a:lstStyle/>
          <a:p>
            <a:pPr>
              <a:defRPr/>
            </a:pPr>
            <a:r>
              <a:rPr lang="el-GR"/>
              <a:t>Παναγιώτα Στράτη</a:t>
            </a:r>
          </a:p>
        </p:txBody>
      </p:sp>
      <p:sp>
        <p:nvSpPr>
          <p:cNvPr id="5" name="4 - Θέση ημερομηνίας">
            <a:extLst>
              <a:ext uri="{FF2B5EF4-FFF2-40B4-BE49-F238E27FC236}">
                <a16:creationId xmlns:a16="http://schemas.microsoft.com/office/drawing/2014/main" id="{C5F85EA8-8B3D-478B-BAD1-182A21CE5BF8}"/>
              </a:ext>
            </a:extLst>
          </p:cNvPr>
          <p:cNvSpPr>
            <a:spLocks noGrp="1"/>
          </p:cNvSpPr>
          <p:nvPr>
            <p:ph type="dt" sz="quarter" idx="11"/>
          </p:nvPr>
        </p:nvSpPr>
        <p:spPr/>
        <p:txBody>
          <a:bodyPr/>
          <a:lstStyle/>
          <a:p>
            <a:pPr>
              <a:defRPr/>
            </a:pPr>
            <a:fld id="{6996D6FB-DD2B-4D46-AC7E-DEA09B7D14C8}" type="datetime1">
              <a:rPr lang="el-GR"/>
              <a:pPr>
                <a:defRPr/>
              </a:pPr>
              <a:t>22/12/2019</a:t>
            </a:fld>
            <a:endParaRPr lang="el-GR" dirty="0"/>
          </a:p>
        </p:txBody>
      </p:sp>
      <p:sp>
        <p:nvSpPr>
          <p:cNvPr id="6" name="5 - Θέση αριθμού διαφάνειας">
            <a:extLst>
              <a:ext uri="{FF2B5EF4-FFF2-40B4-BE49-F238E27FC236}">
                <a16:creationId xmlns:a16="http://schemas.microsoft.com/office/drawing/2014/main" id="{730AD0BA-5E52-4910-BC1C-8C950D0BA3C9}"/>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A2D4558-BC81-42FC-BB09-2C9D8B6BFA99}" type="slidenum">
              <a:rPr lang="el-GR" altLang="el-GR">
                <a:latin typeface="Constantia" panose="02030602050306030303" pitchFamily="18" charset="0"/>
              </a:rPr>
              <a:pPr eaLnBrk="1" hangingPunct="1"/>
              <a:t>22</a:t>
            </a:fld>
            <a:endParaRPr lang="el-GR" altLang="el-GR">
              <a:latin typeface="Constantia" panose="02030602050306030303" pitchFamily="18" charset="0"/>
            </a:endParaRPr>
          </a:p>
        </p:txBody>
      </p:sp>
    </p:spTree>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 Τίτλος">
            <a:extLst>
              <a:ext uri="{FF2B5EF4-FFF2-40B4-BE49-F238E27FC236}">
                <a16:creationId xmlns:a16="http://schemas.microsoft.com/office/drawing/2014/main" id="{DFFED909-5A01-4D5D-868A-67D00462CE78}"/>
              </a:ext>
            </a:extLst>
          </p:cNvPr>
          <p:cNvSpPr>
            <a:spLocks noGrp="1"/>
          </p:cNvSpPr>
          <p:nvPr>
            <p:ph type="title"/>
          </p:nvPr>
        </p:nvSpPr>
        <p:spPr/>
        <p:txBody>
          <a:bodyPr/>
          <a:lstStyle/>
          <a:p>
            <a:r>
              <a:rPr lang="el-GR" altLang="el-GR"/>
              <a:t>Η πρόταση της ακαδημαϊκής (επιστημονικής) θεώρησης</a:t>
            </a:r>
          </a:p>
        </p:txBody>
      </p:sp>
      <p:sp>
        <p:nvSpPr>
          <p:cNvPr id="27651" name="2 - Θέση περιεχομένου">
            <a:extLst>
              <a:ext uri="{FF2B5EF4-FFF2-40B4-BE49-F238E27FC236}">
                <a16:creationId xmlns:a16="http://schemas.microsoft.com/office/drawing/2014/main" id="{70749FF2-C3D6-4D68-A73B-83138755AC8F}"/>
              </a:ext>
            </a:extLst>
          </p:cNvPr>
          <p:cNvSpPr>
            <a:spLocks noGrp="1"/>
          </p:cNvSpPr>
          <p:nvPr>
            <p:ph idx="1"/>
          </p:nvPr>
        </p:nvSpPr>
        <p:spPr>
          <a:xfrm>
            <a:off x="950913" y="1643063"/>
            <a:ext cx="10429875" cy="4427537"/>
          </a:xfrm>
          <a:solidFill>
            <a:schemeClr val="bg2"/>
          </a:solidFill>
        </p:spPr>
        <p:txBody>
          <a:bodyPr/>
          <a:lstStyle/>
          <a:p>
            <a:r>
              <a:rPr lang="el-GR" altLang="el-GR" u="sng"/>
              <a:t>Η σχέση της μάθησης με την επιστήμη</a:t>
            </a:r>
          </a:p>
          <a:p>
            <a:pPr algn="just"/>
            <a:r>
              <a:rPr lang="el-GR" altLang="el-GR"/>
              <a:t>Επιστημονική σχέση σημαίνει ότι τα περιεχόμενα μάθησης που μεταβιβάζονται στα παιδιά γίνονται δεχτά και αναγνωρίζονται από τις επιστήμες</a:t>
            </a:r>
            <a:r>
              <a:rPr lang="en-US" altLang="el-GR"/>
              <a:t> (</a:t>
            </a:r>
            <a:r>
              <a:rPr lang="el-GR" altLang="el-GR"/>
              <a:t>Πανταζής &amp; Σακελλαρίου, 2005)</a:t>
            </a:r>
          </a:p>
          <a:p>
            <a:pPr algn="just"/>
            <a:r>
              <a:rPr lang="el-GR" altLang="el-GR"/>
              <a:t>Η μεταβίβασή τους γίνεται με βάση το εκάστοτε επίπεδο ανάπτυξης των παιδιών</a:t>
            </a:r>
          </a:p>
          <a:p>
            <a:pPr algn="just"/>
            <a:r>
              <a:rPr lang="el-GR" altLang="el-GR" b="1" i="1">
                <a:solidFill>
                  <a:srgbClr val="002060"/>
                </a:solidFill>
              </a:rPr>
              <a:t>Ο Αμερικανός ψυχολόγος </a:t>
            </a:r>
            <a:r>
              <a:rPr lang="en-US" altLang="el-GR" b="1" i="1">
                <a:solidFill>
                  <a:srgbClr val="002060"/>
                </a:solidFill>
              </a:rPr>
              <a:t>J.S.Bruner </a:t>
            </a:r>
            <a:r>
              <a:rPr lang="el-GR" altLang="el-GR" b="1" i="1">
                <a:solidFill>
                  <a:srgbClr val="002060"/>
                </a:solidFill>
              </a:rPr>
              <a:t>υποστήριζε την άποψη ότι το παιδί μπορεί σε κάθε ηλικιακή φάση να αφομοιώσει με επιτυχία περιεχόμενα επιστημονικής γνώσης και ότι κάθε Αναλυτικό Πρόγραμμα μπορεί να ξεκινήσει με βασικές επιστημονικές έννοιες και γνώσεις (</a:t>
            </a:r>
            <a:r>
              <a:rPr lang="en-US" altLang="el-GR" b="1" i="1">
                <a:solidFill>
                  <a:srgbClr val="002060"/>
                </a:solidFill>
              </a:rPr>
              <a:t>Bruner, 1970)</a:t>
            </a:r>
            <a:r>
              <a:rPr lang="el-GR" altLang="el-GR" b="1" i="1">
                <a:solidFill>
                  <a:srgbClr val="002060"/>
                </a:solidFill>
              </a:rPr>
              <a:t>.</a:t>
            </a:r>
          </a:p>
        </p:txBody>
      </p:sp>
      <p:sp>
        <p:nvSpPr>
          <p:cNvPr id="4" name="3 - Θέση υποσέλιδου">
            <a:extLst>
              <a:ext uri="{FF2B5EF4-FFF2-40B4-BE49-F238E27FC236}">
                <a16:creationId xmlns:a16="http://schemas.microsoft.com/office/drawing/2014/main" id="{8C4C459C-7121-4F44-BF97-07D794611F92}"/>
              </a:ext>
            </a:extLst>
          </p:cNvPr>
          <p:cNvSpPr>
            <a:spLocks noGrp="1"/>
          </p:cNvSpPr>
          <p:nvPr>
            <p:ph type="ftr" sz="quarter" idx="10"/>
          </p:nvPr>
        </p:nvSpPr>
        <p:spPr/>
        <p:txBody>
          <a:bodyPr/>
          <a:lstStyle/>
          <a:p>
            <a:pPr>
              <a:defRPr/>
            </a:pPr>
            <a:r>
              <a:rPr lang="el-GR"/>
              <a:t>Παναγιώτα Στράτη</a:t>
            </a:r>
          </a:p>
        </p:txBody>
      </p:sp>
      <p:sp>
        <p:nvSpPr>
          <p:cNvPr id="5" name="4 - Θέση ημερομηνίας">
            <a:extLst>
              <a:ext uri="{FF2B5EF4-FFF2-40B4-BE49-F238E27FC236}">
                <a16:creationId xmlns:a16="http://schemas.microsoft.com/office/drawing/2014/main" id="{690265D9-8DB9-4014-AAFA-35E6D8F95133}"/>
              </a:ext>
            </a:extLst>
          </p:cNvPr>
          <p:cNvSpPr>
            <a:spLocks noGrp="1"/>
          </p:cNvSpPr>
          <p:nvPr>
            <p:ph type="dt" sz="quarter" idx="11"/>
          </p:nvPr>
        </p:nvSpPr>
        <p:spPr/>
        <p:txBody>
          <a:bodyPr/>
          <a:lstStyle/>
          <a:p>
            <a:pPr>
              <a:defRPr/>
            </a:pPr>
            <a:fld id="{A6F2C2F1-30EF-4364-BE78-190D107B2B9E}" type="datetime1">
              <a:rPr lang="el-GR" smtClean="0"/>
              <a:pPr>
                <a:defRPr/>
              </a:pPr>
              <a:t>22/12/2019</a:t>
            </a:fld>
            <a:endParaRPr lang="el-GR" dirty="0"/>
          </a:p>
        </p:txBody>
      </p:sp>
      <p:sp>
        <p:nvSpPr>
          <p:cNvPr id="6" name="5 - Θέση αριθμού διαφάνειας">
            <a:extLst>
              <a:ext uri="{FF2B5EF4-FFF2-40B4-BE49-F238E27FC236}">
                <a16:creationId xmlns:a16="http://schemas.microsoft.com/office/drawing/2014/main" id="{B3355CF8-6673-4F36-A3A1-5C8C32CD5A62}"/>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1BB0F54-0DB7-47E0-847E-33DE40CF8B5A}" type="slidenum">
              <a:rPr lang="el-GR" altLang="el-GR">
                <a:latin typeface="Constantia" panose="02030602050306030303" pitchFamily="18" charset="0"/>
              </a:rPr>
              <a:pPr eaLnBrk="1" hangingPunct="1"/>
              <a:t>23</a:t>
            </a:fld>
            <a:endParaRPr lang="el-GR" altLang="el-GR">
              <a:latin typeface="Constantia" panose="02030602050306030303" pitchFamily="18" charset="0"/>
            </a:endParaRPr>
          </a:p>
        </p:txBody>
      </p:sp>
    </p:spTree>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2 - Θέση περιεχομένου">
            <a:extLst>
              <a:ext uri="{FF2B5EF4-FFF2-40B4-BE49-F238E27FC236}">
                <a16:creationId xmlns:a16="http://schemas.microsoft.com/office/drawing/2014/main" id="{0048C077-1753-4FF6-9660-CFA7F961C71C}"/>
              </a:ext>
            </a:extLst>
          </p:cNvPr>
          <p:cNvSpPr>
            <a:spLocks noGrp="1"/>
          </p:cNvSpPr>
          <p:nvPr>
            <p:ph idx="1"/>
          </p:nvPr>
        </p:nvSpPr>
        <p:spPr>
          <a:xfrm>
            <a:off x="593725" y="785813"/>
            <a:ext cx="11072813" cy="5284787"/>
          </a:xfrm>
          <a:solidFill>
            <a:schemeClr val="accent2">
              <a:lumMod val="20000"/>
              <a:lumOff val="80000"/>
            </a:schemeClr>
          </a:solidFill>
        </p:spPr>
        <p:txBody>
          <a:bodyPr/>
          <a:lstStyle/>
          <a:p>
            <a:pPr>
              <a:lnSpc>
                <a:spcPct val="100000"/>
              </a:lnSpc>
              <a:buFont typeface="Arial" charset="0"/>
              <a:buChar char="•"/>
              <a:defRPr/>
            </a:pPr>
            <a:r>
              <a:rPr lang="el-GR" dirty="0"/>
              <a:t>Κυριάρχησαν τότε τα σχέδια επιστημονικών προτάσεων, τα λεγόμενα</a:t>
            </a:r>
            <a:r>
              <a:rPr lang="en-US" dirty="0"/>
              <a:t>:</a:t>
            </a:r>
            <a:endParaRPr lang="el-GR" dirty="0"/>
          </a:p>
          <a:p>
            <a:pPr>
              <a:lnSpc>
                <a:spcPct val="100000"/>
              </a:lnSpc>
              <a:buFont typeface="Arial" charset="0"/>
              <a:buNone/>
              <a:defRPr/>
            </a:pPr>
            <a:r>
              <a:rPr lang="el-GR" dirty="0"/>
              <a:t>   </a:t>
            </a:r>
            <a:r>
              <a:rPr lang="el-GR" b="1" u="sng" dirty="0">
                <a:solidFill>
                  <a:srgbClr val="002060"/>
                </a:solidFill>
              </a:rPr>
              <a:t>«Κλειστά Αναλυτικά Προγράμματα»</a:t>
            </a:r>
          </a:p>
          <a:p>
            <a:pPr>
              <a:lnSpc>
                <a:spcPct val="100000"/>
              </a:lnSpc>
              <a:buFont typeface="Arial" charset="0"/>
              <a:buBlip>
                <a:blip r:embed="rId2"/>
              </a:buBlip>
              <a:defRPr/>
            </a:pPr>
            <a:r>
              <a:rPr lang="el-GR" dirty="0"/>
              <a:t>    Σήμερα θέλουμε </a:t>
            </a:r>
            <a:r>
              <a:rPr lang="el-GR" b="1" dirty="0">
                <a:solidFill>
                  <a:srgbClr val="002060"/>
                </a:solidFill>
              </a:rPr>
              <a:t>«Ανοιχτά Αναλυτικά προγράμματα» </a:t>
            </a:r>
            <a:r>
              <a:rPr lang="el-GR" dirty="0"/>
              <a:t>και ευέλικτες διδακτικές προτάσεις (Αναλυτικό Πρόγραμμα για το νηπιαγωγείο, 2014)</a:t>
            </a:r>
          </a:p>
          <a:p>
            <a:pPr>
              <a:lnSpc>
                <a:spcPct val="100000"/>
              </a:lnSpc>
              <a:buFont typeface="Arial" charset="0"/>
              <a:buBlip>
                <a:blip r:embed="rId2"/>
              </a:buBlip>
              <a:defRPr/>
            </a:pPr>
            <a:r>
              <a:rPr lang="el-GR" dirty="0"/>
              <a:t>Ασκήθηκε κριτική σε εκείνη την περίοδο ως τάση </a:t>
            </a:r>
            <a:r>
              <a:rPr lang="el-GR" dirty="0" err="1"/>
              <a:t>σχολειοποίησης</a:t>
            </a:r>
            <a:r>
              <a:rPr lang="el-GR" dirty="0"/>
              <a:t>  του Νηπιαγωγείου.</a:t>
            </a:r>
          </a:p>
          <a:p>
            <a:pPr>
              <a:lnSpc>
                <a:spcPct val="100000"/>
              </a:lnSpc>
              <a:buFont typeface="Arial" charset="0"/>
              <a:buBlip>
                <a:blip r:embed="rId2"/>
              </a:buBlip>
              <a:defRPr/>
            </a:pPr>
            <a:r>
              <a:rPr lang="el-GR" dirty="0"/>
              <a:t> Σχεδιάστηκαν και υλοποιήθηκαν προγράμματα με βάση τη θέση της διεπιστημονικής προσέγγισης και επιλέχθηκαν μια σειρά από γνωστικά αντικείμενα όπως</a:t>
            </a:r>
            <a:r>
              <a:rPr lang="en-US" dirty="0"/>
              <a:t>:</a:t>
            </a:r>
          </a:p>
          <a:p>
            <a:pPr>
              <a:lnSpc>
                <a:spcPct val="100000"/>
              </a:lnSpc>
              <a:buFont typeface="Arial" charset="0"/>
              <a:buNone/>
              <a:defRPr/>
            </a:pPr>
            <a:r>
              <a:rPr lang="el-GR" b="1" u="sng" dirty="0"/>
              <a:t>Γλώσσα, Μαθηματικά, Μουσική, Γυμναστική…</a:t>
            </a:r>
          </a:p>
          <a:p>
            <a:pPr>
              <a:buFont typeface="Arial" charset="0"/>
              <a:buNone/>
              <a:defRPr/>
            </a:pPr>
            <a:endParaRPr lang="el-GR" u="sng" dirty="0"/>
          </a:p>
        </p:txBody>
      </p:sp>
      <p:sp>
        <p:nvSpPr>
          <p:cNvPr id="4" name="3 - Θέση υποσέλιδου">
            <a:extLst>
              <a:ext uri="{FF2B5EF4-FFF2-40B4-BE49-F238E27FC236}">
                <a16:creationId xmlns:a16="http://schemas.microsoft.com/office/drawing/2014/main" id="{9562CCD0-B454-4421-8065-5F67282E0D9B}"/>
              </a:ext>
            </a:extLst>
          </p:cNvPr>
          <p:cNvSpPr>
            <a:spLocks noGrp="1"/>
          </p:cNvSpPr>
          <p:nvPr>
            <p:ph type="ftr" sz="quarter" idx="10"/>
          </p:nvPr>
        </p:nvSpPr>
        <p:spPr/>
        <p:txBody>
          <a:bodyPr/>
          <a:lstStyle/>
          <a:p>
            <a:pPr>
              <a:defRPr/>
            </a:pPr>
            <a:r>
              <a:rPr lang="el-GR" dirty="0"/>
              <a:t>Παναγιώτα Στράτη</a:t>
            </a:r>
          </a:p>
        </p:txBody>
      </p:sp>
      <p:sp>
        <p:nvSpPr>
          <p:cNvPr id="5" name="4 - Θέση ημερομηνίας">
            <a:extLst>
              <a:ext uri="{FF2B5EF4-FFF2-40B4-BE49-F238E27FC236}">
                <a16:creationId xmlns:a16="http://schemas.microsoft.com/office/drawing/2014/main" id="{48CA87C8-3AC8-4674-BF96-56DFA4D63B16}"/>
              </a:ext>
            </a:extLst>
          </p:cNvPr>
          <p:cNvSpPr>
            <a:spLocks noGrp="1"/>
          </p:cNvSpPr>
          <p:nvPr>
            <p:ph type="dt" sz="quarter" idx="11"/>
          </p:nvPr>
        </p:nvSpPr>
        <p:spPr/>
        <p:txBody>
          <a:bodyPr/>
          <a:lstStyle/>
          <a:p>
            <a:pPr>
              <a:defRPr/>
            </a:pPr>
            <a:fld id="{A6F2C2F1-30EF-4364-BE78-190D107B2B9E}" type="datetime1">
              <a:rPr lang="el-GR" smtClean="0"/>
              <a:pPr>
                <a:defRPr/>
              </a:pPr>
              <a:t>22/12/2019</a:t>
            </a:fld>
            <a:endParaRPr lang="el-GR" dirty="0"/>
          </a:p>
        </p:txBody>
      </p:sp>
      <p:sp>
        <p:nvSpPr>
          <p:cNvPr id="6" name="5 - Θέση αριθμού διαφάνειας">
            <a:extLst>
              <a:ext uri="{FF2B5EF4-FFF2-40B4-BE49-F238E27FC236}">
                <a16:creationId xmlns:a16="http://schemas.microsoft.com/office/drawing/2014/main" id="{6B00C709-1E20-4A16-B0A2-F1AC6F613984}"/>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8D78F04-EC9F-414D-9D21-E3CAAB27064E}" type="slidenum">
              <a:rPr lang="el-GR" altLang="el-GR">
                <a:latin typeface="Constantia" panose="02030602050306030303" pitchFamily="18" charset="0"/>
              </a:rPr>
              <a:pPr eaLnBrk="1" hangingPunct="1"/>
              <a:t>24</a:t>
            </a:fld>
            <a:endParaRPr lang="el-GR" altLang="el-GR">
              <a:latin typeface="Constantia" panose="02030602050306030303" pitchFamily="18" charset="0"/>
            </a:endParaRPr>
          </a:p>
        </p:txBody>
      </p:sp>
    </p:spTree>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1 - Τίτλος">
            <a:extLst>
              <a:ext uri="{FF2B5EF4-FFF2-40B4-BE49-F238E27FC236}">
                <a16:creationId xmlns:a16="http://schemas.microsoft.com/office/drawing/2014/main" id="{1DA8D29F-5D10-40C4-971F-575106A3BE67}"/>
              </a:ext>
            </a:extLst>
          </p:cNvPr>
          <p:cNvSpPr>
            <a:spLocks noGrp="1"/>
          </p:cNvSpPr>
          <p:nvPr>
            <p:ph type="title"/>
          </p:nvPr>
        </p:nvSpPr>
        <p:spPr/>
        <p:txBody>
          <a:bodyPr/>
          <a:lstStyle/>
          <a:p>
            <a:r>
              <a:rPr lang="el-GR" altLang="el-GR"/>
              <a:t>Η πρόταση της βιωματικής – κοινωνικής θεώρησης</a:t>
            </a:r>
          </a:p>
        </p:txBody>
      </p:sp>
      <p:sp>
        <p:nvSpPr>
          <p:cNvPr id="3" name="2 - Θέση περιεχομένου">
            <a:extLst>
              <a:ext uri="{FF2B5EF4-FFF2-40B4-BE49-F238E27FC236}">
                <a16:creationId xmlns:a16="http://schemas.microsoft.com/office/drawing/2014/main" id="{37AF3F06-7D96-4FC2-8D2D-35E9FD952D08}"/>
              </a:ext>
            </a:extLst>
          </p:cNvPr>
          <p:cNvSpPr>
            <a:spLocks noGrp="1"/>
          </p:cNvSpPr>
          <p:nvPr>
            <p:ph idx="1"/>
          </p:nvPr>
        </p:nvSpPr>
        <p:spPr>
          <a:solidFill>
            <a:schemeClr val="accent4">
              <a:lumMod val="20000"/>
              <a:lumOff val="80000"/>
            </a:schemeClr>
          </a:solidFill>
        </p:spPr>
        <p:txBody>
          <a:bodyPr/>
          <a:lstStyle/>
          <a:p>
            <a:pPr>
              <a:lnSpc>
                <a:spcPct val="150000"/>
              </a:lnSpc>
              <a:buFont typeface="Arial" charset="0"/>
              <a:buBlip>
                <a:blip r:embed="rId2"/>
              </a:buBlip>
              <a:defRPr/>
            </a:pPr>
            <a:r>
              <a:rPr lang="el-GR" dirty="0"/>
              <a:t>Το Αναλυτικό πρόγραμμα βιωματικής θεώρησης επιδιώκει, μέσω της σύνδεσης με τις τρέχουσες κάθε φορά επίκαιρες καταστάσεις στη ζωή των παιδιών, να ενισχύσει την </a:t>
            </a:r>
            <a:r>
              <a:rPr lang="el-GR" b="1" dirty="0">
                <a:solidFill>
                  <a:srgbClr val="002060"/>
                </a:solidFill>
              </a:rPr>
              <a:t>«αυτονομία του Εγώ»</a:t>
            </a:r>
            <a:r>
              <a:rPr lang="el-GR" dirty="0"/>
              <a:t>, τις </a:t>
            </a:r>
            <a:r>
              <a:rPr lang="el-GR" b="1" dirty="0">
                <a:solidFill>
                  <a:srgbClr val="002060"/>
                </a:solidFill>
              </a:rPr>
              <a:t>«δεξιότητες» </a:t>
            </a:r>
            <a:r>
              <a:rPr lang="el-GR" dirty="0"/>
              <a:t>του παιδιού και την </a:t>
            </a:r>
            <a:r>
              <a:rPr lang="el-GR" b="1" dirty="0">
                <a:solidFill>
                  <a:srgbClr val="002060"/>
                </a:solidFill>
              </a:rPr>
              <a:t>«αλληλεγγύη». </a:t>
            </a:r>
          </a:p>
          <a:p>
            <a:pPr>
              <a:lnSpc>
                <a:spcPct val="150000"/>
              </a:lnSpc>
              <a:buFont typeface="Arial" charset="0"/>
              <a:buBlip>
                <a:blip r:embed="rId2"/>
              </a:buBlip>
              <a:defRPr/>
            </a:pPr>
            <a:r>
              <a:rPr lang="el-GR" u="sng" dirty="0"/>
              <a:t>Η πρόταση αυτή στέκεται κριτικά στις δύο προηγούμενες προτάσεις </a:t>
            </a:r>
            <a:r>
              <a:rPr lang="el-GR" dirty="0"/>
              <a:t>γιατί δεν δίνεται η δυνατότητα στα ίδια τα παιδιά να συμμετέχουν και να παρεμβαίνουν με τις δικές τους δράσεις.</a:t>
            </a:r>
          </a:p>
        </p:txBody>
      </p:sp>
      <p:sp>
        <p:nvSpPr>
          <p:cNvPr id="4" name="3 - Θέση υποσέλιδου">
            <a:extLst>
              <a:ext uri="{FF2B5EF4-FFF2-40B4-BE49-F238E27FC236}">
                <a16:creationId xmlns:a16="http://schemas.microsoft.com/office/drawing/2014/main" id="{CCFC1398-1349-4BB0-B8CA-8DDDAE092C91}"/>
              </a:ext>
            </a:extLst>
          </p:cNvPr>
          <p:cNvSpPr>
            <a:spLocks noGrp="1"/>
          </p:cNvSpPr>
          <p:nvPr>
            <p:ph type="ftr" sz="quarter" idx="10"/>
          </p:nvPr>
        </p:nvSpPr>
        <p:spPr/>
        <p:txBody>
          <a:bodyPr/>
          <a:lstStyle/>
          <a:p>
            <a:pPr>
              <a:defRPr/>
            </a:pPr>
            <a:r>
              <a:rPr lang="el-GR"/>
              <a:t>Παναγιώτα Στράτη</a:t>
            </a:r>
          </a:p>
        </p:txBody>
      </p:sp>
      <p:sp>
        <p:nvSpPr>
          <p:cNvPr id="5" name="4 - Θέση ημερομηνίας">
            <a:extLst>
              <a:ext uri="{FF2B5EF4-FFF2-40B4-BE49-F238E27FC236}">
                <a16:creationId xmlns:a16="http://schemas.microsoft.com/office/drawing/2014/main" id="{CC4EF3B9-FA39-4DEA-9E56-F39851BD2A9B}"/>
              </a:ext>
            </a:extLst>
          </p:cNvPr>
          <p:cNvSpPr>
            <a:spLocks noGrp="1"/>
          </p:cNvSpPr>
          <p:nvPr>
            <p:ph type="dt" sz="quarter" idx="11"/>
          </p:nvPr>
        </p:nvSpPr>
        <p:spPr/>
        <p:txBody>
          <a:bodyPr/>
          <a:lstStyle/>
          <a:p>
            <a:pPr>
              <a:defRPr/>
            </a:pPr>
            <a:fld id="{F843C6F1-B28D-4405-BAB3-C896A33C9D9C}" type="datetime1">
              <a:rPr lang="el-GR" smtClean="0"/>
              <a:pPr>
                <a:defRPr/>
              </a:pPr>
              <a:t>22/12/2019</a:t>
            </a:fld>
            <a:endParaRPr lang="el-GR" dirty="0"/>
          </a:p>
        </p:txBody>
      </p:sp>
      <p:sp>
        <p:nvSpPr>
          <p:cNvPr id="6" name="5 - Θέση αριθμού διαφάνειας">
            <a:extLst>
              <a:ext uri="{FF2B5EF4-FFF2-40B4-BE49-F238E27FC236}">
                <a16:creationId xmlns:a16="http://schemas.microsoft.com/office/drawing/2014/main" id="{447FD01D-D90F-4968-9F1F-1C1B80DFF5E1}"/>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5209F01-1595-4D7B-8CCD-313FF90A5A89}" type="slidenum">
              <a:rPr lang="el-GR" altLang="el-GR">
                <a:latin typeface="Constantia" panose="02030602050306030303" pitchFamily="18" charset="0"/>
              </a:rPr>
              <a:pPr eaLnBrk="1" hangingPunct="1"/>
              <a:t>25</a:t>
            </a:fld>
            <a:endParaRPr lang="el-GR" altLang="el-GR">
              <a:latin typeface="Constantia" panose="02030602050306030303" pitchFamily="18" charset="0"/>
            </a:endParaRPr>
          </a:p>
        </p:txBody>
      </p:sp>
    </p:spTree>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a:extLst>
              <a:ext uri="{FF2B5EF4-FFF2-40B4-BE49-F238E27FC236}">
                <a16:creationId xmlns:a16="http://schemas.microsoft.com/office/drawing/2014/main" id="{12837B7F-26CB-4DD3-9E38-6E3BD8331D17}"/>
              </a:ext>
            </a:extLst>
          </p:cNvPr>
          <p:cNvSpPr>
            <a:spLocks noGrp="1"/>
          </p:cNvSpPr>
          <p:nvPr>
            <p:ph idx="1"/>
          </p:nvPr>
        </p:nvSpPr>
        <p:spPr>
          <a:xfrm>
            <a:off x="1219200" y="642938"/>
            <a:ext cx="9750425" cy="5427662"/>
          </a:xfrm>
        </p:spPr>
        <p:txBody>
          <a:bodyPr/>
          <a:lstStyle/>
          <a:p>
            <a:pPr>
              <a:lnSpc>
                <a:spcPct val="150000"/>
              </a:lnSpc>
              <a:buFont typeface="Arial" charset="0"/>
              <a:buChar char="•"/>
              <a:defRPr/>
            </a:pPr>
            <a:r>
              <a:rPr lang="el-GR" dirty="0"/>
              <a:t>Το πρόγραμμα βιωματικής θεώρησης είναι ένα σύνολο από διδακτικές ενότητες που </a:t>
            </a:r>
            <a:r>
              <a:rPr lang="el-GR" dirty="0" err="1"/>
              <a:t>θεματοποιούν</a:t>
            </a:r>
            <a:r>
              <a:rPr lang="el-GR" dirty="0"/>
              <a:t> μια σειρά  από διδακτικές προτάσεις , υλικά και υποδείξεις για την υλοποίηση ενός σχεδίου προγράμματος.</a:t>
            </a:r>
          </a:p>
          <a:p>
            <a:pPr>
              <a:buFont typeface="Arial" charset="0"/>
              <a:buChar char="•"/>
              <a:defRPr/>
            </a:pPr>
            <a:r>
              <a:rPr lang="el-GR" b="1" dirty="0">
                <a:solidFill>
                  <a:srgbClr val="002060"/>
                </a:solidFill>
              </a:rPr>
              <a:t>Τα σημαντικότερα στοιχεία ενός </a:t>
            </a:r>
            <a:r>
              <a:rPr lang="en-US" b="1" dirty="0">
                <a:solidFill>
                  <a:srgbClr val="002060"/>
                </a:solidFill>
              </a:rPr>
              <a:t>project </a:t>
            </a:r>
            <a:r>
              <a:rPr lang="el-GR" b="1" dirty="0">
                <a:solidFill>
                  <a:srgbClr val="002060"/>
                </a:solidFill>
              </a:rPr>
              <a:t>είναι τα εξής</a:t>
            </a:r>
            <a:r>
              <a:rPr lang="en-US" b="1" dirty="0">
                <a:solidFill>
                  <a:srgbClr val="002060"/>
                </a:solidFill>
              </a:rPr>
              <a:t>:</a:t>
            </a:r>
            <a:endParaRPr lang="el-GR" b="1" dirty="0">
              <a:solidFill>
                <a:srgbClr val="002060"/>
              </a:solidFill>
            </a:endParaRPr>
          </a:p>
          <a:p>
            <a:pPr>
              <a:buFont typeface="Arial" charset="0"/>
              <a:buBlip>
                <a:blip r:embed="rId2"/>
              </a:buBlip>
              <a:defRPr/>
            </a:pPr>
            <a:r>
              <a:rPr lang="el-GR" dirty="0"/>
              <a:t>Υπάρχουν  επίκαιρες αφορμές</a:t>
            </a:r>
          </a:p>
          <a:p>
            <a:pPr>
              <a:buFont typeface="Wingdings" pitchFamily="2" charset="2"/>
              <a:buChar char="ü"/>
              <a:defRPr/>
            </a:pPr>
            <a:r>
              <a:rPr lang="el-GR" dirty="0"/>
              <a:t>Ένα γεγονός</a:t>
            </a:r>
          </a:p>
          <a:p>
            <a:pPr>
              <a:buFont typeface="Wingdings" pitchFamily="2" charset="2"/>
              <a:buChar char="ü"/>
              <a:defRPr/>
            </a:pPr>
            <a:r>
              <a:rPr lang="el-GR" dirty="0"/>
              <a:t>Μια ιδέα</a:t>
            </a:r>
          </a:p>
          <a:p>
            <a:pPr>
              <a:buFont typeface="Wingdings" pitchFamily="2" charset="2"/>
              <a:buChar char="ü"/>
              <a:defRPr/>
            </a:pPr>
            <a:r>
              <a:rPr lang="el-GR" dirty="0"/>
              <a:t>Ένα πρόβλημα</a:t>
            </a:r>
          </a:p>
          <a:p>
            <a:pPr>
              <a:buFont typeface="Arial" charset="0"/>
              <a:buNone/>
              <a:defRPr/>
            </a:pPr>
            <a:r>
              <a:rPr lang="el-GR" b="1" i="1" dirty="0">
                <a:solidFill>
                  <a:schemeClr val="accent6"/>
                </a:solidFill>
              </a:rPr>
              <a:t>   Οι οποίες μπορεί να εμφανιστούν έξω από την ομάδα ή να προκύψουν από την ίδια την ομάδα</a:t>
            </a:r>
          </a:p>
        </p:txBody>
      </p:sp>
      <p:sp>
        <p:nvSpPr>
          <p:cNvPr id="4" name="3 - Θέση υποσέλιδου">
            <a:extLst>
              <a:ext uri="{FF2B5EF4-FFF2-40B4-BE49-F238E27FC236}">
                <a16:creationId xmlns:a16="http://schemas.microsoft.com/office/drawing/2014/main" id="{9BE1E24F-DC4A-4DFB-A78D-596B66D511D9}"/>
              </a:ext>
            </a:extLst>
          </p:cNvPr>
          <p:cNvSpPr>
            <a:spLocks noGrp="1"/>
          </p:cNvSpPr>
          <p:nvPr>
            <p:ph type="ftr" sz="quarter" idx="10"/>
          </p:nvPr>
        </p:nvSpPr>
        <p:spPr/>
        <p:txBody>
          <a:bodyPr/>
          <a:lstStyle/>
          <a:p>
            <a:pPr>
              <a:defRPr/>
            </a:pPr>
            <a:r>
              <a:rPr lang="el-GR"/>
              <a:t>Παναγιώτα Στράτη</a:t>
            </a:r>
          </a:p>
        </p:txBody>
      </p:sp>
      <p:sp>
        <p:nvSpPr>
          <p:cNvPr id="5" name="4 - Θέση ημερομηνίας">
            <a:extLst>
              <a:ext uri="{FF2B5EF4-FFF2-40B4-BE49-F238E27FC236}">
                <a16:creationId xmlns:a16="http://schemas.microsoft.com/office/drawing/2014/main" id="{B50E3AB3-1705-4385-A5D7-0F60691C95BA}"/>
              </a:ext>
            </a:extLst>
          </p:cNvPr>
          <p:cNvSpPr>
            <a:spLocks noGrp="1"/>
          </p:cNvSpPr>
          <p:nvPr>
            <p:ph type="dt" sz="quarter" idx="11"/>
          </p:nvPr>
        </p:nvSpPr>
        <p:spPr/>
        <p:txBody>
          <a:bodyPr/>
          <a:lstStyle/>
          <a:p>
            <a:pPr>
              <a:defRPr/>
            </a:pPr>
            <a:fld id="{F843C6F1-B28D-4405-BAB3-C896A33C9D9C}" type="datetime1">
              <a:rPr lang="el-GR" smtClean="0"/>
              <a:pPr>
                <a:defRPr/>
              </a:pPr>
              <a:t>22/12/2019</a:t>
            </a:fld>
            <a:endParaRPr lang="el-GR" dirty="0"/>
          </a:p>
        </p:txBody>
      </p:sp>
      <p:sp>
        <p:nvSpPr>
          <p:cNvPr id="6" name="5 - Θέση αριθμού διαφάνειας">
            <a:extLst>
              <a:ext uri="{FF2B5EF4-FFF2-40B4-BE49-F238E27FC236}">
                <a16:creationId xmlns:a16="http://schemas.microsoft.com/office/drawing/2014/main" id="{402D04A2-5981-4AC3-ACE2-58BDC4CBE07A}"/>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AE74325-918E-4603-920C-05A2189A2E75}" type="slidenum">
              <a:rPr lang="el-GR" altLang="el-GR">
                <a:latin typeface="Constantia" panose="02030602050306030303" pitchFamily="18" charset="0"/>
              </a:rPr>
              <a:pPr eaLnBrk="1" hangingPunct="1"/>
              <a:t>26</a:t>
            </a:fld>
            <a:endParaRPr lang="el-GR" altLang="el-GR">
              <a:latin typeface="Constantia" panose="02030602050306030303" pitchFamily="18" charset="0"/>
            </a:endParaRPr>
          </a:p>
        </p:txBody>
      </p:sp>
    </p:spTree>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2 - Θέση περιεχομένου">
            <a:extLst>
              <a:ext uri="{FF2B5EF4-FFF2-40B4-BE49-F238E27FC236}">
                <a16:creationId xmlns:a16="http://schemas.microsoft.com/office/drawing/2014/main" id="{E811D502-01A8-4872-BFDD-808EA977A2DD}"/>
              </a:ext>
            </a:extLst>
          </p:cNvPr>
          <p:cNvSpPr>
            <a:spLocks noGrp="1"/>
          </p:cNvSpPr>
          <p:nvPr>
            <p:ph idx="1"/>
          </p:nvPr>
        </p:nvSpPr>
        <p:spPr>
          <a:xfrm>
            <a:off x="879475" y="642938"/>
            <a:ext cx="10644188" cy="5427662"/>
          </a:xfrm>
          <a:ln w="57150">
            <a:solidFill>
              <a:schemeClr val="tx1">
                <a:lumMod val="60000"/>
                <a:lumOff val="40000"/>
              </a:schemeClr>
            </a:solidFill>
          </a:ln>
        </p:spPr>
        <p:txBody>
          <a:bodyPr/>
          <a:lstStyle/>
          <a:p>
            <a:pPr algn="just">
              <a:buFont typeface="Arial" charset="0"/>
              <a:buChar char="•"/>
              <a:defRPr/>
            </a:pPr>
            <a:r>
              <a:rPr lang="el-GR" dirty="0"/>
              <a:t>Γίνεται συζήτηση ανάμεσα στον /στην νηπιαγωγό και τα παιδιά για το πώς για παράδειγμα , ένα πρόβλημα θα μπορούσε να λάβει τη μορφή παιχνιδιού.</a:t>
            </a:r>
          </a:p>
          <a:p>
            <a:pPr algn="just">
              <a:buFont typeface="Arial" charset="0"/>
              <a:buChar char="•"/>
              <a:defRPr/>
            </a:pPr>
            <a:r>
              <a:rPr lang="el-GR" u="sng" dirty="0"/>
              <a:t>Από τη συζήτηση </a:t>
            </a:r>
            <a:r>
              <a:rPr lang="el-GR" dirty="0"/>
              <a:t>μπορεί να προκύψει ένα </a:t>
            </a:r>
            <a:r>
              <a:rPr lang="el-GR" b="1" dirty="0">
                <a:solidFill>
                  <a:schemeClr val="bg2">
                    <a:lumMod val="50000"/>
                  </a:schemeClr>
                </a:solidFill>
              </a:rPr>
              <a:t>σχέδιο προγράμματος</a:t>
            </a:r>
            <a:r>
              <a:rPr lang="el-GR" dirty="0"/>
              <a:t> με μια σειρά από βήματα που μας βοηθούν στην επεξεργασία του προβλήματος κάθε φορά.</a:t>
            </a:r>
          </a:p>
          <a:p>
            <a:pPr algn="just">
              <a:buFont typeface="Arial" charset="0"/>
              <a:buChar char="•"/>
              <a:defRPr/>
            </a:pPr>
            <a:r>
              <a:rPr lang="el-GR" dirty="0"/>
              <a:t>Αν κατά τη διάρκεια ενός </a:t>
            </a:r>
            <a:r>
              <a:rPr lang="en-US" dirty="0"/>
              <a:t>project</a:t>
            </a:r>
            <a:r>
              <a:rPr lang="el-GR" dirty="0"/>
              <a:t> </a:t>
            </a:r>
            <a:r>
              <a:rPr lang="el-GR" b="1" dirty="0"/>
              <a:t>τα παιδιά δεν μπορούν να ανταποκριθούν,</a:t>
            </a:r>
            <a:r>
              <a:rPr lang="el-GR" dirty="0"/>
              <a:t> λόγω έλλειψης δεξιοτήτων, τότε μπορούμε να συμμετέχουμε σε ένα κύκλο άλλων δραστηριοτήτων, προκειμένου να αποκτήσουν τις δεξιότητες αυτές για την αντιμετώπιση του συγκεκριμένου προβλήματος.</a:t>
            </a:r>
          </a:p>
          <a:p>
            <a:pPr algn="just">
              <a:buFont typeface="Arial" charset="0"/>
              <a:buChar char="•"/>
              <a:tabLst>
                <a:tab pos="8067675" algn="l"/>
              </a:tabLst>
              <a:defRPr/>
            </a:pPr>
            <a:r>
              <a:rPr lang="el-GR" dirty="0"/>
              <a:t>Σε σχέση με το </a:t>
            </a:r>
            <a:r>
              <a:rPr lang="el-GR" b="1" dirty="0">
                <a:solidFill>
                  <a:schemeClr val="bg2">
                    <a:lumMod val="50000"/>
                  </a:schemeClr>
                </a:solidFill>
              </a:rPr>
              <a:t>Αναλυτικό Πρόγραμμα που ισχύει σήμερα στο νηπιαγωγείο</a:t>
            </a:r>
            <a:r>
              <a:rPr lang="el-GR" dirty="0"/>
              <a:t>, το πρόγραμμα της βιωματικής θεώρησης είναι εκείνο που εξασφαλίζει τη συμμετοχή όλων των ενδιαφερομένων (παιδιών, νηπιαγωγών, γονέων).</a:t>
            </a:r>
          </a:p>
        </p:txBody>
      </p:sp>
      <p:sp>
        <p:nvSpPr>
          <p:cNvPr id="4" name="3 - Θέση υποσέλιδου">
            <a:extLst>
              <a:ext uri="{FF2B5EF4-FFF2-40B4-BE49-F238E27FC236}">
                <a16:creationId xmlns:a16="http://schemas.microsoft.com/office/drawing/2014/main" id="{E697A56F-754A-42D0-8294-B84AC93628FC}"/>
              </a:ext>
            </a:extLst>
          </p:cNvPr>
          <p:cNvSpPr>
            <a:spLocks noGrp="1"/>
          </p:cNvSpPr>
          <p:nvPr>
            <p:ph type="ftr" sz="quarter" idx="10"/>
          </p:nvPr>
        </p:nvSpPr>
        <p:spPr/>
        <p:txBody>
          <a:bodyPr/>
          <a:lstStyle/>
          <a:p>
            <a:pPr>
              <a:defRPr/>
            </a:pPr>
            <a:r>
              <a:rPr lang="el-GR" dirty="0"/>
              <a:t>Παναγιώτα Στράτη</a:t>
            </a:r>
          </a:p>
        </p:txBody>
      </p:sp>
      <p:sp>
        <p:nvSpPr>
          <p:cNvPr id="5" name="4 - Θέση ημερομηνίας">
            <a:extLst>
              <a:ext uri="{FF2B5EF4-FFF2-40B4-BE49-F238E27FC236}">
                <a16:creationId xmlns:a16="http://schemas.microsoft.com/office/drawing/2014/main" id="{B6F620C8-2094-4564-86AF-ACACCF5FB70F}"/>
              </a:ext>
            </a:extLst>
          </p:cNvPr>
          <p:cNvSpPr>
            <a:spLocks noGrp="1"/>
          </p:cNvSpPr>
          <p:nvPr>
            <p:ph type="dt" sz="quarter" idx="11"/>
          </p:nvPr>
        </p:nvSpPr>
        <p:spPr/>
        <p:txBody>
          <a:bodyPr/>
          <a:lstStyle/>
          <a:p>
            <a:pPr>
              <a:defRPr/>
            </a:pPr>
            <a:fld id="{F843C6F1-B28D-4405-BAB3-C896A33C9D9C}" type="datetime1">
              <a:rPr lang="el-GR" smtClean="0"/>
              <a:pPr>
                <a:defRPr/>
              </a:pPr>
              <a:t>22/12/2019</a:t>
            </a:fld>
            <a:endParaRPr lang="el-GR" dirty="0"/>
          </a:p>
        </p:txBody>
      </p:sp>
      <p:sp>
        <p:nvSpPr>
          <p:cNvPr id="6" name="5 - Θέση αριθμού διαφάνειας">
            <a:extLst>
              <a:ext uri="{FF2B5EF4-FFF2-40B4-BE49-F238E27FC236}">
                <a16:creationId xmlns:a16="http://schemas.microsoft.com/office/drawing/2014/main" id="{F09131E9-8685-43DF-80B2-1EF65E3CDF21}"/>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5E59CDC-60AA-44B5-B3A0-681FAE863E31}" type="slidenum">
              <a:rPr lang="el-GR" altLang="el-GR">
                <a:latin typeface="Constantia" panose="02030602050306030303" pitchFamily="18" charset="0"/>
              </a:rPr>
              <a:pPr eaLnBrk="1" hangingPunct="1"/>
              <a:t>27</a:t>
            </a:fld>
            <a:endParaRPr lang="el-GR" altLang="el-GR">
              <a:latin typeface="Constantia" panose="02030602050306030303" pitchFamily="18" charset="0"/>
            </a:endParaRPr>
          </a:p>
        </p:txBody>
      </p:sp>
    </p:spTree>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υποσέλιδου">
            <a:extLst>
              <a:ext uri="{FF2B5EF4-FFF2-40B4-BE49-F238E27FC236}">
                <a16:creationId xmlns:a16="http://schemas.microsoft.com/office/drawing/2014/main" id="{87B56375-1964-4ABF-9438-B3921501103D}"/>
              </a:ext>
            </a:extLst>
          </p:cNvPr>
          <p:cNvSpPr>
            <a:spLocks noGrp="1"/>
          </p:cNvSpPr>
          <p:nvPr>
            <p:ph type="ftr" sz="quarter" idx="10"/>
          </p:nvPr>
        </p:nvSpPr>
        <p:spPr/>
        <p:txBody>
          <a:bodyPr/>
          <a:lstStyle/>
          <a:p>
            <a:pPr>
              <a:defRPr/>
            </a:pPr>
            <a:r>
              <a:rPr lang="el-GR"/>
              <a:t>Παναγιώτα Στράτη</a:t>
            </a:r>
          </a:p>
        </p:txBody>
      </p:sp>
      <p:sp>
        <p:nvSpPr>
          <p:cNvPr id="3" name="2 - Θέση ημερομηνίας">
            <a:extLst>
              <a:ext uri="{FF2B5EF4-FFF2-40B4-BE49-F238E27FC236}">
                <a16:creationId xmlns:a16="http://schemas.microsoft.com/office/drawing/2014/main" id="{8732A0A1-D124-4F26-A122-6DFAAF6C9383}"/>
              </a:ext>
            </a:extLst>
          </p:cNvPr>
          <p:cNvSpPr>
            <a:spLocks noGrp="1"/>
          </p:cNvSpPr>
          <p:nvPr>
            <p:ph type="dt" sz="quarter" idx="11"/>
          </p:nvPr>
        </p:nvSpPr>
        <p:spPr/>
        <p:txBody>
          <a:bodyPr/>
          <a:lstStyle/>
          <a:p>
            <a:pPr>
              <a:defRPr/>
            </a:pPr>
            <a:fld id="{D7F6AF80-1369-4964-ABBF-168A70875E43}" type="datetime1">
              <a:rPr lang="el-GR"/>
              <a:pPr>
                <a:defRPr/>
              </a:pPr>
              <a:t>22/12/2019</a:t>
            </a:fld>
            <a:endParaRPr lang="el-GR" dirty="0"/>
          </a:p>
        </p:txBody>
      </p:sp>
      <p:sp>
        <p:nvSpPr>
          <p:cNvPr id="4" name="3 - Θέση αριθμού διαφάνειας">
            <a:extLst>
              <a:ext uri="{FF2B5EF4-FFF2-40B4-BE49-F238E27FC236}">
                <a16:creationId xmlns:a16="http://schemas.microsoft.com/office/drawing/2014/main" id="{7CE50DA9-0A6D-4AE3-8ABB-F6A1074D36A1}"/>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56AC3ED-EA21-47A4-B110-BBA97F15A220}" type="slidenum">
              <a:rPr lang="el-GR" altLang="el-GR">
                <a:latin typeface="Constantia" panose="02030602050306030303" pitchFamily="18" charset="0"/>
              </a:rPr>
              <a:pPr eaLnBrk="1" hangingPunct="1"/>
              <a:t>28</a:t>
            </a:fld>
            <a:endParaRPr lang="el-GR" altLang="el-GR">
              <a:latin typeface="Constantia" panose="02030602050306030303" pitchFamily="18" charset="0"/>
            </a:endParaRPr>
          </a:p>
        </p:txBody>
      </p:sp>
      <p:sp>
        <p:nvSpPr>
          <p:cNvPr id="5" name="4 - Ορθογώνιο">
            <a:extLst>
              <a:ext uri="{FF2B5EF4-FFF2-40B4-BE49-F238E27FC236}">
                <a16:creationId xmlns:a16="http://schemas.microsoft.com/office/drawing/2014/main" id="{34C9E196-FAA3-4208-955D-2137C32A7376}"/>
              </a:ext>
            </a:extLst>
          </p:cNvPr>
          <p:cNvSpPr/>
          <p:nvPr/>
        </p:nvSpPr>
        <p:spPr>
          <a:xfrm>
            <a:off x="2165350" y="1857375"/>
            <a:ext cx="7858125" cy="24288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sz="3200" dirty="0"/>
              <a:t>Προγράμματα Ενιαίας Δομής</a:t>
            </a:r>
          </a:p>
        </p:txBody>
      </p:sp>
      <p:pic>
        <p:nvPicPr>
          <p:cNvPr id="32774" name="Picture 7" descr="5ο Νηπιαγωγείο Χαϊδαρίου">
            <a:extLst>
              <a:ext uri="{FF2B5EF4-FFF2-40B4-BE49-F238E27FC236}">
                <a16:creationId xmlns:a16="http://schemas.microsoft.com/office/drawing/2014/main" id="{D15F38F7-24A7-4C48-A1DF-0937ADB7D0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0625"/>
          <a:stretch>
            <a:fillRect/>
          </a:stretch>
        </p:blipFill>
        <p:spPr bwMode="auto">
          <a:xfrm>
            <a:off x="3522663" y="4500563"/>
            <a:ext cx="4714875" cy="168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a:extLst>
              <a:ext uri="{FF2B5EF4-FFF2-40B4-BE49-F238E27FC236}">
                <a16:creationId xmlns:a16="http://schemas.microsoft.com/office/drawing/2014/main" id="{192ED1F6-7A50-45F1-88C8-65EC882615F0}"/>
              </a:ext>
            </a:extLst>
          </p:cNvPr>
          <p:cNvSpPr>
            <a:spLocks noGrp="1"/>
          </p:cNvSpPr>
          <p:nvPr>
            <p:ph idx="1"/>
          </p:nvPr>
        </p:nvSpPr>
        <p:spPr>
          <a:xfrm>
            <a:off x="1219200" y="642938"/>
            <a:ext cx="10161588" cy="5427662"/>
          </a:xfrm>
          <a:ln w="57150">
            <a:solidFill>
              <a:schemeClr val="accent1">
                <a:lumMod val="60000"/>
                <a:lumOff val="40000"/>
              </a:schemeClr>
            </a:solidFill>
          </a:ln>
        </p:spPr>
        <p:txBody>
          <a:bodyPr/>
          <a:lstStyle/>
          <a:p>
            <a:pPr algn="just">
              <a:buFont typeface="Arial" charset="0"/>
              <a:buChar char="•"/>
              <a:defRPr/>
            </a:pPr>
            <a:r>
              <a:rPr lang="el-GR" dirty="0"/>
              <a:t>Τα παιδαγωγικά σχέδια και οι προτάσεις που διαμορφώνουμε εξαρτώνται πάντα από τους γενικότερους στόχους της εκπαίδευσης</a:t>
            </a:r>
            <a:r>
              <a:rPr lang="en-US" dirty="0"/>
              <a:t>:</a:t>
            </a:r>
          </a:p>
          <a:p>
            <a:pPr algn="just">
              <a:buFont typeface="Wingdings" pitchFamily="2" charset="2"/>
              <a:buChar char="ü"/>
              <a:defRPr/>
            </a:pPr>
            <a:r>
              <a:rPr lang="el-GR" b="1" dirty="0"/>
              <a:t>Κοινωνικούς</a:t>
            </a:r>
          </a:p>
          <a:p>
            <a:pPr algn="just">
              <a:buFont typeface="Wingdings" pitchFamily="2" charset="2"/>
              <a:buChar char="ü"/>
              <a:tabLst>
                <a:tab pos="8613775" algn="l"/>
              </a:tabLst>
              <a:defRPr/>
            </a:pPr>
            <a:r>
              <a:rPr lang="el-GR" b="1" dirty="0"/>
              <a:t>Ψυχολογικούς</a:t>
            </a:r>
          </a:p>
          <a:p>
            <a:pPr algn="just">
              <a:buFont typeface="Wingdings" pitchFamily="2" charset="2"/>
              <a:buChar char="ü"/>
              <a:defRPr/>
            </a:pPr>
            <a:r>
              <a:rPr lang="el-GR" b="1" dirty="0"/>
              <a:t>Φιλοσοφικούς</a:t>
            </a:r>
          </a:p>
          <a:p>
            <a:pPr algn="just">
              <a:buFont typeface="Arial" charset="0"/>
              <a:buNone/>
              <a:defRPr/>
            </a:pPr>
            <a:r>
              <a:rPr lang="el-GR" dirty="0"/>
              <a:t>   Σε μια συγκεκριμένη στιγμή αλλά και από τις δυνατότητες και τα προβλήματα της εποχής.</a:t>
            </a:r>
          </a:p>
          <a:p>
            <a:pPr algn="just">
              <a:buFont typeface="Arial" charset="0"/>
              <a:buBlip>
                <a:blip r:embed="rId2"/>
              </a:buBlip>
              <a:defRPr/>
            </a:pPr>
            <a:r>
              <a:rPr lang="el-GR" dirty="0"/>
              <a:t>   Διαπιστώσαμε τη διαμάχη ανάμεσα στους υποστηρικτές της ακαδημαϊκής έναντι εκείνων της αναπτυξιακής πρότασης.</a:t>
            </a:r>
          </a:p>
          <a:p>
            <a:pPr algn="just">
              <a:buFont typeface="Arial" charset="0"/>
              <a:buBlip>
                <a:blip r:embed="rId3"/>
              </a:buBlip>
              <a:defRPr/>
            </a:pPr>
            <a:r>
              <a:rPr lang="el-GR" b="1" dirty="0">
                <a:solidFill>
                  <a:srgbClr val="C00000"/>
                </a:solidFill>
              </a:rPr>
              <a:t>  Οι υποστηρικτές της ακαδημαϊκής άποψης </a:t>
            </a:r>
            <a:r>
              <a:rPr lang="el-GR" dirty="0"/>
              <a:t>πιστεύουν ότι η ακαδημαϊκή γνώση θα διευκολύνει τα παιδιά στη μετέπειτα σχολική τους πορεία.</a:t>
            </a:r>
          </a:p>
        </p:txBody>
      </p:sp>
      <p:sp>
        <p:nvSpPr>
          <p:cNvPr id="4" name="3 - Θέση υποσέλιδου">
            <a:extLst>
              <a:ext uri="{FF2B5EF4-FFF2-40B4-BE49-F238E27FC236}">
                <a16:creationId xmlns:a16="http://schemas.microsoft.com/office/drawing/2014/main" id="{145E4077-D7A8-4203-9F50-BECEEB43FF57}"/>
              </a:ext>
            </a:extLst>
          </p:cNvPr>
          <p:cNvSpPr>
            <a:spLocks noGrp="1"/>
          </p:cNvSpPr>
          <p:nvPr>
            <p:ph type="ftr" sz="quarter" idx="10"/>
          </p:nvPr>
        </p:nvSpPr>
        <p:spPr/>
        <p:txBody>
          <a:bodyPr/>
          <a:lstStyle/>
          <a:p>
            <a:pPr>
              <a:defRPr/>
            </a:pPr>
            <a:r>
              <a:rPr lang="el-GR"/>
              <a:t>Παναγιώτα Στράτη</a:t>
            </a:r>
          </a:p>
        </p:txBody>
      </p:sp>
      <p:sp>
        <p:nvSpPr>
          <p:cNvPr id="5" name="4 - Θέση ημερομηνίας">
            <a:extLst>
              <a:ext uri="{FF2B5EF4-FFF2-40B4-BE49-F238E27FC236}">
                <a16:creationId xmlns:a16="http://schemas.microsoft.com/office/drawing/2014/main" id="{C722673E-0C8F-4D9D-8503-836C5B207A80}"/>
              </a:ext>
            </a:extLst>
          </p:cNvPr>
          <p:cNvSpPr>
            <a:spLocks noGrp="1"/>
          </p:cNvSpPr>
          <p:nvPr>
            <p:ph type="dt" sz="quarter" idx="11"/>
          </p:nvPr>
        </p:nvSpPr>
        <p:spPr/>
        <p:txBody>
          <a:bodyPr/>
          <a:lstStyle/>
          <a:p>
            <a:pPr>
              <a:defRPr/>
            </a:pPr>
            <a:fld id="{82D0223B-E878-4BA9-B2A9-B3F5EB0EC9B2}" type="datetime1">
              <a:rPr lang="el-GR" smtClean="0"/>
              <a:pPr>
                <a:defRPr/>
              </a:pPr>
              <a:t>22/12/2019</a:t>
            </a:fld>
            <a:endParaRPr lang="el-GR" dirty="0"/>
          </a:p>
        </p:txBody>
      </p:sp>
      <p:sp>
        <p:nvSpPr>
          <p:cNvPr id="6" name="5 - Θέση αριθμού διαφάνειας">
            <a:extLst>
              <a:ext uri="{FF2B5EF4-FFF2-40B4-BE49-F238E27FC236}">
                <a16:creationId xmlns:a16="http://schemas.microsoft.com/office/drawing/2014/main" id="{E1B50FF7-4933-46D3-822B-C94E88A9ED17}"/>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9ADEB2A-48DD-450E-B8A0-FEA1BB711D4E}" type="slidenum">
              <a:rPr lang="el-GR" altLang="el-GR">
                <a:latin typeface="Constantia" panose="02030602050306030303" pitchFamily="18" charset="0"/>
              </a:rPr>
              <a:pPr eaLnBrk="1" hangingPunct="1"/>
              <a:t>29</a:t>
            </a:fld>
            <a:endParaRPr lang="el-GR" altLang="el-GR">
              <a:latin typeface="Constantia" panose="02030602050306030303" pitchFamily="18" charset="0"/>
            </a:endParaRPr>
          </a:p>
        </p:txBody>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a:extLst>
              <a:ext uri="{FF2B5EF4-FFF2-40B4-BE49-F238E27FC236}">
                <a16:creationId xmlns:a16="http://schemas.microsoft.com/office/drawing/2014/main" id="{2ABA8F16-C8CB-4D06-9DA6-43E74904D5A2}"/>
              </a:ext>
            </a:extLst>
          </p:cNvPr>
          <p:cNvSpPr>
            <a:spLocks noGrp="1"/>
          </p:cNvSpPr>
          <p:nvPr>
            <p:ph type="title"/>
          </p:nvPr>
        </p:nvSpPr>
        <p:spPr/>
        <p:txBody>
          <a:bodyPr/>
          <a:lstStyle/>
          <a:p>
            <a:pPr algn="ctr">
              <a:defRPr/>
            </a:pPr>
            <a:r>
              <a:rPr lang="el-GR" sz="2800" b="1" dirty="0">
                <a:solidFill>
                  <a:schemeClr val="accent1">
                    <a:lumMod val="60000"/>
                    <a:lumOff val="40000"/>
                  </a:schemeClr>
                </a:solidFill>
              </a:rPr>
              <a:t>Περιεχόμενα Μαθήματος</a:t>
            </a:r>
            <a:endParaRPr lang="el-GR" sz="2800" dirty="0"/>
          </a:p>
        </p:txBody>
      </p:sp>
      <p:sp>
        <p:nvSpPr>
          <p:cNvPr id="7171" name="2 - Θέση περιεχομένου">
            <a:extLst>
              <a:ext uri="{FF2B5EF4-FFF2-40B4-BE49-F238E27FC236}">
                <a16:creationId xmlns:a16="http://schemas.microsoft.com/office/drawing/2014/main" id="{C7990B78-9CB4-4028-986A-9441520BCF5E}"/>
              </a:ext>
            </a:extLst>
          </p:cNvPr>
          <p:cNvSpPr>
            <a:spLocks noGrp="1"/>
          </p:cNvSpPr>
          <p:nvPr>
            <p:ph idx="1"/>
          </p:nvPr>
        </p:nvSpPr>
        <p:spPr>
          <a:xfrm>
            <a:off x="1219200" y="1643063"/>
            <a:ext cx="10018713" cy="4427537"/>
          </a:xfrm>
        </p:spPr>
        <p:txBody>
          <a:bodyPr/>
          <a:lstStyle/>
          <a:p>
            <a:pPr>
              <a:buFont typeface="Arial" panose="020B0604020202020204" pitchFamily="34" charset="0"/>
              <a:buBlip>
                <a:blip r:embed="rId2"/>
              </a:buBlip>
            </a:pPr>
            <a:r>
              <a:rPr lang="el-GR" altLang="el-GR"/>
              <a:t>Η διαθεματική προσέγγιση της μάθησης στην προσχολική Εκπαίδευση</a:t>
            </a:r>
          </a:p>
          <a:p>
            <a:pPr>
              <a:buFont typeface="Arial" panose="020B0604020202020204" pitchFamily="34" charset="0"/>
              <a:buBlip>
                <a:blip r:embed="rId2"/>
              </a:buBlip>
            </a:pPr>
            <a:r>
              <a:rPr lang="el-GR" altLang="el-GR"/>
              <a:t>Διδακτικές και μεθοδολογικές απόψεις για την κοινωνικοπαιδαγωγική εργασία του νηπιαγωγείου</a:t>
            </a:r>
          </a:p>
          <a:p>
            <a:pPr>
              <a:buFont typeface="Arial" panose="020B0604020202020204" pitchFamily="34" charset="0"/>
              <a:buBlip>
                <a:blip r:embed="rId2"/>
              </a:buBlip>
            </a:pPr>
            <a:r>
              <a:rPr lang="el-GR" altLang="el-GR"/>
              <a:t>Το Αναλυτικό Πρόγραμμα μέσα από το πρίσμα της Κοινωνικής Παιδαγωγικής</a:t>
            </a:r>
          </a:p>
          <a:p>
            <a:pPr>
              <a:buFont typeface="Arial" panose="020B0604020202020204" pitchFamily="34" charset="0"/>
              <a:buBlip>
                <a:blip r:embed="rId2"/>
              </a:buBlip>
            </a:pPr>
            <a:r>
              <a:rPr lang="el-GR" altLang="el-GR"/>
              <a:t>Η Σχολική Προετοιμασία στο Νηπιαγωγείο</a:t>
            </a:r>
          </a:p>
          <a:p>
            <a:pPr>
              <a:buFont typeface="Arial" panose="020B0604020202020204" pitchFamily="34" charset="0"/>
              <a:buBlip>
                <a:blip r:embed="rId2"/>
              </a:buBlip>
            </a:pPr>
            <a:r>
              <a:rPr lang="el-GR" altLang="el-GR"/>
              <a:t>Τα προβλήματα μετάβασης του παιδιού από το Νηπιαγωγείο στο Δημοτικό Σχολείο</a:t>
            </a:r>
          </a:p>
          <a:p>
            <a:pPr>
              <a:buFont typeface="Arial" panose="020B0604020202020204" pitchFamily="34" charset="0"/>
              <a:buBlip>
                <a:blip r:embed="rId2"/>
              </a:buBlip>
            </a:pPr>
            <a:r>
              <a:rPr lang="el-GR" altLang="el-GR"/>
              <a:t>Η θρησκευτική Αγωγή σε πολυπολιτισμικά προσχολικά περιβάλλοντα (θεωρητικές και εμπειρικές προσεγγίσεις)</a:t>
            </a:r>
          </a:p>
          <a:p>
            <a:endParaRPr lang="el-GR" altLang="el-GR"/>
          </a:p>
          <a:p>
            <a:endParaRPr lang="el-GR" altLang="el-GR"/>
          </a:p>
        </p:txBody>
      </p:sp>
      <p:sp>
        <p:nvSpPr>
          <p:cNvPr id="4" name="3 - Θέση υποσέλιδου">
            <a:extLst>
              <a:ext uri="{FF2B5EF4-FFF2-40B4-BE49-F238E27FC236}">
                <a16:creationId xmlns:a16="http://schemas.microsoft.com/office/drawing/2014/main" id="{BDDFA04A-EEFF-4D26-B38D-55227F87A7F9}"/>
              </a:ext>
            </a:extLst>
          </p:cNvPr>
          <p:cNvSpPr>
            <a:spLocks noGrp="1"/>
          </p:cNvSpPr>
          <p:nvPr>
            <p:ph type="ftr" sz="quarter" idx="10"/>
          </p:nvPr>
        </p:nvSpPr>
        <p:spPr/>
        <p:txBody>
          <a:bodyPr/>
          <a:lstStyle/>
          <a:p>
            <a:pPr>
              <a:defRPr/>
            </a:pPr>
            <a:r>
              <a:rPr lang="el-GR"/>
              <a:t>Παναγιώτα Στράτη</a:t>
            </a:r>
          </a:p>
        </p:txBody>
      </p:sp>
      <p:sp>
        <p:nvSpPr>
          <p:cNvPr id="5" name="4 - Θέση ημερομηνίας">
            <a:extLst>
              <a:ext uri="{FF2B5EF4-FFF2-40B4-BE49-F238E27FC236}">
                <a16:creationId xmlns:a16="http://schemas.microsoft.com/office/drawing/2014/main" id="{51722684-7819-450E-A801-72B2BAA4BD47}"/>
              </a:ext>
            </a:extLst>
          </p:cNvPr>
          <p:cNvSpPr>
            <a:spLocks noGrp="1"/>
          </p:cNvSpPr>
          <p:nvPr>
            <p:ph type="dt" sz="quarter" idx="11"/>
          </p:nvPr>
        </p:nvSpPr>
        <p:spPr/>
        <p:txBody>
          <a:bodyPr/>
          <a:lstStyle/>
          <a:p>
            <a:pPr>
              <a:defRPr/>
            </a:pPr>
            <a:fld id="{0D609784-D45E-4958-9B69-C0590E788821}" type="datetime1">
              <a:rPr lang="el-GR"/>
              <a:pPr>
                <a:defRPr/>
              </a:pPr>
              <a:t>22/12/2019</a:t>
            </a:fld>
            <a:endParaRPr lang="el-GR" dirty="0"/>
          </a:p>
        </p:txBody>
      </p:sp>
      <p:sp>
        <p:nvSpPr>
          <p:cNvPr id="6" name="5 - Θέση αριθμού διαφάνειας">
            <a:extLst>
              <a:ext uri="{FF2B5EF4-FFF2-40B4-BE49-F238E27FC236}">
                <a16:creationId xmlns:a16="http://schemas.microsoft.com/office/drawing/2014/main" id="{FD81439D-5575-4A76-9B4A-5893EAE5A1C9}"/>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EB57283-D4B4-4E39-BA39-6CB80FA47C9B}" type="slidenum">
              <a:rPr lang="el-GR" altLang="el-GR">
                <a:latin typeface="Constantia" panose="02030602050306030303" pitchFamily="18" charset="0"/>
              </a:rPr>
              <a:pPr eaLnBrk="1" hangingPunct="1"/>
              <a:t>3</a:t>
            </a:fld>
            <a:endParaRPr lang="el-GR" altLang="el-GR">
              <a:latin typeface="Constantia" panose="02030602050306030303" pitchFamily="18" charset="0"/>
            </a:endParaRPr>
          </a:p>
        </p:txBody>
      </p:sp>
    </p:spTree>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a:extLst>
              <a:ext uri="{FF2B5EF4-FFF2-40B4-BE49-F238E27FC236}">
                <a16:creationId xmlns:a16="http://schemas.microsoft.com/office/drawing/2014/main" id="{1661A8F1-30EB-474B-B3AD-7335EC4D143F}"/>
              </a:ext>
            </a:extLst>
          </p:cNvPr>
          <p:cNvSpPr>
            <a:spLocks noGrp="1"/>
          </p:cNvSpPr>
          <p:nvPr>
            <p:ph idx="1"/>
          </p:nvPr>
        </p:nvSpPr>
        <p:spPr>
          <a:xfrm>
            <a:off x="1219200" y="857250"/>
            <a:ext cx="9750425" cy="5213350"/>
          </a:xfrm>
          <a:ln w="57150">
            <a:solidFill>
              <a:schemeClr val="accent1">
                <a:lumMod val="60000"/>
                <a:lumOff val="40000"/>
              </a:schemeClr>
            </a:solidFill>
          </a:ln>
        </p:spPr>
        <p:txBody>
          <a:bodyPr/>
          <a:lstStyle/>
          <a:p>
            <a:pPr>
              <a:buFont typeface="Arial" charset="0"/>
              <a:buChar char="•"/>
              <a:defRPr/>
            </a:pPr>
            <a:r>
              <a:rPr lang="el-GR" u="sng" dirty="0"/>
              <a:t>Αντίθετα</a:t>
            </a:r>
          </a:p>
          <a:p>
            <a:pPr algn="just">
              <a:lnSpc>
                <a:spcPct val="100000"/>
              </a:lnSpc>
              <a:buFont typeface="Arial" charset="0"/>
              <a:buBlip>
                <a:blip r:embed="rId2"/>
              </a:buBlip>
              <a:defRPr/>
            </a:pPr>
            <a:r>
              <a:rPr lang="el-GR" dirty="0">
                <a:solidFill>
                  <a:srgbClr val="C00000"/>
                </a:solidFill>
              </a:rPr>
              <a:t>Οι  υποστηρικτές της αναπτυξιακής πρότασης </a:t>
            </a:r>
            <a:r>
              <a:rPr lang="el-GR" dirty="0"/>
              <a:t>επιζητούν μια διαδικασία η οποία να αναγνωρίζει και να απευθύνεται  στο πεδίο των προσωπικών και κοινωνικών αναγκών του παιδιού.</a:t>
            </a:r>
          </a:p>
          <a:p>
            <a:pPr algn="just">
              <a:lnSpc>
                <a:spcPct val="100000"/>
              </a:lnSpc>
              <a:buFont typeface="Arial" charset="0"/>
              <a:buBlip>
                <a:blip r:embed="rId2"/>
              </a:buBlip>
              <a:defRPr/>
            </a:pPr>
            <a:r>
              <a:rPr lang="el-GR" dirty="0"/>
              <a:t>Το προοδευτικό κίνημα της εκπαίδευσης ήταν από την αρχή κατά του διαχωρισμού της μάθησης, της αντιμετώπισης των ιδεών και του Αναλυτικού Προγράμματος κατά μέρη και υπέρ της εκπαίδευσης του όλου.</a:t>
            </a:r>
          </a:p>
          <a:p>
            <a:pPr algn="just">
              <a:lnSpc>
                <a:spcPct val="100000"/>
              </a:lnSpc>
              <a:buFont typeface="Arial" charset="0"/>
              <a:buNone/>
              <a:defRPr/>
            </a:pPr>
            <a:endParaRPr lang="el-GR" dirty="0"/>
          </a:p>
        </p:txBody>
      </p:sp>
      <p:sp>
        <p:nvSpPr>
          <p:cNvPr id="4" name="3 - Θέση υποσέλιδου">
            <a:extLst>
              <a:ext uri="{FF2B5EF4-FFF2-40B4-BE49-F238E27FC236}">
                <a16:creationId xmlns:a16="http://schemas.microsoft.com/office/drawing/2014/main" id="{9254825A-05F8-472C-9213-2DF7EC0EBAFF}"/>
              </a:ext>
            </a:extLst>
          </p:cNvPr>
          <p:cNvSpPr>
            <a:spLocks noGrp="1"/>
          </p:cNvSpPr>
          <p:nvPr>
            <p:ph type="ftr" sz="quarter" idx="10"/>
          </p:nvPr>
        </p:nvSpPr>
        <p:spPr/>
        <p:txBody>
          <a:bodyPr/>
          <a:lstStyle/>
          <a:p>
            <a:pPr>
              <a:defRPr/>
            </a:pPr>
            <a:r>
              <a:rPr lang="el-GR"/>
              <a:t>Παναγιώτα Στράτη</a:t>
            </a:r>
          </a:p>
        </p:txBody>
      </p:sp>
      <p:sp>
        <p:nvSpPr>
          <p:cNvPr id="5" name="4 - Θέση ημερομηνίας">
            <a:extLst>
              <a:ext uri="{FF2B5EF4-FFF2-40B4-BE49-F238E27FC236}">
                <a16:creationId xmlns:a16="http://schemas.microsoft.com/office/drawing/2014/main" id="{DA9D908D-787B-4485-BF42-8078B154AE11}"/>
              </a:ext>
            </a:extLst>
          </p:cNvPr>
          <p:cNvSpPr>
            <a:spLocks noGrp="1"/>
          </p:cNvSpPr>
          <p:nvPr>
            <p:ph type="dt" sz="quarter" idx="11"/>
          </p:nvPr>
        </p:nvSpPr>
        <p:spPr/>
        <p:txBody>
          <a:bodyPr/>
          <a:lstStyle/>
          <a:p>
            <a:pPr>
              <a:defRPr/>
            </a:pPr>
            <a:fld id="{82D0223B-E878-4BA9-B2A9-B3F5EB0EC9B2}" type="datetime1">
              <a:rPr lang="el-GR" smtClean="0"/>
              <a:pPr>
                <a:defRPr/>
              </a:pPr>
              <a:t>22/12/2019</a:t>
            </a:fld>
            <a:endParaRPr lang="el-GR" dirty="0"/>
          </a:p>
        </p:txBody>
      </p:sp>
      <p:sp>
        <p:nvSpPr>
          <p:cNvPr id="6" name="5 - Θέση αριθμού διαφάνειας">
            <a:extLst>
              <a:ext uri="{FF2B5EF4-FFF2-40B4-BE49-F238E27FC236}">
                <a16:creationId xmlns:a16="http://schemas.microsoft.com/office/drawing/2014/main" id="{2DE45925-78F3-4753-91BA-4E31949A4C08}"/>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F109A5C-B63B-4BC6-A918-18FF366FB806}" type="slidenum">
              <a:rPr lang="el-GR" altLang="el-GR">
                <a:latin typeface="Constantia" panose="02030602050306030303" pitchFamily="18" charset="0"/>
              </a:rPr>
              <a:pPr eaLnBrk="1" hangingPunct="1"/>
              <a:t>30</a:t>
            </a:fld>
            <a:endParaRPr lang="el-GR" altLang="el-GR">
              <a:latin typeface="Constantia" panose="02030602050306030303" pitchFamily="18" charset="0"/>
            </a:endParaRPr>
          </a:p>
        </p:txBody>
      </p:sp>
      <p:sp>
        <p:nvSpPr>
          <p:cNvPr id="7" name="6 - Στρογγυλεμένο ορθογώνιο">
            <a:extLst>
              <a:ext uri="{FF2B5EF4-FFF2-40B4-BE49-F238E27FC236}">
                <a16:creationId xmlns:a16="http://schemas.microsoft.com/office/drawing/2014/main" id="{4CEC755C-8B31-4998-9789-1BA6F4711FE1}"/>
              </a:ext>
            </a:extLst>
          </p:cNvPr>
          <p:cNvSpPr/>
          <p:nvPr/>
        </p:nvSpPr>
        <p:spPr>
          <a:xfrm>
            <a:off x="1450975" y="4357688"/>
            <a:ext cx="9144000" cy="15001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sz="2400" dirty="0"/>
              <a:t>Οι προοδευτικοί εκπαιδευτικοί προτείνουν το </a:t>
            </a:r>
            <a:r>
              <a:rPr lang="el-GR" sz="2400" dirty="0" err="1"/>
              <a:t>ενιαιοποιημένο</a:t>
            </a:r>
            <a:r>
              <a:rPr lang="el-GR" sz="2400" dirty="0"/>
              <a:t> Αναλυτικό Πρόγραμμα. Μια προσέγγιση παιδοκεντρική, που εμπλέκει και αναπτύσσει όλες τις πλευρές του παιδιού και αξιοποιεί τις εμπειρίες και τα ενδιαφέροντά του.</a:t>
            </a:r>
          </a:p>
        </p:txBody>
      </p:sp>
    </p:spTree>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1 - Τίτλος">
            <a:extLst>
              <a:ext uri="{FF2B5EF4-FFF2-40B4-BE49-F238E27FC236}">
                <a16:creationId xmlns:a16="http://schemas.microsoft.com/office/drawing/2014/main" id="{12C6BBA0-8B77-498D-86E7-A962612FF0A1}"/>
              </a:ext>
            </a:extLst>
          </p:cNvPr>
          <p:cNvSpPr>
            <a:spLocks noGrp="1"/>
          </p:cNvSpPr>
          <p:nvPr>
            <p:ph type="title"/>
          </p:nvPr>
        </p:nvSpPr>
        <p:spPr>
          <a:xfrm>
            <a:off x="950913" y="428625"/>
            <a:ext cx="10715625" cy="1643063"/>
          </a:xfrm>
          <a:solidFill>
            <a:schemeClr val="bg2"/>
          </a:solidFill>
        </p:spPr>
        <p:txBody>
          <a:bodyPr/>
          <a:lstStyle/>
          <a:p>
            <a:br>
              <a:rPr lang="el-GR" altLang="el-GR" sz="2000"/>
            </a:br>
            <a:br>
              <a:rPr lang="el-GR" altLang="el-GR" sz="2000"/>
            </a:br>
            <a:br>
              <a:rPr lang="el-GR" altLang="el-GR" sz="2000"/>
            </a:br>
            <a:br>
              <a:rPr lang="el-GR" altLang="el-GR" sz="2000"/>
            </a:br>
            <a:br>
              <a:rPr lang="el-GR" altLang="el-GR" sz="2000"/>
            </a:br>
            <a:br>
              <a:rPr lang="el-GR" altLang="el-GR" sz="2000"/>
            </a:br>
            <a:br>
              <a:rPr lang="el-GR" altLang="el-GR" sz="2000"/>
            </a:br>
            <a:br>
              <a:rPr lang="el-GR" altLang="el-GR" sz="2000"/>
            </a:br>
            <a:br>
              <a:rPr lang="el-GR" altLang="el-GR" sz="2000"/>
            </a:br>
            <a:br>
              <a:rPr lang="el-GR" altLang="el-GR" sz="2000"/>
            </a:br>
            <a:br>
              <a:rPr lang="el-GR" altLang="el-GR" sz="2000"/>
            </a:br>
            <a:r>
              <a:rPr lang="el-GR" altLang="el-GR" sz="2400" b="1"/>
              <a:t>Το πρόγραμμα της Παιδαγωγικής Σχολής της </a:t>
            </a:r>
            <a:r>
              <a:rPr lang="en-US" altLang="el-GR" sz="2400" b="1"/>
              <a:t>Bank Street</a:t>
            </a:r>
            <a:r>
              <a:rPr lang="el-GR" altLang="el-GR" sz="2400"/>
              <a:t>: μια σύγχρονη αντίληψη για την Προσχολική Εκπαίδευση που συνδέεται με το προοδευτικό κίνημα και τις απόψεις του </a:t>
            </a:r>
            <a:r>
              <a:rPr lang="en-US" altLang="el-GR" sz="2400"/>
              <a:t>Dewey</a:t>
            </a:r>
            <a:r>
              <a:rPr lang="el-GR" altLang="el-GR" sz="2400"/>
              <a:t>.</a:t>
            </a:r>
            <a:br>
              <a:rPr lang="el-GR" altLang="el-GR"/>
            </a:br>
            <a:endParaRPr lang="el-GR" altLang="el-GR"/>
          </a:p>
        </p:txBody>
      </p:sp>
      <p:sp>
        <p:nvSpPr>
          <p:cNvPr id="33795" name="2 - Θέση περιεχομένου">
            <a:extLst>
              <a:ext uri="{FF2B5EF4-FFF2-40B4-BE49-F238E27FC236}">
                <a16:creationId xmlns:a16="http://schemas.microsoft.com/office/drawing/2014/main" id="{7294A39F-3A97-47D6-8010-A559EE5EC766}"/>
              </a:ext>
            </a:extLst>
          </p:cNvPr>
          <p:cNvSpPr>
            <a:spLocks noGrp="1"/>
          </p:cNvSpPr>
          <p:nvPr>
            <p:ph idx="1"/>
          </p:nvPr>
        </p:nvSpPr>
        <p:spPr>
          <a:xfrm>
            <a:off x="1219200" y="2214563"/>
            <a:ext cx="9750425" cy="3856037"/>
          </a:xfrm>
        </p:spPr>
        <p:txBody>
          <a:bodyPr/>
          <a:lstStyle/>
          <a:p>
            <a:pPr>
              <a:buFont typeface="Arial" charset="0"/>
              <a:buChar char="•"/>
              <a:defRPr/>
            </a:pPr>
            <a:r>
              <a:rPr lang="el-GR" b="1" dirty="0">
                <a:solidFill>
                  <a:schemeClr val="bg2">
                    <a:lumMod val="50000"/>
                  </a:schemeClr>
                </a:solidFill>
              </a:rPr>
              <a:t>Τα βασικά χαρακτηριστικά του προγράμματος είναι</a:t>
            </a:r>
            <a:r>
              <a:rPr lang="en-US" b="1" dirty="0">
                <a:solidFill>
                  <a:schemeClr val="bg2">
                    <a:lumMod val="50000"/>
                  </a:schemeClr>
                </a:solidFill>
              </a:rPr>
              <a:t>:</a:t>
            </a:r>
            <a:endParaRPr lang="el-GR" b="1" dirty="0">
              <a:solidFill>
                <a:schemeClr val="bg2">
                  <a:lumMod val="50000"/>
                </a:schemeClr>
              </a:solidFill>
            </a:endParaRPr>
          </a:p>
          <a:p>
            <a:pPr>
              <a:buFont typeface="Arial" charset="0"/>
              <a:buBlip>
                <a:blip r:embed="rId2"/>
              </a:buBlip>
              <a:defRPr/>
            </a:pPr>
            <a:r>
              <a:rPr lang="el-GR" dirty="0"/>
              <a:t>Παιδοκεντρική διδασκαλία</a:t>
            </a:r>
          </a:p>
          <a:p>
            <a:pPr>
              <a:buFont typeface="Arial" charset="0"/>
              <a:buBlip>
                <a:blip r:embed="rId2"/>
              </a:buBlip>
              <a:defRPr/>
            </a:pPr>
            <a:r>
              <a:rPr lang="el-GR" dirty="0"/>
              <a:t>Έμφαση στο μαθησιακό περιβάλλον</a:t>
            </a:r>
          </a:p>
          <a:p>
            <a:pPr>
              <a:buFont typeface="Arial" charset="0"/>
              <a:buBlip>
                <a:blip r:embed="rId2"/>
              </a:buBlip>
              <a:defRPr/>
            </a:pPr>
            <a:r>
              <a:rPr lang="el-GR" dirty="0"/>
              <a:t>Προσοχή στην ολόπλευρη ανάπτυξη του παιδιού</a:t>
            </a:r>
          </a:p>
          <a:p>
            <a:pPr>
              <a:buFont typeface="Arial" charset="0"/>
              <a:buBlip>
                <a:blip r:embed="rId2"/>
              </a:buBlip>
              <a:defRPr/>
            </a:pPr>
            <a:r>
              <a:rPr lang="el-GR" dirty="0"/>
              <a:t>Έμφαση στη διαδικασία</a:t>
            </a:r>
          </a:p>
          <a:p>
            <a:pPr>
              <a:buFont typeface="Arial" charset="0"/>
              <a:buBlip>
                <a:blip r:embed="rId2"/>
              </a:buBlip>
              <a:defRPr/>
            </a:pPr>
            <a:r>
              <a:rPr lang="el-GR" dirty="0"/>
              <a:t>Σεβασμός στις ατομικές διαφορές</a:t>
            </a:r>
          </a:p>
        </p:txBody>
      </p:sp>
      <p:sp>
        <p:nvSpPr>
          <p:cNvPr id="4" name="3 - Θέση υποσέλιδου">
            <a:extLst>
              <a:ext uri="{FF2B5EF4-FFF2-40B4-BE49-F238E27FC236}">
                <a16:creationId xmlns:a16="http://schemas.microsoft.com/office/drawing/2014/main" id="{D6EA642C-9179-49C1-8E87-841D2A9122C9}"/>
              </a:ext>
            </a:extLst>
          </p:cNvPr>
          <p:cNvSpPr>
            <a:spLocks noGrp="1"/>
          </p:cNvSpPr>
          <p:nvPr>
            <p:ph type="ftr" sz="quarter" idx="10"/>
          </p:nvPr>
        </p:nvSpPr>
        <p:spPr/>
        <p:txBody>
          <a:bodyPr/>
          <a:lstStyle/>
          <a:p>
            <a:pPr>
              <a:defRPr/>
            </a:pPr>
            <a:r>
              <a:rPr lang="el-GR"/>
              <a:t>Παναγιώτα Στράτη</a:t>
            </a:r>
          </a:p>
        </p:txBody>
      </p:sp>
      <p:sp>
        <p:nvSpPr>
          <p:cNvPr id="5" name="4 - Θέση ημερομηνίας">
            <a:extLst>
              <a:ext uri="{FF2B5EF4-FFF2-40B4-BE49-F238E27FC236}">
                <a16:creationId xmlns:a16="http://schemas.microsoft.com/office/drawing/2014/main" id="{AD70682C-C63F-419C-A18E-AEF3C0D71B90}"/>
              </a:ext>
            </a:extLst>
          </p:cNvPr>
          <p:cNvSpPr>
            <a:spLocks noGrp="1"/>
          </p:cNvSpPr>
          <p:nvPr>
            <p:ph type="dt" sz="quarter" idx="11"/>
          </p:nvPr>
        </p:nvSpPr>
        <p:spPr/>
        <p:txBody>
          <a:bodyPr/>
          <a:lstStyle/>
          <a:p>
            <a:pPr>
              <a:defRPr/>
            </a:pPr>
            <a:fld id="{7EFDB100-E45A-4F96-BEFD-30A8C6F278FF}" type="datetime1">
              <a:rPr lang="el-GR"/>
              <a:pPr>
                <a:defRPr/>
              </a:pPr>
              <a:t>22/12/2019</a:t>
            </a:fld>
            <a:endParaRPr lang="el-GR" dirty="0"/>
          </a:p>
        </p:txBody>
      </p:sp>
      <p:sp>
        <p:nvSpPr>
          <p:cNvPr id="6" name="5 - Θέση αριθμού διαφάνειας">
            <a:extLst>
              <a:ext uri="{FF2B5EF4-FFF2-40B4-BE49-F238E27FC236}">
                <a16:creationId xmlns:a16="http://schemas.microsoft.com/office/drawing/2014/main" id="{8FBAA75B-E4D5-42F0-8B23-59B61629B99D}"/>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0E6CBB8-799F-4824-899D-C7B37C036ECD}" type="slidenum">
              <a:rPr lang="el-GR" altLang="el-GR">
                <a:latin typeface="Constantia" panose="02030602050306030303" pitchFamily="18" charset="0"/>
              </a:rPr>
              <a:pPr eaLnBrk="1" hangingPunct="1"/>
              <a:t>31</a:t>
            </a:fld>
            <a:endParaRPr lang="el-GR" altLang="el-GR">
              <a:latin typeface="Constantia" panose="02030602050306030303" pitchFamily="18" charset="0"/>
            </a:endParaRPr>
          </a:p>
        </p:txBody>
      </p:sp>
    </p:spTree>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a:extLst>
              <a:ext uri="{FF2B5EF4-FFF2-40B4-BE49-F238E27FC236}">
                <a16:creationId xmlns:a16="http://schemas.microsoft.com/office/drawing/2014/main" id="{748BEB29-0F1F-4D0D-AACA-3ADDE60D16B9}"/>
              </a:ext>
            </a:extLst>
          </p:cNvPr>
          <p:cNvSpPr>
            <a:spLocks noGrp="1"/>
          </p:cNvSpPr>
          <p:nvPr>
            <p:ph idx="1"/>
          </p:nvPr>
        </p:nvSpPr>
        <p:spPr>
          <a:xfrm>
            <a:off x="1219200" y="785813"/>
            <a:ext cx="9750425" cy="5284787"/>
          </a:xfrm>
          <a:ln w="57150">
            <a:solidFill>
              <a:srgbClr val="002060"/>
            </a:solidFill>
          </a:ln>
        </p:spPr>
        <p:txBody>
          <a:bodyPr/>
          <a:lstStyle/>
          <a:p>
            <a:pPr>
              <a:buFont typeface="Arial" charset="0"/>
              <a:buChar char="•"/>
              <a:defRPr/>
            </a:pPr>
            <a:r>
              <a:rPr lang="el-GR" b="1" dirty="0">
                <a:solidFill>
                  <a:schemeClr val="bg2">
                    <a:lumMod val="50000"/>
                  </a:schemeClr>
                </a:solidFill>
              </a:rPr>
              <a:t>Γενικοί και ειδικοί στόχοι του προγράμματος</a:t>
            </a:r>
            <a:r>
              <a:rPr lang="en-US" b="1" dirty="0">
                <a:solidFill>
                  <a:schemeClr val="bg2">
                    <a:lumMod val="50000"/>
                  </a:schemeClr>
                </a:solidFill>
              </a:rPr>
              <a:t>:</a:t>
            </a:r>
            <a:endParaRPr lang="el-GR" b="1" dirty="0">
              <a:solidFill>
                <a:schemeClr val="bg2">
                  <a:lumMod val="50000"/>
                </a:schemeClr>
              </a:solidFill>
            </a:endParaRPr>
          </a:p>
          <a:p>
            <a:pPr>
              <a:buFont typeface="Arial" charset="0"/>
              <a:buBlip>
                <a:blip r:embed="rId2"/>
              </a:buBlip>
              <a:defRPr/>
            </a:pPr>
            <a:r>
              <a:rPr lang="el-GR" dirty="0"/>
              <a:t>Η ατομικότητα</a:t>
            </a:r>
          </a:p>
          <a:p>
            <a:pPr>
              <a:buFont typeface="Arial" charset="0"/>
              <a:buBlip>
                <a:blip r:embed="rId2"/>
              </a:buBlip>
              <a:defRPr/>
            </a:pPr>
            <a:r>
              <a:rPr lang="el-GR" dirty="0"/>
              <a:t>Η κοινωνικοποίηση</a:t>
            </a:r>
          </a:p>
          <a:p>
            <a:pPr>
              <a:buFont typeface="Arial" charset="0"/>
              <a:buBlip>
                <a:blip r:embed="rId2"/>
              </a:buBlip>
              <a:defRPr/>
            </a:pPr>
            <a:r>
              <a:rPr lang="el-GR" dirty="0"/>
              <a:t>Η ανάπτυξη ικανοτήτων (αυτοεκτίμηση, αυτοεμπιστοσύνη)</a:t>
            </a:r>
          </a:p>
          <a:p>
            <a:pPr>
              <a:buFont typeface="Arial" charset="0"/>
              <a:buBlip>
                <a:blip r:embed="rId2"/>
              </a:buBlip>
              <a:defRPr/>
            </a:pPr>
            <a:r>
              <a:rPr lang="el-GR" dirty="0"/>
              <a:t>Αυτονομία</a:t>
            </a:r>
          </a:p>
          <a:p>
            <a:pPr>
              <a:buFont typeface="Arial" charset="0"/>
              <a:buBlip>
                <a:blip r:embed="rId2"/>
              </a:buBlip>
              <a:defRPr/>
            </a:pPr>
            <a:r>
              <a:rPr lang="el-GR" dirty="0"/>
              <a:t>Η ικανοποίηση της ανάγκης του παιδιού να γνωρίσει το περιβάλλον</a:t>
            </a:r>
          </a:p>
          <a:p>
            <a:pPr>
              <a:buFont typeface="Arial" charset="0"/>
              <a:buBlip>
                <a:blip r:embed="rId2"/>
              </a:buBlip>
              <a:defRPr/>
            </a:pPr>
            <a:r>
              <a:rPr lang="el-GR" dirty="0"/>
              <a:t>Η υποστήριξη του παιχνιδιού</a:t>
            </a:r>
          </a:p>
          <a:p>
            <a:pPr>
              <a:buFont typeface="Arial" charset="0"/>
              <a:buBlip>
                <a:blip r:embed="rId2"/>
              </a:buBlip>
              <a:defRPr/>
            </a:pPr>
            <a:r>
              <a:rPr lang="el-GR" dirty="0"/>
              <a:t>Η ανάπτυξη θετικής </a:t>
            </a:r>
            <a:r>
              <a:rPr lang="el-GR" dirty="0" err="1"/>
              <a:t>αυτοεικόνας</a:t>
            </a:r>
            <a:endParaRPr lang="el-GR" dirty="0"/>
          </a:p>
          <a:p>
            <a:pPr>
              <a:buFont typeface="Arial" charset="0"/>
              <a:buBlip>
                <a:blip r:embed="rId2"/>
              </a:buBlip>
              <a:defRPr/>
            </a:pPr>
            <a:r>
              <a:rPr lang="el-GR" dirty="0"/>
              <a:t>Η ενθάρρυνση της δημιουργικότητας</a:t>
            </a:r>
          </a:p>
          <a:p>
            <a:pPr>
              <a:buFont typeface="Arial" charset="0"/>
              <a:buChar char="•"/>
              <a:defRPr/>
            </a:pPr>
            <a:endParaRPr lang="el-GR" dirty="0"/>
          </a:p>
        </p:txBody>
      </p:sp>
      <p:sp>
        <p:nvSpPr>
          <p:cNvPr id="4" name="3 - Θέση υποσέλιδου">
            <a:extLst>
              <a:ext uri="{FF2B5EF4-FFF2-40B4-BE49-F238E27FC236}">
                <a16:creationId xmlns:a16="http://schemas.microsoft.com/office/drawing/2014/main" id="{B587E67B-750B-49C8-BCAF-CE1667461BCD}"/>
              </a:ext>
            </a:extLst>
          </p:cNvPr>
          <p:cNvSpPr>
            <a:spLocks noGrp="1"/>
          </p:cNvSpPr>
          <p:nvPr>
            <p:ph type="ftr" sz="quarter" idx="10"/>
          </p:nvPr>
        </p:nvSpPr>
        <p:spPr/>
        <p:txBody>
          <a:bodyPr/>
          <a:lstStyle/>
          <a:p>
            <a:pPr>
              <a:defRPr/>
            </a:pPr>
            <a:r>
              <a:rPr lang="el-GR"/>
              <a:t>Παναγιώτα Στράτη</a:t>
            </a:r>
          </a:p>
        </p:txBody>
      </p:sp>
      <p:sp>
        <p:nvSpPr>
          <p:cNvPr id="5" name="4 - Θέση ημερομηνίας">
            <a:extLst>
              <a:ext uri="{FF2B5EF4-FFF2-40B4-BE49-F238E27FC236}">
                <a16:creationId xmlns:a16="http://schemas.microsoft.com/office/drawing/2014/main" id="{2E41EC09-B61C-4F57-A8E7-015728D878D2}"/>
              </a:ext>
            </a:extLst>
          </p:cNvPr>
          <p:cNvSpPr>
            <a:spLocks noGrp="1"/>
          </p:cNvSpPr>
          <p:nvPr>
            <p:ph type="dt" sz="quarter" idx="11"/>
          </p:nvPr>
        </p:nvSpPr>
        <p:spPr/>
        <p:txBody>
          <a:bodyPr/>
          <a:lstStyle/>
          <a:p>
            <a:pPr>
              <a:defRPr/>
            </a:pPr>
            <a:fld id="{82D0223B-E878-4BA9-B2A9-B3F5EB0EC9B2}" type="datetime1">
              <a:rPr lang="el-GR" smtClean="0"/>
              <a:pPr>
                <a:defRPr/>
              </a:pPr>
              <a:t>22/12/2019</a:t>
            </a:fld>
            <a:endParaRPr lang="el-GR" dirty="0"/>
          </a:p>
        </p:txBody>
      </p:sp>
      <p:sp>
        <p:nvSpPr>
          <p:cNvPr id="6" name="5 - Θέση αριθμού διαφάνειας">
            <a:extLst>
              <a:ext uri="{FF2B5EF4-FFF2-40B4-BE49-F238E27FC236}">
                <a16:creationId xmlns:a16="http://schemas.microsoft.com/office/drawing/2014/main" id="{F311F817-01B8-4D50-BFD1-DF07A27549CB}"/>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DF01192-AEE4-487D-ABB7-937D19E2EB0D}" type="slidenum">
              <a:rPr lang="el-GR" altLang="el-GR">
                <a:latin typeface="Constantia" panose="02030602050306030303" pitchFamily="18" charset="0"/>
              </a:rPr>
              <a:pPr eaLnBrk="1" hangingPunct="1"/>
              <a:t>32</a:t>
            </a:fld>
            <a:endParaRPr lang="el-GR" altLang="el-GR">
              <a:latin typeface="Constantia" panose="02030602050306030303" pitchFamily="18" charset="0"/>
            </a:endParaRPr>
          </a:p>
        </p:txBody>
      </p:sp>
    </p:spTree>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1 - Τίτλος">
            <a:extLst>
              <a:ext uri="{FF2B5EF4-FFF2-40B4-BE49-F238E27FC236}">
                <a16:creationId xmlns:a16="http://schemas.microsoft.com/office/drawing/2014/main" id="{8A242BD0-2F8B-46D2-BFBB-6618CFEB6C40}"/>
              </a:ext>
            </a:extLst>
          </p:cNvPr>
          <p:cNvSpPr>
            <a:spLocks noGrp="1"/>
          </p:cNvSpPr>
          <p:nvPr>
            <p:ph type="title"/>
          </p:nvPr>
        </p:nvSpPr>
        <p:spPr>
          <a:xfrm>
            <a:off x="879475" y="431800"/>
            <a:ext cx="10787063" cy="2497138"/>
          </a:xfrm>
          <a:solidFill>
            <a:schemeClr val="bg2"/>
          </a:solidFill>
        </p:spPr>
        <p:txBody>
          <a:bodyPr/>
          <a:lstStyle/>
          <a:p>
            <a:pPr algn="just">
              <a:defRPr/>
            </a:pPr>
            <a:r>
              <a:rPr lang="el-GR" sz="2400" b="1" dirty="0"/>
              <a:t>Το πρόγραμμα των </a:t>
            </a:r>
            <a:r>
              <a:rPr lang="en-US" sz="2400" b="1" dirty="0" err="1"/>
              <a:t>Kamii</a:t>
            </a:r>
            <a:r>
              <a:rPr lang="en-US" sz="2400" b="1" dirty="0"/>
              <a:t> </a:t>
            </a:r>
            <a:r>
              <a:rPr lang="el-GR" sz="2400" b="1" dirty="0"/>
              <a:t>και </a:t>
            </a:r>
            <a:r>
              <a:rPr lang="en-US" sz="2400" b="1" dirty="0" err="1"/>
              <a:t>DeVries</a:t>
            </a:r>
            <a:r>
              <a:rPr lang="el-GR" sz="2400" b="1" dirty="0"/>
              <a:t>: </a:t>
            </a:r>
            <a:r>
              <a:rPr lang="el-GR" sz="2400" dirty="0"/>
              <a:t>δεν επιτρέπει τον χωρισμό των γνωστικών αντικειμένων γιατί η γνώση των μικρών παιδιών αναπτύσσεται σύμφωνα με τους δύο ερευνητές ως ένα ενιαίο σύνολο. </a:t>
            </a:r>
            <a:br>
              <a:rPr lang="el-GR" sz="2400" dirty="0"/>
            </a:br>
            <a:r>
              <a:rPr lang="el-GR" sz="2400" b="1" dirty="0">
                <a:solidFill>
                  <a:schemeClr val="bg2">
                    <a:lumMod val="50000"/>
                  </a:schemeClr>
                </a:solidFill>
              </a:rPr>
              <a:t>Το πρόγραμμα περιλαμβάνει ελεύθερο παιχνίδι και χρόνο για ομαδικές δραστηριότητες.</a:t>
            </a:r>
            <a:br>
              <a:rPr lang="el-GR" sz="2400" b="1" dirty="0">
                <a:solidFill>
                  <a:schemeClr val="bg2">
                    <a:lumMod val="50000"/>
                  </a:schemeClr>
                </a:solidFill>
              </a:rPr>
            </a:br>
            <a:endParaRPr lang="el-GR" sz="2400" b="1" dirty="0">
              <a:solidFill>
                <a:schemeClr val="bg2">
                  <a:lumMod val="50000"/>
                </a:schemeClr>
              </a:solidFill>
            </a:endParaRPr>
          </a:p>
        </p:txBody>
      </p:sp>
      <p:sp>
        <p:nvSpPr>
          <p:cNvPr id="34819" name="2 - Θέση περιεχομένου">
            <a:extLst>
              <a:ext uri="{FF2B5EF4-FFF2-40B4-BE49-F238E27FC236}">
                <a16:creationId xmlns:a16="http://schemas.microsoft.com/office/drawing/2014/main" id="{1729740E-829B-4027-AB6C-C884F59CFCBB}"/>
              </a:ext>
            </a:extLst>
          </p:cNvPr>
          <p:cNvSpPr>
            <a:spLocks noGrp="1"/>
          </p:cNvSpPr>
          <p:nvPr>
            <p:ph idx="1"/>
          </p:nvPr>
        </p:nvSpPr>
        <p:spPr>
          <a:xfrm>
            <a:off x="1219200" y="3214688"/>
            <a:ext cx="9750425" cy="2855912"/>
          </a:xfrm>
          <a:solidFill>
            <a:schemeClr val="bg1"/>
          </a:solidFill>
          <a:ln w="57150">
            <a:solidFill>
              <a:schemeClr val="bg2">
                <a:lumMod val="50000"/>
              </a:schemeClr>
            </a:solidFill>
          </a:ln>
        </p:spPr>
        <p:txBody>
          <a:bodyPr/>
          <a:lstStyle/>
          <a:p>
            <a:pPr>
              <a:buFont typeface="Arial" charset="0"/>
              <a:buChar char="•"/>
              <a:defRPr/>
            </a:pPr>
            <a:r>
              <a:rPr lang="el-GR" dirty="0"/>
              <a:t>Το πρόγραμμα δίνει έμφαση στα τρία είδη γνώσης του </a:t>
            </a:r>
            <a:r>
              <a:rPr lang="en-US" dirty="0"/>
              <a:t>Piaget:</a:t>
            </a:r>
          </a:p>
          <a:p>
            <a:pPr>
              <a:buFont typeface="Arial" charset="0"/>
              <a:buBlip>
                <a:blip r:embed="rId2"/>
              </a:buBlip>
              <a:defRPr/>
            </a:pPr>
            <a:r>
              <a:rPr lang="el-GR" dirty="0"/>
              <a:t> τη φυσική</a:t>
            </a:r>
          </a:p>
          <a:p>
            <a:pPr>
              <a:buFont typeface="Arial" charset="0"/>
              <a:buBlip>
                <a:blip r:embed="rId2"/>
              </a:buBlip>
              <a:defRPr/>
            </a:pPr>
            <a:r>
              <a:rPr lang="el-GR" dirty="0"/>
              <a:t>Την κοινωνική </a:t>
            </a:r>
          </a:p>
          <a:p>
            <a:pPr>
              <a:buFont typeface="Arial" charset="0"/>
              <a:buBlip>
                <a:blip r:embed="rId2"/>
              </a:buBlip>
              <a:defRPr/>
            </a:pPr>
            <a:r>
              <a:rPr lang="el-GR" dirty="0"/>
              <a:t>Και τη </a:t>
            </a:r>
            <a:r>
              <a:rPr lang="el-GR" dirty="0" err="1"/>
              <a:t>λογικομαθηματική</a:t>
            </a:r>
            <a:endParaRPr lang="el-GR" dirty="0"/>
          </a:p>
        </p:txBody>
      </p:sp>
      <p:sp>
        <p:nvSpPr>
          <p:cNvPr id="4" name="3 - Θέση υποσέλιδου">
            <a:extLst>
              <a:ext uri="{FF2B5EF4-FFF2-40B4-BE49-F238E27FC236}">
                <a16:creationId xmlns:a16="http://schemas.microsoft.com/office/drawing/2014/main" id="{D8865627-4FEB-48FD-B2CE-1CAE32DFF29F}"/>
              </a:ext>
            </a:extLst>
          </p:cNvPr>
          <p:cNvSpPr>
            <a:spLocks noGrp="1"/>
          </p:cNvSpPr>
          <p:nvPr>
            <p:ph type="ftr" sz="quarter" idx="10"/>
          </p:nvPr>
        </p:nvSpPr>
        <p:spPr/>
        <p:txBody>
          <a:bodyPr/>
          <a:lstStyle/>
          <a:p>
            <a:pPr>
              <a:defRPr/>
            </a:pPr>
            <a:r>
              <a:rPr lang="el-GR"/>
              <a:t>Παναγιώτα Στράτη</a:t>
            </a:r>
          </a:p>
        </p:txBody>
      </p:sp>
      <p:sp>
        <p:nvSpPr>
          <p:cNvPr id="5" name="4 - Θέση ημερομηνίας">
            <a:extLst>
              <a:ext uri="{FF2B5EF4-FFF2-40B4-BE49-F238E27FC236}">
                <a16:creationId xmlns:a16="http://schemas.microsoft.com/office/drawing/2014/main" id="{4E8DC5F5-E235-4A9C-8845-DF8B9FCBFDEE}"/>
              </a:ext>
            </a:extLst>
          </p:cNvPr>
          <p:cNvSpPr>
            <a:spLocks noGrp="1"/>
          </p:cNvSpPr>
          <p:nvPr>
            <p:ph type="dt" sz="quarter" idx="11"/>
          </p:nvPr>
        </p:nvSpPr>
        <p:spPr/>
        <p:txBody>
          <a:bodyPr/>
          <a:lstStyle/>
          <a:p>
            <a:pPr>
              <a:defRPr/>
            </a:pPr>
            <a:fld id="{644A3F5E-1B17-45F6-AB61-862E8B2DD865}" type="datetime1">
              <a:rPr lang="el-GR"/>
              <a:pPr>
                <a:defRPr/>
              </a:pPr>
              <a:t>22/12/2019</a:t>
            </a:fld>
            <a:endParaRPr lang="el-GR" dirty="0"/>
          </a:p>
        </p:txBody>
      </p:sp>
      <p:sp>
        <p:nvSpPr>
          <p:cNvPr id="6" name="5 - Θέση αριθμού διαφάνειας">
            <a:extLst>
              <a:ext uri="{FF2B5EF4-FFF2-40B4-BE49-F238E27FC236}">
                <a16:creationId xmlns:a16="http://schemas.microsoft.com/office/drawing/2014/main" id="{4D946A94-2BAE-4C7D-AE9A-67E789E78B1F}"/>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FF23239-CA18-45EA-A561-2A20CBCF439B}" type="slidenum">
              <a:rPr lang="el-GR" altLang="el-GR">
                <a:latin typeface="Constantia" panose="02030602050306030303" pitchFamily="18" charset="0"/>
              </a:rPr>
              <a:pPr eaLnBrk="1" hangingPunct="1"/>
              <a:t>33</a:t>
            </a:fld>
            <a:endParaRPr lang="el-GR" altLang="el-GR">
              <a:latin typeface="Constantia" panose="02030602050306030303" pitchFamily="18" charset="0"/>
            </a:endParaRPr>
          </a:p>
        </p:txBody>
      </p:sp>
    </p:spTree>
  </p:cSld>
  <p:clrMapOvr>
    <a:masterClrMapping/>
  </p:clrMapOvr>
  <p:transition spd="med">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a:extLst>
              <a:ext uri="{FF2B5EF4-FFF2-40B4-BE49-F238E27FC236}">
                <a16:creationId xmlns:a16="http://schemas.microsoft.com/office/drawing/2014/main" id="{DD63F380-A0F9-4D52-8781-BA4DC7C21069}"/>
              </a:ext>
            </a:extLst>
          </p:cNvPr>
          <p:cNvSpPr>
            <a:spLocks noGrp="1"/>
          </p:cNvSpPr>
          <p:nvPr>
            <p:ph idx="1"/>
          </p:nvPr>
        </p:nvSpPr>
        <p:spPr>
          <a:xfrm>
            <a:off x="1219200" y="428625"/>
            <a:ext cx="9750425" cy="5641975"/>
          </a:xfrm>
        </p:spPr>
        <p:txBody>
          <a:bodyPr/>
          <a:lstStyle/>
          <a:p>
            <a:pPr>
              <a:lnSpc>
                <a:spcPct val="100000"/>
              </a:lnSpc>
              <a:buFont typeface="Arial" charset="0"/>
              <a:buChar char="•"/>
              <a:defRPr/>
            </a:pPr>
            <a:r>
              <a:rPr lang="el-GR" b="1" dirty="0">
                <a:solidFill>
                  <a:schemeClr val="bg2">
                    <a:lumMod val="50000"/>
                  </a:schemeClr>
                </a:solidFill>
              </a:rPr>
              <a:t>Βασική επιδίωξη των δραστηριοτήτων για την απόκτηση της φυσικής γνώσης δεν είναι να διδάξουμε επιστημονικές αρχές αλλά</a:t>
            </a:r>
            <a:r>
              <a:rPr lang="en-US" b="1" dirty="0">
                <a:solidFill>
                  <a:schemeClr val="bg2">
                    <a:lumMod val="50000"/>
                  </a:schemeClr>
                </a:solidFill>
              </a:rPr>
              <a:t>:</a:t>
            </a:r>
            <a:endParaRPr lang="el-GR" b="1" dirty="0">
              <a:solidFill>
                <a:schemeClr val="bg2">
                  <a:lumMod val="50000"/>
                </a:schemeClr>
              </a:solidFill>
            </a:endParaRPr>
          </a:p>
          <a:p>
            <a:pPr>
              <a:lnSpc>
                <a:spcPct val="100000"/>
              </a:lnSpc>
              <a:buFont typeface="Wingdings" pitchFamily="2" charset="2"/>
              <a:buChar char="ü"/>
              <a:defRPr/>
            </a:pPr>
            <a:r>
              <a:rPr lang="el-GR" dirty="0"/>
              <a:t> να δημιουργήσουμε ευκαιρίες στα παιδιά να επιδρούν πάνω στα αντικείμενα, </a:t>
            </a:r>
          </a:p>
          <a:p>
            <a:pPr>
              <a:lnSpc>
                <a:spcPct val="100000"/>
              </a:lnSpc>
              <a:buFont typeface="Wingdings" pitchFamily="2" charset="2"/>
              <a:buChar char="ü"/>
              <a:defRPr/>
            </a:pPr>
            <a:r>
              <a:rPr lang="el-GR" dirty="0"/>
              <a:t>να παρατηρούν τις αντιδράσεις, </a:t>
            </a:r>
          </a:p>
          <a:p>
            <a:pPr>
              <a:lnSpc>
                <a:spcPct val="100000"/>
              </a:lnSpc>
              <a:buFont typeface="Wingdings" pitchFamily="2" charset="2"/>
              <a:buChar char="ü"/>
              <a:defRPr/>
            </a:pPr>
            <a:r>
              <a:rPr lang="el-GR" dirty="0"/>
              <a:t>να διευθετούν σχέσεις </a:t>
            </a:r>
          </a:p>
          <a:p>
            <a:pPr>
              <a:lnSpc>
                <a:spcPct val="100000"/>
              </a:lnSpc>
              <a:buFont typeface="Wingdings" pitchFamily="2" charset="2"/>
              <a:buChar char="ü"/>
              <a:defRPr/>
            </a:pPr>
            <a:r>
              <a:rPr lang="el-GR" dirty="0"/>
              <a:t>και να κτίζουν τα θεμέλια για την κατανόηση των φυσικών επιστημόνων.</a:t>
            </a:r>
          </a:p>
          <a:p>
            <a:pPr>
              <a:lnSpc>
                <a:spcPct val="150000"/>
              </a:lnSpc>
              <a:buFont typeface="Arial" charset="0"/>
              <a:buNone/>
              <a:defRPr/>
            </a:pPr>
            <a:r>
              <a:rPr lang="el-GR" b="1" i="1" dirty="0">
                <a:solidFill>
                  <a:srgbClr val="002060"/>
                </a:solidFill>
              </a:rPr>
              <a:t>    Το πρόγραμμα περιλαμβάνει ελεύθερο παιχνίδι και χρόνο για ομαδικές δραστηριότητες.</a:t>
            </a:r>
          </a:p>
        </p:txBody>
      </p:sp>
      <p:sp>
        <p:nvSpPr>
          <p:cNvPr id="4" name="3 - Θέση υποσέλιδου">
            <a:extLst>
              <a:ext uri="{FF2B5EF4-FFF2-40B4-BE49-F238E27FC236}">
                <a16:creationId xmlns:a16="http://schemas.microsoft.com/office/drawing/2014/main" id="{ADF33F60-599F-43E4-BF4B-738CE6F13D86}"/>
              </a:ext>
            </a:extLst>
          </p:cNvPr>
          <p:cNvSpPr>
            <a:spLocks noGrp="1"/>
          </p:cNvSpPr>
          <p:nvPr>
            <p:ph type="ftr" sz="quarter" idx="10"/>
          </p:nvPr>
        </p:nvSpPr>
        <p:spPr/>
        <p:txBody>
          <a:bodyPr/>
          <a:lstStyle/>
          <a:p>
            <a:pPr>
              <a:defRPr/>
            </a:pPr>
            <a:r>
              <a:rPr lang="el-GR"/>
              <a:t>Παναγιώτα Στράτη</a:t>
            </a:r>
          </a:p>
        </p:txBody>
      </p:sp>
      <p:sp>
        <p:nvSpPr>
          <p:cNvPr id="5" name="4 - Θέση ημερομηνίας">
            <a:extLst>
              <a:ext uri="{FF2B5EF4-FFF2-40B4-BE49-F238E27FC236}">
                <a16:creationId xmlns:a16="http://schemas.microsoft.com/office/drawing/2014/main" id="{29A31749-B025-456D-A829-B4A7C5665657}"/>
              </a:ext>
            </a:extLst>
          </p:cNvPr>
          <p:cNvSpPr>
            <a:spLocks noGrp="1"/>
          </p:cNvSpPr>
          <p:nvPr>
            <p:ph type="dt" sz="quarter" idx="11"/>
          </p:nvPr>
        </p:nvSpPr>
        <p:spPr/>
        <p:txBody>
          <a:bodyPr/>
          <a:lstStyle/>
          <a:p>
            <a:pPr>
              <a:defRPr/>
            </a:pPr>
            <a:fld id="{82D0223B-E878-4BA9-B2A9-B3F5EB0EC9B2}" type="datetime1">
              <a:rPr lang="el-GR" smtClean="0"/>
              <a:pPr>
                <a:defRPr/>
              </a:pPr>
              <a:t>22/12/2019</a:t>
            </a:fld>
            <a:endParaRPr lang="el-GR" dirty="0"/>
          </a:p>
        </p:txBody>
      </p:sp>
      <p:sp>
        <p:nvSpPr>
          <p:cNvPr id="6" name="5 - Θέση αριθμού διαφάνειας">
            <a:extLst>
              <a:ext uri="{FF2B5EF4-FFF2-40B4-BE49-F238E27FC236}">
                <a16:creationId xmlns:a16="http://schemas.microsoft.com/office/drawing/2014/main" id="{598E7D0C-2EEF-4772-853B-823F04DCCE74}"/>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840C32A-7480-4F55-A232-4DE8297C78F6}" type="slidenum">
              <a:rPr lang="el-GR" altLang="el-GR">
                <a:latin typeface="Constantia" panose="02030602050306030303" pitchFamily="18" charset="0"/>
              </a:rPr>
              <a:pPr eaLnBrk="1" hangingPunct="1"/>
              <a:t>34</a:t>
            </a:fld>
            <a:endParaRPr lang="el-GR" altLang="el-GR">
              <a:latin typeface="Constantia" panose="02030602050306030303" pitchFamily="18" charset="0"/>
            </a:endParaRPr>
          </a:p>
        </p:txBody>
      </p:sp>
    </p:spTree>
  </p:cSld>
  <p:clrMapOvr>
    <a:masterClrMapping/>
  </p:clrMapOvr>
  <p:transition spd="med">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2 - Θέση περιεχομένου">
            <a:extLst>
              <a:ext uri="{FF2B5EF4-FFF2-40B4-BE49-F238E27FC236}">
                <a16:creationId xmlns:a16="http://schemas.microsoft.com/office/drawing/2014/main" id="{04AADBB3-0AFF-485F-969D-805A9D840639}"/>
              </a:ext>
            </a:extLst>
          </p:cNvPr>
          <p:cNvSpPr>
            <a:spLocks noGrp="1"/>
          </p:cNvSpPr>
          <p:nvPr>
            <p:ph idx="1"/>
          </p:nvPr>
        </p:nvSpPr>
        <p:spPr>
          <a:xfrm>
            <a:off x="808038" y="500063"/>
            <a:ext cx="10429875" cy="5570537"/>
          </a:xfrm>
          <a:solidFill>
            <a:schemeClr val="accent2">
              <a:lumMod val="20000"/>
              <a:lumOff val="80000"/>
            </a:schemeClr>
          </a:solidFill>
        </p:spPr>
        <p:txBody>
          <a:bodyPr/>
          <a:lstStyle/>
          <a:p>
            <a:pPr>
              <a:buFont typeface="Arial" charset="0"/>
              <a:buBlip>
                <a:blip r:embed="rId2"/>
              </a:buBlip>
              <a:defRPr/>
            </a:pPr>
            <a:r>
              <a:rPr lang="el-GR" dirty="0"/>
              <a:t>Οι δραστηριότητες στοχεύουν στα τρία είδη γνώσης και περιλαμβάνουν</a:t>
            </a:r>
            <a:r>
              <a:rPr lang="en-US" dirty="0"/>
              <a:t>:</a:t>
            </a:r>
          </a:p>
          <a:p>
            <a:pPr>
              <a:buFont typeface="Wingdings" pitchFamily="2" charset="2"/>
              <a:buChar char="ü"/>
              <a:defRPr/>
            </a:pPr>
            <a:r>
              <a:rPr lang="el-GR" dirty="0"/>
              <a:t>Το συμβολικό παιχνίδι</a:t>
            </a:r>
          </a:p>
          <a:p>
            <a:pPr>
              <a:buFont typeface="Wingdings" pitchFamily="2" charset="2"/>
              <a:buChar char="ü"/>
              <a:defRPr/>
            </a:pPr>
            <a:r>
              <a:rPr lang="el-GR" dirty="0"/>
              <a:t>Δραστηριότητες με οικοδομικό υλικό</a:t>
            </a:r>
          </a:p>
          <a:p>
            <a:pPr>
              <a:buFont typeface="Wingdings" pitchFamily="2" charset="2"/>
              <a:buChar char="ü"/>
              <a:defRPr/>
            </a:pPr>
            <a:r>
              <a:rPr lang="el-GR" dirty="0" err="1"/>
              <a:t>Λογικομαθηματικές</a:t>
            </a:r>
            <a:r>
              <a:rPr lang="el-GR" dirty="0"/>
              <a:t> δραστηριότητες</a:t>
            </a:r>
          </a:p>
          <a:p>
            <a:pPr>
              <a:buFont typeface="Wingdings" pitchFamily="2" charset="2"/>
              <a:buChar char="ü"/>
              <a:defRPr/>
            </a:pPr>
            <a:r>
              <a:rPr lang="el-GR" dirty="0"/>
              <a:t>Διήγηση ιστοριών</a:t>
            </a:r>
          </a:p>
          <a:p>
            <a:pPr>
              <a:buFont typeface="Wingdings" pitchFamily="2" charset="2"/>
              <a:buChar char="ü"/>
              <a:defRPr/>
            </a:pPr>
            <a:r>
              <a:rPr lang="el-GR" dirty="0"/>
              <a:t>Τραγούδι</a:t>
            </a:r>
          </a:p>
          <a:p>
            <a:pPr>
              <a:buFont typeface="Wingdings" pitchFamily="2" charset="2"/>
              <a:buChar char="ü"/>
              <a:defRPr/>
            </a:pPr>
            <a:r>
              <a:rPr lang="el-GR" dirty="0"/>
              <a:t>Εικαστικές δραστηριότητες</a:t>
            </a:r>
          </a:p>
          <a:p>
            <a:pPr algn="just">
              <a:lnSpc>
                <a:spcPct val="150000"/>
              </a:lnSpc>
              <a:buFont typeface="Arial" charset="0"/>
              <a:buNone/>
              <a:defRPr/>
            </a:pPr>
            <a:r>
              <a:rPr lang="el-GR" b="1" dirty="0">
                <a:solidFill>
                  <a:srgbClr val="002060"/>
                </a:solidFill>
              </a:rPr>
              <a:t>   </a:t>
            </a:r>
            <a:r>
              <a:rPr lang="el-GR" b="1" u="sng" dirty="0">
                <a:solidFill>
                  <a:srgbClr val="002060"/>
                </a:solidFill>
              </a:rPr>
              <a:t>Οι πρωτοβουλίες αφήνονται στα παιδιά, </a:t>
            </a:r>
            <a:r>
              <a:rPr lang="el-GR" b="1" dirty="0">
                <a:solidFill>
                  <a:srgbClr val="002060"/>
                </a:solidFill>
              </a:rPr>
              <a:t>στο χειρισμό που εφαρμόζουν στα αντικείμενα, στις παρατηρήσεις τους, στην ανατροφοδότηση από τα ίδια  τα αντικείμενα και στην κοινωνική αλληλεπίδραση.</a:t>
            </a:r>
          </a:p>
          <a:p>
            <a:pPr algn="just">
              <a:buFont typeface="Arial" charset="0"/>
              <a:buNone/>
              <a:defRPr/>
            </a:pPr>
            <a:endParaRPr lang="el-GR" b="1" dirty="0">
              <a:solidFill>
                <a:srgbClr val="002060"/>
              </a:solidFill>
            </a:endParaRPr>
          </a:p>
          <a:p>
            <a:pPr algn="just">
              <a:buFont typeface="Arial" charset="0"/>
              <a:buNone/>
              <a:defRPr/>
            </a:pPr>
            <a:endParaRPr lang="el-GR" b="1" dirty="0">
              <a:solidFill>
                <a:srgbClr val="002060"/>
              </a:solidFill>
            </a:endParaRPr>
          </a:p>
        </p:txBody>
      </p:sp>
      <p:sp>
        <p:nvSpPr>
          <p:cNvPr id="4" name="3 - Θέση υποσέλιδου">
            <a:extLst>
              <a:ext uri="{FF2B5EF4-FFF2-40B4-BE49-F238E27FC236}">
                <a16:creationId xmlns:a16="http://schemas.microsoft.com/office/drawing/2014/main" id="{AAB25363-FB18-468D-88C1-D9D043DE1ADD}"/>
              </a:ext>
            </a:extLst>
          </p:cNvPr>
          <p:cNvSpPr>
            <a:spLocks noGrp="1"/>
          </p:cNvSpPr>
          <p:nvPr>
            <p:ph type="ftr" sz="quarter" idx="10"/>
          </p:nvPr>
        </p:nvSpPr>
        <p:spPr/>
        <p:txBody>
          <a:bodyPr/>
          <a:lstStyle/>
          <a:p>
            <a:pPr>
              <a:defRPr/>
            </a:pPr>
            <a:r>
              <a:rPr lang="el-GR"/>
              <a:t>Παναγιώτα Στράτη</a:t>
            </a:r>
          </a:p>
        </p:txBody>
      </p:sp>
      <p:sp>
        <p:nvSpPr>
          <p:cNvPr id="5" name="4 - Θέση ημερομηνίας">
            <a:extLst>
              <a:ext uri="{FF2B5EF4-FFF2-40B4-BE49-F238E27FC236}">
                <a16:creationId xmlns:a16="http://schemas.microsoft.com/office/drawing/2014/main" id="{61F70F16-EC0B-41B7-9284-E78BC7003376}"/>
              </a:ext>
            </a:extLst>
          </p:cNvPr>
          <p:cNvSpPr>
            <a:spLocks noGrp="1"/>
          </p:cNvSpPr>
          <p:nvPr>
            <p:ph type="dt" sz="quarter" idx="11"/>
          </p:nvPr>
        </p:nvSpPr>
        <p:spPr/>
        <p:txBody>
          <a:bodyPr/>
          <a:lstStyle/>
          <a:p>
            <a:pPr>
              <a:defRPr/>
            </a:pPr>
            <a:fld id="{82D0223B-E878-4BA9-B2A9-B3F5EB0EC9B2}" type="datetime1">
              <a:rPr lang="el-GR" smtClean="0"/>
              <a:pPr>
                <a:defRPr/>
              </a:pPr>
              <a:t>22/12/2019</a:t>
            </a:fld>
            <a:endParaRPr lang="el-GR" dirty="0"/>
          </a:p>
        </p:txBody>
      </p:sp>
      <p:sp>
        <p:nvSpPr>
          <p:cNvPr id="6" name="5 - Θέση αριθμού διαφάνειας">
            <a:extLst>
              <a:ext uri="{FF2B5EF4-FFF2-40B4-BE49-F238E27FC236}">
                <a16:creationId xmlns:a16="http://schemas.microsoft.com/office/drawing/2014/main" id="{8E212390-0712-4A2D-90CB-BA0F5F8406FC}"/>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95EE41F-CBD7-428E-8B02-C07526676F22}" type="slidenum">
              <a:rPr lang="el-GR" altLang="el-GR">
                <a:latin typeface="Constantia" panose="02030602050306030303" pitchFamily="18" charset="0"/>
              </a:rPr>
              <a:pPr eaLnBrk="1" hangingPunct="1"/>
              <a:t>35</a:t>
            </a:fld>
            <a:endParaRPr lang="el-GR" altLang="el-GR">
              <a:latin typeface="Constantia" panose="02030602050306030303" pitchFamily="18" charset="0"/>
            </a:endParaRPr>
          </a:p>
        </p:txBody>
      </p:sp>
    </p:spTree>
  </p:cSld>
  <p:clrMapOvr>
    <a:masterClrMapping/>
  </p:clrMapOvr>
  <p:transition spd="med">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a:extLst>
              <a:ext uri="{FF2B5EF4-FFF2-40B4-BE49-F238E27FC236}">
                <a16:creationId xmlns:a16="http://schemas.microsoft.com/office/drawing/2014/main" id="{D363A481-BC04-43BF-B298-6DC7CBB78BE1}"/>
              </a:ext>
            </a:extLst>
          </p:cNvPr>
          <p:cNvSpPr>
            <a:spLocks noGrp="1"/>
          </p:cNvSpPr>
          <p:nvPr>
            <p:ph idx="1"/>
          </p:nvPr>
        </p:nvSpPr>
        <p:spPr>
          <a:xfrm>
            <a:off x="1022350" y="714375"/>
            <a:ext cx="9750425" cy="5143500"/>
          </a:xfrm>
          <a:solidFill>
            <a:schemeClr val="accent4">
              <a:lumMod val="20000"/>
              <a:lumOff val="80000"/>
            </a:schemeClr>
          </a:solidFill>
        </p:spPr>
        <p:txBody>
          <a:bodyPr/>
          <a:lstStyle/>
          <a:p>
            <a:pPr>
              <a:lnSpc>
                <a:spcPct val="150000"/>
              </a:lnSpc>
              <a:buFont typeface="Arial" charset="0"/>
              <a:buChar char="•"/>
              <a:defRPr/>
            </a:pPr>
            <a:r>
              <a:rPr lang="el-GR" u="sng" dirty="0">
                <a:solidFill>
                  <a:srgbClr val="002060"/>
                </a:solidFill>
              </a:rPr>
              <a:t>Η νηπιαγωγός</a:t>
            </a:r>
            <a:r>
              <a:rPr lang="en-US" u="sng" dirty="0">
                <a:solidFill>
                  <a:srgbClr val="002060"/>
                </a:solidFill>
              </a:rPr>
              <a:t>:</a:t>
            </a:r>
            <a:endParaRPr lang="el-GR" u="sng" dirty="0">
              <a:solidFill>
                <a:srgbClr val="002060"/>
              </a:solidFill>
            </a:endParaRPr>
          </a:p>
          <a:p>
            <a:pPr>
              <a:lnSpc>
                <a:spcPct val="150000"/>
              </a:lnSpc>
              <a:buFont typeface="Arial" charset="0"/>
              <a:buBlip>
                <a:blip r:embed="rId2"/>
              </a:buBlip>
              <a:defRPr/>
            </a:pPr>
            <a:r>
              <a:rPr lang="el-GR" dirty="0">
                <a:solidFill>
                  <a:srgbClr val="002060"/>
                </a:solidFill>
              </a:rPr>
              <a:t>Αποφεύγει την καθοδήγηση</a:t>
            </a:r>
          </a:p>
          <a:p>
            <a:pPr>
              <a:lnSpc>
                <a:spcPct val="150000"/>
              </a:lnSpc>
              <a:buFont typeface="Arial" charset="0"/>
              <a:buBlip>
                <a:blip r:embed="rId2"/>
              </a:buBlip>
              <a:defRPr/>
            </a:pPr>
            <a:r>
              <a:rPr lang="el-GR" dirty="0">
                <a:solidFill>
                  <a:srgbClr val="002060"/>
                </a:solidFill>
              </a:rPr>
              <a:t>Δεν επεμβαίνει</a:t>
            </a:r>
          </a:p>
          <a:p>
            <a:pPr>
              <a:lnSpc>
                <a:spcPct val="150000"/>
              </a:lnSpc>
              <a:buFont typeface="Arial" charset="0"/>
              <a:buBlip>
                <a:blip r:embed="rId2"/>
              </a:buBlip>
              <a:defRPr/>
            </a:pPr>
            <a:r>
              <a:rPr lang="el-GR" dirty="0">
                <a:solidFill>
                  <a:srgbClr val="002060"/>
                </a:solidFill>
              </a:rPr>
              <a:t>Παρατηρεί</a:t>
            </a:r>
          </a:p>
          <a:p>
            <a:pPr>
              <a:lnSpc>
                <a:spcPct val="150000"/>
              </a:lnSpc>
              <a:buFont typeface="Arial" charset="0"/>
              <a:buBlip>
                <a:blip r:embed="rId2"/>
              </a:buBlip>
              <a:defRPr/>
            </a:pPr>
            <a:r>
              <a:rPr lang="el-GR" dirty="0">
                <a:solidFill>
                  <a:srgbClr val="002060"/>
                </a:solidFill>
              </a:rPr>
              <a:t>Βοηθάει όταν χρειάζεται</a:t>
            </a:r>
          </a:p>
          <a:p>
            <a:pPr>
              <a:lnSpc>
                <a:spcPct val="150000"/>
              </a:lnSpc>
              <a:buFont typeface="Arial" charset="0"/>
              <a:buBlip>
                <a:blip r:embed="rId2"/>
              </a:buBlip>
              <a:defRPr/>
            </a:pPr>
            <a:r>
              <a:rPr lang="el-GR" dirty="0">
                <a:solidFill>
                  <a:srgbClr val="002060"/>
                </a:solidFill>
              </a:rPr>
              <a:t>Προτρέπει τα παιδιά να ανακαλύπτουν και να επιλύουν τα προβλήματά τους (Πανταζής &amp; Σακελλαρίου, 2005)</a:t>
            </a:r>
          </a:p>
        </p:txBody>
      </p:sp>
      <p:sp>
        <p:nvSpPr>
          <p:cNvPr id="4" name="3 - Θέση υποσέλιδου">
            <a:extLst>
              <a:ext uri="{FF2B5EF4-FFF2-40B4-BE49-F238E27FC236}">
                <a16:creationId xmlns:a16="http://schemas.microsoft.com/office/drawing/2014/main" id="{3956271B-9484-4221-9220-437A15C83FEB}"/>
              </a:ext>
            </a:extLst>
          </p:cNvPr>
          <p:cNvSpPr>
            <a:spLocks noGrp="1"/>
          </p:cNvSpPr>
          <p:nvPr>
            <p:ph type="ftr" sz="quarter" idx="10"/>
          </p:nvPr>
        </p:nvSpPr>
        <p:spPr/>
        <p:txBody>
          <a:bodyPr/>
          <a:lstStyle/>
          <a:p>
            <a:pPr>
              <a:defRPr/>
            </a:pPr>
            <a:r>
              <a:rPr lang="el-GR"/>
              <a:t>Παναγιώτα Στράτη</a:t>
            </a:r>
          </a:p>
        </p:txBody>
      </p:sp>
      <p:sp>
        <p:nvSpPr>
          <p:cNvPr id="5" name="4 - Θέση ημερομηνίας">
            <a:extLst>
              <a:ext uri="{FF2B5EF4-FFF2-40B4-BE49-F238E27FC236}">
                <a16:creationId xmlns:a16="http://schemas.microsoft.com/office/drawing/2014/main" id="{126D47B3-68CE-414A-8BFC-32E4EE5F580B}"/>
              </a:ext>
            </a:extLst>
          </p:cNvPr>
          <p:cNvSpPr>
            <a:spLocks noGrp="1"/>
          </p:cNvSpPr>
          <p:nvPr>
            <p:ph type="dt" sz="quarter" idx="11"/>
          </p:nvPr>
        </p:nvSpPr>
        <p:spPr/>
        <p:txBody>
          <a:bodyPr/>
          <a:lstStyle/>
          <a:p>
            <a:pPr>
              <a:defRPr/>
            </a:pPr>
            <a:fld id="{82D0223B-E878-4BA9-B2A9-B3F5EB0EC9B2}" type="datetime1">
              <a:rPr lang="el-GR" smtClean="0"/>
              <a:pPr>
                <a:defRPr/>
              </a:pPr>
              <a:t>22/12/2019</a:t>
            </a:fld>
            <a:endParaRPr lang="el-GR" dirty="0"/>
          </a:p>
        </p:txBody>
      </p:sp>
      <p:sp>
        <p:nvSpPr>
          <p:cNvPr id="6" name="5 - Θέση αριθμού διαφάνειας">
            <a:extLst>
              <a:ext uri="{FF2B5EF4-FFF2-40B4-BE49-F238E27FC236}">
                <a16:creationId xmlns:a16="http://schemas.microsoft.com/office/drawing/2014/main" id="{6CFFB141-E14C-444C-9431-A9CC9804E57B}"/>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87E3987-DF32-42DD-9BC1-D750860A3597}" type="slidenum">
              <a:rPr lang="el-GR" altLang="el-GR">
                <a:latin typeface="Constantia" panose="02030602050306030303" pitchFamily="18" charset="0"/>
              </a:rPr>
              <a:pPr eaLnBrk="1" hangingPunct="1"/>
              <a:t>36</a:t>
            </a:fld>
            <a:endParaRPr lang="el-GR" altLang="el-GR">
              <a:latin typeface="Constantia" panose="02030602050306030303" pitchFamily="18" charset="0"/>
            </a:endParaRPr>
          </a:p>
        </p:txBody>
      </p:sp>
      <p:pic>
        <p:nvPicPr>
          <p:cNvPr id="40966" name="Picture 2" descr="Σχετική εικόνα">
            <a:extLst>
              <a:ext uri="{FF2B5EF4-FFF2-40B4-BE49-F238E27FC236}">
                <a16:creationId xmlns:a16="http://schemas.microsoft.com/office/drawing/2014/main" id="{261084F9-ABB2-4AC1-B346-92E7A1A872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7288" y="1500188"/>
            <a:ext cx="4125912"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1 - Τίτλος">
            <a:extLst>
              <a:ext uri="{FF2B5EF4-FFF2-40B4-BE49-F238E27FC236}">
                <a16:creationId xmlns:a16="http://schemas.microsoft.com/office/drawing/2014/main" id="{1C040CD5-CEF5-4CC6-BFCA-17B72EEE8AB1}"/>
              </a:ext>
            </a:extLst>
          </p:cNvPr>
          <p:cNvSpPr>
            <a:spLocks noGrp="1"/>
          </p:cNvSpPr>
          <p:nvPr>
            <p:ph type="title"/>
          </p:nvPr>
        </p:nvSpPr>
        <p:spPr>
          <a:xfrm>
            <a:off x="736600" y="857250"/>
            <a:ext cx="10929938" cy="1643063"/>
          </a:xfrm>
          <a:solidFill>
            <a:schemeClr val="bg2"/>
          </a:solidFill>
        </p:spPr>
        <p:txBody>
          <a:bodyPr/>
          <a:lstStyle/>
          <a:p>
            <a:pPr algn="just"/>
            <a:br>
              <a:rPr lang="el-GR" altLang="el-GR" sz="2000"/>
            </a:br>
            <a:br>
              <a:rPr lang="el-GR" altLang="el-GR" sz="2000" b="1"/>
            </a:br>
            <a:r>
              <a:rPr lang="el-GR" altLang="el-GR" sz="2400" b="1"/>
              <a:t> Το πρόγραμμα Προσχολικής Εκπαίδευσης του </a:t>
            </a:r>
            <a:r>
              <a:rPr lang="en-US" altLang="el-GR" sz="2400" b="1"/>
              <a:t>Reggio Emilia </a:t>
            </a:r>
            <a:r>
              <a:rPr lang="el-GR" altLang="el-GR" sz="2400"/>
              <a:t>που θεωρεί το νηπιαγωγείο έναν ζωντανό οργανισμό που συνεχώς εξελίσσεται.</a:t>
            </a:r>
            <a:br>
              <a:rPr lang="el-GR" altLang="el-GR" sz="2400"/>
            </a:br>
            <a:r>
              <a:rPr lang="el-GR" altLang="el-GR" sz="2400"/>
              <a:t> </a:t>
            </a:r>
            <a:r>
              <a:rPr lang="el-GR" altLang="el-GR" sz="2400" b="1" u="sng">
                <a:solidFill>
                  <a:schemeClr val="accent2"/>
                </a:solidFill>
              </a:rPr>
              <a:t>Η μάθηση προκύπτει μέσα από τη δράση των παιδιών που θεωρούνται ο παράγοντας – κλειδί. </a:t>
            </a:r>
          </a:p>
        </p:txBody>
      </p:sp>
      <p:sp>
        <p:nvSpPr>
          <p:cNvPr id="41987" name="2 - Θέση περιεχομένου">
            <a:extLst>
              <a:ext uri="{FF2B5EF4-FFF2-40B4-BE49-F238E27FC236}">
                <a16:creationId xmlns:a16="http://schemas.microsoft.com/office/drawing/2014/main" id="{31EB1577-93F6-4D34-83DE-B0A0907BE23B}"/>
              </a:ext>
            </a:extLst>
          </p:cNvPr>
          <p:cNvSpPr>
            <a:spLocks noGrp="1"/>
          </p:cNvSpPr>
          <p:nvPr>
            <p:ph idx="1"/>
          </p:nvPr>
        </p:nvSpPr>
        <p:spPr>
          <a:xfrm>
            <a:off x="808038" y="2857500"/>
            <a:ext cx="10715625" cy="3213100"/>
          </a:xfrm>
        </p:spPr>
        <p:txBody>
          <a:bodyPr/>
          <a:lstStyle/>
          <a:p>
            <a:pPr>
              <a:lnSpc>
                <a:spcPct val="150000"/>
              </a:lnSpc>
              <a:buFont typeface="Arial" panose="020B0604020202020204" pitchFamily="34" charset="0"/>
              <a:buBlip>
                <a:blip r:embed="rId3"/>
              </a:buBlip>
            </a:pPr>
            <a:r>
              <a:rPr lang="el-GR" altLang="el-GR"/>
              <a:t>Το νηπιαγωγείο είναι ένας </a:t>
            </a:r>
            <a:r>
              <a:rPr lang="el-GR" altLang="el-GR" b="1">
                <a:solidFill>
                  <a:srgbClr val="002060"/>
                </a:solidFill>
              </a:rPr>
              <a:t>ζωντανός οργανισμός </a:t>
            </a:r>
            <a:r>
              <a:rPr lang="el-GR" altLang="el-GR"/>
              <a:t>που συνεχώς εξελίσσεται.</a:t>
            </a:r>
          </a:p>
          <a:p>
            <a:pPr>
              <a:lnSpc>
                <a:spcPct val="150000"/>
              </a:lnSpc>
              <a:buFont typeface="Arial" panose="020B0604020202020204" pitchFamily="34" charset="0"/>
              <a:buBlip>
                <a:blip r:embed="rId3"/>
              </a:buBlip>
            </a:pPr>
            <a:r>
              <a:rPr lang="el-GR" altLang="el-GR" b="1">
                <a:solidFill>
                  <a:srgbClr val="002060"/>
                </a:solidFill>
              </a:rPr>
              <a:t>Δίνεται έμφαση στο ρόλο του παιδιού </a:t>
            </a:r>
            <a:r>
              <a:rPr lang="el-GR" altLang="el-GR"/>
              <a:t>για την οικοδόμηση της γνώσης και παράλληλα τονίζεται η σημασία του διαλόγου και η συνεργασία.</a:t>
            </a:r>
          </a:p>
          <a:p>
            <a:pPr>
              <a:lnSpc>
                <a:spcPct val="150000"/>
              </a:lnSpc>
              <a:buFont typeface="Arial" panose="020B0604020202020204" pitchFamily="34" charset="0"/>
              <a:buBlip>
                <a:blip r:embed="rId3"/>
              </a:buBlip>
            </a:pPr>
            <a:r>
              <a:rPr lang="el-GR" altLang="el-GR"/>
              <a:t>Το ίδιο σημαντική θεωρείται </a:t>
            </a:r>
            <a:r>
              <a:rPr lang="el-GR" altLang="el-GR" b="1">
                <a:solidFill>
                  <a:srgbClr val="002060"/>
                </a:solidFill>
              </a:rPr>
              <a:t>η συμμετοχή των γονέων και η συνεργασία τους.</a:t>
            </a:r>
          </a:p>
        </p:txBody>
      </p:sp>
      <p:sp>
        <p:nvSpPr>
          <p:cNvPr id="4" name="3 - Θέση υποσέλιδου">
            <a:extLst>
              <a:ext uri="{FF2B5EF4-FFF2-40B4-BE49-F238E27FC236}">
                <a16:creationId xmlns:a16="http://schemas.microsoft.com/office/drawing/2014/main" id="{C121D48B-F95E-4C20-821B-B3AC52A9596F}"/>
              </a:ext>
            </a:extLst>
          </p:cNvPr>
          <p:cNvSpPr>
            <a:spLocks noGrp="1"/>
          </p:cNvSpPr>
          <p:nvPr>
            <p:ph type="ftr" sz="quarter" idx="10"/>
          </p:nvPr>
        </p:nvSpPr>
        <p:spPr/>
        <p:txBody>
          <a:bodyPr/>
          <a:lstStyle/>
          <a:p>
            <a:pPr>
              <a:defRPr/>
            </a:pPr>
            <a:r>
              <a:rPr lang="el-GR"/>
              <a:t>Παναγιώτα Στράτη</a:t>
            </a:r>
          </a:p>
        </p:txBody>
      </p:sp>
      <p:sp>
        <p:nvSpPr>
          <p:cNvPr id="5" name="4 - Θέση ημερομηνίας">
            <a:extLst>
              <a:ext uri="{FF2B5EF4-FFF2-40B4-BE49-F238E27FC236}">
                <a16:creationId xmlns:a16="http://schemas.microsoft.com/office/drawing/2014/main" id="{6B02C59B-1457-4F6F-AA6F-514581F862AB}"/>
              </a:ext>
            </a:extLst>
          </p:cNvPr>
          <p:cNvSpPr>
            <a:spLocks noGrp="1"/>
          </p:cNvSpPr>
          <p:nvPr>
            <p:ph type="dt" sz="quarter" idx="11"/>
          </p:nvPr>
        </p:nvSpPr>
        <p:spPr/>
        <p:txBody>
          <a:bodyPr/>
          <a:lstStyle/>
          <a:p>
            <a:pPr>
              <a:defRPr/>
            </a:pPr>
            <a:fld id="{1EA1E7C3-26FD-47AE-855A-55C114ADCC2C}" type="datetime1">
              <a:rPr lang="el-GR"/>
              <a:pPr>
                <a:defRPr/>
              </a:pPr>
              <a:t>22/12/2019</a:t>
            </a:fld>
            <a:endParaRPr lang="el-GR" dirty="0"/>
          </a:p>
        </p:txBody>
      </p:sp>
      <p:sp>
        <p:nvSpPr>
          <p:cNvPr id="6" name="5 - Θέση αριθμού διαφάνειας">
            <a:extLst>
              <a:ext uri="{FF2B5EF4-FFF2-40B4-BE49-F238E27FC236}">
                <a16:creationId xmlns:a16="http://schemas.microsoft.com/office/drawing/2014/main" id="{7C12F7A3-68D4-47AD-8845-3EAD587EE3F7}"/>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D18977C-AC54-4EAB-838D-DA11343EB9D6}" type="slidenum">
              <a:rPr lang="el-GR" altLang="el-GR">
                <a:latin typeface="Constantia" panose="02030602050306030303" pitchFamily="18" charset="0"/>
              </a:rPr>
              <a:pPr eaLnBrk="1" hangingPunct="1"/>
              <a:t>37</a:t>
            </a:fld>
            <a:endParaRPr lang="el-GR" altLang="el-GR">
              <a:latin typeface="Constantia" panose="02030602050306030303" pitchFamily="18" charset="0"/>
            </a:endParaRPr>
          </a:p>
        </p:txBody>
      </p:sp>
    </p:spTree>
  </p:cSld>
  <p:clrMapOvr>
    <a:masterClrMapping/>
  </p:clrMapOvr>
  <p:transition spd="med">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a:extLst>
              <a:ext uri="{FF2B5EF4-FFF2-40B4-BE49-F238E27FC236}">
                <a16:creationId xmlns:a16="http://schemas.microsoft.com/office/drawing/2014/main" id="{032E9752-CBF8-4A0C-9426-760D01FCAD72}"/>
              </a:ext>
            </a:extLst>
          </p:cNvPr>
          <p:cNvSpPr>
            <a:spLocks noGrp="1"/>
          </p:cNvSpPr>
          <p:nvPr>
            <p:ph idx="1"/>
          </p:nvPr>
        </p:nvSpPr>
        <p:spPr>
          <a:xfrm>
            <a:off x="1219200" y="714375"/>
            <a:ext cx="9750425" cy="5356225"/>
          </a:xfrm>
          <a:solidFill>
            <a:schemeClr val="bg1">
              <a:lumMod val="85000"/>
            </a:schemeClr>
          </a:solidFill>
        </p:spPr>
        <p:txBody>
          <a:bodyPr/>
          <a:lstStyle/>
          <a:p>
            <a:pPr>
              <a:buFont typeface="Arial" charset="0"/>
              <a:buNone/>
              <a:defRPr/>
            </a:pPr>
            <a:r>
              <a:rPr lang="el-GR" b="1" dirty="0"/>
              <a:t>Τα βασικά χαρακτηριστικά του προγράμματος είναι</a:t>
            </a:r>
            <a:r>
              <a:rPr lang="en-US" b="1" dirty="0"/>
              <a:t>:</a:t>
            </a:r>
            <a:r>
              <a:rPr lang="el-GR" b="1" dirty="0"/>
              <a:t> </a:t>
            </a:r>
          </a:p>
          <a:p>
            <a:pPr>
              <a:buFont typeface="Arial" charset="0"/>
              <a:buBlip>
                <a:blip r:embed="rId2"/>
              </a:buBlip>
              <a:defRPr/>
            </a:pPr>
            <a:r>
              <a:rPr lang="el-GR" dirty="0"/>
              <a:t>Η εκπαίδευση του παιδιού (με έμφαση στο </a:t>
            </a:r>
            <a:r>
              <a:rPr lang="el-GR" dirty="0" err="1"/>
              <a:t>κοινωνικοπολιτιστικό</a:t>
            </a:r>
            <a:r>
              <a:rPr lang="el-GR" dirty="0"/>
              <a:t> του υπόβαθρο)</a:t>
            </a:r>
          </a:p>
          <a:p>
            <a:pPr>
              <a:buFont typeface="Arial" charset="0"/>
              <a:buBlip>
                <a:blip r:embed="rId2"/>
              </a:buBlip>
              <a:defRPr/>
            </a:pPr>
            <a:r>
              <a:rPr lang="el-GR" dirty="0"/>
              <a:t>Η μάθηση στο πλαίσιο μικρών ομάδων</a:t>
            </a:r>
          </a:p>
          <a:p>
            <a:pPr>
              <a:buFont typeface="Arial" charset="0"/>
              <a:buBlip>
                <a:blip r:embed="rId2"/>
              </a:buBlip>
              <a:defRPr/>
            </a:pPr>
            <a:r>
              <a:rPr lang="el-GR" dirty="0"/>
              <a:t>Η ανάπτυξη όλων των «γλωσσών « (συμβολική, επικοινωνιακή, νοητική, εκφραστική…)</a:t>
            </a:r>
          </a:p>
          <a:p>
            <a:pPr>
              <a:buFont typeface="Arial" charset="0"/>
              <a:buBlip>
                <a:blip r:embed="rId2"/>
              </a:buBlip>
              <a:defRPr/>
            </a:pPr>
            <a:r>
              <a:rPr lang="el-GR" dirty="0"/>
              <a:t>Η συνεργασία ανάμεσα στους νηπιαγωγούς, το προσωπικό και τους γονείς</a:t>
            </a:r>
          </a:p>
          <a:p>
            <a:pPr>
              <a:buFont typeface="Arial" charset="0"/>
              <a:buBlip>
                <a:blip r:embed="rId2"/>
              </a:buBlip>
              <a:defRPr/>
            </a:pPr>
            <a:r>
              <a:rPr lang="el-GR" dirty="0"/>
              <a:t>Η βιωματική προσέγγιση της μάθησης</a:t>
            </a:r>
          </a:p>
          <a:p>
            <a:pPr>
              <a:buFont typeface="Arial" charset="0"/>
              <a:buBlip>
                <a:blip r:embed="rId2"/>
              </a:buBlip>
              <a:defRPr/>
            </a:pPr>
            <a:r>
              <a:rPr lang="el-GR" dirty="0"/>
              <a:t>Η επανάληψη θεμάτων και δραστηριοτήτων</a:t>
            </a:r>
          </a:p>
        </p:txBody>
      </p:sp>
      <p:sp>
        <p:nvSpPr>
          <p:cNvPr id="4" name="3 - Θέση υποσέλιδου">
            <a:extLst>
              <a:ext uri="{FF2B5EF4-FFF2-40B4-BE49-F238E27FC236}">
                <a16:creationId xmlns:a16="http://schemas.microsoft.com/office/drawing/2014/main" id="{E2EFD3FF-BF6D-4597-BA12-F31E0FB682C9}"/>
              </a:ext>
            </a:extLst>
          </p:cNvPr>
          <p:cNvSpPr>
            <a:spLocks noGrp="1"/>
          </p:cNvSpPr>
          <p:nvPr>
            <p:ph type="ftr" sz="quarter" idx="10"/>
          </p:nvPr>
        </p:nvSpPr>
        <p:spPr/>
        <p:txBody>
          <a:bodyPr/>
          <a:lstStyle/>
          <a:p>
            <a:pPr>
              <a:defRPr/>
            </a:pPr>
            <a:r>
              <a:rPr lang="el-GR"/>
              <a:t>Παναγιώτα Στράτη</a:t>
            </a:r>
          </a:p>
        </p:txBody>
      </p:sp>
      <p:sp>
        <p:nvSpPr>
          <p:cNvPr id="5" name="4 - Θέση ημερομηνίας">
            <a:extLst>
              <a:ext uri="{FF2B5EF4-FFF2-40B4-BE49-F238E27FC236}">
                <a16:creationId xmlns:a16="http://schemas.microsoft.com/office/drawing/2014/main" id="{01707AAF-CC05-4111-8B5E-15B9E912A7C2}"/>
              </a:ext>
            </a:extLst>
          </p:cNvPr>
          <p:cNvSpPr>
            <a:spLocks noGrp="1"/>
          </p:cNvSpPr>
          <p:nvPr>
            <p:ph type="dt" sz="quarter" idx="11"/>
          </p:nvPr>
        </p:nvSpPr>
        <p:spPr/>
        <p:txBody>
          <a:bodyPr/>
          <a:lstStyle/>
          <a:p>
            <a:pPr>
              <a:defRPr/>
            </a:pPr>
            <a:fld id="{82D0223B-E878-4BA9-B2A9-B3F5EB0EC9B2}" type="datetime1">
              <a:rPr lang="el-GR" smtClean="0"/>
              <a:pPr>
                <a:defRPr/>
              </a:pPr>
              <a:t>22/12/2019</a:t>
            </a:fld>
            <a:endParaRPr lang="el-GR" dirty="0"/>
          </a:p>
        </p:txBody>
      </p:sp>
      <p:sp>
        <p:nvSpPr>
          <p:cNvPr id="6" name="5 - Θέση αριθμού διαφάνειας">
            <a:extLst>
              <a:ext uri="{FF2B5EF4-FFF2-40B4-BE49-F238E27FC236}">
                <a16:creationId xmlns:a16="http://schemas.microsoft.com/office/drawing/2014/main" id="{C1D60BF2-1E78-4D05-AA49-C6A0B68F927B}"/>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2576D4E-83E3-4829-BD92-FD8B7CF5199D}" type="slidenum">
              <a:rPr lang="el-GR" altLang="el-GR">
                <a:latin typeface="Constantia" panose="02030602050306030303" pitchFamily="18" charset="0"/>
              </a:rPr>
              <a:pPr eaLnBrk="1" hangingPunct="1"/>
              <a:t>38</a:t>
            </a:fld>
            <a:endParaRPr lang="el-GR" altLang="el-GR">
              <a:latin typeface="Constantia" panose="02030602050306030303" pitchFamily="18" charset="0"/>
            </a:endParaRPr>
          </a:p>
        </p:txBody>
      </p:sp>
      <p:pic>
        <p:nvPicPr>
          <p:cNvPr id="43014" name="Picture 2" descr="Σχετική εικόνα">
            <a:extLst>
              <a:ext uri="{FF2B5EF4-FFF2-40B4-BE49-F238E27FC236}">
                <a16:creationId xmlns:a16="http://schemas.microsoft.com/office/drawing/2014/main" id="{BCBF0EA7-8D1C-4E9E-BAF8-AE6643F7FF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1788" y="4214813"/>
            <a:ext cx="3000375"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a:extLst>
              <a:ext uri="{FF2B5EF4-FFF2-40B4-BE49-F238E27FC236}">
                <a16:creationId xmlns:a16="http://schemas.microsoft.com/office/drawing/2014/main" id="{DBEB5752-2792-4EDD-8384-B6C3983ECBEB}"/>
              </a:ext>
            </a:extLst>
          </p:cNvPr>
          <p:cNvSpPr>
            <a:spLocks noGrp="1"/>
          </p:cNvSpPr>
          <p:nvPr>
            <p:ph idx="1"/>
          </p:nvPr>
        </p:nvSpPr>
        <p:spPr>
          <a:xfrm>
            <a:off x="1093788" y="857250"/>
            <a:ext cx="9750425" cy="5000625"/>
          </a:xfrm>
          <a:solidFill>
            <a:schemeClr val="bg1">
              <a:lumMod val="85000"/>
            </a:schemeClr>
          </a:solidFill>
        </p:spPr>
        <p:txBody>
          <a:bodyPr/>
          <a:lstStyle/>
          <a:p>
            <a:pPr>
              <a:buFont typeface="Arial" charset="0"/>
              <a:buBlip>
                <a:blip r:embed="rId2"/>
              </a:buBlip>
              <a:defRPr/>
            </a:pPr>
            <a:r>
              <a:rPr lang="el-GR" dirty="0"/>
              <a:t>Το αισθητικά ωραίο περιβάλλον</a:t>
            </a:r>
          </a:p>
          <a:p>
            <a:pPr>
              <a:buFont typeface="Arial" charset="0"/>
              <a:buBlip>
                <a:blip r:embed="rId2"/>
              </a:buBlip>
              <a:defRPr/>
            </a:pPr>
            <a:r>
              <a:rPr lang="el-GR" dirty="0"/>
              <a:t>Η ενασχόληση με την τέχνη</a:t>
            </a:r>
          </a:p>
          <a:p>
            <a:pPr>
              <a:buFont typeface="Arial" charset="0"/>
              <a:buBlip>
                <a:blip r:embed="rId2"/>
              </a:buBlip>
              <a:defRPr/>
            </a:pPr>
            <a:r>
              <a:rPr lang="el-GR" dirty="0"/>
              <a:t>Η ανάπτυξη της φαντασίας και της δημιουργικότητας</a:t>
            </a:r>
          </a:p>
          <a:p>
            <a:pPr>
              <a:buFont typeface="Arial" charset="0"/>
              <a:buBlip>
                <a:blip r:embed="rId2"/>
              </a:buBlip>
              <a:defRPr/>
            </a:pPr>
            <a:r>
              <a:rPr lang="el-GR" dirty="0"/>
              <a:t>Η κατανόηση του νοήματος</a:t>
            </a:r>
          </a:p>
          <a:p>
            <a:pPr>
              <a:buFont typeface="Arial" charset="0"/>
              <a:buBlip>
                <a:blip r:embed="rId2"/>
              </a:buBlip>
              <a:defRPr/>
            </a:pPr>
            <a:r>
              <a:rPr lang="el-GR" dirty="0"/>
              <a:t>Η κυκλικότητα</a:t>
            </a:r>
          </a:p>
          <a:p>
            <a:pPr>
              <a:buFont typeface="Arial" charset="0"/>
              <a:buBlip>
                <a:blip r:embed="rId2"/>
              </a:buBlip>
              <a:defRPr/>
            </a:pPr>
            <a:r>
              <a:rPr lang="el-GR" dirty="0"/>
              <a:t>Η παρατήρηση</a:t>
            </a:r>
          </a:p>
          <a:p>
            <a:pPr>
              <a:buFont typeface="Arial" charset="0"/>
              <a:buBlip>
                <a:blip r:embed="rId2"/>
              </a:buBlip>
              <a:defRPr/>
            </a:pPr>
            <a:r>
              <a:rPr lang="el-GR" dirty="0"/>
              <a:t>Και η περιγραφή</a:t>
            </a:r>
            <a:endParaRPr lang="el-GR" b="1" i="1" dirty="0">
              <a:solidFill>
                <a:srgbClr val="002060"/>
              </a:solidFill>
            </a:endParaRPr>
          </a:p>
          <a:p>
            <a:pPr>
              <a:buFont typeface="Arial" charset="0"/>
              <a:buNone/>
              <a:defRPr/>
            </a:pPr>
            <a:r>
              <a:rPr lang="el-GR" b="1" i="1" dirty="0">
                <a:solidFill>
                  <a:srgbClr val="002060"/>
                </a:solidFill>
              </a:rPr>
              <a:t>   Όλα αυτά συνδυάζονται και γίνονται πράξη.</a:t>
            </a:r>
          </a:p>
        </p:txBody>
      </p:sp>
      <p:sp>
        <p:nvSpPr>
          <p:cNvPr id="4" name="3 - Θέση υποσέλιδου">
            <a:extLst>
              <a:ext uri="{FF2B5EF4-FFF2-40B4-BE49-F238E27FC236}">
                <a16:creationId xmlns:a16="http://schemas.microsoft.com/office/drawing/2014/main" id="{2E1747AD-50BA-4045-83CF-C5B919570CBC}"/>
              </a:ext>
            </a:extLst>
          </p:cNvPr>
          <p:cNvSpPr>
            <a:spLocks noGrp="1"/>
          </p:cNvSpPr>
          <p:nvPr>
            <p:ph type="ftr" sz="quarter" idx="10"/>
          </p:nvPr>
        </p:nvSpPr>
        <p:spPr/>
        <p:txBody>
          <a:bodyPr/>
          <a:lstStyle/>
          <a:p>
            <a:pPr>
              <a:defRPr/>
            </a:pPr>
            <a:r>
              <a:rPr lang="el-GR"/>
              <a:t>Παναγιώτα Στράτη</a:t>
            </a:r>
          </a:p>
        </p:txBody>
      </p:sp>
      <p:sp>
        <p:nvSpPr>
          <p:cNvPr id="5" name="4 - Θέση ημερομηνίας">
            <a:extLst>
              <a:ext uri="{FF2B5EF4-FFF2-40B4-BE49-F238E27FC236}">
                <a16:creationId xmlns:a16="http://schemas.microsoft.com/office/drawing/2014/main" id="{22F6C905-C68B-46B6-82F9-9689490AFD73}"/>
              </a:ext>
            </a:extLst>
          </p:cNvPr>
          <p:cNvSpPr>
            <a:spLocks noGrp="1"/>
          </p:cNvSpPr>
          <p:nvPr>
            <p:ph type="dt" sz="quarter" idx="11"/>
          </p:nvPr>
        </p:nvSpPr>
        <p:spPr/>
        <p:txBody>
          <a:bodyPr/>
          <a:lstStyle/>
          <a:p>
            <a:pPr>
              <a:defRPr/>
            </a:pPr>
            <a:fld id="{82D0223B-E878-4BA9-B2A9-B3F5EB0EC9B2}" type="datetime1">
              <a:rPr lang="el-GR" smtClean="0"/>
              <a:pPr>
                <a:defRPr/>
              </a:pPr>
              <a:t>22/12/2019</a:t>
            </a:fld>
            <a:endParaRPr lang="el-GR" dirty="0"/>
          </a:p>
        </p:txBody>
      </p:sp>
      <p:sp>
        <p:nvSpPr>
          <p:cNvPr id="6" name="5 - Θέση αριθμού διαφάνειας">
            <a:extLst>
              <a:ext uri="{FF2B5EF4-FFF2-40B4-BE49-F238E27FC236}">
                <a16:creationId xmlns:a16="http://schemas.microsoft.com/office/drawing/2014/main" id="{DAD15E0B-C597-4CAD-BB51-1B906CA1844C}"/>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DCC57AB-E1E6-426E-8685-FB5739A9C424}" type="slidenum">
              <a:rPr lang="el-GR" altLang="el-GR">
                <a:latin typeface="Constantia" panose="02030602050306030303" pitchFamily="18" charset="0"/>
              </a:rPr>
              <a:pPr eaLnBrk="1" hangingPunct="1"/>
              <a:t>39</a:t>
            </a:fld>
            <a:endParaRPr lang="el-GR" altLang="el-GR">
              <a:latin typeface="Constantia" panose="02030602050306030303" pitchFamily="18" charset="0"/>
            </a:endParaRPr>
          </a:p>
        </p:txBody>
      </p:sp>
      <p:pic>
        <p:nvPicPr>
          <p:cNvPr id="44038" name="Picture 2" descr="Σχετική εικόνα">
            <a:extLst>
              <a:ext uri="{FF2B5EF4-FFF2-40B4-BE49-F238E27FC236}">
                <a16:creationId xmlns:a16="http://schemas.microsoft.com/office/drawing/2014/main" id="{0B968123-12D1-4DD8-8CCC-5320612B55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0163" y="2357438"/>
            <a:ext cx="3500437" cy="233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a:extLst>
              <a:ext uri="{FF2B5EF4-FFF2-40B4-BE49-F238E27FC236}">
                <a16:creationId xmlns:a16="http://schemas.microsoft.com/office/drawing/2014/main" id="{6E265005-9DDB-4FA9-BDA1-547C13A9EE86}"/>
              </a:ext>
            </a:extLst>
          </p:cNvPr>
          <p:cNvSpPr>
            <a:spLocks noGrp="1"/>
          </p:cNvSpPr>
          <p:nvPr>
            <p:ph type="title"/>
          </p:nvPr>
        </p:nvSpPr>
        <p:spPr>
          <a:xfrm>
            <a:off x="1219200" y="431800"/>
            <a:ext cx="9750425" cy="854075"/>
          </a:xfrm>
        </p:spPr>
        <p:txBody>
          <a:bodyPr/>
          <a:lstStyle/>
          <a:p>
            <a:pPr algn="ctr">
              <a:defRPr/>
            </a:pPr>
            <a:r>
              <a:rPr lang="el-GR" sz="2800" b="1" dirty="0">
                <a:solidFill>
                  <a:schemeClr val="accent1">
                    <a:lumMod val="60000"/>
                    <a:lumOff val="40000"/>
                  </a:schemeClr>
                </a:solidFill>
              </a:rPr>
              <a:t>Περιεχόμενα Μαθήματος</a:t>
            </a:r>
            <a:endParaRPr lang="el-GR" sz="2800" dirty="0"/>
          </a:p>
        </p:txBody>
      </p:sp>
      <p:sp>
        <p:nvSpPr>
          <p:cNvPr id="8195" name="2 - Θέση περιεχομένου">
            <a:extLst>
              <a:ext uri="{FF2B5EF4-FFF2-40B4-BE49-F238E27FC236}">
                <a16:creationId xmlns:a16="http://schemas.microsoft.com/office/drawing/2014/main" id="{C00C4D72-5810-4BA0-905B-3243F28FAE9E}"/>
              </a:ext>
            </a:extLst>
          </p:cNvPr>
          <p:cNvSpPr>
            <a:spLocks noGrp="1"/>
          </p:cNvSpPr>
          <p:nvPr>
            <p:ph idx="1"/>
          </p:nvPr>
        </p:nvSpPr>
        <p:spPr>
          <a:xfrm>
            <a:off x="1219200" y="1285875"/>
            <a:ext cx="10304463" cy="4784725"/>
          </a:xfrm>
        </p:spPr>
        <p:txBody>
          <a:bodyPr/>
          <a:lstStyle/>
          <a:p>
            <a:pPr>
              <a:buFont typeface="Arial" panose="020B0604020202020204" pitchFamily="34" charset="0"/>
              <a:buBlip>
                <a:blip r:embed="rId2"/>
              </a:buBlip>
            </a:pPr>
            <a:r>
              <a:rPr lang="el-GR" altLang="el-GR"/>
              <a:t>Η εκπαίδευση των νηπιαγωγών για καλύτερη επικοινωνία – συνεργασία με τους γονείς</a:t>
            </a:r>
          </a:p>
          <a:p>
            <a:pPr>
              <a:buFont typeface="Arial" panose="020B0604020202020204" pitchFamily="34" charset="0"/>
              <a:buBlip>
                <a:blip r:embed="rId2"/>
              </a:buBlip>
            </a:pPr>
            <a:r>
              <a:rPr lang="el-GR" altLang="el-GR"/>
              <a:t>Παιδιά από άλλες χώρες στο νηπιαγωγείο και προτάσεις διδασκαλίας</a:t>
            </a:r>
          </a:p>
          <a:p>
            <a:pPr>
              <a:buFont typeface="Arial" panose="020B0604020202020204" pitchFamily="34" charset="0"/>
              <a:buBlip>
                <a:blip r:embed="rId2"/>
              </a:buBlip>
            </a:pPr>
            <a:r>
              <a:rPr lang="el-GR" altLang="el-GR"/>
              <a:t>Βασικές θεωρητικές αρχές και προσεγγίσεις για τη συνεργασία Οικογένειας και Νηπιαγωγείου</a:t>
            </a:r>
          </a:p>
          <a:p>
            <a:pPr>
              <a:buFont typeface="Arial" panose="020B0604020202020204" pitchFamily="34" charset="0"/>
              <a:buBlip>
                <a:blip r:embed="rId2"/>
              </a:buBlip>
            </a:pPr>
            <a:r>
              <a:rPr lang="el-GR" altLang="el-GR"/>
              <a:t>Το πολυδιάστατο πεδίο της Κοινωνικής Μάθησης</a:t>
            </a:r>
          </a:p>
          <a:p>
            <a:pPr>
              <a:buFont typeface="Arial" panose="020B0604020202020204" pitchFamily="34" charset="0"/>
              <a:buBlip>
                <a:blip r:embed="rId2"/>
              </a:buBlip>
            </a:pPr>
            <a:r>
              <a:rPr lang="el-GR" altLang="el-GR"/>
              <a:t>Η αξιοποίηση του πεδίου της Κοινωνικής Μάθησης στην παιδαγωγική εργασία του Νηπιαγωγείου</a:t>
            </a:r>
          </a:p>
          <a:p>
            <a:pPr>
              <a:buFont typeface="Arial" panose="020B0604020202020204" pitchFamily="34" charset="0"/>
              <a:buBlip>
                <a:blip r:embed="rId2"/>
              </a:buBlip>
            </a:pPr>
            <a:r>
              <a:rPr lang="el-GR" altLang="el-GR"/>
              <a:t>Εξατομικευμένος παιδαγωγικός σχεδιασμός</a:t>
            </a:r>
          </a:p>
          <a:p>
            <a:pPr>
              <a:buFont typeface="Arial" panose="020B0604020202020204" pitchFamily="34" charset="0"/>
              <a:buBlip>
                <a:blip r:embed="rId2"/>
              </a:buBlip>
            </a:pPr>
            <a:r>
              <a:rPr lang="el-GR" altLang="el-GR"/>
              <a:t>Παρουσίαση ερευνητικών εργασιών</a:t>
            </a:r>
          </a:p>
          <a:p>
            <a:endParaRPr lang="el-GR" altLang="el-GR"/>
          </a:p>
        </p:txBody>
      </p:sp>
      <p:sp>
        <p:nvSpPr>
          <p:cNvPr id="4" name="3 - Θέση υποσέλιδου">
            <a:extLst>
              <a:ext uri="{FF2B5EF4-FFF2-40B4-BE49-F238E27FC236}">
                <a16:creationId xmlns:a16="http://schemas.microsoft.com/office/drawing/2014/main" id="{DB719224-36E6-4D2A-B39E-D9C68B5839B4}"/>
              </a:ext>
            </a:extLst>
          </p:cNvPr>
          <p:cNvSpPr>
            <a:spLocks noGrp="1"/>
          </p:cNvSpPr>
          <p:nvPr>
            <p:ph type="ftr" sz="quarter" idx="10"/>
          </p:nvPr>
        </p:nvSpPr>
        <p:spPr/>
        <p:txBody>
          <a:bodyPr/>
          <a:lstStyle/>
          <a:p>
            <a:pPr>
              <a:defRPr/>
            </a:pPr>
            <a:r>
              <a:rPr lang="el-GR"/>
              <a:t>Παναγιώτα Στράτη</a:t>
            </a:r>
          </a:p>
        </p:txBody>
      </p:sp>
      <p:sp>
        <p:nvSpPr>
          <p:cNvPr id="5" name="4 - Θέση ημερομηνίας">
            <a:extLst>
              <a:ext uri="{FF2B5EF4-FFF2-40B4-BE49-F238E27FC236}">
                <a16:creationId xmlns:a16="http://schemas.microsoft.com/office/drawing/2014/main" id="{410B3676-5CC5-4076-BF15-B77237902176}"/>
              </a:ext>
            </a:extLst>
          </p:cNvPr>
          <p:cNvSpPr>
            <a:spLocks noGrp="1"/>
          </p:cNvSpPr>
          <p:nvPr>
            <p:ph type="dt" sz="quarter" idx="11"/>
          </p:nvPr>
        </p:nvSpPr>
        <p:spPr/>
        <p:txBody>
          <a:bodyPr/>
          <a:lstStyle/>
          <a:p>
            <a:pPr>
              <a:defRPr/>
            </a:pPr>
            <a:fld id="{0C279419-AA69-4A8E-9FB3-786783623D83}" type="datetime1">
              <a:rPr lang="el-GR"/>
              <a:pPr>
                <a:defRPr/>
              </a:pPr>
              <a:t>22/12/2019</a:t>
            </a:fld>
            <a:endParaRPr lang="el-GR" dirty="0"/>
          </a:p>
        </p:txBody>
      </p:sp>
      <p:sp>
        <p:nvSpPr>
          <p:cNvPr id="6" name="5 - Θέση αριθμού διαφάνειας">
            <a:extLst>
              <a:ext uri="{FF2B5EF4-FFF2-40B4-BE49-F238E27FC236}">
                <a16:creationId xmlns:a16="http://schemas.microsoft.com/office/drawing/2014/main" id="{D155D525-74B1-4F7B-8F5A-914FD1E83CF1}"/>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172557D-05B4-4588-8DBF-183A21965D79}" type="slidenum">
              <a:rPr lang="el-GR" altLang="el-GR">
                <a:latin typeface="Constantia" panose="02030602050306030303" pitchFamily="18" charset="0"/>
              </a:rPr>
              <a:pPr eaLnBrk="1" hangingPunct="1"/>
              <a:t>4</a:t>
            </a:fld>
            <a:endParaRPr lang="el-GR" altLang="el-GR">
              <a:latin typeface="Constantia" panose="02030602050306030303" pitchFamily="18" charset="0"/>
            </a:endParaRPr>
          </a:p>
        </p:txBody>
      </p:sp>
    </p:spTree>
  </p:cSld>
  <p:clrMapOvr>
    <a:masterClrMapping/>
  </p:clrMapOvr>
  <p:transition spd="med">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υποσέλιδου">
            <a:extLst>
              <a:ext uri="{FF2B5EF4-FFF2-40B4-BE49-F238E27FC236}">
                <a16:creationId xmlns:a16="http://schemas.microsoft.com/office/drawing/2014/main" id="{84389093-2985-4FB3-9E3F-D40BA620EF8F}"/>
              </a:ext>
            </a:extLst>
          </p:cNvPr>
          <p:cNvSpPr>
            <a:spLocks noGrp="1"/>
          </p:cNvSpPr>
          <p:nvPr>
            <p:ph type="ftr" sz="quarter" idx="10"/>
          </p:nvPr>
        </p:nvSpPr>
        <p:spPr/>
        <p:txBody>
          <a:bodyPr/>
          <a:lstStyle/>
          <a:p>
            <a:pPr>
              <a:defRPr/>
            </a:pPr>
            <a:r>
              <a:rPr lang="el-GR"/>
              <a:t>Παναγιώτα Στράτη</a:t>
            </a:r>
          </a:p>
        </p:txBody>
      </p:sp>
      <p:sp>
        <p:nvSpPr>
          <p:cNvPr id="5" name="4 - Θέση ημερομηνίας">
            <a:extLst>
              <a:ext uri="{FF2B5EF4-FFF2-40B4-BE49-F238E27FC236}">
                <a16:creationId xmlns:a16="http://schemas.microsoft.com/office/drawing/2014/main" id="{1C58CBF0-9DD2-4B22-ADD8-73A7E90DE58F}"/>
              </a:ext>
            </a:extLst>
          </p:cNvPr>
          <p:cNvSpPr>
            <a:spLocks noGrp="1"/>
          </p:cNvSpPr>
          <p:nvPr>
            <p:ph type="dt" sz="quarter" idx="11"/>
          </p:nvPr>
        </p:nvSpPr>
        <p:spPr/>
        <p:txBody>
          <a:bodyPr/>
          <a:lstStyle/>
          <a:p>
            <a:pPr>
              <a:defRPr/>
            </a:pPr>
            <a:fld id="{FDDE438B-4AD3-4649-A959-620973876733}" type="datetime1">
              <a:rPr lang="el-GR" smtClean="0"/>
              <a:pPr>
                <a:defRPr/>
              </a:pPr>
              <a:t>22/12/2019</a:t>
            </a:fld>
            <a:endParaRPr lang="el-GR" dirty="0"/>
          </a:p>
        </p:txBody>
      </p:sp>
      <p:sp>
        <p:nvSpPr>
          <p:cNvPr id="6" name="5 - Θέση αριθμού διαφάνειας">
            <a:extLst>
              <a:ext uri="{FF2B5EF4-FFF2-40B4-BE49-F238E27FC236}">
                <a16:creationId xmlns:a16="http://schemas.microsoft.com/office/drawing/2014/main" id="{4FB9F969-F174-4F5C-B13C-CBCCAFF2B31B}"/>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BD223EE-BCCE-4435-8283-4C40E3A95554}" type="slidenum">
              <a:rPr lang="el-GR" altLang="el-GR">
                <a:solidFill>
                  <a:schemeClr val="tx2"/>
                </a:solidFill>
                <a:latin typeface="Constantia" panose="02030602050306030303" pitchFamily="18" charset="0"/>
              </a:rPr>
              <a:pPr eaLnBrk="1" hangingPunct="1"/>
              <a:t>40</a:t>
            </a:fld>
            <a:endParaRPr lang="el-GR" altLang="el-GR">
              <a:solidFill>
                <a:schemeClr val="tx2"/>
              </a:solidFill>
              <a:latin typeface="Constantia" panose="02030602050306030303" pitchFamily="18" charset="0"/>
            </a:endParaRPr>
          </a:p>
        </p:txBody>
      </p:sp>
      <p:pic>
        <p:nvPicPr>
          <p:cNvPr id="45061" name="Picture 2" descr="Untitled">
            <a:extLst>
              <a:ext uri="{FF2B5EF4-FFF2-40B4-BE49-F238E27FC236}">
                <a16:creationId xmlns:a16="http://schemas.microsoft.com/office/drawing/2014/main" id="{C91EF00C-09CA-4B6E-AE17-EB8733BC88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9475" y="465138"/>
            <a:ext cx="10358438" cy="574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υποσέλιδου">
            <a:extLst>
              <a:ext uri="{FF2B5EF4-FFF2-40B4-BE49-F238E27FC236}">
                <a16:creationId xmlns:a16="http://schemas.microsoft.com/office/drawing/2014/main" id="{A7309639-6379-489A-B334-3C0EB7F89B2D}"/>
              </a:ext>
            </a:extLst>
          </p:cNvPr>
          <p:cNvSpPr>
            <a:spLocks noGrp="1"/>
          </p:cNvSpPr>
          <p:nvPr>
            <p:ph type="ftr" sz="quarter" idx="10"/>
          </p:nvPr>
        </p:nvSpPr>
        <p:spPr/>
        <p:txBody>
          <a:bodyPr/>
          <a:lstStyle/>
          <a:p>
            <a:pPr>
              <a:defRPr/>
            </a:pPr>
            <a:r>
              <a:rPr lang="el-GR"/>
              <a:t>Παναγιώτα Στράτη</a:t>
            </a:r>
          </a:p>
        </p:txBody>
      </p:sp>
      <p:sp>
        <p:nvSpPr>
          <p:cNvPr id="3" name="2 - Θέση ημερομηνίας">
            <a:extLst>
              <a:ext uri="{FF2B5EF4-FFF2-40B4-BE49-F238E27FC236}">
                <a16:creationId xmlns:a16="http://schemas.microsoft.com/office/drawing/2014/main" id="{A077260C-0888-4DA2-94DA-AF85F14DE7A7}"/>
              </a:ext>
            </a:extLst>
          </p:cNvPr>
          <p:cNvSpPr>
            <a:spLocks noGrp="1"/>
          </p:cNvSpPr>
          <p:nvPr>
            <p:ph type="dt" sz="quarter" idx="11"/>
          </p:nvPr>
        </p:nvSpPr>
        <p:spPr/>
        <p:txBody>
          <a:bodyPr/>
          <a:lstStyle/>
          <a:p>
            <a:pPr>
              <a:defRPr/>
            </a:pPr>
            <a:fld id="{45AF2BD6-5436-4C4F-B4CB-7F8F63D37289}" type="datetime1">
              <a:rPr lang="el-GR"/>
              <a:pPr>
                <a:defRPr/>
              </a:pPr>
              <a:t>22/12/2019</a:t>
            </a:fld>
            <a:endParaRPr lang="el-GR" dirty="0"/>
          </a:p>
        </p:txBody>
      </p:sp>
      <p:sp>
        <p:nvSpPr>
          <p:cNvPr id="4" name="3 - Θέση αριθμού διαφάνειας">
            <a:extLst>
              <a:ext uri="{FF2B5EF4-FFF2-40B4-BE49-F238E27FC236}">
                <a16:creationId xmlns:a16="http://schemas.microsoft.com/office/drawing/2014/main" id="{C6BEE4EB-4990-40FF-B918-F71DF86E8130}"/>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BBE5490-690B-4C77-B42C-E8ECB6F2D9D0}" type="slidenum">
              <a:rPr lang="el-GR" altLang="el-GR">
                <a:latin typeface="Constantia" panose="02030602050306030303" pitchFamily="18" charset="0"/>
              </a:rPr>
              <a:pPr eaLnBrk="1" hangingPunct="1"/>
              <a:t>41</a:t>
            </a:fld>
            <a:endParaRPr lang="el-GR" altLang="el-GR">
              <a:latin typeface="Constantia" panose="02030602050306030303" pitchFamily="18" charset="0"/>
            </a:endParaRPr>
          </a:p>
        </p:txBody>
      </p:sp>
      <p:pic>
        <p:nvPicPr>
          <p:cNvPr id="46085" name="Picture 2" descr="Αποτέλεσμα εικόνας για ρεγγιο εμιλια">
            <a:extLst>
              <a:ext uri="{FF2B5EF4-FFF2-40B4-BE49-F238E27FC236}">
                <a16:creationId xmlns:a16="http://schemas.microsoft.com/office/drawing/2014/main" id="{14F9EA7F-A89F-49A4-8DE7-4827E59811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163" y="714375"/>
            <a:ext cx="3995737"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6" name="Picture 4" descr="Σχετική εικόνα">
            <a:extLst>
              <a:ext uri="{FF2B5EF4-FFF2-40B4-BE49-F238E27FC236}">
                <a16:creationId xmlns:a16="http://schemas.microsoft.com/office/drawing/2014/main" id="{311E1EA9-F297-4CF2-BAFA-78CE06EF8B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1538" y="642938"/>
            <a:ext cx="5734050" cy="305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7" name="Picture 6" descr="Σχετική εικόνα">
            <a:extLst>
              <a:ext uri="{FF2B5EF4-FFF2-40B4-BE49-F238E27FC236}">
                <a16:creationId xmlns:a16="http://schemas.microsoft.com/office/drawing/2014/main" id="{15BC647F-F7B5-42E6-9CD2-34C648C766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2413" y="3857625"/>
            <a:ext cx="214312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8" name="Picture 8" descr="Σχετική εικόνα">
            <a:extLst>
              <a:ext uri="{FF2B5EF4-FFF2-40B4-BE49-F238E27FC236}">
                <a16:creationId xmlns:a16="http://schemas.microsoft.com/office/drawing/2014/main" id="{09F0BCB2-F348-4D4B-A484-E603927DE34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08850" y="4143375"/>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υποσέλιδου">
            <a:extLst>
              <a:ext uri="{FF2B5EF4-FFF2-40B4-BE49-F238E27FC236}">
                <a16:creationId xmlns:a16="http://schemas.microsoft.com/office/drawing/2014/main" id="{4C533BB9-0E96-4C9C-A097-AA99FB59C971}"/>
              </a:ext>
            </a:extLst>
          </p:cNvPr>
          <p:cNvSpPr>
            <a:spLocks noGrp="1"/>
          </p:cNvSpPr>
          <p:nvPr>
            <p:ph type="ftr" sz="quarter" idx="10"/>
          </p:nvPr>
        </p:nvSpPr>
        <p:spPr/>
        <p:txBody>
          <a:bodyPr/>
          <a:lstStyle/>
          <a:p>
            <a:pPr>
              <a:defRPr/>
            </a:pPr>
            <a:r>
              <a:rPr lang="el-GR"/>
              <a:t>Παναγιώτα Στράτη</a:t>
            </a:r>
          </a:p>
        </p:txBody>
      </p:sp>
      <p:sp>
        <p:nvSpPr>
          <p:cNvPr id="5" name="4 - Θέση ημερομηνίας">
            <a:extLst>
              <a:ext uri="{FF2B5EF4-FFF2-40B4-BE49-F238E27FC236}">
                <a16:creationId xmlns:a16="http://schemas.microsoft.com/office/drawing/2014/main" id="{A33674AC-DA79-49CF-8C43-963B9F8B2D5C}"/>
              </a:ext>
            </a:extLst>
          </p:cNvPr>
          <p:cNvSpPr>
            <a:spLocks noGrp="1"/>
          </p:cNvSpPr>
          <p:nvPr>
            <p:ph type="dt" sz="quarter" idx="11"/>
          </p:nvPr>
        </p:nvSpPr>
        <p:spPr/>
        <p:txBody>
          <a:bodyPr/>
          <a:lstStyle/>
          <a:p>
            <a:pPr>
              <a:defRPr/>
            </a:pPr>
            <a:fld id="{CCF7ABA9-2213-4DF6-9C03-4BACDD4C5771}" type="datetime1">
              <a:rPr lang="el-GR" smtClean="0"/>
              <a:pPr>
                <a:defRPr/>
              </a:pPr>
              <a:t>22/12/2019</a:t>
            </a:fld>
            <a:endParaRPr lang="el-GR" dirty="0"/>
          </a:p>
        </p:txBody>
      </p:sp>
      <p:sp>
        <p:nvSpPr>
          <p:cNvPr id="6" name="5 - Θέση αριθμού διαφάνειας">
            <a:extLst>
              <a:ext uri="{FF2B5EF4-FFF2-40B4-BE49-F238E27FC236}">
                <a16:creationId xmlns:a16="http://schemas.microsoft.com/office/drawing/2014/main" id="{57965CC6-2197-435F-A554-BC3C5BAC51C6}"/>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6F75106-6ADE-4068-A4CF-52DC3EB3EC0E}" type="slidenum">
              <a:rPr lang="el-GR" altLang="el-GR">
                <a:solidFill>
                  <a:schemeClr val="tx2"/>
                </a:solidFill>
                <a:latin typeface="Constantia" panose="02030602050306030303" pitchFamily="18" charset="0"/>
              </a:rPr>
              <a:pPr eaLnBrk="1" hangingPunct="1"/>
              <a:t>42</a:t>
            </a:fld>
            <a:endParaRPr lang="el-GR" altLang="el-GR">
              <a:solidFill>
                <a:schemeClr val="tx2"/>
              </a:solidFill>
              <a:latin typeface="Constantia" panose="02030602050306030303" pitchFamily="18" charset="0"/>
            </a:endParaRPr>
          </a:p>
        </p:txBody>
      </p:sp>
      <p:sp>
        <p:nvSpPr>
          <p:cNvPr id="7" name="6 - Στρογγυλεμένο ορθογώνιο">
            <a:extLst>
              <a:ext uri="{FF2B5EF4-FFF2-40B4-BE49-F238E27FC236}">
                <a16:creationId xmlns:a16="http://schemas.microsoft.com/office/drawing/2014/main" id="{A94346A4-B2C2-4957-9A0C-C36E68B81828}"/>
              </a:ext>
            </a:extLst>
          </p:cNvPr>
          <p:cNvSpPr/>
          <p:nvPr/>
        </p:nvSpPr>
        <p:spPr>
          <a:xfrm>
            <a:off x="808038" y="1785938"/>
            <a:ext cx="10215562" cy="3000375"/>
          </a:xfrm>
          <a:prstGeom prst="roundRect">
            <a:avLst/>
          </a:prstGeom>
          <a:ln w="38100">
            <a:solidFill>
              <a:schemeClr val="accent2"/>
            </a:solidFill>
          </a:ln>
        </p:spPr>
        <p:style>
          <a:lnRef idx="2">
            <a:schemeClr val="accent2"/>
          </a:lnRef>
          <a:fillRef idx="1">
            <a:schemeClr val="lt1"/>
          </a:fillRef>
          <a:effectRef idx="0">
            <a:schemeClr val="accent2"/>
          </a:effectRef>
          <a:fontRef idx="minor">
            <a:schemeClr val="dk1"/>
          </a:fontRef>
        </p:style>
        <p:txBody>
          <a:bodyPr anchor="ctr"/>
          <a:lstStyle/>
          <a:p>
            <a:pPr algn="ctr">
              <a:defRPr/>
            </a:pPr>
            <a:r>
              <a:rPr lang="el-GR" sz="2400" b="1" dirty="0">
                <a:solidFill>
                  <a:srgbClr val="002060"/>
                </a:solidFill>
              </a:rPr>
              <a:t>Υποστηρίζουν μια εκπαίδευση ενεργητική, τονίζουν τη σπουδαιότητα των εμπειριών και της αυτονομίας.</a:t>
            </a:r>
          </a:p>
          <a:p>
            <a:pPr algn="ctr">
              <a:defRPr/>
            </a:pPr>
            <a:r>
              <a:rPr lang="el-GR" sz="2400" b="1" dirty="0">
                <a:solidFill>
                  <a:srgbClr val="002060"/>
                </a:solidFill>
              </a:rPr>
              <a:t>Ενσωματώνουν όλες τις περιοχές της γνώσης και τον </a:t>
            </a:r>
            <a:r>
              <a:rPr lang="el-GR" sz="2400" b="1" dirty="0" err="1">
                <a:solidFill>
                  <a:srgbClr val="002060"/>
                </a:solidFill>
              </a:rPr>
              <a:t>κοινωνικο</a:t>
            </a:r>
            <a:r>
              <a:rPr lang="el-GR" sz="2400" b="1" dirty="0">
                <a:solidFill>
                  <a:srgbClr val="002060"/>
                </a:solidFill>
              </a:rPr>
              <a:t>-συναισθηματικό κόσμο του παιδιού.</a:t>
            </a:r>
          </a:p>
        </p:txBody>
      </p:sp>
      <p:sp>
        <p:nvSpPr>
          <p:cNvPr id="8" name="7 - Στρογγυλεμένο ορθογώνιο">
            <a:extLst>
              <a:ext uri="{FF2B5EF4-FFF2-40B4-BE49-F238E27FC236}">
                <a16:creationId xmlns:a16="http://schemas.microsoft.com/office/drawing/2014/main" id="{509FDBCC-B8BB-4FCE-9E8C-EF3778B1BB81}"/>
              </a:ext>
            </a:extLst>
          </p:cNvPr>
          <p:cNvSpPr/>
          <p:nvPr/>
        </p:nvSpPr>
        <p:spPr>
          <a:xfrm>
            <a:off x="808038" y="285750"/>
            <a:ext cx="9929812" cy="1071563"/>
          </a:xfrm>
          <a:prstGeom prst="roundRect">
            <a:avLst/>
          </a:prstGeom>
          <a:ln w="38100">
            <a:solidFill>
              <a:schemeClr val="tx1">
                <a:lumMod val="50000"/>
              </a:schemeClr>
            </a:solidFill>
          </a:ln>
        </p:spPr>
        <p:style>
          <a:lnRef idx="2">
            <a:schemeClr val="accent1"/>
          </a:lnRef>
          <a:fillRef idx="1">
            <a:schemeClr val="lt1"/>
          </a:fillRef>
          <a:effectRef idx="0">
            <a:schemeClr val="accent1"/>
          </a:effectRef>
          <a:fontRef idx="minor">
            <a:schemeClr val="dk1"/>
          </a:fontRef>
        </p:style>
        <p:txBody>
          <a:bodyPr anchor="ctr"/>
          <a:lstStyle/>
          <a:p>
            <a:pPr algn="ctr">
              <a:defRPr/>
            </a:pPr>
            <a:r>
              <a:rPr lang="el-GR" sz="2400" b="1" dirty="0">
                <a:solidFill>
                  <a:srgbClr val="002060"/>
                </a:solidFill>
              </a:rPr>
              <a:t>Τα παραπάνω προγράμματα έχουν ως βάση τους την ενιαία  δομή και στοχεύουν στην </a:t>
            </a:r>
            <a:r>
              <a:rPr lang="el-GR" sz="2400" b="1" dirty="0" err="1">
                <a:solidFill>
                  <a:srgbClr val="002060"/>
                </a:solidFill>
              </a:rPr>
              <a:t>κοινωνικο</a:t>
            </a:r>
            <a:r>
              <a:rPr lang="el-GR" sz="2400" b="1" dirty="0">
                <a:solidFill>
                  <a:srgbClr val="002060"/>
                </a:solidFill>
              </a:rPr>
              <a:t>-συναισθηματική και γνωστική ανάπτυξη των παιδιών.</a:t>
            </a:r>
          </a:p>
        </p:txBody>
      </p:sp>
      <p:sp>
        <p:nvSpPr>
          <p:cNvPr id="9" name="8 - Στρογγυλεμένο ορθογώνιο">
            <a:extLst>
              <a:ext uri="{FF2B5EF4-FFF2-40B4-BE49-F238E27FC236}">
                <a16:creationId xmlns:a16="http://schemas.microsoft.com/office/drawing/2014/main" id="{45D9A78B-31FB-44AC-BF82-32219360A348}"/>
              </a:ext>
            </a:extLst>
          </p:cNvPr>
          <p:cNvSpPr/>
          <p:nvPr/>
        </p:nvSpPr>
        <p:spPr>
          <a:xfrm>
            <a:off x="1736725" y="5214938"/>
            <a:ext cx="9286875" cy="928687"/>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sz="2400" b="1" i="1" dirty="0">
                <a:solidFill>
                  <a:srgbClr val="002060"/>
                </a:solidFill>
              </a:rPr>
              <a:t>Οι διδακτικές στρατηγικές που αξιοποιούνται αποβλέπουν στην ανάπτυξη του παιδιού ως «όλου»</a:t>
            </a:r>
          </a:p>
        </p:txBody>
      </p:sp>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Τίτλος 12">
            <a:extLst>
              <a:ext uri="{FF2B5EF4-FFF2-40B4-BE49-F238E27FC236}">
                <a16:creationId xmlns:a16="http://schemas.microsoft.com/office/drawing/2014/main" id="{9EC79EB0-50B6-4218-8633-4A6F92AB31DC}"/>
              </a:ext>
            </a:extLst>
          </p:cNvPr>
          <p:cNvSpPr>
            <a:spLocks noGrp="1"/>
          </p:cNvSpPr>
          <p:nvPr>
            <p:ph type="title"/>
          </p:nvPr>
        </p:nvSpPr>
        <p:spPr>
          <a:xfrm>
            <a:off x="1219200" y="431800"/>
            <a:ext cx="9750425" cy="1068388"/>
          </a:xfrm>
        </p:spPr>
        <p:txBody>
          <a:bodyPr/>
          <a:lstStyle/>
          <a:p>
            <a:pPr algn="ctr" eaLnBrk="1" hangingPunct="1">
              <a:defRPr/>
            </a:pPr>
            <a:r>
              <a:rPr lang="el-GR" sz="2400" b="1" dirty="0">
                <a:solidFill>
                  <a:schemeClr val="tx1">
                    <a:lumMod val="60000"/>
                    <a:lumOff val="40000"/>
                  </a:schemeClr>
                </a:solidFill>
              </a:rPr>
              <a:t>Τύποι Παιδαγωγικών Σχεδίων και Διδακτικών Προτάσεων – Προγραμμάτων για την Προσχολική Αγωγή και Εκπαίδευση</a:t>
            </a:r>
          </a:p>
        </p:txBody>
      </p:sp>
      <p:sp>
        <p:nvSpPr>
          <p:cNvPr id="9219" name="Σύμβολο κράτησης θέσης περιεχομένου 13">
            <a:extLst>
              <a:ext uri="{FF2B5EF4-FFF2-40B4-BE49-F238E27FC236}">
                <a16:creationId xmlns:a16="http://schemas.microsoft.com/office/drawing/2014/main" id="{BFD5865E-EBF5-4264-A3C8-02C1A231B0EB}"/>
              </a:ext>
            </a:extLst>
          </p:cNvPr>
          <p:cNvSpPr>
            <a:spLocks noGrp="1"/>
          </p:cNvSpPr>
          <p:nvPr>
            <p:ph idx="1"/>
          </p:nvPr>
        </p:nvSpPr>
        <p:spPr>
          <a:xfrm>
            <a:off x="1219200" y="1643063"/>
            <a:ext cx="9750425" cy="4427537"/>
          </a:xfrm>
        </p:spPr>
        <p:txBody>
          <a:bodyPr/>
          <a:lstStyle/>
          <a:p>
            <a:pPr eaLnBrk="1" hangingPunct="1"/>
            <a:r>
              <a:rPr lang="el-GR" altLang="el-GR"/>
              <a:t>Στην πράξη της καθημερινής εργασίας του νηπιαγωγείου συναντά κανείς πληθώρα σχεδίων και προτάσεων.</a:t>
            </a:r>
          </a:p>
          <a:p>
            <a:pPr eaLnBrk="1" hangingPunct="1"/>
            <a:r>
              <a:rPr lang="el-GR" altLang="el-GR"/>
              <a:t>Εκτός από τις βασικές παιδαγωγικές προτάσεις του </a:t>
            </a:r>
            <a:r>
              <a:rPr lang="en-US" altLang="el-GR" b="1" u="sng">
                <a:solidFill>
                  <a:srgbClr val="002060"/>
                </a:solidFill>
              </a:rPr>
              <a:t>F. </a:t>
            </a:r>
            <a:r>
              <a:rPr lang="it-IT" altLang="el-GR" b="1" u="sng">
                <a:solidFill>
                  <a:srgbClr val="002060"/>
                </a:solidFill>
              </a:rPr>
              <a:t>Fröbel</a:t>
            </a:r>
            <a:r>
              <a:rPr lang="en-US" altLang="el-GR" b="1" u="sng">
                <a:solidFill>
                  <a:srgbClr val="002060"/>
                </a:solidFill>
              </a:rPr>
              <a:t> </a:t>
            </a:r>
            <a:r>
              <a:rPr lang="en-US" altLang="el-GR"/>
              <a:t>(1782-1852), </a:t>
            </a:r>
            <a:r>
              <a:rPr lang="el-GR" altLang="el-GR"/>
              <a:t>του </a:t>
            </a:r>
            <a:r>
              <a:rPr lang="en-US" altLang="el-GR" b="1" u="sng">
                <a:solidFill>
                  <a:srgbClr val="002060"/>
                </a:solidFill>
              </a:rPr>
              <a:t>R. Steiner </a:t>
            </a:r>
            <a:r>
              <a:rPr lang="en-US" altLang="el-GR"/>
              <a:t>(1861-1925) </a:t>
            </a:r>
            <a:r>
              <a:rPr lang="el-GR" altLang="el-GR"/>
              <a:t>και της </a:t>
            </a:r>
            <a:r>
              <a:rPr lang="en-US" altLang="el-GR" b="1" u="sng">
                <a:solidFill>
                  <a:srgbClr val="002060"/>
                </a:solidFill>
              </a:rPr>
              <a:t>M. Montessori </a:t>
            </a:r>
            <a:r>
              <a:rPr lang="en-US" altLang="el-GR"/>
              <a:t>(1870-1952) </a:t>
            </a:r>
            <a:r>
              <a:rPr lang="el-GR" altLang="el-GR"/>
              <a:t>αναπτύχθηκαν τα τελευταία χρόνια νέες προτάσεις και νέα σχέδια παιδαγωγικής εργασίας.</a:t>
            </a:r>
          </a:p>
          <a:p>
            <a:pPr eaLnBrk="1" hangingPunct="1"/>
            <a:r>
              <a:rPr lang="el-GR" altLang="el-GR"/>
              <a:t>Ο </a:t>
            </a:r>
            <a:r>
              <a:rPr lang="it-IT" altLang="el-GR"/>
              <a:t>Fröbel</a:t>
            </a:r>
            <a:r>
              <a:rPr lang="el-GR" altLang="el-GR"/>
              <a:t>, ο </a:t>
            </a:r>
            <a:r>
              <a:rPr lang="en-US" altLang="el-GR"/>
              <a:t>Steiner</a:t>
            </a:r>
            <a:r>
              <a:rPr lang="el-GR" altLang="el-GR"/>
              <a:t> και η</a:t>
            </a:r>
            <a:r>
              <a:rPr lang="en-US" altLang="el-GR"/>
              <a:t> Montessori</a:t>
            </a:r>
            <a:r>
              <a:rPr lang="el-GR" altLang="el-GR"/>
              <a:t> ανέπτυξαν μια παιδαγωγική από την οποία η σημερινή Προσχολική Παιδαγωγική αντλεί τον ορισμό της.</a:t>
            </a:r>
          </a:p>
          <a:p>
            <a:pPr eaLnBrk="1" hangingPunct="1"/>
            <a:r>
              <a:rPr lang="el-GR" altLang="el-GR"/>
              <a:t>Τα νέα Αναλυτικά Προγράμματα που αναφέρονται στην Προσχολική Εκπαίδευση αποτελούν , κυρίως,  διδακτικές προτάσεις και όχι μια νέα Προσχολική Παιδαγωγική.</a:t>
            </a:r>
          </a:p>
        </p:txBody>
      </p:sp>
      <p:sp>
        <p:nvSpPr>
          <p:cNvPr id="4" name="3 - Θέση αριθμού διαφάνειας">
            <a:extLst>
              <a:ext uri="{FF2B5EF4-FFF2-40B4-BE49-F238E27FC236}">
                <a16:creationId xmlns:a16="http://schemas.microsoft.com/office/drawing/2014/main" id="{B2726D9E-017A-4D8E-82C5-B22E9A67E83F}"/>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1C6FD17-539F-4939-9497-0F72D1613870}" type="slidenum">
              <a:rPr lang="el-GR" altLang="el-GR">
                <a:latin typeface="Constantia" panose="02030602050306030303" pitchFamily="18" charset="0"/>
              </a:rPr>
              <a:pPr eaLnBrk="1" hangingPunct="1"/>
              <a:t>5</a:t>
            </a:fld>
            <a:endParaRPr lang="el-GR" altLang="el-GR">
              <a:latin typeface="Constantia" panose="02030602050306030303" pitchFamily="18" charset="0"/>
            </a:endParaRPr>
          </a:p>
        </p:txBody>
      </p:sp>
      <p:sp>
        <p:nvSpPr>
          <p:cNvPr id="5" name="4 - Θέση υποσέλιδου">
            <a:extLst>
              <a:ext uri="{FF2B5EF4-FFF2-40B4-BE49-F238E27FC236}">
                <a16:creationId xmlns:a16="http://schemas.microsoft.com/office/drawing/2014/main" id="{5FCD80E4-7567-41FE-B925-B447D99A170D}"/>
              </a:ext>
            </a:extLst>
          </p:cNvPr>
          <p:cNvSpPr>
            <a:spLocks noGrp="1"/>
          </p:cNvSpPr>
          <p:nvPr>
            <p:ph type="ftr" sz="quarter" idx="10"/>
          </p:nvPr>
        </p:nvSpPr>
        <p:spPr/>
        <p:txBody>
          <a:bodyPr/>
          <a:lstStyle/>
          <a:p>
            <a:pPr>
              <a:defRPr/>
            </a:pPr>
            <a:r>
              <a:rPr lang="el-GR"/>
              <a:t>Παναγιώτα Στράτη</a:t>
            </a:r>
            <a:endParaRPr lang="el-GR" dirty="0"/>
          </a:p>
        </p:txBody>
      </p:sp>
      <p:sp>
        <p:nvSpPr>
          <p:cNvPr id="6" name="5 - Θέση ημερομηνίας">
            <a:extLst>
              <a:ext uri="{FF2B5EF4-FFF2-40B4-BE49-F238E27FC236}">
                <a16:creationId xmlns:a16="http://schemas.microsoft.com/office/drawing/2014/main" id="{362FA518-6F7A-46BE-8F59-BF7FFE06E4DE}"/>
              </a:ext>
            </a:extLst>
          </p:cNvPr>
          <p:cNvSpPr>
            <a:spLocks noGrp="1"/>
          </p:cNvSpPr>
          <p:nvPr>
            <p:ph type="dt" sz="quarter" idx="11"/>
          </p:nvPr>
        </p:nvSpPr>
        <p:spPr/>
        <p:txBody>
          <a:bodyPr/>
          <a:lstStyle/>
          <a:p>
            <a:pPr>
              <a:defRPr/>
            </a:pPr>
            <a:fld id="{0C6B8926-59C8-4432-A224-62D0FA2B2488}" type="datetime1">
              <a:rPr lang="el-GR"/>
              <a:pPr>
                <a:defRPr/>
              </a:pPr>
              <a:t>22/12/2019</a:t>
            </a:fld>
            <a:endParaRPr lang="el-GR" dirty="0"/>
          </a:p>
        </p:txBody>
      </p:sp>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a:extLst>
              <a:ext uri="{FF2B5EF4-FFF2-40B4-BE49-F238E27FC236}">
                <a16:creationId xmlns:a16="http://schemas.microsoft.com/office/drawing/2014/main" id="{ECA05829-BF2C-43B8-892B-3C4C88765908}"/>
              </a:ext>
            </a:extLst>
          </p:cNvPr>
          <p:cNvSpPr>
            <a:spLocks noGrp="1"/>
          </p:cNvSpPr>
          <p:nvPr>
            <p:ph type="title"/>
          </p:nvPr>
        </p:nvSpPr>
        <p:spPr>
          <a:xfrm>
            <a:off x="1219200" y="642938"/>
            <a:ext cx="9750425" cy="1357312"/>
          </a:xfrm>
          <a:solidFill>
            <a:schemeClr val="accent6">
              <a:lumMod val="20000"/>
              <a:lumOff val="80000"/>
            </a:schemeClr>
          </a:solidFill>
        </p:spPr>
        <p:txBody>
          <a:bodyPr/>
          <a:lstStyle/>
          <a:p>
            <a:pPr eaLnBrk="1" hangingPunct="1">
              <a:defRPr/>
            </a:pPr>
            <a:r>
              <a:rPr lang="el-GR" sz="2400" dirty="0"/>
              <a:t>Τα σημερινά διδακτικά σχέδια (προτάσεις) της Προσχολικής Αγωγής και Εκπαίδευσης ονομάζονται </a:t>
            </a:r>
            <a:r>
              <a:rPr lang="el-GR" sz="2400" b="1" dirty="0"/>
              <a:t>Αναλυτικά Προγράμματα </a:t>
            </a:r>
            <a:r>
              <a:rPr lang="el-GR" sz="2400" dirty="0"/>
              <a:t>(</a:t>
            </a:r>
            <a:r>
              <a:rPr lang="en-US" sz="2400" dirty="0"/>
              <a:t>Curricula).</a:t>
            </a:r>
            <a:endParaRPr lang="el-GR" sz="2400" dirty="0"/>
          </a:p>
        </p:txBody>
      </p:sp>
      <p:sp>
        <p:nvSpPr>
          <p:cNvPr id="10243" name="2 - Θέση περιεχομένου">
            <a:extLst>
              <a:ext uri="{FF2B5EF4-FFF2-40B4-BE49-F238E27FC236}">
                <a16:creationId xmlns:a16="http://schemas.microsoft.com/office/drawing/2014/main" id="{BFC00EDE-6664-4FBC-947B-A2C2C9C75917}"/>
              </a:ext>
            </a:extLst>
          </p:cNvPr>
          <p:cNvSpPr>
            <a:spLocks noGrp="1"/>
          </p:cNvSpPr>
          <p:nvPr>
            <p:ph idx="1"/>
          </p:nvPr>
        </p:nvSpPr>
        <p:spPr>
          <a:xfrm>
            <a:off x="1219200" y="2214563"/>
            <a:ext cx="9750425" cy="3856037"/>
          </a:xfrm>
        </p:spPr>
        <p:txBody>
          <a:bodyPr/>
          <a:lstStyle/>
          <a:p>
            <a:pPr eaLnBrk="1" hangingPunct="1"/>
            <a:r>
              <a:rPr lang="el-GR" altLang="el-GR" u="sng"/>
              <a:t>Και μπορούμε να τα κατατάξουμε σε τρεις διαφορετικές κατευθύνσεις</a:t>
            </a:r>
            <a:r>
              <a:rPr lang="en-US" altLang="el-GR" u="sng"/>
              <a:t> </a:t>
            </a:r>
          </a:p>
          <a:p>
            <a:pPr eaLnBrk="1" hangingPunct="1"/>
            <a:r>
              <a:rPr lang="el-GR" altLang="el-GR"/>
              <a:t>Σε εκείνα που αποβλέπουν</a:t>
            </a:r>
            <a:r>
              <a:rPr lang="en-US" altLang="el-GR"/>
              <a:t>:</a:t>
            </a:r>
          </a:p>
          <a:p>
            <a:pPr eaLnBrk="1" hangingPunct="1">
              <a:buFont typeface="Arial" panose="020B0604020202020204" pitchFamily="34" charset="0"/>
              <a:buBlip>
                <a:blip r:embed="rId2"/>
              </a:buBlip>
            </a:pPr>
            <a:r>
              <a:rPr lang="el-GR" altLang="el-GR"/>
              <a:t>Στην προαγωγή επιμέρους ψυχικών λειτουργιών ή συγκεκριμένων δεξιοτήτων (αναπτυξιακής κατεύθυνσης)</a:t>
            </a:r>
          </a:p>
          <a:p>
            <a:pPr eaLnBrk="1" hangingPunct="1">
              <a:buFont typeface="Arial" panose="020B0604020202020204" pitchFamily="34" charset="0"/>
              <a:buBlip>
                <a:blip r:embed="rId2"/>
              </a:buBlip>
            </a:pPr>
            <a:r>
              <a:rPr lang="el-GR" altLang="el-GR"/>
              <a:t>Στην εισαγωγή σε συγκεκριμένες επιστημονικές περιοχές ή περιοχές μάθησης (ακαδημαϊκής κατεύθυνσης)</a:t>
            </a:r>
          </a:p>
          <a:p>
            <a:pPr eaLnBrk="1" hangingPunct="1">
              <a:buFont typeface="Arial" panose="020B0604020202020204" pitchFamily="34" charset="0"/>
              <a:buBlip>
                <a:blip r:embed="rId2"/>
              </a:buBlip>
            </a:pPr>
            <a:r>
              <a:rPr lang="el-GR" altLang="el-GR"/>
              <a:t>Στον προβληματισμό του παιδιού για συγκεκριμένες καταστάσεις της βιωμένης από το ίδιο το παιδί κοινωνικής πραγματικότητας (βιωματικής – κοινωνικής κατεύθυνσης)</a:t>
            </a:r>
            <a:endParaRPr lang="en-US" altLang="el-GR"/>
          </a:p>
          <a:p>
            <a:pPr eaLnBrk="1" hangingPunct="1"/>
            <a:endParaRPr lang="el-GR" altLang="el-GR"/>
          </a:p>
        </p:txBody>
      </p:sp>
      <p:sp>
        <p:nvSpPr>
          <p:cNvPr id="4" name="3 - Θέση υποσέλιδου">
            <a:extLst>
              <a:ext uri="{FF2B5EF4-FFF2-40B4-BE49-F238E27FC236}">
                <a16:creationId xmlns:a16="http://schemas.microsoft.com/office/drawing/2014/main" id="{455638DE-3638-4347-8D8F-44C490C6B8AA}"/>
              </a:ext>
            </a:extLst>
          </p:cNvPr>
          <p:cNvSpPr>
            <a:spLocks noGrp="1"/>
          </p:cNvSpPr>
          <p:nvPr>
            <p:ph type="ftr" sz="quarter" idx="10"/>
          </p:nvPr>
        </p:nvSpPr>
        <p:spPr/>
        <p:txBody>
          <a:bodyPr/>
          <a:lstStyle/>
          <a:p>
            <a:pPr>
              <a:defRPr/>
            </a:pPr>
            <a:r>
              <a:rPr lang="el-GR"/>
              <a:t>Παναγιώτα Στράτη</a:t>
            </a:r>
          </a:p>
        </p:txBody>
      </p:sp>
      <p:sp>
        <p:nvSpPr>
          <p:cNvPr id="5" name="4 - Θέση ημερομηνίας">
            <a:extLst>
              <a:ext uri="{FF2B5EF4-FFF2-40B4-BE49-F238E27FC236}">
                <a16:creationId xmlns:a16="http://schemas.microsoft.com/office/drawing/2014/main" id="{7909755B-5B32-445B-82F3-CC27463BD5D3}"/>
              </a:ext>
            </a:extLst>
          </p:cNvPr>
          <p:cNvSpPr>
            <a:spLocks noGrp="1"/>
          </p:cNvSpPr>
          <p:nvPr>
            <p:ph type="dt" sz="quarter" idx="11"/>
          </p:nvPr>
        </p:nvSpPr>
        <p:spPr/>
        <p:txBody>
          <a:bodyPr/>
          <a:lstStyle/>
          <a:p>
            <a:pPr>
              <a:defRPr/>
            </a:pPr>
            <a:fld id="{6FABD356-053B-423F-A783-025F8C9060D9}" type="datetime1">
              <a:rPr lang="el-GR"/>
              <a:pPr>
                <a:defRPr/>
              </a:pPr>
              <a:t>22/12/2019</a:t>
            </a:fld>
            <a:endParaRPr lang="el-GR" dirty="0"/>
          </a:p>
        </p:txBody>
      </p:sp>
      <p:sp>
        <p:nvSpPr>
          <p:cNvPr id="6" name="5 - Θέση αριθμού διαφάνειας">
            <a:extLst>
              <a:ext uri="{FF2B5EF4-FFF2-40B4-BE49-F238E27FC236}">
                <a16:creationId xmlns:a16="http://schemas.microsoft.com/office/drawing/2014/main" id="{380FB061-E605-4161-9A70-19B776AD07F7}"/>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3CEF5D5-EBE9-4FBE-8055-E41C6139E44A}" type="slidenum">
              <a:rPr lang="el-GR" altLang="el-GR">
                <a:latin typeface="Constantia" panose="02030602050306030303" pitchFamily="18" charset="0"/>
              </a:rPr>
              <a:pPr eaLnBrk="1" hangingPunct="1"/>
              <a:t>6</a:t>
            </a:fld>
            <a:endParaRPr lang="el-GR" altLang="el-GR">
              <a:latin typeface="Constantia" panose="02030602050306030303" pitchFamily="18" charset="0"/>
            </a:endParaRPr>
          </a:p>
        </p:txBody>
      </p:sp>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a:extLst>
              <a:ext uri="{FF2B5EF4-FFF2-40B4-BE49-F238E27FC236}">
                <a16:creationId xmlns:a16="http://schemas.microsoft.com/office/drawing/2014/main" id="{D63BEFF3-19F8-47CB-8716-5243B0294E7E}"/>
              </a:ext>
            </a:extLst>
          </p:cNvPr>
          <p:cNvSpPr>
            <a:spLocks noGrp="1"/>
          </p:cNvSpPr>
          <p:nvPr>
            <p:ph idx="1"/>
          </p:nvPr>
        </p:nvSpPr>
        <p:spPr>
          <a:xfrm>
            <a:off x="1093788" y="928688"/>
            <a:ext cx="10072687" cy="5072062"/>
          </a:xfrm>
          <a:solidFill>
            <a:schemeClr val="accent6">
              <a:lumMod val="20000"/>
              <a:lumOff val="80000"/>
            </a:schemeClr>
          </a:solidFill>
          <a:ln w="38100">
            <a:solidFill>
              <a:schemeClr val="accent6">
                <a:lumMod val="75000"/>
              </a:schemeClr>
            </a:solidFill>
            <a:prstDash val="dashDot"/>
          </a:ln>
        </p:spPr>
        <p:txBody>
          <a:bodyPr/>
          <a:lstStyle/>
          <a:p>
            <a:pPr eaLnBrk="1" hangingPunct="1">
              <a:buFont typeface="Arial" charset="0"/>
              <a:buChar char="•"/>
              <a:defRPr/>
            </a:pPr>
            <a:endParaRPr lang="el-GR" dirty="0"/>
          </a:p>
          <a:p>
            <a:pPr eaLnBrk="1" hangingPunct="1">
              <a:buFont typeface="Arial" charset="0"/>
              <a:buChar char="•"/>
              <a:defRPr/>
            </a:pPr>
            <a:r>
              <a:rPr lang="el-GR" dirty="0"/>
              <a:t>Κάθε πρόταση (Αναλυτικό Πρόγραμμα) παίρνει το όνομά της ανάλογα με τον προσανατολισμό. Χαρακτηρίζεται</a:t>
            </a:r>
            <a:r>
              <a:rPr lang="en-US" dirty="0"/>
              <a:t>:</a:t>
            </a:r>
          </a:p>
          <a:p>
            <a:pPr eaLnBrk="1" hangingPunct="1">
              <a:buFont typeface="Arial" charset="0"/>
              <a:buBlip>
                <a:blip r:embed="rId2"/>
              </a:buBlip>
              <a:defRPr/>
            </a:pPr>
            <a:r>
              <a:rPr lang="el-GR" dirty="0"/>
              <a:t>Ως αναπτυξιακή (λειτουργική)</a:t>
            </a:r>
          </a:p>
          <a:p>
            <a:pPr eaLnBrk="1" hangingPunct="1">
              <a:buFont typeface="Arial" charset="0"/>
              <a:buBlip>
                <a:blip r:embed="rId2"/>
              </a:buBlip>
              <a:defRPr/>
            </a:pPr>
            <a:r>
              <a:rPr lang="el-GR" dirty="0"/>
              <a:t>Ως Ακαδημαϊκή (επιστημονική)</a:t>
            </a:r>
          </a:p>
          <a:p>
            <a:pPr eaLnBrk="1" hangingPunct="1">
              <a:buFont typeface="Arial" charset="0"/>
              <a:buBlip>
                <a:blip r:embed="rId2"/>
              </a:buBlip>
              <a:defRPr/>
            </a:pPr>
            <a:r>
              <a:rPr lang="el-GR" dirty="0"/>
              <a:t>Και ως βιωματική ή κοινωνική </a:t>
            </a:r>
          </a:p>
          <a:p>
            <a:pPr algn="just" eaLnBrk="1" hangingPunct="1">
              <a:buFont typeface="Arial" charset="0"/>
              <a:buNone/>
              <a:defRPr/>
            </a:pPr>
            <a:r>
              <a:rPr lang="el-GR" dirty="0"/>
              <a:t>   </a:t>
            </a:r>
            <a:r>
              <a:rPr lang="el-GR" b="1" i="1" dirty="0">
                <a:solidFill>
                  <a:srgbClr val="002060"/>
                </a:solidFill>
              </a:rPr>
              <a:t>Κατευθύνσεις τις οποίες μπορούμε να δούμε σε σχέση με τις παιδαγωγικές προτάσεις του </a:t>
            </a:r>
            <a:r>
              <a:rPr lang="it-IT" b="1" i="1" dirty="0">
                <a:solidFill>
                  <a:srgbClr val="002060"/>
                </a:solidFill>
              </a:rPr>
              <a:t>Fröbel</a:t>
            </a:r>
            <a:r>
              <a:rPr lang="el-GR" b="1" i="1" dirty="0">
                <a:solidFill>
                  <a:srgbClr val="002060"/>
                </a:solidFill>
              </a:rPr>
              <a:t>, του </a:t>
            </a:r>
            <a:r>
              <a:rPr lang="en-US" b="1" i="1" dirty="0">
                <a:solidFill>
                  <a:srgbClr val="002060"/>
                </a:solidFill>
              </a:rPr>
              <a:t>Steiner</a:t>
            </a:r>
            <a:r>
              <a:rPr lang="el-GR" b="1" i="1" dirty="0">
                <a:solidFill>
                  <a:srgbClr val="002060"/>
                </a:solidFill>
              </a:rPr>
              <a:t> και της</a:t>
            </a:r>
            <a:r>
              <a:rPr lang="en-US" b="1" i="1" dirty="0">
                <a:solidFill>
                  <a:srgbClr val="002060"/>
                </a:solidFill>
              </a:rPr>
              <a:t> Montessori</a:t>
            </a:r>
            <a:r>
              <a:rPr lang="el-GR" b="1" i="1" dirty="0">
                <a:solidFill>
                  <a:srgbClr val="002060"/>
                </a:solidFill>
              </a:rPr>
              <a:t>  αλλά παράλληλα να παρακολουθήσουμε την εξέλιξή τους στο πλαίσιο της σημερινής εκπαιδευτικής πραγματικότητας (Πανταζής &amp; Σακελλαρίου, 2005).</a:t>
            </a:r>
          </a:p>
        </p:txBody>
      </p:sp>
      <p:sp>
        <p:nvSpPr>
          <p:cNvPr id="4" name="3 - Θέση υποσέλιδου">
            <a:extLst>
              <a:ext uri="{FF2B5EF4-FFF2-40B4-BE49-F238E27FC236}">
                <a16:creationId xmlns:a16="http://schemas.microsoft.com/office/drawing/2014/main" id="{AC3839B7-34B5-4F57-9F87-5FA8AE614737}"/>
              </a:ext>
            </a:extLst>
          </p:cNvPr>
          <p:cNvSpPr>
            <a:spLocks noGrp="1"/>
          </p:cNvSpPr>
          <p:nvPr>
            <p:ph type="ftr" sz="quarter" idx="10"/>
          </p:nvPr>
        </p:nvSpPr>
        <p:spPr/>
        <p:txBody>
          <a:bodyPr/>
          <a:lstStyle/>
          <a:p>
            <a:pPr>
              <a:defRPr/>
            </a:pPr>
            <a:r>
              <a:rPr lang="el-GR"/>
              <a:t>Παναγιώτα Στράτη</a:t>
            </a:r>
          </a:p>
        </p:txBody>
      </p:sp>
      <p:sp>
        <p:nvSpPr>
          <p:cNvPr id="5" name="4 - Θέση ημερομηνίας">
            <a:extLst>
              <a:ext uri="{FF2B5EF4-FFF2-40B4-BE49-F238E27FC236}">
                <a16:creationId xmlns:a16="http://schemas.microsoft.com/office/drawing/2014/main" id="{5BB086E0-2C2B-4745-985F-CBEB1FD695C6}"/>
              </a:ext>
            </a:extLst>
          </p:cNvPr>
          <p:cNvSpPr>
            <a:spLocks noGrp="1"/>
          </p:cNvSpPr>
          <p:nvPr>
            <p:ph type="dt" sz="quarter" idx="11"/>
          </p:nvPr>
        </p:nvSpPr>
        <p:spPr/>
        <p:txBody>
          <a:bodyPr/>
          <a:lstStyle/>
          <a:p>
            <a:pPr>
              <a:defRPr/>
            </a:pPr>
            <a:fld id="{F06DC531-FA16-4501-ABE8-7014408B9EC9}" type="datetime1">
              <a:rPr lang="el-GR"/>
              <a:pPr>
                <a:defRPr/>
              </a:pPr>
              <a:t>22/12/2019</a:t>
            </a:fld>
            <a:endParaRPr lang="el-GR" dirty="0"/>
          </a:p>
        </p:txBody>
      </p:sp>
      <p:sp>
        <p:nvSpPr>
          <p:cNvPr id="6" name="5 - Θέση αριθμού διαφάνειας">
            <a:extLst>
              <a:ext uri="{FF2B5EF4-FFF2-40B4-BE49-F238E27FC236}">
                <a16:creationId xmlns:a16="http://schemas.microsoft.com/office/drawing/2014/main" id="{9151184F-2884-4C1B-9330-BD1E1E40E26F}"/>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ADF1095-5219-4750-BED0-F96F0DA77EF1}" type="slidenum">
              <a:rPr lang="el-GR" altLang="el-GR">
                <a:latin typeface="Constantia" panose="02030602050306030303" pitchFamily="18" charset="0"/>
              </a:rPr>
              <a:pPr eaLnBrk="1" hangingPunct="1"/>
              <a:t>7</a:t>
            </a:fld>
            <a:endParaRPr lang="el-GR" altLang="el-GR">
              <a:latin typeface="Constantia" panose="02030602050306030303" pitchFamily="18" charset="0"/>
            </a:endParaRPr>
          </a:p>
        </p:txBody>
      </p:sp>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υποσέλιδου">
            <a:extLst>
              <a:ext uri="{FF2B5EF4-FFF2-40B4-BE49-F238E27FC236}">
                <a16:creationId xmlns:a16="http://schemas.microsoft.com/office/drawing/2014/main" id="{CAFD63F4-BD25-4AA2-B3A5-8902E88348E7}"/>
              </a:ext>
            </a:extLst>
          </p:cNvPr>
          <p:cNvSpPr>
            <a:spLocks noGrp="1"/>
          </p:cNvSpPr>
          <p:nvPr>
            <p:ph type="ftr" sz="quarter" idx="10"/>
          </p:nvPr>
        </p:nvSpPr>
        <p:spPr/>
        <p:txBody>
          <a:bodyPr/>
          <a:lstStyle/>
          <a:p>
            <a:pPr>
              <a:defRPr/>
            </a:pPr>
            <a:r>
              <a:rPr lang="el-GR"/>
              <a:t>Παναγιώτα Στράτη</a:t>
            </a:r>
          </a:p>
        </p:txBody>
      </p:sp>
      <p:sp>
        <p:nvSpPr>
          <p:cNvPr id="3" name="2 - Θέση ημερομηνίας">
            <a:extLst>
              <a:ext uri="{FF2B5EF4-FFF2-40B4-BE49-F238E27FC236}">
                <a16:creationId xmlns:a16="http://schemas.microsoft.com/office/drawing/2014/main" id="{E9D1E792-38C9-4225-96CD-B0D80EC0D08C}"/>
              </a:ext>
            </a:extLst>
          </p:cNvPr>
          <p:cNvSpPr>
            <a:spLocks noGrp="1"/>
          </p:cNvSpPr>
          <p:nvPr>
            <p:ph type="dt" sz="quarter" idx="11"/>
          </p:nvPr>
        </p:nvSpPr>
        <p:spPr/>
        <p:txBody>
          <a:bodyPr/>
          <a:lstStyle/>
          <a:p>
            <a:pPr>
              <a:defRPr/>
            </a:pPr>
            <a:fld id="{0721954D-295C-4C58-AFD9-DEDE08B3351C}" type="datetime1">
              <a:rPr lang="el-GR"/>
              <a:pPr>
                <a:defRPr/>
              </a:pPr>
              <a:t>22/12/2019</a:t>
            </a:fld>
            <a:endParaRPr lang="el-GR" dirty="0"/>
          </a:p>
        </p:txBody>
      </p:sp>
      <p:sp>
        <p:nvSpPr>
          <p:cNvPr id="4" name="3 - Θέση αριθμού διαφάνειας">
            <a:extLst>
              <a:ext uri="{FF2B5EF4-FFF2-40B4-BE49-F238E27FC236}">
                <a16:creationId xmlns:a16="http://schemas.microsoft.com/office/drawing/2014/main" id="{6FD74591-462B-4BC2-94B1-061CCF9963E9}"/>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FF67387-4600-4575-95C9-D6639A98F3E9}" type="slidenum">
              <a:rPr lang="el-GR" altLang="el-GR">
                <a:latin typeface="Constantia" panose="02030602050306030303" pitchFamily="18" charset="0"/>
              </a:rPr>
              <a:pPr eaLnBrk="1" hangingPunct="1"/>
              <a:t>8</a:t>
            </a:fld>
            <a:endParaRPr lang="el-GR" altLang="el-GR">
              <a:latin typeface="Constantia" panose="02030602050306030303" pitchFamily="18" charset="0"/>
            </a:endParaRPr>
          </a:p>
        </p:txBody>
      </p:sp>
      <p:sp>
        <p:nvSpPr>
          <p:cNvPr id="5" name="4 - Ορθογώνιο">
            <a:extLst>
              <a:ext uri="{FF2B5EF4-FFF2-40B4-BE49-F238E27FC236}">
                <a16:creationId xmlns:a16="http://schemas.microsoft.com/office/drawing/2014/main" id="{9689D9D6-3E34-4188-BB18-622667A37EF1}"/>
              </a:ext>
            </a:extLst>
          </p:cNvPr>
          <p:cNvSpPr/>
          <p:nvPr/>
        </p:nvSpPr>
        <p:spPr>
          <a:xfrm>
            <a:off x="2165350" y="2143125"/>
            <a:ext cx="7858125" cy="2786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sz="3200" dirty="0"/>
              <a:t>Παιδαγωγικά Σχέδια</a:t>
            </a:r>
          </a:p>
        </p:txBody>
      </p:sp>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1 - Τίτλος">
            <a:extLst>
              <a:ext uri="{FF2B5EF4-FFF2-40B4-BE49-F238E27FC236}">
                <a16:creationId xmlns:a16="http://schemas.microsoft.com/office/drawing/2014/main" id="{899276D4-AB64-4454-B940-5417EA8943A9}"/>
              </a:ext>
            </a:extLst>
          </p:cNvPr>
          <p:cNvSpPr>
            <a:spLocks noGrp="1"/>
          </p:cNvSpPr>
          <p:nvPr>
            <p:ph type="title"/>
          </p:nvPr>
        </p:nvSpPr>
        <p:spPr/>
        <p:txBody>
          <a:bodyPr/>
          <a:lstStyle/>
          <a:p>
            <a:pPr eaLnBrk="1" hangingPunct="1"/>
            <a:r>
              <a:rPr lang="el-GR" altLang="el-GR"/>
              <a:t> Η Παιδαγωγική </a:t>
            </a:r>
            <a:r>
              <a:rPr lang="it-IT" altLang="el-GR"/>
              <a:t>Fröbel</a:t>
            </a:r>
            <a:endParaRPr lang="el-GR" altLang="el-GR"/>
          </a:p>
        </p:txBody>
      </p:sp>
      <p:sp>
        <p:nvSpPr>
          <p:cNvPr id="3" name="2 - Θέση περιεχομένου">
            <a:extLst>
              <a:ext uri="{FF2B5EF4-FFF2-40B4-BE49-F238E27FC236}">
                <a16:creationId xmlns:a16="http://schemas.microsoft.com/office/drawing/2014/main" id="{40682E6A-FCD4-47CC-94D2-E72DC7E541E5}"/>
              </a:ext>
            </a:extLst>
          </p:cNvPr>
          <p:cNvSpPr>
            <a:spLocks noGrp="1"/>
          </p:cNvSpPr>
          <p:nvPr>
            <p:ph idx="1"/>
          </p:nvPr>
        </p:nvSpPr>
        <p:spPr/>
        <p:txBody>
          <a:bodyPr/>
          <a:lstStyle/>
          <a:p>
            <a:pPr eaLnBrk="1" hangingPunct="1">
              <a:lnSpc>
                <a:spcPct val="100000"/>
              </a:lnSpc>
              <a:buFont typeface="Arial" charset="0"/>
              <a:buChar char="•"/>
              <a:defRPr/>
            </a:pPr>
            <a:r>
              <a:rPr lang="el-GR" dirty="0"/>
              <a:t>Το νηπιαγωγείο θα πρέπει να γίνει παιδαγωγικός χώρος εκπαίδευσης και συνάντησης των οικογενειών, των εκπαιδευτικών και των παιδιών.</a:t>
            </a:r>
          </a:p>
          <a:p>
            <a:pPr eaLnBrk="1" hangingPunct="1">
              <a:lnSpc>
                <a:spcPct val="100000"/>
              </a:lnSpc>
              <a:buFont typeface="Arial" charset="0"/>
              <a:buChar char="•"/>
              <a:defRPr/>
            </a:pPr>
            <a:r>
              <a:rPr lang="el-GR" dirty="0"/>
              <a:t>Το σύνθημα του </a:t>
            </a:r>
            <a:r>
              <a:rPr lang="it-IT" dirty="0"/>
              <a:t>Fröbel</a:t>
            </a:r>
            <a:r>
              <a:rPr lang="el-GR" dirty="0"/>
              <a:t> ήταν </a:t>
            </a:r>
            <a:r>
              <a:rPr lang="el-GR" b="1" dirty="0">
                <a:solidFill>
                  <a:srgbClr val="002060"/>
                </a:solidFill>
              </a:rPr>
              <a:t>«αφήστε τα παιδιά να ζήσουν» </a:t>
            </a:r>
            <a:r>
              <a:rPr lang="el-GR" dirty="0"/>
              <a:t>όπου το παιχνίδι μετατρέπεται σε κύριο μέσο για την επιτυχή συνύπαρξη ενηλίκων και παιδιών.</a:t>
            </a:r>
          </a:p>
          <a:p>
            <a:pPr eaLnBrk="1" hangingPunct="1">
              <a:lnSpc>
                <a:spcPct val="100000"/>
              </a:lnSpc>
              <a:buFont typeface="Arial" charset="0"/>
              <a:buChar char="•"/>
              <a:defRPr/>
            </a:pPr>
            <a:r>
              <a:rPr lang="el-GR" dirty="0"/>
              <a:t>Οι βασικές έννοιες στην παιδαγωγική του </a:t>
            </a:r>
            <a:r>
              <a:rPr lang="it-IT" dirty="0"/>
              <a:t>Fröbel</a:t>
            </a:r>
            <a:r>
              <a:rPr lang="el-GR" dirty="0"/>
              <a:t> είναι η </a:t>
            </a:r>
            <a:r>
              <a:rPr lang="el-GR" b="1" dirty="0">
                <a:solidFill>
                  <a:srgbClr val="002060"/>
                </a:solidFill>
              </a:rPr>
              <a:t>ολόπλευρη και η αρμονική ανάπτυξ</a:t>
            </a:r>
            <a:r>
              <a:rPr lang="el-GR" dirty="0"/>
              <a:t>η του παιδιού </a:t>
            </a:r>
          </a:p>
          <a:p>
            <a:pPr eaLnBrk="1" hangingPunct="1">
              <a:lnSpc>
                <a:spcPct val="100000"/>
              </a:lnSpc>
              <a:buFont typeface="Arial" charset="0"/>
              <a:buChar char="•"/>
              <a:defRPr/>
            </a:pPr>
            <a:r>
              <a:rPr lang="el-GR" b="1" i="1" dirty="0">
                <a:solidFill>
                  <a:schemeClr val="accent6"/>
                </a:solidFill>
              </a:rPr>
              <a:t>Οι έννοιες αυτές,  θεωρούνται βασικός σκοπός του νηπιαγωγείου στην Προσχολική Εκπαίδευση που παρέχεται σήμερα.</a:t>
            </a:r>
          </a:p>
        </p:txBody>
      </p:sp>
      <p:sp>
        <p:nvSpPr>
          <p:cNvPr id="4" name="3 - Θέση υποσέλιδου">
            <a:extLst>
              <a:ext uri="{FF2B5EF4-FFF2-40B4-BE49-F238E27FC236}">
                <a16:creationId xmlns:a16="http://schemas.microsoft.com/office/drawing/2014/main" id="{2E3DE098-B4B2-4E36-A5FA-BAFB96292785}"/>
              </a:ext>
            </a:extLst>
          </p:cNvPr>
          <p:cNvSpPr>
            <a:spLocks noGrp="1"/>
          </p:cNvSpPr>
          <p:nvPr>
            <p:ph type="ftr" sz="quarter" idx="10"/>
          </p:nvPr>
        </p:nvSpPr>
        <p:spPr/>
        <p:txBody>
          <a:bodyPr/>
          <a:lstStyle/>
          <a:p>
            <a:pPr>
              <a:defRPr/>
            </a:pPr>
            <a:r>
              <a:rPr lang="el-GR"/>
              <a:t>Παναγιώτα Στράτη</a:t>
            </a:r>
          </a:p>
        </p:txBody>
      </p:sp>
      <p:sp>
        <p:nvSpPr>
          <p:cNvPr id="5" name="4 - Θέση ημερομηνίας">
            <a:extLst>
              <a:ext uri="{FF2B5EF4-FFF2-40B4-BE49-F238E27FC236}">
                <a16:creationId xmlns:a16="http://schemas.microsoft.com/office/drawing/2014/main" id="{CDAC9099-55A3-43F2-8527-B647755921E2}"/>
              </a:ext>
            </a:extLst>
          </p:cNvPr>
          <p:cNvSpPr>
            <a:spLocks noGrp="1"/>
          </p:cNvSpPr>
          <p:nvPr>
            <p:ph type="dt" sz="quarter" idx="11"/>
          </p:nvPr>
        </p:nvSpPr>
        <p:spPr/>
        <p:txBody>
          <a:bodyPr/>
          <a:lstStyle/>
          <a:p>
            <a:pPr>
              <a:defRPr/>
            </a:pPr>
            <a:fld id="{557D2378-A350-47B8-8A1A-DEBD604C7249}" type="datetime1">
              <a:rPr lang="el-GR"/>
              <a:pPr>
                <a:defRPr/>
              </a:pPr>
              <a:t>22/12/2019</a:t>
            </a:fld>
            <a:endParaRPr lang="el-GR" dirty="0"/>
          </a:p>
        </p:txBody>
      </p:sp>
      <p:sp>
        <p:nvSpPr>
          <p:cNvPr id="6" name="5 - Θέση αριθμού διαφάνειας">
            <a:extLst>
              <a:ext uri="{FF2B5EF4-FFF2-40B4-BE49-F238E27FC236}">
                <a16:creationId xmlns:a16="http://schemas.microsoft.com/office/drawing/2014/main" id="{0A091F52-7D7A-48E2-9860-0E79AADC53A5}"/>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5FA483B-30A3-4F14-81D4-A9CAE9650104}" type="slidenum">
              <a:rPr lang="el-GR" altLang="el-GR">
                <a:latin typeface="Constantia" panose="02030602050306030303" pitchFamily="18" charset="0"/>
              </a:rPr>
              <a:pPr eaLnBrk="1" hangingPunct="1"/>
              <a:t>9</a:t>
            </a:fld>
            <a:endParaRPr lang="el-GR" altLang="el-GR">
              <a:latin typeface="Constantia" panose="02030602050306030303" pitchFamily="18" charset="0"/>
            </a:endParaRPr>
          </a:p>
        </p:txBody>
      </p:sp>
    </p:spTree>
  </p:cSld>
  <p:clrMapOvr>
    <a:masterClrMapping/>
  </p:clrMapOvr>
  <p:transition spd="med">
    <p:fad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F02801059">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hade val="90000"/>
                <a:satMod val="150000"/>
              </a:schemeClr>
            </a:gs>
            <a:gs pos="60000">
              <a:schemeClr val="phClr">
                <a:shade val="20000"/>
                <a:satMod val="255000"/>
              </a:schemeClr>
            </a:gs>
          </a:gsLst>
          <a:lin ang="5400000" scaled="0"/>
        </a:gradFill>
        <a:blipFill rotWithShape="1">
          <a:blip xmlns:r="http://schemas.openxmlformats.org/officeDocument/2006/relationships" r:embed="rId1">
            <a:duotone>
              <a:schemeClr val="phClr">
                <a:shade val="12000"/>
                <a:satMod val="240000"/>
              </a:schemeClr>
              <a:schemeClr val="phClr"/>
            </a:duotone>
          </a:blip>
          <a:stretch/>
        </a:blipFill>
      </a:bgFillStyleLst>
    </a:fmtScheme>
  </a:themeElements>
  <a:objectDefaults/>
  <a:extraClrSchemeLst/>
  <a:extLst>
    <a:ext uri="{05A4C25C-085E-4340-85A3-A5531E510DB2}">
      <thm15:themeFamily xmlns:thm15="http://schemas.microsoft.com/office/thememl/2012/main" name="Office_9533583_TF02801059_TF02801059" id="{40BD5653-0C8D-4E14-ADCD-FD678A24EE14}" vid="{85720E60-E181-4C8C-AE81-383411213581}"/>
    </a:ext>
  </a:extLst>
</a:theme>
</file>

<file path=ppt/theme/theme2.xml><?xml version="1.0" encoding="utf-8"?>
<a:theme xmlns:a="http://schemas.openxmlformats.org/drawingml/2006/main" name="Θέμα του Office">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Θέμα του Office">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Override1.xml><?xml version="1.0" encoding="utf-8"?>
<a:themeOverride xmlns:a="http://schemas.openxmlformats.org/drawingml/2006/main">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2035-01-01T08:00:00+00:00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706496</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2011-12-12T13:37:00+00:00</AssetStart>
    <FriendlyTitle xmlns="4873beb7-5857-4685-be1f-d57550cc96cc" xsi:nil="true"/>
    <MarketSpecific xmlns="4873beb7-5857-4685-be1f-d57550cc96cc">false</MarketSpecific>
    <TPNamespace xmlns="4873beb7-5857-4685-be1f-d57550cc96cc" xsi:nil="true"/>
    <PublishStatusLookup xmlns="4873beb7-5857-4685-be1f-d57550cc96cc">
      <Value>1360476</Value>
    </PublishStatusLookup>
    <APAuthor xmlns="4873beb7-5857-4685-be1f-d57550cc96cc">
      <UserInfo>
        <DisplayName>REDMOND\v-soujap</DisplayName>
        <AccountId>1954</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false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TP102801058</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14</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Props1.xml><?xml version="1.0" encoding="utf-8"?>
<ds:datastoreItem xmlns:ds="http://schemas.openxmlformats.org/officeDocument/2006/customXml" ds:itemID="{83ED4759-CFDD-43F0-817C-11D9197192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D003AC8-209A-4321-A17C-1B7A20643390}">
  <ds:schemaRefs>
    <ds:schemaRef ds:uri="http://schemas.microsoft.com/sharepoint/v3/contenttype/forms"/>
  </ds:schemaRefs>
</ds:datastoreItem>
</file>

<file path=customXml/itemProps3.xml><?xml version="1.0" encoding="utf-8"?>
<ds:datastoreItem xmlns:ds="http://schemas.openxmlformats.org/officeDocument/2006/customXml" ds:itemID="{D5EC90DA-A4B3-4952-BBB8-EDD43DA9C5F6}">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TF02801059</Template>
  <TotalTime>586</TotalTime>
  <Words>2623</Words>
  <Application>Microsoft Office PowerPoint</Application>
  <PresentationFormat>Προσαρμογή</PresentationFormat>
  <Paragraphs>341</Paragraphs>
  <Slides>42</Slides>
  <Notes>4</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42</vt:i4>
      </vt:variant>
    </vt:vector>
  </HeadingPairs>
  <TitlesOfParts>
    <vt:vector size="46" baseType="lpstr">
      <vt:lpstr>Arial</vt:lpstr>
      <vt:lpstr>Constantia</vt:lpstr>
      <vt:lpstr>Wingdings</vt:lpstr>
      <vt:lpstr>TF02801059</vt:lpstr>
      <vt:lpstr>ΠΡΟΣΧΟΛΙΚΗ ΠΑΙΔΑΓΩΓΙΚΗ – ΣΥΓΧΡΟΝΕΣ ΔΙΔΑΚΤΙΚΕΣ ΠΡΟΤΑΣΕΙΣ </vt:lpstr>
      <vt:lpstr>Περιεχόμενα Μαθήματος</vt:lpstr>
      <vt:lpstr>Περιεχόμενα Μαθήματος</vt:lpstr>
      <vt:lpstr>Περιεχόμενα Μαθήματος</vt:lpstr>
      <vt:lpstr>Τύποι Παιδαγωγικών Σχεδίων και Διδακτικών Προτάσεων – Προγραμμάτων για την Προσχολική Αγωγή και Εκπαίδευση</vt:lpstr>
      <vt:lpstr>Τα σημερινά διδακτικά σχέδια (προτάσεις) της Προσχολικής Αγωγής και Εκπαίδευσης ονομάζονται Αναλυτικά Προγράμματα (Curricula).</vt:lpstr>
      <vt:lpstr>Παρουσίαση του PowerPoint</vt:lpstr>
      <vt:lpstr>Παρουσίαση του PowerPoint</vt:lpstr>
      <vt:lpstr> Η Παιδαγωγική Fröbel</vt:lpstr>
      <vt:lpstr>Παρουσίαση του PowerPoint</vt:lpstr>
      <vt:lpstr>Η παιδαγωγική του Waldorf </vt:lpstr>
      <vt:lpstr>Γενικά Χαρακτηριστικά </vt:lpstr>
      <vt:lpstr>Σχεδιάστηκε ένα πρόγραμμα σπουδών: </vt:lpstr>
      <vt:lpstr>Άσκηση – συζήτηση σε ομάδες</vt:lpstr>
      <vt:lpstr>Η παιδαγωγική και διδακτική πρακτική της Montessori </vt:lpstr>
      <vt:lpstr>Παρουσίαση του PowerPoint</vt:lpstr>
      <vt:lpstr>Παιχνίδια κατάλληλα για την ανάπτυξη των αισθήσεων: </vt:lpstr>
      <vt:lpstr>Παιχνίδια λογικομαθηματικών δραστηριοτήτων:</vt:lpstr>
      <vt:lpstr>Παρουσίαση του PowerPoint</vt:lpstr>
      <vt:lpstr>Παρουσίαση του PowerPoint</vt:lpstr>
      <vt:lpstr>Η πρόταση της αναπτυξιακής (λειτουργικής) θεώρησης</vt:lpstr>
      <vt:lpstr>Παρουσίαση του PowerPoint</vt:lpstr>
      <vt:lpstr>Η πρόταση της ακαδημαϊκής (επιστημονικής) θεώρησης</vt:lpstr>
      <vt:lpstr>Παρουσίαση του PowerPoint</vt:lpstr>
      <vt:lpstr>Η πρόταση της βιωματικής – κοινωνικής θεώρησης</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           Το πρόγραμμα της Παιδαγωγικής Σχολής της Bank Street: μια σύγχρονη αντίληψη για την Προσχολική Εκπαίδευση που συνδέεται με το προοδευτικό κίνημα και τις απόψεις του Dewey. </vt:lpstr>
      <vt:lpstr>Παρουσίαση του PowerPoint</vt:lpstr>
      <vt:lpstr>Το πρόγραμμα των Kamii και DeVries: δεν επιτρέπει τον χωρισμό των γνωστικών αντικειμένων γιατί η γνώση των μικρών παιδιών αναπτύσσεται σύμφωνα με τους δύο ερευνητές ως ένα ενιαίο σύνολο.  Το πρόγραμμα περιλαμβάνει ελεύθερο παιχνίδι και χρόνο για ομαδικές δραστηριότητες. </vt:lpstr>
      <vt:lpstr>Παρουσίαση του PowerPoint</vt:lpstr>
      <vt:lpstr>Παρουσίαση του PowerPoint</vt:lpstr>
      <vt:lpstr>Παρουσίαση του PowerPoint</vt:lpstr>
      <vt:lpstr>   Το πρόγραμμα Προσχολικής Εκπαίδευσης του Reggio Emilia που θεωρεί το νηπιαγωγείο έναν ζωντανό οργανισμό που συνεχώς εξελίσσεται.  Η μάθηση προκύπτει μέσα από τη δράση των παιδιών που θεωρούνται ο παράγοντας – κλειδί. </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Διάταξη τίτλου</dc:title>
  <dc:creator>John</dc:creator>
  <cp:lastModifiedBy>ΤΖΙΜΑ ΕΛΕΝΗ</cp:lastModifiedBy>
  <cp:revision>100</cp:revision>
  <dcterms:created xsi:type="dcterms:W3CDTF">2019-09-16T13:51:17Z</dcterms:created>
  <dcterms:modified xsi:type="dcterms:W3CDTF">2019-12-22T12:42:18Z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