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65"/>
  </p:notesMasterIdLst>
  <p:handoutMasterIdLst>
    <p:handoutMasterId r:id="rId66"/>
  </p:handoutMasterIdLst>
  <p:sldIdLst>
    <p:sldId id="267" r:id="rId5"/>
    <p:sldId id="279" r:id="rId6"/>
    <p:sldId id="296" r:id="rId7"/>
    <p:sldId id="297" r:id="rId8"/>
    <p:sldId id="298" r:id="rId9"/>
    <p:sldId id="299" r:id="rId10"/>
    <p:sldId id="300" r:id="rId11"/>
    <p:sldId id="325" r:id="rId12"/>
    <p:sldId id="326" r:id="rId13"/>
    <p:sldId id="327" r:id="rId14"/>
    <p:sldId id="301" r:id="rId15"/>
    <p:sldId id="328" r:id="rId16"/>
    <p:sldId id="329" r:id="rId17"/>
    <p:sldId id="302" r:id="rId18"/>
    <p:sldId id="303" r:id="rId19"/>
    <p:sldId id="330" r:id="rId20"/>
    <p:sldId id="332" r:id="rId21"/>
    <p:sldId id="331" r:id="rId22"/>
    <p:sldId id="334" r:id="rId23"/>
    <p:sldId id="335" r:id="rId24"/>
    <p:sldId id="305" r:id="rId25"/>
    <p:sldId id="306" r:id="rId26"/>
    <p:sldId id="336" r:id="rId27"/>
    <p:sldId id="337" r:id="rId28"/>
    <p:sldId id="338" r:id="rId29"/>
    <p:sldId id="339" r:id="rId30"/>
    <p:sldId id="340"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Lst>
  <p:sldSz cx="12188825" cy="6858000"/>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7975"/>
    <a:srgbClr val="CC0000"/>
    <a:srgbClr val="4A161F"/>
    <a:srgbClr val="590713"/>
    <a:srgbClr val="501035"/>
    <a:srgbClr val="4D1328"/>
    <a:srgbClr val="491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9" autoAdjust="0"/>
    <p:restoredTop sz="94599" autoAdjust="0"/>
  </p:normalViewPr>
  <p:slideViewPr>
    <p:cSldViewPr>
      <p:cViewPr varScale="1">
        <p:scale>
          <a:sx n="70" d="100"/>
          <a:sy n="70" d="100"/>
        </p:scale>
        <p:origin x="972" y="66"/>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35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a16="http://schemas.microsoft.com/office/drawing/2014/main" id="{EE6580C1-8D8F-4610-AC42-E9687B50C62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l-GR"/>
          </a:p>
        </p:txBody>
      </p:sp>
      <p:sp>
        <p:nvSpPr>
          <p:cNvPr id="3" name="Σύμβολο κράτησης θέσης ημερομηνίας 2">
            <a:extLst>
              <a:ext uri="{FF2B5EF4-FFF2-40B4-BE49-F238E27FC236}">
                <a16:creationId xmlns:a16="http://schemas.microsoft.com/office/drawing/2014/main" id="{88C6328B-6D9E-44F9-BB20-B1EE53819AC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6CF16140-BD2C-4887-B6A7-8B4F830478F1}" type="datetime1">
              <a:rPr lang="el-GR"/>
              <a:pPr>
                <a:defRPr/>
              </a:pPr>
              <a:t>22/12/2019</a:t>
            </a:fld>
            <a:endParaRPr lang="el-GR" dirty="0"/>
          </a:p>
        </p:txBody>
      </p:sp>
      <p:sp>
        <p:nvSpPr>
          <p:cNvPr id="4" name="Σύμβολο κράτησης θέσης υποσέλιδου 3">
            <a:extLst>
              <a:ext uri="{FF2B5EF4-FFF2-40B4-BE49-F238E27FC236}">
                <a16:creationId xmlns:a16="http://schemas.microsoft.com/office/drawing/2014/main" id="{8F1B8B11-4110-443A-92AE-2723351EBFF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l-GR"/>
          </a:p>
        </p:txBody>
      </p:sp>
      <p:sp>
        <p:nvSpPr>
          <p:cNvPr id="5" name="Σύμβολο κράτησης θέσης αριθμού διαφάνειας 4">
            <a:extLst>
              <a:ext uri="{FF2B5EF4-FFF2-40B4-BE49-F238E27FC236}">
                <a16:creationId xmlns:a16="http://schemas.microsoft.com/office/drawing/2014/main" id="{85B7B45F-CEBA-46DE-86E0-4D518C3E036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onstantia" panose="02030602050306030303" pitchFamily="18" charset="0"/>
              </a:defRPr>
            </a:lvl1pPr>
          </a:lstStyle>
          <a:p>
            <a:fld id="{5C24EC01-535C-437F-B230-8C58456B9E58}" type="slidenum">
              <a:rPr lang="el-GR" altLang="el-GR"/>
              <a:pPr/>
              <a:t>‹#›</a:t>
            </a:fld>
            <a:endParaRPr lang="el-GR"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a16="http://schemas.microsoft.com/office/drawing/2014/main" id="{0F759FBD-BFD0-402A-859A-9CAD88BEE4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l-GR"/>
          </a:p>
        </p:txBody>
      </p:sp>
      <p:sp>
        <p:nvSpPr>
          <p:cNvPr id="3" name="Σύμβολο κράτησης θέσης ημερομηνίας 2">
            <a:extLst>
              <a:ext uri="{FF2B5EF4-FFF2-40B4-BE49-F238E27FC236}">
                <a16:creationId xmlns:a16="http://schemas.microsoft.com/office/drawing/2014/main" id="{6B4067A4-1351-4F71-A8D5-A95DBC9772B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C2B97FFC-1E8A-4941-8155-155E6E5A17B3}" type="datetime1">
              <a:rPr lang="el-GR"/>
              <a:pPr>
                <a:defRPr/>
              </a:pPr>
              <a:t>22/12/2019</a:t>
            </a:fld>
            <a:endParaRPr lang="el-GR" dirty="0"/>
          </a:p>
        </p:txBody>
      </p:sp>
      <p:sp>
        <p:nvSpPr>
          <p:cNvPr id="4" name="Σύμβολο κράτησης θέσης εικόνας διαφάνειας 3">
            <a:extLst>
              <a:ext uri="{FF2B5EF4-FFF2-40B4-BE49-F238E27FC236}">
                <a16:creationId xmlns:a16="http://schemas.microsoft.com/office/drawing/2014/main" id="{525F2349-767E-4BFF-BDB1-10BE04E846CB}"/>
              </a:ext>
            </a:extLst>
          </p:cNvPr>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Σύμβολο κράτησης θέσης σημειώσεων 4">
            <a:extLst>
              <a:ext uri="{FF2B5EF4-FFF2-40B4-BE49-F238E27FC236}">
                <a16:creationId xmlns:a16="http://schemas.microsoft.com/office/drawing/2014/main" id="{7D030C9C-CFD1-489D-ADCE-6D64FC46F59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dirty="0"/>
              <a:t>Στυλ υποδείγματος κειμένου</a:t>
            </a:r>
          </a:p>
          <a:p>
            <a:pPr lvl="1"/>
            <a:r>
              <a:rPr lang="el-GR" noProof="0" dirty="0"/>
              <a:t>Δεύτερου επιπέδου</a:t>
            </a:r>
          </a:p>
          <a:p>
            <a:pPr lvl="2"/>
            <a:r>
              <a:rPr lang="el-GR" noProof="0" dirty="0"/>
              <a:t>Τρίτου επιπέδου</a:t>
            </a:r>
          </a:p>
          <a:p>
            <a:pPr lvl="3"/>
            <a:r>
              <a:rPr lang="el-GR" noProof="0" dirty="0"/>
              <a:t>Τέταρτου επιπέδου</a:t>
            </a:r>
          </a:p>
          <a:p>
            <a:pPr lvl="4"/>
            <a:r>
              <a:rPr lang="el-GR" noProof="0" dirty="0"/>
              <a:t>Πέμπτου επιπέδου</a:t>
            </a:r>
          </a:p>
        </p:txBody>
      </p:sp>
      <p:sp>
        <p:nvSpPr>
          <p:cNvPr id="6" name="Σύμβολο κράτησης θέσης υποσέλιδου 5">
            <a:extLst>
              <a:ext uri="{FF2B5EF4-FFF2-40B4-BE49-F238E27FC236}">
                <a16:creationId xmlns:a16="http://schemas.microsoft.com/office/drawing/2014/main" id="{E14C44A8-934E-4996-BEBB-06B0796C92C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l-GR"/>
          </a:p>
        </p:txBody>
      </p:sp>
      <p:sp>
        <p:nvSpPr>
          <p:cNvPr id="7" name="Σύμβολο κράτησης θέσης αριθμού διαφάνειας 6">
            <a:extLst>
              <a:ext uri="{FF2B5EF4-FFF2-40B4-BE49-F238E27FC236}">
                <a16:creationId xmlns:a16="http://schemas.microsoft.com/office/drawing/2014/main" id="{85A2116A-0DDB-4734-830D-D997DA6337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onstantia" panose="02030602050306030303" pitchFamily="18" charset="0"/>
              </a:defRPr>
            </a:lvl1pPr>
          </a:lstStyle>
          <a:p>
            <a:fld id="{57A80920-BEFE-403D-8362-15D280F40917}"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Θέση εικόνας διαφάνειας 1">
            <a:extLst>
              <a:ext uri="{FF2B5EF4-FFF2-40B4-BE49-F238E27FC236}">
                <a16:creationId xmlns:a16="http://schemas.microsoft.com/office/drawing/2014/main" id="{4E6D67BE-56DE-4322-9A41-F4D6295737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Θέση σημειώσεων 2">
            <a:extLst>
              <a:ext uri="{FF2B5EF4-FFF2-40B4-BE49-F238E27FC236}">
                <a16:creationId xmlns:a16="http://schemas.microsoft.com/office/drawing/2014/main" id="{2FC4592A-3C69-43BD-AEDB-1AA4CB061E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16388" name="Θέση αριθμού διαφάνειας 3">
            <a:extLst>
              <a:ext uri="{FF2B5EF4-FFF2-40B4-BE49-F238E27FC236}">
                <a16:creationId xmlns:a16="http://schemas.microsoft.com/office/drawing/2014/main" id="{A1965E34-4B5A-4441-A75A-99B9588F677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64F582-AE5A-4B1D-88D5-02BEDC7D833B}" type="slidenum">
              <a:rPr lang="el-GR" altLang="el-GR">
                <a:latin typeface="Constantia" panose="02030602050306030303" pitchFamily="18" charset="0"/>
              </a:rPr>
              <a:pPr eaLnBrk="1" hangingPunct="1"/>
              <a:t>1</a:t>
            </a:fld>
            <a:endParaRPr lang="el-GR" altLang="el-GR">
              <a:latin typeface="Constantia" panose="02030602050306030303"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a:extLst>
              <a:ext uri="{FF2B5EF4-FFF2-40B4-BE49-F238E27FC236}">
                <a16:creationId xmlns:a16="http://schemas.microsoft.com/office/drawing/2014/main" id="{E2638303-541A-476C-B55D-AB62C689FF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Θέση σημειώσεων 2">
            <a:extLst>
              <a:ext uri="{FF2B5EF4-FFF2-40B4-BE49-F238E27FC236}">
                <a16:creationId xmlns:a16="http://schemas.microsoft.com/office/drawing/2014/main" id="{C2438176-E429-41AB-AA38-CA8346FEE8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37892" name="Θέση αριθμού διαφάνειας 3">
            <a:extLst>
              <a:ext uri="{FF2B5EF4-FFF2-40B4-BE49-F238E27FC236}">
                <a16:creationId xmlns:a16="http://schemas.microsoft.com/office/drawing/2014/main" id="{F68A7642-463E-4CE7-9AA1-C98045AAA9A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F8AB87-8304-4184-85A1-EBE16D57A154}" type="slidenum">
              <a:rPr lang="el-GR" altLang="el-GR">
                <a:latin typeface="Constantia" panose="02030602050306030303" pitchFamily="18" charset="0"/>
              </a:rPr>
              <a:pPr eaLnBrk="1" hangingPunct="1"/>
              <a:t>5</a:t>
            </a:fld>
            <a:endParaRPr lang="el-GR" altLang="el-GR">
              <a:latin typeface="Constantia" panose="02030602050306030303"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Ομάδα 6">
            <a:extLst>
              <a:ext uri="{FF2B5EF4-FFF2-40B4-BE49-F238E27FC236}">
                <a16:creationId xmlns:a16="http://schemas.microsoft.com/office/drawing/2014/main" id="{FECA536C-A4E1-441D-BEBA-1E8BD058FDA3}"/>
              </a:ext>
            </a:extLst>
          </p:cNvPr>
          <p:cNvGrpSpPr>
            <a:grpSpLocks/>
          </p:cNvGrpSpPr>
          <p:nvPr/>
        </p:nvGrpSpPr>
        <p:grpSpPr bwMode="auto">
          <a:xfrm>
            <a:off x="1219200" y="1600200"/>
            <a:ext cx="9739313" cy="73025"/>
            <a:chOff x="914400" y="1200150"/>
            <a:chExt cx="7306712" cy="54864"/>
          </a:xfrm>
        </p:grpSpPr>
        <p:sp>
          <p:nvSpPr>
            <p:cNvPr id="5" name="Έλλειψη 7">
              <a:extLst>
                <a:ext uri="{FF2B5EF4-FFF2-40B4-BE49-F238E27FC236}">
                  <a16:creationId xmlns:a16="http://schemas.microsoft.com/office/drawing/2014/main" id="{4C6CC3E6-7BE0-47D7-9D2D-31E853DC66E5}"/>
                </a:ext>
              </a:extLst>
            </p:cNvPr>
            <p:cNvSpPr/>
            <p:nvPr/>
          </p:nvSpPr>
          <p:spPr>
            <a:xfrm>
              <a:off x="8166327" y="12001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6" name="Έλλειψη 8">
              <a:extLst>
                <a:ext uri="{FF2B5EF4-FFF2-40B4-BE49-F238E27FC236}">
                  <a16:creationId xmlns:a16="http://schemas.microsoft.com/office/drawing/2014/main" id="{3D10BC66-9330-4509-92A9-F732ACB9B884}"/>
                </a:ext>
              </a:extLst>
            </p:cNvPr>
            <p:cNvSpPr/>
            <p:nvPr/>
          </p:nvSpPr>
          <p:spPr>
            <a:xfrm>
              <a:off x="914400" y="12001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grpSp>
          <p:nvGrpSpPr>
            <p:cNvPr id="7" name="Ομάδα 9">
              <a:extLst>
                <a:ext uri="{FF2B5EF4-FFF2-40B4-BE49-F238E27FC236}">
                  <a16:creationId xmlns:a16="http://schemas.microsoft.com/office/drawing/2014/main" id="{E80F68E9-014F-4C00-BDDF-ADC05AD08577}"/>
                </a:ext>
              </a:extLst>
            </p:cNvPr>
            <p:cNvGrpSpPr/>
            <p:nvPr/>
          </p:nvGrpSpPr>
          <p:grpSpPr>
            <a:xfrm>
              <a:off x="1036847" y="1207626"/>
              <a:ext cx="7074290" cy="38998"/>
              <a:chOff x="2141408" y="1752956"/>
              <a:chExt cx="7315200" cy="38998"/>
            </a:xfrm>
            <a:solidFill>
              <a:schemeClr val="tx2"/>
            </a:solidFill>
          </p:grpSpPr>
          <p:cxnSp>
            <p:nvCxnSpPr>
              <p:cNvPr id="8" name="Ευθεία γραμμή σύνδεσης 10">
                <a:extLst>
                  <a:ext uri="{FF2B5EF4-FFF2-40B4-BE49-F238E27FC236}">
                    <a16:creationId xmlns:a16="http://schemas.microsoft.com/office/drawing/2014/main" id="{28FDD42A-4365-4161-B73E-FFEAEE468333}"/>
                  </a:ext>
                </a:extLst>
              </p:cNvPr>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11">
                <a:extLst>
                  <a:ext uri="{FF2B5EF4-FFF2-40B4-BE49-F238E27FC236}">
                    <a16:creationId xmlns:a16="http://schemas.microsoft.com/office/drawing/2014/main" id="{76BDFF88-62CD-4DC9-92DB-9A73963E57CE}"/>
                  </a:ext>
                </a:extLst>
              </p:cNvPr>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0" name="Ομάδα 12">
            <a:extLst>
              <a:ext uri="{FF2B5EF4-FFF2-40B4-BE49-F238E27FC236}">
                <a16:creationId xmlns:a16="http://schemas.microsoft.com/office/drawing/2014/main" id="{C30874A8-BF21-4FED-B6C5-447463432239}"/>
              </a:ext>
            </a:extLst>
          </p:cNvPr>
          <p:cNvGrpSpPr>
            <a:grpSpLocks/>
          </p:cNvGrpSpPr>
          <p:nvPr/>
        </p:nvGrpSpPr>
        <p:grpSpPr bwMode="auto">
          <a:xfrm>
            <a:off x="1219200" y="4851400"/>
            <a:ext cx="9739313" cy="73025"/>
            <a:chOff x="914400" y="3638550"/>
            <a:chExt cx="7306712" cy="54864"/>
          </a:xfrm>
        </p:grpSpPr>
        <p:sp>
          <p:nvSpPr>
            <p:cNvPr id="11" name="Έλλειψη 13">
              <a:extLst>
                <a:ext uri="{FF2B5EF4-FFF2-40B4-BE49-F238E27FC236}">
                  <a16:creationId xmlns:a16="http://schemas.microsoft.com/office/drawing/2014/main" id="{F351B2DC-680A-48CA-BAA8-8078A06E1292}"/>
                </a:ext>
              </a:extLst>
            </p:cNvPr>
            <p:cNvSpPr/>
            <p:nvPr/>
          </p:nvSpPr>
          <p:spPr>
            <a:xfrm>
              <a:off x="8166327" y="36385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12" name="Έλλειψη 14">
              <a:extLst>
                <a:ext uri="{FF2B5EF4-FFF2-40B4-BE49-F238E27FC236}">
                  <a16:creationId xmlns:a16="http://schemas.microsoft.com/office/drawing/2014/main" id="{10EE683F-FCC4-4790-8F97-BDAFED6DEFAA}"/>
                </a:ext>
              </a:extLst>
            </p:cNvPr>
            <p:cNvSpPr/>
            <p:nvPr/>
          </p:nvSpPr>
          <p:spPr>
            <a:xfrm>
              <a:off x="914400" y="36385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grpSp>
          <p:nvGrpSpPr>
            <p:cNvPr id="13" name="Ομάδα 15">
              <a:extLst>
                <a:ext uri="{FF2B5EF4-FFF2-40B4-BE49-F238E27FC236}">
                  <a16:creationId xmlns:a16="http://schemas.microsoft.com/office/drawing/2014/main" id="{ACDF8F5A-9726-4591-9252-45F2EB8D5DA2}"/>
                </a:ext>
              </a:extLst>
            </p:cNvPr>
            <p:cNvGrpSpPr/>
            <p:nvPr/>
          </p:nvGrpSpPr>
          <p:grpSpPr>
            <a:xfrm>
              <a:off x="1036847" y="3646026"/>
              <a:ext cx="7074290" cy="38998"/>
              <a:chOff x="2141408" y="1752956"/>
              <a:chExt cx="7315200" cy="38998"/>
            </a:xfrm>
            <a:solidFill>
              <a:schemeClr val="tx2"/>
            </a:solidFill>
          </p:grpSpPr>
          <p:cxnSp>
            <p:nvCxnSpPr>
              <p:cNvPr id="14" name="Ευθεία γραμμή σύνδεσης 16">
                <a:extLst>
                  <a:ext uri="{FF2B5EF4-FFF2-40B4-BE49-F238E27FC236}">
                    <a16:creationId xmlns:a16="http://schemas.microsoft.com/office/drawing/2014/main" id="{62CC53E0-ABA6-4DF7-8360-0FFAF98753B7}"/>
                  </a:ext>
                </a:extLst>
              </p:cNvPr>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7">
                <a:extLst>
                  <a:ext uri="{FF2B5EF4-FFF2-40B4-BE49-F238E27FC236}">
                    <a16:creationId xmlns:a16="http://schemas.microsoft.com/office/drawing/2014/main" id="{84D1219F-632E-4FFC-9E94-DE9EA97F0C6B}"/>
                  </a:ext>
                </a:extLst>
              </p:cNvPr>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r>
              <a:rPr lang="el-GR"/>
              <a:t>Kλικ για επεξεργασία του τίτλου</a:t>
            </a:r>
            <a:endParaRPr lang="el-GR" dirty="0"/>
          </a:p>
        </p:txBody>
      </p:sp>
      <p:sp>
        <p:nvSpPr>
          <p:cNvPr id="3" name="Υπότιτλος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a:t>Κάντε κλικ για να επεξεργαστείτε τον υπότιτλο του υποδείγματος</a:t>
            </a:r>
            <a:endParaRPr lang="el-GR" dirty="0"/>
          </a:p>
        </p:txBody>
      </p:sp>
      <p:sp>
        <p:nvSpPr>
          <p:cNvPr id="16" name="Σύμβολο κράτησης θέσης υποσέλιδου 4">
            <a:extLst>
              <a:ext uri="{FF2B5EF4-FFF2-40B4-BE49-F238E27FC236}">
                <a16:creationId xmlns:a16="http://schemas.microsoft.com/office/drawing/2014/main" id="{9EF93798-3887-4507-8573-2166CE52BAAA}"/>
              </a:ext>
            </a:extLst>
          </p:cNvPr>
          <p:cNvSpPr>
            <a:spLocks noGrp="1"/>
          </p:cNvSpPr>
          <p:nvPr>
            <p:ph type="ftr" sz="quarter" idx="10"/>
          </p:nvPr>
        </p:nvSpPr>
        <p:spPr/>
        <p:txBody>
          <a:bodyPr/>
          <a:lstStyle>
            <a:lvl1pPr algn="l" rtl="0">
              <a:defRPr>
                <a:solidFill>
                  <a:schemeClr val="tx2"/>
                </a:solidFill>
              </a:defRPr>
            </a:lvl1pPr>
          </a:lstStyle>
          <a:p>
            <a:pPr>
              <a:defRPr/>
            </a:pPr>
            <a:r>
              <a:rPr lang="el-GR"/>
              <a:t>Παναγιώτα Στράτη</a:t>
            </a:r>
          </a:p>
        </p:txBody>
      </p:sp>
      <p:sp>
        <p:nvSpPr>
          <p:cNvPr id="17" name="Σύμβολο κράτησης θέσης ημερομηνίας 3">
            <a:extLst>
              <a:ext uri="{FF2B5EF4-FFF2-40B4-BE49-F238E27FC236}">
                <a16:creationId xmlns:a16="http://schemas.microsoft.com/office/drawing/2014/main" id="{9FD7E163-7842-40B6-853B-4F106EF476BF}"/>
              </a:ext>
            </a:extLst>
          </p:cNvPr>
          <p:cNvSpPr>
            <a:spLocks noGrp="1"/>
          </p:cNvSpPr>
          <p:nvPr>
            <p:ph type="dt" sz="half" idx="11"/>
          </p:nvPr>
        </p:nvSpPr>
        <p:spPr/>
        <p:txBody>
          <a:bodyPr/>
          <a:lstStyle>
            <a:lvl1pPr algn="r" rtl="0">
              <a:defRPr>
                <a:solidFill>
                  <a:schemeClr val="tx2"/>
                </a:solidFill>
              </a:defRPr>
            </a:lvl1pPr>
          </a:lstStyle>
          <a:p>
            <a:pPr>
              <a:defRPr/>
            </a:pPr>
            <a:fld id="{A80D3C1C-BF22-43A5-9736-4B078FF80844}" type="datetime1">
              <a:rPr lang="el-GR"/>
              <a:pPr>
                <a:defRPr/>
              </a:pPr>
              <a:t>22/12/2019</a:t>
            </a:fld>
            <a:endParaRPr lang="el-GR" dirty="0"/>
          </a:p>
        </p:txBody>
      </p:sp>
      <p:sp>
        <p:nvSpPr>
          <p:cNvPr id="18" name="Σύμβολο κράτησης θέσης αριθμού διαφάνειας 5">
            <a:extLst>
              <a:ext uri="{FF2B5EF4-FFF2-40B4-BE49-F238E27FC236}">
                <a16:creationId xmlns:a16="http://schemas.microsoft.com/office/drawing/2014/main" id="{8F4458E5-9D6B-4544-8E61-A02CC34AE7F1}"/>
              </a:ext>
            </a:extLst>
          </p:cNvPr>
          <p:cNvSpPr>
            <a:spLocks noGrp="1"/>
          </p:cNvSpPr>
          <p:nvPr>
            <p:ph type="sldNum" sz="quarter" idx="12"/>
          </p:nvPr>
        </p:nvSpPr>
        <p:spPr/>
        <p:txBody>
          <a:bodyPr/>
          <a:lstStyle>
            <a:lvl1pPr>
              <a:defRPr>
                <a:solidFill>
                  <a:schemeClr val="tx2"/>
                </a:solidFill>
              </a:defRPr>
            </a:lvl1pPr>
          </a:lstStyle>
          <a:p>
            <a:fld id="{A8253932-6522-4981-88A5-D514886EFC1F}" type="slidenum">
              <a:rPr lang="el-GR" altLang="el-GR"/>
              <a:pPr/>
              <a:t>‹#›</a:t>
            </a:fld>
            <a:endParaRPr lang="el-GR" altLang="el-GR"/>
          </a:p>
        </p:txBody>
      </p:sp>
    </p:spTree>
    <p:extLst>
      <p:ext uri="{BB962C8B-B14F-4D97-AF65-F5344CB8AC3E}">
        <p14:creationId xmlns:p14="http://schemas.microsoft.com/office/powerpoint/2010/main" val="21607797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r>
              <a:rPr lang="el-GR"/>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υποσέλιδου 4">
            <a:extLst>
              <a:ext uri="{FF2B5EF4-FFF2-40B4-BE49-F238E27FC236}">
                <a16:creationId xmlns:a16="http://schemas.microsoft.com/office/drawing/2014/main" id="{FDDB2C76-2A05-4FDF-8D0D-D2E066B0F35B}"/>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5" name="Σύμβολο κράτησης θέσης ημερομηνίας 3">
            <a:extLst>
              <a:ext uri="{FF2B5EF4-FFF2-40B4-BE49-F238E27FC236}">
                <a16:creationId xmlns:a16="http://schemas.microsoft.com/office/drawing/2014/main" id="{0821A4DE-D902-462D-B95A-0C2EE8D08AAD}"/>
              </a:ext>
            </a:extLst>
          </p:cNvPr>
          <p:cNvSpPr>
            <a:spLocks noGrp="1"/>
          </p:cNvSpPr>
          <p:nvPr>
            <p:ph type="dt" sz="half" idx="11"/>
          </p:nvPr>
        </p:nvSpPr>
        <p:spPr/>
        <p:txBody>
          <a:bodyPr/>
          <a:lstStyle>
            <a:lvl1pPr>
              <a:defRPr/>
            </a:lvl1pPr>
          </a:lstStyle>
          <a:p>
            <a:pPr>
              <a:defRPr/>
            </a:pPr>
            <a:fld id="{C959FA98-E6FC-49D3-AF5C-88BD02619E58}" type="datetime1">
              <a:rPr lang="el-GR"/>
              <a:pPr>
                <a:defRPr/>
              </a:pPr>
              <a:t>22/12/2019</a:t>
            </a:fld>
            <a:endParaRPr lang="el-GR" dirty="0"/>
          </a:p>
        </p:txBody>
      </p:sp>
      <p:sp>
        <p:nvSpPr>
          <p:cNvPr id="6" name="Σύμβολο κράτησης θέσης αριθμού διαφάνειας 5">
            <a:extLst>
              <a:ext uri="{FF2B5EF4-FFF2-40B4-BE49-F238E27FC236}">
                <a16:creationId xmlns:a16="http://schemas.microsoft.com/office/drawing/2014/main" id="{5E67AF87-421B-46F2-BDB3-A6B04FF8572A}"/>
              </a:ext>
            </a:extLst>
          </p:cNvPr>
          <p:cNvSpPr>
            <a:spLocks noGrp="1"/>
          </p:cNvSpPr>
          <p:nvPr>
            <p:ph type="sldNum" sz="quarter" idx="12"/>
          </p:nvPr>
        </p:nvSpPr>
        <p:spPr/>
        <p:txBody>
          <a:bodyPr/>
          <a:lstStyle>
            <a:lvl1pPr>
              <a:defRPr/>
            </a:lvl1pPr>
          </a:lstStyle>
          <a:p>
            <a:fld id="{C967CB25-36C1-40CD-BB0A-C43831A2635B}" type="slidenum">
              <a:rPr lang="el-GR" altLang="el-GR"/>
              <a:pPr/>
              <a:t>‹#›</a:t>
            </a:fld>
            <a:endParaRPr lang="el-GR" altLang="el-GR"/>
          </a:p>
        </p:txBody>
      </p:sp>
    </p:spTree>
    <p:extLst>
      <p:ext uri="{BB962C8B-B14F-4D97-AF65-F5344CB8AC3E}">
        <p14:creationId xmlns:p14="http://schemas.microsoft.com/office/powerpoint/2010/main" val="322680364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r>
              <a:rPr lang="el-GR"/>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υποσέλιδου 4">
            <a:extLst>
              <a:ext uri="{FF2B5EF4-FFF2-40B4-BE49-F238E27FC236}">
                <a16:creationId xmlns:a16="http://schemas.microsoft.com/office/drawing/2014/main" id="{2E3DE41F-CD92-4400-A6A4-C31F0B6F47C4}"/>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5" name="Σύμβολο κράτησης θέσης ημερομηνίας 3">
            <a:extLst>
              <a:ext uri="{FF2B5EF4-FFF2-40B4-BE49-F238E27FC236}">
                <a16:creationId xmlns:a16="http://schemas.microsoft.com/office/drawing/2014/main" id="{909599AB-7833-4F20-8239-4245E747C886}"/>
              </a:ext>
            </a:extLst>
          </p:cNvPr>
          <p:cNvSpPr>
            <a:spLocks noGrp="1"/>
          </p:cNvSpPr>
          <p:nvPr>
            <p:ph type="dt" sz="half" idx="11"/>
          </p:nvPr>
        </p:nvSpPr>
        <p:spPr/>
        <p:txBody>
          <a:bodyPr/>
          <a:lstStyle>
            <a:lvl1pPr>
              <a:defRPr/>
            </a:lvl1pPr>
          </a:lstStyle>
          <a:p>
            <a:pPr>
              <a:defRPr/>
            </a:pPr>
            <a:fld id="{F4FD7AC1-B061-4EE1-B90C-E42476739D2B}" type="datetime1">
              <a:rPr lang="el-GR"/>
              <a:pPr>
                <a:defRPr/>
              </a:pPr>
              <a:t>22/12/2019</a:t>
            </a:fld>
            <a:endParaRPr lang="el-GR" dirty="0"/>
          </a:p>
        </p:txBody>
      </p:sp>
      <p:sp>
        <p:nvSpPr>
          <p:cNvPr id="6" name="Σύμβολο κράτησης θέσης αριθμού διαφάνειας 5">
            <a:extLst>
              <a:ext uri="{FF2B5EF4-FFF2-40B4-BE49-F238E27FC236}">
                <a16:creationId xmlns:a16="http://schemas.microsoft.com/office/drawing/2014/main" id="{C0FA8BE2-71FE-4F0F-A191-A48CFFC09079}"/>
              </a:ext>
            </a:extLst>
          </p:cNvPr>
          <p:cNvSpPr>
            <a:spLocks noGrp="1"/>
          </p:cNvSpPr>
          <p:nvPr>
            <p:ph type="sldNum" sz="quarter" idx="12"/>
          </p:nvPr>
        </p:nvSpPr>
        <p:spPr/>
        <p:txBody>
          <a:bodyPr/>
          <a:lstStyle>
            <a:lvl1pPr>
              <a:defRPr/>
            </a:lvl1pPr>
          </a:lstStyle>
          <a:p>
            <a:fld id="{443D38FD-04BF-436C-BBC2-AD205E12FB9F}" type="slidenum">
              <a:rPr lang="el-GR" altLang="el-GR"/>
              <a:pPr/>
              <a:t>‹#›</a:t>
            </a:fld>
            <a:endParaRPr lang="el-GR" altLang="el-GR"/>
          </a:p>
        </p:txBody>
      </p:sp>
    </p:spTree>
    <p:extLst>
      <p:ext uri="{BB962C8B-B14F-4D97-AF65-F5344CB8AC3E}">
        <p14:creationId xmlns:p14="http://schemas.microsoft.com/office/powerpoint/2010/main" val="27976494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r>
              <a:rPr lang="el-GR"/>
              <a:t>Kλικ για επεξεργασία του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υποσέλιδου 4">
            <a:extLst>
              <a:ext uri="{FF2B5EF4-FFF2-40B4-BE49-F238E27FC236}">
                <a16:creationId xmlns:a16="http://schemas.microsoft.com/office/drawing/2014/main" id="{75A3B07C-6D32-4E24-B674-667AD9AE18B0}"/>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5" name="Σύμβολο κράτησης θέσης ημερομηνίας 3">
            <a:extLst>
              <a:ext uri="{FF2B5EF4-FFF2-40B4-BE49-F238E27FC236}">
                <a16:creationId xmlns:a16="http://schemas.microsoft.com/office/drawing/2014/main" id="{BD2D4D8D-2B25-4EB6-B010-626DA43B8884}"/>
              </a:ext>
            </a:extLst>
          </p:cNvPr>
          <p:cNvSpPr>
            <a:spLocks noGrp="1"/>
          </p:cNvSpPr>
          <p:nvPr>
            <p:ph type="dt" sz="half" idx="11"/>
          </p:nvPr>
        </p:nvSpPr>
        <p:spPr/>
        <p:txBody>
          <a:bodyPr/>
          <a:lstStyle>
            <a:lvl1pPr>
              <a:defRPr/>
            </a:lvl1pPr>
          </a:lstStyle>
          <a:p>
            <a:pPr>
              <a:defRPr/>
            </a:pPr>
            <a:fld id="{3410CE80-F530-4E93-B312-AD2C03DD1915}" type="datetime1">
              <a:rPr lang="el-GR"/>
              <a:pPr>
                <a:defRPr/>
              </a:pPr>
              <a:t>22/12/2019</a:t>
            </a:fld>
            <a:endParaRPr lang="el-GR" dirty="0"/>
          </a:p>
        </p:txBody>
      </p:sp>
      <p:sp>
        <p:nvSpPr>
          <p:cNvPr id="6" name="Σύμβολο κράτησης θέσης αριθμού διαφάνειας 5">
            <a:extLst>
              <a:ext uri="{FF2B5EF4-FFF2-40B4-BE49-F238E27FC236}">
                <a16:creationId xmlns:a16="http://schemas.microsoft.com/office/drawing/2014/main" id="{F19A46FD-44DB-4F31-A4D7-25E3D15F7E17}"/>
              </a:ext>
            </a:extLst>
          </p:cNvPr>
          <p:cNvSpPr>
            <a:spLocks noGrp="1"/>
          </p:cNvSpPr>
          <p:nvPr>
            <p:ph type="sldNum" sz="quarter" idx="12"/>
          </p:nvPr>
        </p:nvSpPr>
        <p:spPr/>
        <p:txBody>
          <a:bodyPr/>
          <a:lstStyle>
            <a:lvl1pPr>
              <a:defRPr/>
            </a:lvl1pPr>
          </a:lstStyle>
          <a:p>
            <a:fld id="{959629A1-BCEC-4865-B906-C1399440AEB6}" type="slidenum">
              <a:rPr lang="el-GR" altLang="el-GR"/>
              <a:pPr/>
              <a:t>‹#›</a:t>
            </a:fld>
            <a:endParaRPr lang="el-GR" altLang="el-GR"/>
          </a:p>
        </p:txBody>
      </p:sp>
    </p:spTree>
    <p:extLst>
      <p:ext uri="{BB962C8B-B14F-4D97-AF65-F5344CB8AC3E}">
        <p14:creationId xmlns:p14="http://schemas.microsoft.com/office/powerpoint/2010/main" val="29557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4" name="Ομάδα 12">
            <a:extLst>
              <a:ext uri="{FF2B5EF4-FFF2-40B4-BE49-F238E27FC236}">
                <a16:creationId xmlns:a16="http://schemas.microsoft.com/office/drawing/2014/main" id="{7C3E23BC-D721-45CF-B45D-4901450935DB}"/>
              </a:ext>
            </a:extLst>
          </p:cNvPr>
          <p:cNvGrpSpPr>
            <a:grpSpLocks/>
          </p:cNvGrpSpPr>
          <p:nvPr/>
        </p:nvGrpSpPr>
        <p:grpSpPr bwMode="auto">
          <a:xfrm>
            <a:off x="3273425" y="3475038"/>
            <a:ext cx="5641975" cy="55562"/>
            <a:chOff x="2455975" y="2588441"/>
            <a:chExt cx="4232051" cy="41148"/>
          </a:xfrm>
        </p:grpSpPr>
        <p:sp>
          <p:nvSpPr>
            <p:cNvPr id="5" name="Έλλειψη 13">
              <a:extLst>
                <a:ext uri="{FF2B5EF4-FFF2-40B4-BE49-F238E27FC236}">
                  <a16:creationId xmlns:a16="http://schemas.microsoft.com/office/drawing/2014/main" id="{ACD0C967-54B2-419E-8782-AF26D7507892}"/>
                </a:ext>
              </a:extLst>
            </p:cNvPr>
            <p:cNvSpPr/>
            <p:nvPr/>
          </p:nvSpPr>
          <p:spPr>
            <a:xfrm>
              <a:off x="6642776" y="2588441"/>
              <a:ext cx="45250" cy="41148"/>
            </a:xfrm>
            <a:prstGeom prst="ellipse">
              <a:avLst/>
            </a:prstGeom>
            <a:solidFill>
              <a:schemeClr val="tx1"/>
            </a:solidFill>
            <a:ln w="26425" cap="flat" cmpd="sng" algn="ctr">
              <a:solidFill>
                <a:schemeClr val="tx1"/>
              </a:solidFill>
              <a:prstDash val="solid"/>
            </a:ln>
            <a:effectLst/>
          </p:spPr>
          <p:txBody>
            <a:bodyPr anchor="ctr"/>
            <a:lstStyle/>
            <a:p>
              <a:pPr algn="ctr" fontAlgn="auto">
                <a:spcBef>
                  <a:spcPts val="0"/>
                </a:spcBef>
                <a:spcAft>
                  <a:spcPts val="0"/>
                </a:spcAft>
                <a:defRPr/>
              </a:pPr>
              <a:endParaRPr lang="el-GR" kern="0" dirty="0">
                <a:solidFill>
                  <a:sysClr val="window" lastClr="FFFFFF"/>
                </a:solidFill>
                <a:latin typeface="Constantia"/>
                <a:cs typeface="+mn-cs"/>
              </a:endParaRPr>
            </a:p>
          </p:txBody>
        </p:sp>
        <p:sp>
          <p:nvSpPr>
            <p:cNvPr id="6" name="Έλλειψη 14">
              <a:extLst>
                <a:ext uri="{FF2B5EF4-FFF2-40B4-BE49-F238E27FC236}">
                  <a16:creationId xmlns:a16="http://schemas.microsoft.com/office/drawing/2014/main" id="{0624030E-FDF9-4E1F-ADB2-4404A0657A4E}"/>
                </a:ext>
              </a:extLst>
            </p:cNvPr>
            <p:cNvSpPr/>
            <p:nvPr/>
          </p:nvSpPr>
          <p:spPr>
            <a:xfrm>
              <a:off x="2455975" y="2588441"/>
              <a:ext cx="45250" cy="41148"/>
            </a:xfrm>
            <a:prstGeom prst="ellipse">
              <a:avLst/>
            </a:prstGeom>
            <a:solidFill>
              <a:schemeClr val="tx1"/>
            </a:solidFill>
            <a:ln w="26425" cap="flat" cmpd="sng" algn="ctr">
              <a:solidFill>
                <a:schemeClr val="tx1"/>
              </a:solidFill>
              <a:prstDash val="solid"/>
            </a:ln>
            <a:effectLst/>
          </p:spPr>
          <p:txBody>
            <a:bodyPr anchor="ctr"/>
            <a:lstStyle/>
            <a:p>
              <a:pPr algn="ctr" fontAlgn="auto">
                <a:spcBef>
                  <a:spcPts val="0"/>
                </a:spcBef>
                <a:spcAft>
                  <a:spcPts val="0"/>
                </a:spcAft>
                <a:defRPr/>
              </a:pPr>
              <a:endParaRPr lang="el-GR" kern="0" dirty="0">
                <a:solidFill>
                  <a:sysClr val="window" lastClr="FFFFFF"/>
                </a:solidFill>
                <a:latin typeface="Constantia"/>
                <a:cs typeface="+mn-cs"/>
              </a:endParaRPr>
            </a:p>
          </p:txBody>
        </p:sp>
        <p:grpSp>
          <p:nvGrpSpPr>
            <p:cNvPr id="7" name="Ομάδα 15">
              <a:extLst>
                <a:ext uri="{FF2B5EF4-FFF2-40B4-BE49-F238E27FC236}">
                  <a16:creationId xmlns:a16="http://schemas.microsoft.com/office/drawing/2014/main" id="{789D927D-E3D0-4608-9CC8-84CE7B18942F}"/>
                </a:ext>
              </a:extLst>
            </p:cNvPr>
            <p:cNvGrpSpPr>
              <a:grpSpLocks/>
            </p:cNvGrpSpPr>
            <p:nvPr/>
          </p:nvGrpSpPr>
          <p:grpSpPr bwMode="auto">
            <a:xfrm>
              <a:off x="2563229" y="3459029"/>
              <a:ext cx="4023360" cy="38998"/>
              <a:chOff x="2550323" y="3458731"/>
              <a:chExt cx="4023360" cy="38998"/>
            </a:xfrm>
          </p:grpSpPr>
          <p:cxnSp>
            <p:nvCxnSpPr>
              <p:cNvPr id="8" name="Ευθεία γραμμή σύνδεσης 16">
                <a:extLst>
                  <a:ext uri="{FF2B5EF4-FFF2-40B4-BE49-F238E27FC236}">
                    <a16:creationId xmlns:a16="http://schemas.microsoft.com/office/drawing/2014/main" id="{2F895F0F-FF21-46D8-9B5D-C6044C0CA071}"/>
                  </a:ext>
                </a:extLst>
              </p:cNvPr>
              <p:cNvCxnSpPr>
                <a:cxnSpLocks noChangeShapeType="1"/>
              </p:cNvCxnSpPr>
              <p:nvPr/>
            </p:nvCxnSpPr>
            <p:spPr bwMode="auto">
              <a:xfrm>
                <a:off x="2550323" y="3458731"/>
                <a:ext cx="40233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 name="Ευθεία γραμμή σύνδεσης 17">
                <a:extLst>
                  <a:ext uri="{FF2B5EF4-FFF2-40B4-BE49-F238E27FC236}">
                    <a16:creationId xmlns:a16="http://schemas.microsoft.com/office/drawing/2014/main" id="{E99A18A9-8A68-4583-A7C1-BE7DDDA2338A}"/>
                  </a:ext>
                </a:extLst>
              </p:cNvPr>
              <p:cNvCxnSpPr>
                <a:cxnSpLocks noChangeShapeType="1"/>
              </p:cNvCxnSpPr>
              <p:nvPr/>
            </p:nvCxnSpPr>
            <p:spPr bwMode="auto">
              <a:xfrm>
                <a:off x="2550323" y="3497729"/>
                <a:ext cx="40233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sp>
        <p:nvSpPr>
          <p:cNvPr id="2" name="Τίτλος 1"/>
          <p:cNvSpPr>
            <a:spLocks noGrp="1"/>
          </p:cNvSpPr>
          <p:nvPr>
            <p:ph type="title"/>
          </p:nvPr>
        </p:nvSpPr>
        <p:spPr>
          <a:xfrm>
            <a:off x="1422030" y="990599"/>
            <a:ext cx="9344765" cy="2235203"/>
          </a:xfrm>
        </p:spPr>
        <p:txBody>
          <a:bodyPr rtlCol="0">
            <a:normAutofit/>
          </a:bodyPr>
          <a:lstStyle>
            <a:lvl1pPr algn="ctr" rtl="0">
              <a:lnSpc>
                <a:spcPct val="90000"/>
              </a:lnSpc>
              <a:defRPr sz="4800" b="0" cap="none" baseline="0"/>
            </a:lvl1pPr>
          </a:lstStyle>
          <a:p>
            <a:r>
              <a:rPr lang="el-GR"/>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a:r>
              <a:rPr lang="el-GR"/>
              <a:t>Kλικ για επεξεργασία των στυλ του υποδείγματος</a:t>
            </a:r>
          </a:p>
        </p:txBody>
      </p:sp>
      <p:sp>
        <p:nvSpPr>
          <p:cNvPr id="10" name="Σύμβολο κράτησης θέσης υποσέλιδου 4">
            <a:extLst>
              <a:ext uri="{FF2B5EF4-FFF2-40B4-BE49-F238E27FC236}">
                <a16:creationId xmlns:a16="http://schemas.microsoft.com/office/drawing/2014/main" id="{E064B986-FA66-4B46-AB24-4D41484ECD98}"/>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11" name="Σύμβολο κράτησης θέσης ημερομηνίας 3">
            <a:extLst>
              <a:ext uri="{FF2B5EF4-FFF2-40B4-BE49-F238E27FC236}">
                <a16:creationId xmlns:a16="http://schemas.microsoft.com/office/drawing/2014/main" id="{B2DAD3AE-74E6-4C35-A18B-A700613D50C2}"/>
              </a:ext>
            </a:extLst>
          </p:cNvPr>
          <p:cNvSpPr>
            <a:spLocks noGrp="1"/>
          </p:cNvSpPr>
          <p:nvPr>
            <p:ph type="dt" sz="half" idx="11"/>
          </p:nvPr>
        </p:nvSpPr>
        <p:spPr/>
        <p:txBody>
          <a:bodyPr/>
          <a:lstStyle>
            <a:lvl1pPr>
              <a:defRPr/>
            </a:lvl1pPr>
          </a:lstStyle>
          <a:p>
            <a:pPr>
              <a:defRPr/>
            </a:pPr>
            <a:fld id="{ADB7E2F7-1ACA-4048-A3B7-87FB768F61CD}" type="datetime1">
              <a:rPr lang="el-GR"/>
              <a:pPr>
                <a:defRPr/>
              </a:pPr>
              <a:t>22/12/2019</a:t>
            </a:fld>
            <a:endParaRPr lang="el-GR" dirty="0"/>
          </a:p>
        </p:txBody>
      </p:sp>
      <p:sp>
        <p:nvSpPr>
          <p:cNvPr id="12" name="Σύμβολο κράτησης θέσης αριθμού διαφάνειας 5">
            <a:extLst>
              <a:ext uri="{FF2B5EF4-FFF2-40B4-BE49-F238E27FC236}">
                <a16:creationId xmlns:a16="http://schemas.microsoft.com/office/drawing/2014/main" id="{AC01807C-A596-4C21-A883-4A485ACACA12}"/>
              </a:ext>
            </a:extLst>
          </p:cNvPr>
          <p:cNvSpPr>
            <a:spLocks noGrp="1"/>
          </p:cNvSpPr>
          <p:nvPr>
            <p:ph type="sldNum" sz="quarter" idx="12"/>
          </p:nvPr>
        </p:nvSpPr>
        <p:spPr/>
        <p:txBody>
          <a:bodyPr/>
          <a:lstStyle>
            <a:lvl1pPr>
              <a:defRPr/>
            </a:lvl1pPr>
          </a:lstStyle>
          <a:p>
            <a:fld id="{85061AFE-582D-49D7-951D-EB6FE7F4A898}" type="slidenum">
              <a:rPr lang="el-GR" altLang="el-GR"/>
              <a:pPr/>
              <a:t>‹#›</a:t>
            </a:fld>
            <a:endParaRPr lang="el-GR" altLang="el-GR"/>
          </a:p>
        </p:txBody>
      </p:sp>
    </p:spTree>
    <p:extLst>
      <p:ext uri="{BB962C8B-B14F-4D97-AF65-F5344CB8AC3E}">
        <p14:creationId xmlns:p14="http://schemas.microsoft.com/office/powerpoint/2010/main" val="71793073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r>
              <a:rPr lang="el-GR"/>
              <a:t>Kλικ για επεξεργασία του τίτλου</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Σύμβολο κράτησης θέσης υποσέλιδου 4">
            <a:extLst>
              <a:ext uri="{FF2B5EF4-FFF2-40B4-BE49-F238E27FC236}">
                <a16:creationId xmlns:a16="http://schemas.microsoft.com/office/drawing/2014/main" id="{654CEC91-DDA0-463E-8D88-938A40E7D761}"/>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6" name="Σύμβολο κράτησης θέσης ημερομηνίας 3">
            <a:extLst>
              <a:ext uri="{FF2B5EF4-FFF2-40B4-BE49-F238E27FC236}">
                <a16:creationId xmlns:a16="http://schemas.microsoft.com/office/drawing/2014/main" id="{55FCF069-C5FF-40DF-8863-E744CE30A783}"/>
              </a:ext>
            </a:extLst>
          </p:cNvPr>
          <p:cNvSpPr>
            <a:spLocks noGrp="1"/>
          </p:cNvSpPr>
          <p:nvPr>
            <p:ph type="dt" sz="half" idx="11"/>
          </p:nvPr>
        </p:nvSpPr>
        <p:spPr/>
        <p:txBody>
          <a:bodyPr/>
          <a:lstStyle>
            <a:lvl1pPr>
              <a:defRPr/>
            </a:lvl1pPr>
          </a:lstStyle>
          <a:p>
            <a:pPr>
              <a:defRPr/>
            </a:pPr>
            <a:fld id="{0CDA0302-4E27-4D83-8EA3-166E4B31119A}" type="datetime1">
              <a:rPr lang="el-GR"/>
              <a:pPr>
                <a:defRPr/>
              </a:pPr>
              <a:t>22/12/2019</a:t>
            </a:fld>
            <a:endParaRPr lang="el-GR" dirty="0"/>
          </a:p>
        </p:txBody>
      </p:sp>
      <p:sp>
        <p:nvSpPr>
          <p:cNvPr id="7" name="Σύμβολο κράτησης θέσης αριθμού διαφάνειας 5">
            <a:extLst>
              <a:ext uri="{FF2B5EF4-FFF2-40B4-BE49-F238E27FC236}">
                <a16:creationId xmlns:a16="http://schemas.microsoft.com/office/drawing/2014/main" id="{14843AF1-1509-40AE-803F-32A298F9349B}"/>
              </a:ext>
            </a:extLst>
          </p:cNvPr>
          <p:cNvSpPr>
            <a:spLocks noGrp="1"/>
          </p:cNvSpPr>
          <p:nvPr>
            <p:ph type="sldNum" sz="quarter" idx="12"/>
          </p:nvPr>
        </p:nvSpPr>
        <p:spPr/>
        <p:txBody>
          <a:bodyPr/>
          <a:lstStyle>
            <a:lvl1pPr>
              <a:defRPr/>
            </a:lvl1pPr>
          </a:lstStyle>
          <a:p>
            <a:fld id="{5C77372B-3BA1-4B38-A82F-09ED43379083}" type="slidenum">
              <a:rPr lang="el-GR" altLang="el-GR"/>
              <a:pPr/>
              <a:t>‹#›</a:t>
            </a:fld>
            <a:endParaRPr lang="el-GR" altLang="el-GR"/>
          </a:p>
        </p:txBody>
      </p:sp>
    </p:spTree>
    <p:extLst>
      <p:ext uri="{BB962C8B-B14F-4D97-AF65-F5344CB8AC3E}">
        <p14:creationId xmlns:p14="http://schemas.microsoft.com/office/powerpoint/2010/main" val="82069814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r>
              <a:rPr lang="el-GR"/>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l-GR"/>
              <a:t>Kλικ για επεξεργασία των στυλ του υποδείγματος</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l-GR"/>
              <a:t>Kλικ για επεξεργασία των στυλ του υποδείγματος</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7" name="Σύμβολο κράτησης θέσης υποσέλιδου 4">
            <a:extLst>
              <a:ext uri="{FF2B5EF4-FFF2-40B4-BE49-F238E27FC236}">
                <a16:creationId xmlns:a16="http://schemas.microsoft.com/office/drawing/2014/main" id="{CFCACD01-EC74-4578-9F27-36D71E211803}"/>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8" name="Σύμβολο κράτησης θέσης ημερομηνίας 3">
            <a:extLst>
              <a:ext uri="{FF2B5EF4-FFF2-40B4-BE49-F238E27FC236}">
                <a16:creationId xmlns:a16="http://schemas.microsoft.com/office/drawing/2014/main" id="{36E46268-4027-45D2-8BD9-16EC15390F22}"/>
              </a:ext>
            </a:extLst>
          </p:cNvPr>
          <p:cNvSpPr>
            <a:spLocks noGrp="1"/>
          </p:cNvSpPr>
          <p:nvPr>
            <p:ph type="dt" sz="half" idx="11"/>
          </p:nvPr>
        </p:nvSpPr>
        <p:spPr/>
        <p:txBody>
          <a:bodyPr/>
          <a:lstStyle>
            <a:lvl1pPr>
              <a:defRPr/>
            </a:lvl1pPr>
          </a:lstStyle>
          <a:p>
            <a:pPr>
              <a:defRPr/>
            </a:pPr>
            <a:fld id="{D9B13D20-ACFE-46A8-BEE6-984234DFF23F}" type="datetime1">
              <a:rPr lang="el-GR"/>
              <a:pPr>
                <a:defRPr/>
              </a:pPr>
              <a:t>22/12/2019</a:t>
            </a:fld>
            <a:endParaRPr lang="el-GR" dirty="0"/>
          </a:p>
        </p:txBody>
      </p:sp>
      <p:sp>
        <p:nvSpPr>
          <p:cNvPr id="9" name="Σύμβολο κράτησης θέσης αριθμού διαφάνειας 5">
            <a:extLst>
              <a:ext uri="{FF2B5EF4-FFF2-40B4-BE49-F238E27FC236}">
                <a16:creationId xmlns:a16="http://schemas.microsoft.com/office/drawing/2014/main" id="{07A1CCAD-42F4-4E8A-9A5A-77B1C5B8AC11}"/>
              </a:ext>
            </a:extLst>
          </p:cNvPr>
          <p:cNvSpPr>
            <a:spLocks noGrp="1"/>
          </p:cNvSpPr>
          <p:nvPr>
            <p:ph type="sldNum" sz="quarter" idx="12"/>
          </p:nvPr>
        </p:nvSpPr>
        <p:spPr/>
        <p:txBody>
          <a:bodyPr/>
          <a:lstStyle>
            <a:lvl1pPr>
              <a:defRPr/>
            </a:lvl1pPr>
          </a:lstStyle>
          <a:p>
            <a:fld id="{D0FFBE84-85D4-469F-8281-502815816E5D}" type="slidenum">
              <a:rPr lang="el-GR" altLang="el-GR"/>
              <a:pPr/>
              <a:t>‹#›</a:t>
            </a:fld>
            <a:endParaRPr lang="el-GR" altLang="el-GR"/>
          </a:p>
        </p:txBody>
      </p:sp>
    </p:spTree>
    <p:extLst>
      <p:ext uri="{BB962C8B-B14F-4D97-AF65-F5344CB8AC3E}">
        <p14:creationId xmlns:p14="http://schemas.microsoft.com/office/powerpoint/2010/main" val="204522432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r>
              <a:rPr lang="el-GR"/>
              <a:t>Kλικ για επεξεργασία του τίτλου</a:t>
            </a:r>
            <a:endParaRPr lang="el-GR" dirty="0"/>
          </a:p>
        </p:txBody>
      </p:sp>
      <p:sp>
        <p:nvSpPr>
          <p:cNvPr id="3" name="Σύμβολο κράτησης θέσης υποσέλιδου 4">
            <a:extLst>
              <a:ext uri="{FF2B5EF4-FFF2-40B4-BE49-F238E27FC236}">
                <a16:creationId xmlns:a16="http://schemas.microsoft.com/office/drawing/2014/main" id="{0D919566-2D54-4546-9A4D-7A5E209AF4B0}"/>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4" name="Σύμβολο κράτησης θέσης ημερομηνίας 3">
            <a:extLst>
              <a:ext uri="{FF2B5EF4-FFF2-40B4-BE49-F238E27FC236}">
                <a16:creationId xmlns:a16="http://schemas.microsoft.com/office/drawing/2014/main" id="{5F4DA863-5643-40E1-B914-966AB110B008}"/>
              </a:ext>
            </a:extLst>
          </p:cNvPr>
          <p:cNvSpPr>
            <a:spLocks noGrp="1"/>
          </p:cNvSpPr>
          <p:nvPr>
            <p:ph type="dt" sz="half" idx="11"/>
          </p:nvPr>
        </p:nvSpPr>
        <p:spPr/>
        <p:txBody>
          <a:bodyPr/>
          <a:lstStyle>
            <a:lvl1pPr>
              <a:defRPr/>
            </a:lvl1pPr>
          </a:lstStyle>
          <a:p>
            <a:pPr>
              <a:defRPr/>
            </a:pPr>
            <a:fld id="{74D7F160-0660-4244-9DAA-13BD7D41D2F2}" type="datetime1">
              <a:rPr lang="el-GR"/>
              <a:pPr>
                <a:defRPr/>
              </a:pPr>
              <a:t>22/12/2019</a:t>
            </a:fld>
            <a:endParaRPr lang="el-GR" dirty="0"/>
          </a:p>
        </p:txBody>
      </p:sp>
      <p:sp>
        <p:nvSpPr>
          <p:cNvPr id="5" name="Σύμβολο κράτησης θέσης αριθμού διαφάνειας 5">
            <a:extLst>
              <a:ext uri="{FF2B5EF4-FFF2-40B4-BE49-F238E27FC236}">
                <a16:creationId xmlns:a16="http://schemas.microsoft.com/office/drawing/2014/main" id="{DE061DF5-1E03-423B-B368-C6DA82457D5A}"/>
              </a:ext>
            </a:extLst>
          </p:cNvPr>
          <p:cNvSpPr>
            <a:spLocks noGrp="1"/>
          </p:cNvSpPr>
          <p:nvPr>
            <p:ph type="sldNum" sz="quarter" idx="12"/>
          </p:nvPr>
        </p:nvSpPr>
        <p:spPr/>
        <p:txBody>
          <a:bodyPr/>
          <a:lstStyle>
            <a:lvl1pPr>
              <a:defRPr/>
            </a:lvl1pPr>
          </a:lstStyle>
          <a:p>
            <a:fld id="{36221F1B-F51B-48DD-9193-607866CE11D9}" type="slidenum">
              <a:rPr lang="el-GR" altLang="el-GR"/>
              <a:pPr/>
              <a:t>‹#›</a:t>
            </a:fld>
            <a:endParaRPr lang="el-GR" altLang="el-GR"/>
          </a:p>
        </p:txBody>
      </p:sp>
    </p:spTree>
    <p:extLst>
      <p:ext uri="{BB962C8B-B14F-4D97-AF65-F5344CB8AC3E}">
        <p14:creationId xmlns:p14="http://schemas.microsoft.com/office/powerpoint/2010/main" val="280142478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υποσέλιδου 4">
            <a:extLst>
              <a:ext uri="{FF2B5EF4-FFF2-40B4-BE49-F238E27FC236}">
                <a16:creationId xmlns:a16="http://schemas.microsoft.com/office/drawing/2014/main" id="{DA5A1578-50E5-4344-BCB8-48C26DA62B34}"/>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3" name="Σύμβολο κράτησης θέσης ημερομηνίας 3">
            <a:extLst>
              <a:ext uri="{FF2B5EF4-FFF2-40B4-BE49-F238E27FC236}">
                <a16:creationId xmlns:a16="http://schemas.microsoft.com/office/drawing/2014/main" id="{D78F98B2-25CA-4059-A057-57F61AC8E9EE}"/>
              </a:ext>
            </a:extLst>
          </p:cNvPr>
          <p:cNvSpPr>
            <a:spLocks noGrp="1"/>
          </p:cNvSpPr>
          <p:nvPr>
            <p:ph type="dt" sz="half" idx="11"/>
          </p:nvPr>
        </p:nvSpPr>
        <p:spPr/>
        <p:txBody>
          <a:bodyPr/>
          <a:lstStyle>
            <a:lvl1pPr>
              <a:defRPr/>
            </a:lvl1pPr>
          </a:lstStyle>
          <a:p>
            <a:pPr>
              <a:defRPr/>
            </a:pPr>
            <a:fld id="{DCB77A3D-D9EF-41C2-996B-1588304552D8}" type="datetime1">
              <a:rPr lang="el-GR"/>
              <a:pPr>
                <a:defRPr/>
              </a:pPr>
              <a:t>22/12/2019</a:t>
            </a:fld>
            <a:endParaRPr lang="el-GR" dirty="0"/>
          </a:p>
        </p:txBody>
      </p:sp>
      <p:sp>
        <p:nvSpPr>
          <p:cNvPr id="4" name="Σύμβολο κράτησης θέσης αριθμού διαφάνειας 5">
            <a:extLst>
              <a:ext uri="{FF2B5EF4-FFF2-40B4-BE49-F238E27FC236}">
                <a16:creationId xmlns:a16="http://schemas.microsoft.com/office/drawing/2014/main" id="{C2FBFE28-22D0-4341-8F2D-E1E05DF891F1}"/>
              </a:ext>
            </a:extLst>
          </p:cNvPr>
          <p:cNvSpPr>
            <a:spLocks noGrp="1"/>
          </p:cNvSpPr>
          <p:nvPr>
            <p:ph type="sldNum" sz="quarter" idx="12"/>
          </p:nvPr>
        </p:nvSpPr>
        <p:spPr/>
        <p:txBody>
          <a:bodyPr/>
          <a:lstStyle>
            <a:lvl1pPr>
              <a:defRPr/>
            </a:lvl1pPr>
          </a:lstStyle>
          <a:p>
            <a:fld id="{19C391BC-29CC-4C9E-A386-FF338F57C107}" type="slidenum">
              <a:rPr lang="el-GR" altLang="el-GR"/>
              <a:pPr/>
              <a:t>‹#›</a:t>
            </a:fld>
            <a:endParaRPr lang="el-GR" altLang="el-GR"/>
          </a:p>
        </p:txBody>
      </p:sp>
    </p:spTree>
    <p:extLst>
      <p:ext uri="{BB962C8B-B14F-4D97-AF65-F5344CB8AC3E}">
        <p14:creationId xmlns:p14="http://schemas.microsoft.com/office/powerpoint/2010/main" val="323814696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lvl1pPr algn="l" rtl="0">
              <a:defRPr sz="3200" b="0"/>
            </a:lvl1pPr>
          </a:lstStyle>
          <a:p>
            <a:r>
              <a:rPr lang="el-GR"/>
              <a:t>Kλικ για επεξεργασία του τίτλου</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l-GR"/>
              <a:t>Kλικ για επεξεργασία των στυλ του υποδείγματος</a:t>
            </a:r>
          </a:p>
        </p:txBody>
      </p:sp>
      <p:sp>
        <p:nvSpPr>
          <p:cNvPr id="5" name="Σύμβολο κράτησης θέσης υποσέλιδου 4">
            <a:extLst>
              <a:ext uri="{FF2B5EF4-FFF2-40B4-BE49-F238E27FC236}">
                <a16:creationId xmlns:a16="http://schemas.microsoft.com/office/drawing/2014/main" id="{A1F46905-CF72-45DA-8D0E-77C9584A79BF}"/>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6" name="Σύμβολο κράτησης θέσης ημερομηνίας 3">
            <a:extLst>
              <a:ext uri="{FF2B5EF4-FFF2-40B4-BE49-F238E27FC236}">
                <a16:creationId xmlns:a16="http://schemas.microsoft.com/office/drawing/2014/main" id="{1F41918F-49E1-489F-8A4C-6CAB1E074DF8}"/>
              </a:ext>
            </a:extLst>
          </p:cNvPr>
          <p:cNvSpPr>
            <a:spLocks noGrp="1"/>
          </p:cNvSpPr>
          <p:nvPr>
            <p:ph type="dt" sz="half" idx="11"/>
          </p:nvPr>
        </p:nvSpPr>
        <p:spPr/>
        <p:txBody>
          <a:bodyPr/>
          <a:lstStyle>
            <a:lvl1pPr>
              <a:defRPr/>
            </a:lvl1pPr>
          </a:lstStyle>
          <a:p>
            <a:pPr>
              <a:defRPr/>
            </a:pPr>
            <a:fld id="{09AEE57B-2B76-40F3-AD67-98DBDECAD9D8}" type="datetime1">
              <a:rPr lang="el-GR"/>
              <a:pPr>
                <a:defRPr/>
              </a:pPr>
              <a:t>22/12/2019</a:t>
            </a:fld>
            <a:endParaRPr lang="el-GR" dirty="0"/>
          </a:p>
        </p:txBody>
      </p:sp>
      <p:sp>
        <p:nvSpPr>
          <p:cNvPr id="7" name="Σύμβολο κράτησης θέσης αριθμού διαφάνειας 5">
            <a:extLst>
              <a:ext uri="{FF2B5EF4-FFF2-40B4-BE49-F238E27FC236}">
                <a16:creationId xmlns:a16="http://schemas.microsoft.com/office/drawing/2014/main" id="{10027A67-136F-44F0-AB90-8E5275258FC5}"/>
              </a:ext>
            </a:extLst>
          </p:cNvPr>
          <p:cNvSpPr>
            <a:spLocks noGrp="1"/>
          </p:cNvSpPr>
          <p:nvPr>
            <p:ph type="sldNum" sz="quarter" idx="12"/>
          </p:nvPr>
        </p:nvSpPr>
        <p:spPr/>
        <p:txBody>
          <a:bodyPr/>
          <a:lstStyle>
            <a:lvl1pPr>
              <a:defRPr/>
            </a:lvl1pPr>
          </a:lstStyle>
          <a:p>
            <a:fld id="{CC9663C3-A1DF-4AF1-A9A3-59D45264EAC1}" type="slidenum">
              <a:rPr lang="el-GR" altLang="el-GR"/>
              <a:pPr/>
              <a:t>‹#›</a:t>
            </a:fld>
            <a:endParaRPr lang="el-GR" altLang="el-GR"/>
          </a:p>
        </p:txBody>
      </p:sp>
    </p:spTree>
    <p:extLst>
      <p:ext uri="{BB962C8B-B14F-4D97-AF65-F5344CB8AC3E}">
        <p14:creationId xmlns:p14="http://schemas.microsoft.com/office/powerpoint/2010/main" val="260027028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Ορθογώνιο 7">
            <a:extLst>
              <a:ext uri="{FF2B5EF4-FFF2-40B4-BE49-F238E27FC236}">
                <a16:creationId xmlns:a16="http://schemas.microsoft.com/office/drawing/2014/main" id="{2823613B-A1F5-4A36-9D5E-092B926BA482}"/>
              </a:ext>
            </a:extLst>
          </p:cNvPr>
          <p:cNvSpPr/>
          <p:nvPr/>
        </p:nvSpPr>
        <p:spPr>
          <a:xfrm>
            <a:off x="1219200" y="1803400"/>
            <a:ext cx="6602413"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l-GR" dirty="0"/>
          </a:p>
        </p:txBody>
      </p:sp>
      <p:sp>
        <p:nvSpPr>
          <p:cNvPr id="2" name="Τίτλος 1"/>
          <p:cNvSpPr>
            <a:spLocks noGrp="1"/>
          </p:cNvSpPr>
          <p:nvPr>
            <p:ph type="title"/>
          </p:nvPr>
        </p:nvSpPr>
        <p:spPr/>
        <p:txBody>
          <a:bodyPr rtlCol="0">
            <a:normAutofit/>
          </a:bodyPr>
          <a:lstStyle>
            <a:lvl1pPr algn="l" rtl="0">
              <a:defRPr sz="3200" b="0"/>
            </a:lvl1pPr>
          </a:lstStyle>
          <a:p>
            <a:r>
              <a:rPr lang="el-GR"/>
              <a:t>Kλικ για επεξεργασία του τίτλου</a:t>
            </a:r>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r>
              <a:rPr lang="el-GR" noProof="0"/>
              <a:t>Κάντε κλικ στο εικονίδιο για να προσθέσετε μια εικόνα</a:t>
            </a:r>
            <a:endParaRPr lang="el-GR" noProof="0" dirty="0"/>
          </a:p>
        </p:txBody>
      </p:sp>
      <p:sp>
        <p:nvSpPr>
          <p:cNvPr id="4" name="Σύμβολο κράτησης θέσης κειμένου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l-GR"/>
              <a:t>Kλικ για επεξεργασία των στυλ του υποδείγματος</a:t>
            </a:r>
          </a:p>
        </p:txBody>
      </p:sp>
      <p:sp>
        <p:nvSpPr>
          <p:cNvPr id="6" name="Σύμβολο κράτησης θέσης υποσέλιδου 5">
            <a:extLst>
              <a:ext uri="{FF2B5EF4-FFF2-40B4-BE49-F238E27FC236}">
                <a16:creationId xmlns:a16="http://schemas.microsoft.com/office/drawing/2014/main" id="{11275157-74F7-4069-9B0F-6C201B553236}"/>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7" name="Σύμβολο κράτησης θέσης ημερομηνίας 4">
            <a:extLst>
              <a:ext uri="{FF2B5EF4-FFF2-40B4-BE49-F238E27FC236}">
                <a16:creationId xmlns:a16="http://schemas.microsoft.com/office/drawing/2014/main" id="{65E9D4E7-6BF6-4413-B8AF-1E69A165DC76}"/>
              </a:ext>
            </a:extLst>
          </p:cNvPr>
          <p:cNvSpPr>
            <a:spLocks noGrp="1"/>
          </p:cNvSpPr>
          <p:nvPr>
            <p:ph type="dt" sz="half" idx="11"/>
          </p:nvPr>
        </p:nvSpPr>
        <p:spPr/>
        <p:txBody>
          <a:bodyPr/>
          <a:lstStyle>
            <a:lvl1pPr>
              <a:defRPr/>
            </a:lvl1pPr>
          </a:lstStyle>
          <a:p>
            <a:pPr>
              <a:defRPr/>
            </a:pPr>
            <a:fld id="{D2D927EB-AC28-4A09-91BE-0973560C9CCD}" type="datetime1">
              <a:rPr lang="el-GR"/>
              <a:pPr>
                <a:defRPr/>
              </a:pPr>
              <a:t>22/12/2019</a:t>
            </a:fld>
            <a:endParaRPr lang="el-GR" dirty="0"/>
          </a:p>
        </p:txBody>
      </p:sp>
      <p:sp>
        <p:nvSpPr>
          <p:cNvPr id="8" name="Σύμβολο κράτησης θέσης αριθμού διαφάνειας 6">
            <a:extLst>
              <a:ext uri="{FF2B5EF4-FFF2-40B4-BE49-F238E27FC236}">
                <a16:creationId xmlns:a16="http://schemas.microsoft.com/office/drawing/2014/main" id="{40D37789-1C48-4993-916F-DDC77A271AED}"/>
              </a:ext>
            </a:extLst>
          </p:cNvPr>
          <p:cNvSpPr>
            <a:spLocks noGrp="1"/>
          </p:cNvSpPr>
          <p:nvPr>
            <p:ph type="sldNum" sz="quarter" idx="12"/>
          </p:nvPr>
        </p:nvSpPr>
        <p:spPr/>
        <p:txBody>
          <a:bodyPr/>
          <a:lstStyle>
            <a:lvl1pPr>
              <a:defRPr/>
            </a:lvl1pPr>
          </a:lstStyle>
          <a:p>
            <a:fld id="{1CA6B3E5-B89D-411A-94DF-5B35BFCCE10C}" type="slidenum">
              <a:rPr lang="el-GR" altLang="el-GR"/>
              <a:pPr/>
              <a:t>‹#›</a:t>
            </a:fld>
            <a:endParaRPr lang="el-GR" altLang="el-GR"/>
          </a:p>
        </p:txBody>
      </p:sp>
    </p:spTree>
    <p:extLst>
      <p:ext uri="{BB962C8B-B14F-4D97-AF65-F5344CB8AC3E}">
        <p14:creationId xmlns:p14="http://schemas.microsoft.com/office/powerpoint/2010/main" val="270689024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1D1FEF3E-5A88-4DC4-B18C-40D1124C0222}"/>
              </a:ext>
            </a:extLst>
          </p:cNvPr>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anchor="ctr"/>
          <a:lstStyle/>
          <a:p>
            <a:pPr algn="ctr" fontAlgn="auto">
              <a:spcBef>
                <a:spcPts val="0"/>
              </a:spcBef>
              <a:spcAft>
                <a:spcPts val="0"/>
              </a:spcAft>
              <a:defRPr/>
            </a:pPr>
            <a:endParaRPr lang="el-GR" sz="2400" dirty="0"/>
          </a:p>
        </p:txBody>
      </p:sp>
      <p:sp>
        <p:nvSpPr>
          <p:cNvPr id="8" name="Στρογγυλεμένο ορθογώνιο 7">
            <a:extLst>
              <a:ext uri="{FF2B5EF4-FFF2-40B4-BE49-F238E27FC236}">
                <a16:creationId xmlns:a16="http://schemas.microsoft.com/office/drawing/2014/main" id="{800F58F0-4173-4F27-BFD5-B55D8068CF32}"/>
              </a:ext>
            </a:extLst>
          </p:cNvPr>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l-GR" dirty="0"/>
          </a:p>
        </p:txBody>
      </p:sp>
      <p:sp>
        <p:nvSpPr>
          <p:cNvPr id="1032" name="Σύμβολο κράτησης θέσης τίτλου 1">
            <a:extLst>
              <a:ext uri="{FF2B5EF4-FFF2-40B4-BE49-F238E27FC236}">
                <a16:creationId xmlns:a16="http://schemas.microsoft.com/office/drawing/2014/main" id="{54CBBDDF-B537-4850-8E18-25E3591EC97C}"/>
              </a:ext>
            </a:extLst>
          </p:cNvPr>
          <p:cNvSpPr>
            <a:spLocks noGrp="1"/>
          </p:cNvSpPr>
          <p:nvPr>
            <p:ph type="title"/>
          </p:nvPr>
        </p:nvSpPr>
        <p:spPr bwMode="auto">
          <a:xfrm>
            <a:off x="1219200" y="431800"/>
            <a:ext cx="97504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Στυλ κύριου τίτλου</a:t>
            </a:r>
          </a:p>
        </p:txBody>
      </p:sp>
      <p:sp>
        <p:nvSpPr>
          <p:cNvPr id="1033" name="Σύμβολο κράτησης θέσης κειμένου 2">
            <a:extLst>
              <a:ext uri="{FF2B5EF4-FFF2-40B4-BE49-F238E27FC236}">
                <a16:creationId xmlns:a16="http://schemas.microsoft.com/office/drawing/2014/main" id="{008C7F34-F345-44F3-9161-E4230CBD9C13}"/>
              </a:ext>
            </a:extLst>
          </p:cNvPr>
          <p:cNvSpPr>
            <a:spLocks noGrp="1"/>
          </p:cNvSpPr>
          <p:nvPr>
            <p:ph type="body" idx="1"/>
          </p:nvPr>
        </p:nvSpPr>
        <p:spPr bwMode="auto">
          <a:xfrm>
            <a:off x="1219200" y="1803400"/>
            <a:ext cx="9750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5" name="Σύμβολο κράτησης θέσης υποσέλιδου 4">
            <a:extLst>
              <a:ext uri="{FF2B5EF4-FFF2-40B4-BE49-F238E27FC236}">
                <a16:creationId xmlns:a16="http://schemas.microsoft.com/office/drawing/2014/main" id="{0212E7C5-CA73-4FBA-BC0F-FFD8C5EA9F76}"/>
              </a:ext>
            </a:extLst>
          </p:cNvPr>
          <p:cNvSpPr>
            <a:spLocks noGrp="1"/>
          </p:cNvSpPr>
          <p:nvPr>
            <p:ph type="ftr" sz="quarter" idx="3"/>
          </p:nvPr>
        </p:nvSpPr>
        <p:spPr>
          <a:xfrm>
            <a:off x="1219200" y="6172200"/>
            <a:ext cx="7415213" cy="304800"/>
          </a:xfrm>
          <a:prstGeom prst="rect">
            <a:avLst/>
          </a:prstGeom>
        </p:spPr>
        <p:txBody>
          <a:bodyPr vert="horz" lIns="91440" tIns="45720" rIns="91440" bIns="45720" rtlCol="0" anchor="ctr"/>
          <a:lstStyle>
            <a:lvl1pPr algn="l" rtl="0" fontAlgn="auto">
              <a:spcBef>
                <a:spcPts val="0"/>
              </a:spcBef>
              <a:spcAft>
                <a:spcPts val="0"/>
              </a:spcAft>
              <a:defRPr sz="1100">
                <a:solidFill>
                  <a:schemeClr val="tx1"/>
                </a:solidFill>
                <a:latin typeface="+mn-lt"/>
                <a:cs typeface="+mn-cs"/>
              </a:defRPr>
            </a:lvl1pPr>
          </a:lstStyle>
          <a:p>
            <a:pPr>
              <a:defRPr/>
            </a:pPr>
            <a:r>
              <a:rPr lang="el-GR"/>
              <a:t>Παναγιώτα Στράτη</a:t>
            </a:r>
          </a:p>
        </p:txBody>
      </p:sp>
      <p:sp>
        <p:nvSpPr>
          <p:cNvPr id="4" name="Σύμβολο κράτησης θέσης ημερομηνίας 3">
            <a:extLst>
              <a:ext uri="{FF2B5EF4-FFF2-40B4-BE49-F238E27FC236}">
                <a16:creationId xmlns:a16="http://schemas.microsoft.com/office/drawing/2014/main" id="{2E130F11-2063-415A-A4B9-073660B68EE6}"/>
              </a:ext>
            </a:extLst>
          </p:cNvPr>
          <p:cNvSpPr>
            <a:spLocks noGrp="1"/>
          </p:cNvSpPr>
          <p:nvPr>
            <p:ph type="dt" sz="half" idx="2"/>
          </p:nvPr>
        </p:nvSpPr>
        <p:spPr>
          <a:xfrm>
            <a:off x="8837613" y="6172200"/>
            <a:ext cx="1217612" cy="304800"/>
          </a:xfrm>
          <a:prstGeom prst="rect">
            <a:avLst/>
          </a:prstGeom>
        </p:spPr>
        <p:txBody>
          <a:bodyPr vert="horz" lIns="91440" tIns="45720" rIns="91440" bIns="45720" rtlCol="0" anchor="ctr"/>
          <a:lstStyle>
            <a:lvl1pPr algn="r" rtl="0" fontAlgn="auto">
              <a:spcBef>
                <a:spcPts val="0"/>
              </a:spcBef>
              <a:spcAft>
                <a:spcPts val="0"/>
              </a:spcAft>
              <a:defRPr sz="1100">
                <a:solidFill>
                  <a:schemeClr val="tx1"/>
                </a:solidFill>
                <a:latin typeface="+mn-lt"/>
                <a:cs typeface="+mn-cs"/>
              </a:defRPr>
            </a:lvl1pPr>
          </a:lstStyle>
          <a:p>
            <a:pPr>
              <a:defRPr/>
            </a:pPr>
            <a:fld id="{EE25530A-B748-46DA-917F-85202830807C}" type="datetime1">
              <a:rPr lang="el-GR"/>
              <a:pPr>
                <a:defRPr/>
              </a:pPr>
              <a:t>22/12/2019</a:t>
            </a:fld>
            <a:endParaRPr lang="el-GR" dirty="0"/>
          </a:p>
        </p:txBody>
      </p:sp>
      <p:sp>
        <p:nvSpPr>
          <p:cNvPr id="6" name="Σύμβολο κράτησης θέσης αριθμού διαφάνειας 5">
            <a:extLst>
              <a:ext uri="{FF2B5EF4-FFF2-40B4-BE49-F238E27FC236}">
                <a16:creationId xmlns:a16="http://schemas.microsoft.com/office/drawing/2014/main" id="{E14CEF5A-8A5A-4877-ADF2-5503A3A63BF8}"/>
              </a:ext>
            </a:extLst>
          </p:cNvPr>
          <p:cNvSpPr>
            <a:spLocks noGrp="1"/>
          </p:cNvSpPr>
          <p:nvPr>
            <p:ph type="sldNum" sz="quarter" idx="4"/>
          </p:nvPr>
        </p:nvSpPr>
        <p:spPr>
          <a:xfrm>
            <a:off x="10258425" y="6172200"/>
            <a:ext cx="711200" cy="304800"/>
          </a:xfrm>
          <a:prstGeom prst="rect">
            <a:avLst/>
          </a:prstGeom>
        </p:spPr>
        <p:txBody>
          <a:bodyPr vert="horz" wrap="square" lIns="91440" tIns="45720" rIns="91440" bIns="45720" numCol="1" anchor="ctr" anchorCtr="0" compatLnSpc="1">
            <a:prstTxWarp prst="textNoShape">
              <a:avLst/>
            </a:prstTxWarp>
          </a:bodyPr>
          <a:lstStyle>
            <a:lvl1pPr algn="r">
              <a:defRPr sz="1100">
                <a:latin typeface="Constantia" panose="02030602050306030303" pitchFamily="18" charset="0"/>
              </a:defRPr>
            </a:lvl1pPr>
          </a:lstStyle>
          <a:p>
            <a:fld id="{53F91E61-7454-4F18-A43C-AC2AA450FF4B}"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4031" r:id="rId1"/>
    <p:sldLayoutId id="2147484023" r:id="rId2"/>
    <p:sldLayoutId id="2147484032" r:id="rId3"/>
    <p:sldLayoutId id="2147484024" r:id="rId4"/>
    <p:sldLayoutId id="2147484025" r:id="rId5"/>
    <p:sldLayoutId id="2147484026" r:id="rId6"/>
    <p:sldLayoutId id="2147484027" r:id="rId7"/>
    <p:sldLayoutId id="2147484028" r:id="rId8"/>
    <p:sldLayoutId id="2147484033" r:id="rId9"/>
    <p:sldLayoutId id="2147484029" r:id="rId10"/>
    <p:sldLayoutId id="2147484030" r:id="rId11"/>
  </p:sldLayoutIdLst>
  <p:transition spd="med">
    <p:fade/>
  </p:transition>
  <p:hf hdr="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onstantia" pitchFamily="18" charset="0"/>
        </a:defRPr>
      </a:lvl2pPr>
      <a:lvl3pPr algn="l" rtl="0" eaLnBrk="0" fontAlgn="base" hangingPunct="0">
        <a:spcBef>
          <a:spcPct val="0"/>
        </a:spcBef>
        <a:spcAft>
          <a:spcPct val="0"/>
        </a:spcAft>
        <a:defRPr sz="3200">
          <a:solidFill>
            <a:schemeClr val="tx1"/>
          </a:solidFill>
          <a:latin typeface="Constantia" pitchFamily="18" charset="0"/>
        </a:defRPr>
      </a:lvl3pPr>
      <a:lvl4pPr algn="l" rtl="0" eaLnBrk="0" fontAlgn="base" hangingPunct="0">
        <a:spcBef>
          <a:spcPct val="0"/>
        </a:spcBef>
        <a:spcAft>
          <a:spcPct val="0"/>
        </a:spcAft>
        <a:defRPr sz="3200">
          <a:solidFill>
            <a:schemeClr val="tx1"/>
          </a:solidFill>
          <a:latin typeface="Constantia" pitchFamily="18" charset="0"/>
        </a:defRPr>
      </a:lvl4pPr>
      <a:lvl5pPr algn="l" rtl="0" eaLnBrk="0" fontAlgn="base" hangingPunct="0">
        <a:spcBef>
          <a:spcPct val="0"/>
        </a:spcBef>
        <a:spcAft>
          <a:spcPct val="0"/>
        </a:spcAft>
        <a:defRPr sz="3200">
          <a:solidFill>
            <a:schemeClr val="tx1"/>
          </a:solidFill>
          <a:latin typeface="Constantia" pitchFamily="18" charset="0"/>
        </a:defRPr>
      </a:lvl5pPr>
      <a:lvl6pPr marL="457200" algn="l" rtl="0" fontAlgn="base">
        <a:spcBef>
          <a:spcPct val="0"/>
        </a:spcBef>
        <a:spcAft>
          <a:spcPct val="0"/>
        </a:spcAft>
        <a:defRPr sz="3200">
          <a:solidFill>
            <a:schemeClr val="tx1"/>
          </a:solidFill>
          <a:latin typeface="Constantia" pitchFamily="18" charset="0"/>
        </a:defRPr>
      </a:lvl6pPr>
      <a:lvl7pPr marL="914400" algn="l" rtl="0" fontAlgn="base">
        <a:spcBef>
          <a:spcPct val="0"/>
        </a:spcBef>
        <a:spcAft>
          <a:spcPct val="0"/>
        </a:spcAft>
        <a:defRPr sz="3200">
          <a:solidFill>
            <a:schemeClr val="tx1"/>
          </a:solidFill>
          <a:latin typeface="Constantia" pitchFamily="18" charset="0"/>
        </a:defRPr>
      </a:lvl7pPr>
      <a:lvl8pPr marL="1371600" algn="l" rtl="0" fontAlgn="base">
        <a:spcBef>
          <a:spcPct val="0"/>
        </a:spcBef>
        <a:spcAft>
          <a:spcPct val="0"/>
        </a:spcAft>
        <a:defRPr sz="3200">
          <a:solidFill>
            <a:schemeClr val="tx1"/>
          </a:solidFill>
          <a:latin typeface="Constantia" pitchFamily="18" charset="0"/>
        </a:defRPr>
      </a:lvl8pPr>
      <a:lvl9pPr marL="1828800" algn="l" rtl="0" fontAlgn="base">
        <a:spcBef>
          <a:spcPct val="0"/>
        </a:spcBef>
        <a:spcAft>
          <a:spcPct val="0"/>
        </a:spcAft>
        <a:defRPr sz="3200">
          <a:solidFill>
            <a:schemeClr val="tx1"/>
          </a:solidFill>
          <a:latin typeface="Constantia" pitchFamily="18" charset="0"/>
        </a:defRPr>
      </a:lvl9pPr>
    </p:titleStyle>
    <p:bodyStyle>
      <a:lvl1pPr marL="246063" indent="-246063" algn="l" rtl="0" eaLnBrk="0" fontAlgn="base" hangingPunct="0">
        <a:lnSpc>
          <a:spcPct val="90000"/>
        </a:lnSpc>
        <a:spcBef>
          <a:spcPts val="1800"/>
        </a:spcBef>
        <a:spcAft>
          <a:spcPct val="0"/>
        </a:spcAft>
        <a:buClr>
          <a:schemeClr val="tx1"/>
        </a:buClr>
        <a:buFont typeface="Arial" panose="020B0604020202020204" pitchFamily="34" charset="0"/>
        <a:buChar char="•"/>
        <a:defRPr sz="2400" kern="1200">
          <a:solidFill>
            <a:schemeClr val="tx1"/>
          </a:solidFill>
          <a:latin typeface="+mn-lt"/>
          <a:ea typeface="+mn-ea"/>
          <a:cs typeface="+mn-cs"/>
        </a:defRPr>
      </a:lvl1pPr>
      <a:lvl2pPr marL="547688" indent="-246063" algn="l" rtl="0" eaLnBrk="0" fontAlgn="base" hangingPunct="0">
        <a:lnSpc>
          <a:spcPct val="90000"/>
        </a:lnSpc>
        <a:spcBef>
          <a:spcPts val="800"/>
        </a:spcBef>
        <a:spcAft>
          <a:spcPct val="0"/>
        </a:spcAft>
        <a:buClr>
          <a:schemeClr val="tx1"/>
        </a:buClr>
        <a:buFont typeface="Arial" panose="020B0604020202020204" pitchFamily="34" charset="0"/>
        <a:buChar char="•"/>
        <a:defRPr sz="2000" kern="1200">
          <a:solidFill>
            <a:schemeClr val="tx1"/>
          </a:solidFill>
          <a:latin typeface="+mn-lt"/>
          <a:ea typeface="+mn-ea"/>
          <a:cs typeface="+mn-cs"/>
        </a:defRPr>
      </a:lvl2pPr>
      <a:lvl3pPr marL="849313" indent="-246063" algn="l" rtl="0" eaLnBrk="0" fontAlgn="base" hangingPunct="0">
        <a:lnSpc>
          <a:spcPct val="90000"/>
        </a:lnSpc>
        <a:spcBef>
          <a:spcPts val="800"/>
        </a:spcBef>
        <a:spcAft>
          <a:spcPct val="0"/>
        </a:spcAft>
        <a:buClr>
          <a:schemeClr val="tx1"/>
        </a:buClr>
        <a:buFont typeface="Arial" panose="020B0604020202020204" pitchFamily="34" charset="0"/>
        <a:buChar char="•"/>
        <a:defRPr sz="2400" kern="1200">
          <a:solidFill>
            <a:schemeClr val="tx1"/>
          </a:solidFill>
          <a:latin typeface="+mn-lt"/>
          <a:ea typeface="+mn-ea"/>
          <a:cs typeface="+mn-cs"/>
        </a:defRPr>
      </a:lvl3pPr>
      <a:lvl4pPr marL="1150938" indent="-246063" algn="l" rtl="0" eaLnBrk="0" fontAlgn="base" hangingPunct="0">
        <a:lnSpc>
          <a:spcPct val="90000"/>
        </a:lnSpc>
        <a:spcBef>
          <a:spcPts val="800"/>
        </a:spcBef>
        <a:spcAft>
          <a:spcPct val="0"/>
        </a:spcAft>
        <a:buClr>
          <a:schemeClr val="tx1"/>
        </a:buClr>
        <a:buFont typeface="Arial" panose="020B0604020202020204" pitchFamily="34" charset="0"/>
        <a:buChar char="•"/>
        <a:defRPr sz="1600" kern="1200">
          <a:solidFill>
            <a:schemeClr val="tx1"/>
          </a:solidFill>
          <a:latin typeface="+mn-lt"/>
          <a:ea typeface="+mn-ea"/>
          <a:cs typeface="+mn-cs"/>
        </a:defRPr>
      </a:lvl4pPr>
      <a:lvl5pPr marL="1452563" indent="-246063" algn="l" rtl="0" eaLnBrk="0" fontAlgn="base" hangingPunct="0">
        <a:lnSpc>
          <a:spcPct val="90000"/>
        </a:lnSpc>
        <a:spcBef>
          <a:spcPts val="800"/>
        </a:spcBef>
        <a:spcAft>
          <a:spcPct val="0"/>
        </a:spcAft>
        <a:buClr>
          <a:schemeClr val="tx1"/>
        </a:buClr>
        <a:buFont typeface="Arial" panose="020B0604020202020204"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a:extLst>
              <a:ext uri="{FF2B5EF4-FFF2-40B4-BE49-F238E27FC236}">
                <a16:creationId xmlns:a16="http://schemas.microsoft.com/office/drawing/2014/main" id="{8A7542A9-EC14-452D-BAFC-9909923911A7}"/>
              </a:ext>
            </a:extLst>
          </p:cNvPr>
          <p:cNvSpPr>
            <a:spLocks noGrp="1"/>
          </p:cNvSpPr>
          <p:nvPr>
            <p:ph type="ctrTitle"/>
          </p:nvPr>
        </p:nvSpPr>
        <p:spPr>
          <a:xfrm>
            <a:off x="1376363" y="1785938"/>
            <a:ext cx="9436100" cy="1428750"/>
          </a:xfrm>
          <a:solidFill>
            <a:schemeClr val="tx2"/>
          </a:solidFill>
        </p:spPr>
        <p:txBody>
          <a:bodyPr/>
          <a:lstStyle/>
          <a:p>
            <a:pPr eaLnBrk="1" hangingPunct="1"/>
            <a:r>
              <a:rPr lang="el-GR" altLang="el-GR" sz="2400">
                <a:solidFill>
                  <a:schemeClr val="bg2"/>
                </a:solidFill>
              </a:rPr>
              <a:t>ΠΡΟΣΧΟΛΙΚΗ ΠΑΙΔΑΓΩΓΙΚΗ – ΣΥΓΧΡΟΝΕΣ ΔΙΔΑΚΤΙΚΕΣ ΠΡΟΤΑΣΕΙΣ </a:t>
            </a:r>
          </a:p>
        </p:txBody>
      </p:sp>
      <p:sp>
        <p:nvSpPr>
          <p:cNvPr id="4" name="3 - Θέση αριθμού διαφάνειας">
            <a:extLst>
              <a:ext uri="{FF2B5EF4-FFF2-40B4-BE49-F238E27FC236}">
                <a16:creationId xmlns:a16="http://schemas.microsoft.com/office/drawing/2014/main" id="{1F343A9E-4EA8-4E9F-A2F4-45AB34EDD10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9A7A35-53DD-4D2F-8B9E-52D6AFE2CABE}" type="slidenum">
              <a:rPr lang="el-GR" altLang="el-GR">
                <a:solidFill>
                  <a:schemeClr val="tx2"/>
                </a:solidFill>
                <a:latin typeface="Constantia" panose="02030602050306030303" pitchFamily="18" charset="0"/>
              </a:rPr>
              <a:pPr eaLnBrk="1" hangingPunct="1"/>
              <a:t>1</a:t>
            </a:fld>
            <a:endParaRPr lang="el-GR" altLang="el-GR">
              <a:solidFill>
                <a:schemeClr val="tx2"/>
              </a:solidFill>
              <a:latin typeface="Constantia" panose="02030602050306030303" pitchFamily="18" charset="0"/>
            </a:endParaRPr>
          </a:p>
        </p:txBody>
      </p:sp>
      <p:sp>
        <p:nvSpPr>
          <p:cNvPr id="6" name="5 - Θέση ημερομηνίας">
            <a:extLst>
              <a:ext uri="{FF2B5EF4-FFF2-40B4-BE49-F238E27FC236}">
                <a16:creationId xmlns:a16="http://schemas.microsoft.com/office/drawing/2014/main" id="{D9690B25-25D6-4A06-B4AE-4A06176E898D}"/>
              </a:ext>
            </a:extLst>
          </p:cNvPr>
          <p:cNvSpPr>
            <a:spLocks noGrp="1"/>
          </p:cNvSpPr>
          <p:nvPr>
            <p:ph type="dt" sz="quarter" idx="11"/>
          </p:nvPr>
        </p:nvSpPr>
        <p:spPr/>
        <p:txBody>
          <a:bodyPr/>
          <a:lstStyle/>
          <a:p>
            <a:pPr>
              <a:defRPr/>
            </a:pPr>
            <a:fld id="{2E83A72E-FD8D-4CA1-B95B-C473949F752D}" type="datetime1">
              <a:rPr lang="el-GR" sz="1400"/>
              <a:pPr>
                <a:defRPr/>
              </a:pPr>
              <a:t>22/12/2019</a:t>
            </a:fld>
            <a:endParaRPr lang="el-GR" sz="1400" dirty="0"/>
          </a:p>
        </p:txBody>
      </p:sp>
      <p:pic>
        <p:nvPicPr>
          <p:cNvPr id="5125" name="8 - Εικόνα">
            <a:extLst>
              <a:ext uri="{FF2B5EF4-FFF2-40B4-BE49-F238E27FC236}">
                <a16:creationId xmlns:a16="http://schemas.microsoft.com/office/drawing/2014/main" id="{97E94B78-DEB2-4427-B07E-CDDC2FCCC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0"/>
            <a:ext cx="19319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Στρογγυλεμένο ορθογώνιο">
            <a:extLst>
              <a:ext uri="{FF2B5EF4-FFF2-40B4-BE49-F238E27FC236}">
                <a16:creationId xmlns:a16="http://schemas.microsoft.com/office/drawing/2014/main" id="{5C769ADC-C347-49B9-BACC-506173A12EFE}"/>
              </a:ext>
            </a:extLst>
          </p:cNvPr>
          <p:cNvSpPr/>
          <p:nvPr/>
        </p:nvSpPr>
        <p:spPr>
          <a:xfrm>
            <a:off x="1593850" y="3500438"/>
            <a:ext cx="9144000" cy="121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t>Στράτη Παναγιώτα</a:t>
            </a:r>
          </a:p>
          <a:p>
            <a:pPr algn="ctr">
              <a:defRPr/>
            </a:pPr>
            <a:r>
              <a:rPr lang="el-GR" sz="2800" dirty="0"/>
              <a:t>Διδάκτορας του </a:t>
            </a:r>
            <a:r>
              <a:rPr lang="el-GR" sz="2800"/>
              <a:t>Πανεπιστημίου Ιωαννίνων</a:t>
            </a:r>
            <a:endParaRPr lang="el-GR" sz="2800" dirty="0"/>
          </a:p>
        </p:txBody>
      </p:sp>
      <p:sp>
        <p:nvSpPr>
          <p:cNvPr id="7" name="6 - Στρογγυλεμένο ορθογώνιο">
            <a:extLst>
              <a:ext uri="{FF2B5EF4-FFF2-40B4-BE49-F238E27FC236}">
                <a16:creationId xmlns:a16="http://schemas.microsoft.com/office/drawing/2014/main" id="{33A12F50-A612-4863-8F94-3D2B9278E740}"/>
              </a:ext>
            </a:extLst>
          </p:cNvPr>
          <p:cNvSpPr/>
          <p:nvPr/>
        </p:nvSpPr>
        <p:spPr>
          <a:xfrm>
            <a:off x="3094038" y="5286375"/>
            <a:ext cx="5786437" cy="100012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2"/>
                </a:solidFill>
              </a:rPr>
              <a:t>panagiotastrati@yahoo.gr</a:t>
            </a:r>
            <a:endParaRPr lang="el-GR" sz="2400" b="1" dirty="0">
              <a:solidFill>
                <a:schemeClr val="accent2"/>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 Θέση περιεχομένου">
            <a:extLst>
              <a:ext uri="{FF2B5EF4-FFF2-40B4-BE49-F238E27FC236}">
                <a16:creationId xmlns:a16="http://schemas.microsoft.com/office/drawing/2014/main" id="{B1B3F22D-D17E-4068-A5AA-B5700D28B066}"/>
              </a:ext>
            </a:extLst>
          </p:cNvPr>
          <p:cNvSpPr>
            <a:spLocks noGrp="1"/>
          </p:cNvSpPr>
          <p:nvPr>
            <p:ph idx="1"/>
          </p:nvPr>
        </p:nvSpPr>
        <p:spPr>
          <a:xfrm>
            <a:off x="1219200" y="571500"/>
            <a:ext cx="9750425" cy="5499100"/>
          </a:xfrm>
        </p:spPr>
        <p:txBody>
          <a:bodyPr/>
          <a:lstStyle/>
          <a:p>
            <a:pPr>
              <a:lnSpc>
                <a:spcPct val="200000"/>
              </a:lnSpc>
              <a:buFont typeface="Arial" panose="020B0604020202020204" pitchFamily="34" charset="0"/>
              <a:buBlip>
                <a:blip r:embed="rId2"/>
              </a:buBlip>
            </a:pPr>
            <a:r>
              <a:rPr lang="el-GR" altLang="el-GR" b="1">
                <a:solidFill>
                  <a:srgbClr val="002060"/>
                </a:solidFill>
              </a:rPr>
              <a:t>Το σχολείο γίνεται </a:t>
            </a:r>
            <a:r>
              <a:rPr lang="el-GR" altLang="el-GR" b="1">
                <a:solidFill>
                  <a:srgbClr val="FF0000"/>
                </a:solidFill>
              </a:rPr>
              <a:t>παιδοκεντρικό</a:t>
            </a:r>
          </a:p>
          <a:p>
            <a:pPr>
              <a:lnSpc>
                <a:spcPct val="200000"/>
              </a:lnSpc>
              <a:buFont typeface="Arial" panose="020B0604020202020204" pitchFamily="34" charset="0"/>
              <a:buBlip>
                <a:blip r:embed="rId2"/>
              </a:buBlip>
            </a:pPr>
            <a:r>
              <a:rPr lang="el-GR" altLang="el-GR" b="1">
                <a:solidFill>
                  <a:srgbClr val="002060"/>
                </a:solidFill>
              </a:rPr>
              <a:t> Η διδακτική και η παιδευτική ενέργεια </a:t>
            </a:r>
            <a:r>
              <a:rPr lang="el-GR" altLang="el-GR" b="1" u="sng">
                <a:solidFill>
                  <a:srgbClr val="002060"/>
                </a:solidFill>
              </a:rPr>
              <a:t>βασίζεται στο μαθητή</a:t>
            </a:r>
          </a:p>
          <a:p>
            <a:pPr>
              <a:lnSpc>
                <a:spcPct val="200000"/>
              </a:lnSpc>
              <a:buFont typeface="Arial" panose="020B0604020202020204" pitchFamily="34" charset="0"/>
              <a:buBlip>
                <a:blip r:embed="rId2"/>
              </a:buBlip>
            </a:pPr>
            <a:r>
              <a:rPr lang="el-GR" altLang="el-GR" b="1" u="sng">
                <a:solidFill>
                  <a:srgbClr val="002060"/>
                </a:solidFill>
              </a:rPr>
              <a:t> Στις δυνάμεις του και την ψυχική του ιδιομορφία</a:t>
            </a:r>
          </a:p>
        </p:txBody>
      </p:sp>
      <p:sp>
        <p:nvSpPr>
          <p:cNvPr id="4" name="3 - Θέση υποσέλιδου">
            <a:extLst>
              <a:ext uri="{FF2B5EF4-FFF2-40B4-BE49-F238E27FC236}">
                <a16:creationId xmlns:a16="http://schemas.microsoft.com/office/drawing/2014/main" id="{E5AE149F-DA41-4A4B-8181-5DB1B75C710A}"/>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999F63D8-5F19-46DC-8697-EABEB806E244}"/>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FB7B5770-0A21-4FAB-A370-518254005AB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679753-7488-4BC0-9B0F-655039537F2A}" type="slidenum">
              <a:rPr lang="el-GR" altLang="el-GR">
                <a:latin typeface="Constantia" panose="02030602050306030303" pitchFamily="18" charset="0"/>
              </a:rPr>
              <a:pPr eaLnBrk="1" hangingPunct="1"/>
              <a:t>10</a:t>
            </a:fld>
            <a:endParaRPr lang="el-GR" altLang="el-GR">
              <a:latin typeface="Constantia" panose="02030602050306030303" pitchFamily="18" charset="0"/>
            </a:endParaRPr>
          </a:p>
        </p:txBody>
      </p:sp>
      <p:pic>
        <p:nvPicPr>
          <p:cNvPr id="14342" name="Picture 7" descr="C:\Users\XS\Desktop\x1539386510896.jpg.pagespeed.ic.CPB00RlT6t.jpg">
            <a:extLst>
              <a:ext uri="{FF2B5EF4-FFF2-40B4-BE49-F238E27FC236}">
                <a16:creationId xmlns:a16="http://schemas.microsoft.com/office/drawing/2014/main" id="{E0A497F9-4311-4E6B-9790-E01CD4B9E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913" y="3286125"/>
            <a:ext cx="5715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a:extLst>
              <a:ext uri="{FF2B5EF4-FFF2-40B4-BE49-F238E27FC236}">
                <a16:creationId xmlns:a16="http://schemas.microsoft.com/office/drawing/2014/main" id="{491F017C-C6FB-44B0-BFA2-14BAB7683FE5}"/>
              </a:ext>
            </a:extLst>
          </p:cNvPr>
          <p:cNvSpPr/>
          <p:nvPr/>
        </p:nvSpPr>
        <p:spPr>
          <a:xfrm>
            <a:off x="736600" y="714375"/>
            <a:ext cx="10715625" cy="542925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l-GR" sz="2400" b="1" u="sng" dirty="0">
                <a:solidFill>
                  <a:srgbClr val="002060"/>
                </a:solidFill>
              </a:rPr>
              <a:t>Η σύνδεση της έννοια της </a:t>
            </a:r>
            <a:r>
              <a:rPr lang="el-GR" sz="2400" b="1" u="sng" dirty="0" err="1">
                <a:solidFill>
                  <a:srgbClr val="002060"/>
                </a:solidFill>
              </a:rPr>
              <a:t>διαθεματικότητας</a:t>
            </a:r>
            <a:r>
              <a:rPr lang="el-GR" sz="2400" b="1" u="sng" dirty="0">
                <a:solidFill>
                  <a:srgbClr val="002060"/>
                </a:solidFill>
              </a:rPr>
              <a:t> με το σχεδιασμό του Αναλυτικού Προγράμματος:</a:t>
            </a:r>
          </a:p>
          <a:p>
            <a:pPr algn="just" fontAlgn="auto">
              <a:spcBef>
                <a:spcPts val="0"/>
              </a:spcBef>
              <a:spcAft>
                <a:spcPts val="0"/>
              </a:spcAft>
              <a:defRPr/>
            </a:pPr>
            <a:endParaRPr lang="el-GR" sz="2400" dirty="0">
              <a:solidFill>
                <a:srgbClr val="002060"/>
              </a:solidFill>
            </a:endParaRPr>
          </a:p>
          <a:p>
            <a:pPr algn="just" fontAlgn="auto">
              <a:spcBef>
                <a:spcPts val="0"/>
              </a:spcBef>
              <a:spcAft>
                <a:spcPts val="0"/>
              </a:spcAft>
              <a:defRPr/>
            </a:pPr>
            <a:r>
              <a:rPr lang="el-GR" sz="2400" dirty="0">
                <a:solidFill>
                  <a:srgbClr val="002060"/>
                </a:solidFill>
              </a:rPr>
              <a:t>Με το </a:t>
            </a:r>
            <a:r>
              <a:rPr lang="el-GR" sz="2400" dirty="0" err="1">
                <a:solidFill>
                  <a:srgbClr val="002060"/>
                </a:solidFill>
              </a:rPr>
              <a:t>διαθεματικό</a:t>
            </a:r>
            <a:r>
              <a:rPr lang="el-GR" sz="2400" dirty="0">
                <a:solidFill>
                  <a:srgbClr val="002060"/>
                </a:solidFill>
              </a:rPr>
              <a:t> τρόπο οργάνωσης του </a:t>
            </a:r>
            <a:r>
              <a:rPr lang="el-GR" sz="2400" b="1" dirty="0">
                <a:solidFill>
                  <a:srgbClr val="CC0000"/>
                </a:solidFill>
              </a:rPr>
              <a:t>Αναλυτικού Προγράμματος </a:t>
            </a:r>
            <a:r>
              <a:rPr lang="el-GR" sz="2400" u="sng" dirty="0">
                <a:solidFill>
                  <a:srgbClr val="002060"/>
                </a:solidFill>
              </a:rPr>
              <a:t>καταργούνται ως πλαίσια επιλογής και οργάνωσης της σχολικής γνώσης, τα διακριτά μαθήματα.</a:t>
            </a:r>
          </a:p>
          <a:p>
            <a:pPr algn="just" fontAlgn="auto">
              <a:spcBef>
                <a:spcPts val="0"/>
              </a:spcBef>
              <a:spcAft>
                <a:spcPts val="0"/>
              </a:spcAft>
              <a:defRPr/>
            </a:pPr>
            <a:endParaRPr lang="el-GR" sz="2400" dirty="0">
              <a:solidFill>
                <a:srgbClr val="002060"/>
              </a:solidFill>
            </a:endParaRPr>
          </a:p>
          <a:p>
            <a:pPr algn="just" fontAlgn="auto">
              <a:spcBef>
                <a:spcPts val="0"/>
              </a:spcBef>
              <a:spcAft>
                <a:spcPts val="0"/>
              </a:spcAft>
              <a:defRPr/>
            </a:pPr>
            <a:r>
              <a:rPr lang="el-GR" sz="2400" b="1" dirty="0">
                <a:solidFill>
                  <a:srgbClr val="002060"/>
                </a:solidFill>
              </a:rPr>
              <a:t>Η γνώση αντιμετωπίζεται ως ενιαία ολότητα </a:t>
            </a:r>
            <a:r>
              <a:rPr lang="el-GR" sz="2400" dirty="0">
                <a:solidFill>
                  <a:srgbClr val="002060"/>
                </a:solidFill>
              </a:rPr>
              <a:t>μέσα από τη διερεύνηση</a:t>
            </a:r>
            <a:r>
              <a:rPr lang="en-US" sz="2400" dirty="0">
                <a:solidFill>
                  <a:srgbClr val="002060"/>
                </a:solidFill>
              </a:rPr>
              <a:t>:</a:t>
            </a:r>
            <a:r>
              <a:rPr lang="el-GR" sz="2400" dirty="0">
                <a:solidFill>
                  <a:srgbClr val="002060"/>
                </a:solidFill>
              </a:rPr>
              <a:t> </a:t>
            </a:r>
            <a:endParaRPr lang="en-US" sz="2400" dirty="0">
              <a:solidFill>
                <a:srgbClr val="002060"/>
              </a:solidFill>
            </a:endParaRPr>
          </a:p>
          <a:p>
            <a:pPr algn="just" fontAlgn="auto">
              <a:spcBef>
                <a:spcPts val="0"/>
              </a:spcBef>
              <a:spcAft>
                <a:spcPts val="0"/>
              </a:spcAft>
              <a:buFont typeface="Wingdings" pitchFamily="2" charset="2"/>
              <a:buChar char="ü"/>
              <a:defRPr/>
            </a:pPr>
            <a:r>
              <a:rPr lang="el-GR" sz="2400" dirty="0">
                <a:solidFill>
                  <a:srgbClr val="002060"/>
                </a:solidFill>
              </a:rPr>
              <a:t>θεμάτων,</a:t>
            </a:r>
            <a:endParaRPr lang="en-US" sz="2400" dirty="0">
              <a:solidFill>
                <a:srgbClr val="002060"/>
              </a:solidFill>
            </a:endParaRPr>
          </a:p>
          <a:p>
            <a:pPr algn="just" fontAlgn="auto">
              <a:spcBef>
                <a:spcPts val="0"/>
              </a:spcBef>
              <a:spcAft>
                <a:spcPts val="0"/>
              </a:spcAft>
              <a:buFont typeface="Wingdings" pitchFamily="2" charset="2"/>
              <a:buChar char="ü"/>
              <a:defRPr/>
            </a:pPr>
            <a:r>
              <a:rPr lang="el-GR" sz="2400" dirty="0">
                <a:solidFill>
                  <a:srgbClr val="002060"/>
                </a:solidFill>
              </a:rPr>
              <a:t> ζητημάτων </a:t>
            </a:r>
            <a:endParaRPr lang="en-US" sz="2400" dirty="0">
              <a:solidFill>
                <a:srgbClr val="002060"/>
              </a:solidFill>
            </a:endParaRPr>
          </a:p>
          <a:p>
            <a:pPr algn="just" fontAlgn="auto">
              <a:spcBef>
                <a:spcPts val="0"/>
              </a:spcBef>
              <a:spcAft>
                <a:spcPts val="0"/>
              </a:spcAft>
              <a:buFont typeface="Wingdings" pitchFamily="2" charset="2"/>
              <a:buChar char="ü"/>
              <a:defRPr/>
            </a:pPr>
            <a:r>
              <a:rPr lang="el-GR" sz="2400" dirty="0">
                <a:solidFill>
                  <a:srgbClr val="002060"/>
                </a:solidFill>
              </a:rPr>
              <a:t>και προβληματικών καταστάσεων που παρουσιάζουν ενδιαφέρον για τους μαθητές</a:t>
            </a:r>
          </a:p>
          <a:p>
            <a:pPr algn="just" fontAlgn="auto">
              <a:spcBef>
                <a:spcPts val="0"/>
              </a:spcBef>
              <a:spcAft>
                <a:spcPts val="0"/>
              </a:spcAft>
              <a:defRPr/>
            </a:pPr>
            <a:endParaRPr lang="el-GR" sz="2400" b="1" dirty="0">
              <a:solidFill>
                <a:srgbClr val="CC0000"/>
              </a:solidFill>
            </a:endParaRPr>
          </a:p>
          <a:p>
            <a:pPr algn="just" fontAlgn="auto">
              <a:spcBef>
                <a:spcPts val="0"/>
              </a:spcBef>
              <a:spcAft>
                <a:spcPts val="0"/>
              </a:spcAft>
              <a:defRPr/>
            </a:pPr>
            <a:r>
              <a:rPr lang="en-US" sz="2400" dirty="0">
                <a:solidFill>
                  <a:srgbClr val="CC0000"/>
                </a:solidFill>
              </a:rPr>
              <a:t>              </a:t>
            </a:r>
            <a:r>
              <a:rPr lang="el-GR" sz="2400" u="sng" dirty="0">
                <a:solidFill>
                  <a:srgbClr val="CC0000"/>
                </a:solidFill>
              </a:rPr>
              <a:t>Έχουν άμεση συνάφεια με την κοινωνική πραγματικότητα</a:t>
            </a:r>
            <a:r>
              <a:rPr lang="en-US" sz="2400" u="sng" dirty="0">
                <a:solidFill>
                  <a:srgbClr val="CC0000"/>
                </a:solidFill>
              </a:rPr>
              <a:t>  </a:t>
            </a:r>
            <a:endParaRPr lang="el-GR" sz="2400" u="sng" dirty="0">
              <a:solidFill>
                <a:srgbClr val="CC0000"/>
              </a:solidFill>
            </a:endParaRPr>
          </a:p>
        </p:txBody>
      </p:sp>
      <p:sp>
        <p:nvSpPr>
          <p:cNvPr id="3" name="2 - Θέση ημερομηνίας">
            <a:extLst>
              <a:ext uri="{FF2B5EF4-FFF2-40B4-BE49-F238E27FC236}">
                <a16:creationId xmlns:a16="http://schemas.microsoft.com/office/drawing/2014/main" id="{42D25ED5-6FC0-4A84-B50F-74DAA6E4BEDE}"/>
              </a:ext>
            </a:extLst>
          </p:cNvPr>
          <p:cNvSpPr>
            <a:spLocks noGrp="1"/>
          </p:cNvSpPr>
          <p:nvPr>
            <p:ph type="dt" sz="quarter" idx="11"/>
          </p:nvPr>
        </p:nvSpPr>
        <p:spPr/>
        <p:txBody>
          <a:bodyPr/>
          <a:lstStyle/>
          <a:p>
            <a:pPr>
              <a:defRPr/>
            </a:pPr>
            <a:fld id="{C2FC3BDF-6061-461B-87AC-527E385C34D4}"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2A188D7F-1ED5-47C8-BC2B-A03F4C0E280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E29B4A-FE8A-469C-8B43-70372EF2DA17}" type="slidenum">
              <a:rPr lang="el-GR" altLang="el-GR">
                <a:latin typeface="Constantia" panose="02030602050306030303" pitchFamily="18" charset="0"/>
              </a:rPr>
              <a:pPr eaLnBrk="1" hangingPunct="1"/>
              <a:t>11</a:t>
            </a:fld>
            <a:endParaRPr lang="el-GR" altLang="el-GR">
              <a:latin typeface="Constantia" panose="02030602050306030303" pitchFamily="18" charset="0"/>
            </a:endParaRPr>
          </a:p>
        </p:txBody>
      </p:sp>
      <p:sp>
        <p:nvSpPr>
          <p:cNvPr id="5" name="4 - Θέση υποσέλιδου">
            <a:extLst>
              <a:ext uri="{FF2B5EF4-FFF2-40B4-BE49-F238E27FC236}">
                <a16:creationId xmlns:a16="http://schemas.microsoft.com/office/drawing/2014/main" id="{F190ABC8-668B-4FDE-AAF4-566A68730109}"/>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 Θέση περιεχομένου">
            <a:extLst>
              <a:ext uri="{FF2B5EF4-FFF2-40B4-BE49-F238E27FC236}">
                <a16:creationId xmlns:a16="http://schemas.microsoft.com/office/drawing/2014/main" id="{582352DB-21FD-463D-B875-6CB1FD727022}"/>
              </a:ext>
            </a:extLst>
          </p:cNvPr>
          <p:cNvSpPr>
            <a:spLocks noGrp="1"/>
          </p:cNvSpPr>
          <p:nvPr>
            <p:ph idx="1"/>
          </p:nvPr>
        </p:nvSpPr>
        <p:spPr>
          <a:xfrm>
            <a:off x="1219200" y="857250"/>
            <a:ext cx="10090150" cy="5213350"/>
          </a:xfrm>
          <a:ln w="19050">
            <a:solidFill>
              <a:srgbClr val="002060"/>
            </a:solidFill>
            <a:prstDash val="sysDash"/>
            <a:miter lim="800000"/>
            <a:headEnd/>
            <a:tailEnd/>
          </a:ln>
        </p:spPr>
        <p:txBody>
          <a:bodyPr/>
          <a:lstStyle/>
          <a:p>
            <a:pPr>
              <a:buFont typeface="Arial" panose="020B0604020202020204" pitchFamily="34" charset="0"/>
              <a:buNone/>
            </a:pPr>
            <a:r>
              <a:rPr lang="el-GR" altLang="el-GR" b="1" u="sng">
                <a:solidFill>
                  <a:schemeClr val="tx2"/>
                </a:solidFill>
              </a:rPr>
              <a:t>Εστιάζουν</a:t>
            </a:r>
            <a:r>
              <a:rPr lang="en-US" altLang="el-GR" b="1" u="sng">
                <a:solidFill>
                  <a:schemeClr val="tx2"/>
                </a:solidFill>
              </a:rPr>
              <a:t>:</a:t>
            </a:r>
            <a:r>
              <a:rPr lang="el-GR" altLang="el-GR" b="1" u="sng">
                <a:solidFill>
                  <a:schemeClr val="tx2"/>
                </a:solidFill>
              </a:rPr>
              <a:t> </a:t>
            </a:r>
          </a:p>
          <a:p>
            <a:pPr>
              <a:buFont typeface="Arial" panose="020B0604020202020204" pitchFamily="34" charset="0"/>
              <a:buBlip>
                <a:blip r:embed="rId2"/>
              </a:buBlip>
            </a:pPr>
            <a:r>
              <a:rPr lang="el-GR" altLang="el-GR" b="1">
                <a:solidFill>
                  <a:schemeClr val="tx2"/>
                </a:solidFill>
              </a:rPr>
              <a:t>Στη διαμόρφωση	των «μορφωτικών	ενοτήτων»  σε κάθε μάθημα</a:t>
            </a:r>
          </a:p>
          <a:p>
            <a:pPr>
              <a:buFont typeface="Arial" panose="020B0604020202020204" pitchFamily="34" charset="0"/>
              <a:buBlip>
                <a:blip r:embed="rId2"/>
              </a:buBlip>
            </a:pPr>
            <a:r>
              <a:rPr lang="el-GR" altLang="el-GR" b="1">
                <a:solidFill>
                  <a:schemeClr val="tx2"/>
                </a:solidFill>
              </a:rPr>
              <a:t> θεμάτων που έχουν σχέση με την καθημερινή ζωή</a:t>
            </a:r>
          </a:p>
          <a:p>
            <a:pPr>
              <a:buFont typeface="Arial" panose="020B0604020202020204" pitchFamily="34" charset="0"/>
              <a:buBlip>
                <a:blip r:embed="rId2"/>
              </a:buBlip>
            </a:pPr>
            <a:r>
              <a:rPr lang="el-GR" altLang="el-GR" b="1">
                <a:solidFill>
                  <a:schemeClr val="tx2"/>
                </a:solidFill>
              </a:rPr>
              <a:t> χωρίς να αποκλείεται ο συνδυασμός γνώσεων από διαφορετικά μαθήματα.</a:t>
            </a:r>
          </a:p>
          <a:p>
            <a:pPr>
              <a:buFont typeface="Arial" panose="020B0604020202020204" pitchFamily="34" charset="0"/>
              <a:buNone/>
            </a:pPr>
            <a:r>
              <a:rPr lang="el-GR" altLang="el-GR" b="1">
                <a:solidFill>
                  <a:schemeClr val="tx2"/>
                </a:solidFill>
              </a:rPr>
              <a:t>…………………………………………………………………………………………………………….</a:t>
            </a:r>
          </a:p>
          <a:p>
            <a:pPr algn="just">
              <a:lnSpc>
                <a:spcPct val="150000"/>
              </a:lnSpc>
            </a:pPr>
            <a:r>
              <a:rPr lang="el-GR" altLang="el-GR" b="1" i="1">
                <a:solidFill>
                  <a:srgbClr val="CC0000"/>
                </a:solidFill>
              </a:rPr>
              <a:t>Με	τη διαθεματική προσέγγιση της γνώσης ως στρατηγική και ως μεθοδολογία διασφαλίζονται και αναπτύσσονται στους μαθητές οι γνωστικο-κοινωνικές δεξιότητες.</a:t>
            </a:r>
          </a:p>
          <a:p>
            <a:pPr>
              <a:buFont typeface="Arial" panose="020B0604020202020204" pitchFamily="34" charset="0"/>
              <a:buBlip>
                <a:blip r:embed="rId2"/>
              </a:buBlip>
            </a:pPr>
            <a:endParaRPr lang="el-GR" altLang="el-GR" b="1">
              <a:solidFill>
                <a:schemeClr val="tx2"/>
              </a:solidFill>
            </a:endParaRPr>
          </a:p>
          <a:p>
            <a:endParaRPr lang="el-GR" altLang="el-GR"/>
          </a:p>
        </p:txBody>
      </p:sp>
      <p:sp>
        <p:nvSpPr>
          <p:cNvPr id="4" name="3 - Θέση υποσέλιδου">
            <a:extLst>
              <a:ext uri="{FF2B5EF4-FFF2-40B4-BE49-F238E27FC236}">
                <a16:creationId xmlns:a16="http://schemas.microsoft.com/office/drawing/2014/main" id="{7C16CDA1-1E5E-429C-B1A9-D35F7A430258}"/>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780F10CF-4044-4B19-99B7-2554C961FB09}"/>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322BCA98-1E94-4F58-A694-C825A01247F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6B0425-8915-48FF-B79B-A7E70D072E00}" type="slidenum">
              <a:rPr lang="el-GR" altLang="el-GR">
                <a:latin typeface="Constantia" panose="02030602050306030303" pitchFamily="18" charset="0"/>
              </a:rPr>
              <a:pPr eaLnBrk="1" hangingPunct="1"/>
              <a:t>12</a:t>
            </a:fld>
            <a:endParaRPr lang="el-GR" altLang="el-GR">
              <a:latin typeface="Constantia" panose="02030602050306030303" pitchFamily="18"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 - Θέση περιεχομένου">
            <a:extLst>
              <a:ext uri="{FF2B5EF4-FFF2-40B4-BE49-F238E27FC236}">
                <a16:creationId xmlns:a16="http://schemas.microsoft.com/office/drawing/2014/main" id="{C924E43E-DEE1-4832-8B41-518A423399A1}"/>
              </a:ext>
            </a:extLst>
          </p:cNvPr>
          <p:cNvSpPr>
            <a:spLocks noGrp="1"/>
          </p:cNvSpPr>
          <p:nvPr>
            <p:ph idx="1"/>
          </p:nvPr>
        </p:nvSpPr>
        <p:spPr>
          <a:xfrm>
            <a:off x="1219200" y="857250"/>
            <a:ext cx="9750425" cy="5213350"/>
          </a:xfrm>
          <a:solidFill>
            <a:schemeClr val="bg1">
              <a:lumMod val="95000"/>
            </a:schemeClr>
          </a:solidFill>
        </p:spPr>
        <p:txBody>
          <a:bodyPr/>
          <a:lstStyle/>
          <a:p>
            <a:pPr>
              <a:lnSpc>
                <a:spcPct val="200000"/>
              </a:lnSpc>
              <a:buFont typeface="Arial" charset="0"/>
              <a:buChar char="•"/>
              <a:defRPr/>
            </a:pPr>
            <a:r>
              <a:rPr lang="el-GR" b="1" dirty="0"/>
              <a:t>Με την ολιστική προσέγγιση της γνώσης που απαιτείται:</a:t>
            </a:r>
          </a:p>
          <a:p>
            <a:pPr>
              <a:lnSpc>
                <a:spcPct val="200000"/>
              </a:lnSpc>
              <a:buFont typeface="Arial" charset="0"/>
              <a:buBlip>
                <a:blip r:embed="rId2"/>
              </a:buBlip>
              <a:defRPr/>
            </a:pPr>
            <a:r>
              <a:rPr lang="el-GR" b="1" dirty="0"/>
              <a:t>προκαλείται το ενδιαφέρον των μαθητών</a:t>
            </a:r>
          </a:p>
          <a:p>
            <a:pPr>
              <a:lnSpc>
                <a:spcPct val="200000"/>
              </a:lnSpc>
              <a:buFont typeface="Arial" charset="0"/>
              <a:buBlip>
                <a:blip r:embed="rId2"/>
              </a:buBlip>
              <a:defRPr/>
            </a:pPr>
            <a:r>
              <a:rPr lang="el-GR" b="1" dirty="0"/>
              <a:t>Ανταποκρίνεται στην πολυδιάστατη κοινωνική πραγματικότητα,</a:t>
            </a:r>
          </a:p>
          <a:p>
            <a:pPr>
              <a:lnSpc>
                <a:spcPct val="200000"/>
              </a:lnSpc>
              <a:buFont typeface="Arial" charset="0"/>
              <a:buBlip>
                <a:blip r:embed="rId2"/>
              </a:buBlip>
              <a:defRPr/>
            </a:pPr>
            <a:r>
              <a:rPr lang="el-GR" b="1" dirty="0"/>
              <a:t>Καθώς και  στα ενδιαφέροντα και τις εμπειρίες του μαθητή</a:t>
            </a:r>
          </a:p>
          <a:p>
            <a:pPr>
              <a:buFont typeface="Arial" charset="0"/>
              <a:buNone/>
              <a:defRPr/>
            </a:pPr>
            <a:endParaRPr lang="el-GR" dirty="0"/>
          </a:p>
        </p:txBody>
      </p:sp>
      <p:sp>
        <p:nvSpPr>
          <p:cNvPr id="4" name="3 - Θέση υποσέλιδου">
            <a:extLst>
              <a:ext uri="{FF2B5EF4-FFF2-40B4-BE49-F238E27FC236}">
                <a16:creationId xmlns:a16="http://schemas.microsoft.com/office/drawing/2014/main" id="{66D900AF-853C-4DCC-AC89-A1F4EFDF8463}"/>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5D0C754C-A350-43F0-9C2E-34B66C79DA48}"/>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14428867-90CC-4E15-A756-01693F36850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597DD1-5FE4-4A41-A675-74C130DAEDB7}" type="slidenum">
              <a:rPr lang="el-GR" altLang="el-GR">
                <a:latin typeface="Constantia" panose="02030602050306030303" pitchFamily="18" charset="0"/>
              </a:rPr>
              <a:pPr eaLnBrk="1" hangingPunct="1"/>
              <a:t>13</a:t>
            </a:fld>
            <a:endParaRPr lang="el-GR" altLang="el-GR">
              <a:latin typeface="Constantia" panose="02030602050306030303" pitchFamily="18" charset="0"/>
            </a:endParaRPr>
          </a:p>
        </p:txBody>
      </p:sp>
      <p:pic>
        <p:nvPicPr>
          <p:cNvPr id="17414" name="Picture 7" descr="C:\Users\XS\Desktop\Registration-Children.png">
            <a:extLst>
              <a:ext uri="{FF2B5EF4-FFF2-40B4-BE49-F238E27FC236}">
                <a16:creationId xmlns:a16="http://schemas.microsoft.com/office/drawing/2014/main" id="{7ACFDF44-9D5D-4991-A7FE-7F2A954DE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4572000"/>
            <a:ext cx="64008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AFD51351-F76B-4EA7-860C-AA96D1C82C5F}"/>
              </a:ext>
            </a:extLst>
          </p:cNvPr>
          <p:cNvSpPr>
            <a:spLocks noGrp="1"/>
          </p:cNvSpPr>
          <p:nvPr>
            <p:ph type="title"/>
          </p:nvPr>
        </p:nvSpPr>
        <p:spPr>
          <a:xfrm>
            <a:off x="1219200" y="431800"/>
            <a:ext cx="9750425" cy="996950"/>
          </a:xfrm>
        </p:spPr>
        <p:txBody>
          <a:bodyPr>
            <a:normAutofit fontScale="90000"/>
          </a:bodyPr>
          <a:lstStyle/>
          <a:p>
            <a:pPr algn="ctr" eaLnBrk="1" fontAlgn="auto" hangingPunct="1">
              <a:spcAft>
                <a:spcPts val="0"/>
              </a:spcAft>
              <a:defRPr/>
            </a:pPr>
            <a:r>
              <a:rPr lang="el-GR" b="1" dirty="0">
                <a:solidFill>
                  <a:schemeClr val="tx2">
                    <a:lumMod val="75000"/>
                    <a:lumOff val="25000"/>
                  </a:schemeClr>
                </a:solidFill>
              </a:rPr>
              <a:t>Η </a:t>
            </a:r>
            <a:r>
              <a:rPr lang="el-GR" b="1" dirty="0" err="1">
                <a:solidFill>
                  <a:schemeClr val="tx2">
                    <a:lumMod val="75000"/>
                    <a:lumOff val="25000"/>
                  </a:schemeClr>
                </a:solidFill>
              </a:rPr>
              <a:t>Διαθεματική</a:t>
            </a:r>
            <a:r>
              <a:rPr lang="el-GR" b="1" dirty="0">
                <a:solidFill>
                  <a:schemeClr val="tx2">
                    <a:lumMod val="75000"/>
                    <a:lumOff val="25000"/>
                  </a:schemeClr>
                </a:solidFill>
              </a:rPr>
              <a:t> Προσέγγιση στην Προσχολική Εκπαίδευση</a:t>
            </a:r>
          </a:p>
        </p:txBody>
      </p:sp>
      <p:sp>
        <p:nvSpPr>
          <p:cNvPr id="3" name="2 - Θέση περιεχομένου">
            <a:extLst>
              <a:ext uri="{FF2B5EF4-FFF2-40B4-BE49-F238E27FC236}">
                <a16:creationId xmlns:a16="http://schemas.microsoft.com/office/drawing/2014/main" id="{BC3E8BF6-CA29-4598-B87E-6880501F29EE}"/>
              </a:ext>
            </a:extLst>
          </p:cNvPr>
          <p:cNvSpPr>
            <a:spLocks noGrp="1"/>
          </p:cNvSpPr>
          <p:nvPr>
            <p:ph idx="1"/>
          </p:nvPr>
        </p:nvSpPr>
        <p:spPr>
          <a:xfrm>
            <a:off x="1022350" y="1571625"/>
            <a:ext cx="10215563" cy="4600575"/>
          </a:xfrm>
          <a:solidFill>
            <a:schemeClr val="bg2">
              <a:lumMod val="60000"/>
              <a:lumOff val="40000"/>
            </a:schemeClr>
          </a:solidFill>
        </p:spPr>
        <p:txBody>
          <a:bodyPr>
            <a:normAutofit fontScale="92500"/>
          </a:bodyPr>
          <a:lstStyle/>
          <a:p>
            <a:pPr marL="274320" indent="-274320" algn="just" eaLnBrk="1" fontAlgn="auto" hangingPunct="1">
              <a:lnSpc>
                <a:spcPct val="150000"/>
              </a:lnSpc>
              <a:spcAft>
                <a:spcPts val="0"/>
              </a:spcAft>
              <a:buFont typeface="Arial" panose="020B0604020202020204" pitchFamily="34" charset="0"/>
              <a:buChar char="▪"/>
              <a:defRPr/>
            </a:pPr>
            <a:r>
              <a:rPr lang="el-GR" b="1" dirty="0">
                <a:solidFill>
                  <a:srgbClr val="002060"/>
                </a:solidFill>
              </a:rPr>
              <a:t>Στην προσχολική εκπαίδευση οι επιστήμες, τα γνωστικά αντικείμενα υπάρχουν μόνο ως περιεχόμενο για να εξυπηρετούν τον εκπαιδευτικό  στο σχεδιασμό των δραστηριοτήτων.</a:t>
            </a:r>
          </a:p>
          <a:p>
            <a:pPr marL="274320" indent="-274320" algn="just" eaLnBrk="1" fontAlgn="auto" hangingPunct="1">
              <a:lnSpc>
                <a:spcPct val="150000"/>
              </a:lnSpc>
              <a:spcAft>
                <a:spcPts val="0"/>
              </a:spcAft>
              <a:buFont typeface="Arial" panose="020B0604020202020204" pitchFamily="34" charset="0"/>
              <a:buChar char="▪"/>
              <a:defRPr/>
            </a:pPr>
            <a:r>
              <a:rPr lang="el-GR" b="1" dirty="0">
                <a:solidFill>
                  <a:srgbClr val="CC0000"/>
                </a:solidFill>
              </a:rPr>
              <a:t>Στόχοι και περιεχόμενα </a:t>
            </a:r>
            <a:r>
              <a:rPr lang="el-GR" b="1" dirty="0">
                <a:solidFill>
                  <a:srgbClr val="002060"/>
                </a:solidFill>
              </a:rPr>
              <a:t>αναδεικνύονται μέσα από ενδεικτικές δραστηριότητες κατάλληλες για τα παιδιά της προσχολικής ηλικίας.</a:t>
            </a:r>
          </a:p>
          <a:p>
            <a:pPr marL="274320" indent="-274320" algn="just" eaLnBrk="1" fontAlgn="auto" hangingPunct="1">
              <a:lnSpc>
                <a:spcPct val="150000"/>
              </a:lnSpc>
              <a:spcAft>
                <a:spcPts val="0"/>
              </a:spcAft>
              <a:buFont typeface="Arial" panose="020B0604020202020204" pitchFamily="34" charset="0"/>
              <a:buChar char="▪"/>
              <a:defRPr/>
            </a:pPr>
            <a:r>
              <a:rPr lang="el-GR" b="1" dirty="0">
                <a:solidFill>
                  <a:srgbClr val="002060"/>
                </a:solidFill>
              </a:rPr>
              <a:t>Η </a:t>
            </a:r>
            <a:r>
              <a:rPr lang="el-GR" b="1" dirty="0" err="1">
                <a:solidFill>
                  <a:srgbClr val="002060"/>
                </a:solidFill>
              </a:rPr>
              <a:t>διαθεματικότητα</a:t>
            </a:r>
            <a:r>
              <a:rPr lang="el-GR" b="1" dirty="0">
                <a:solidFill>
                  <a:srgbClr val="002060"/>
                </a:solidFill>
              </a:rPr>
              <a:t> προσφέρεται </a:t>
            </a:r>
            <a:r>
              <a:rPr lang="el-GR" b="1" dirty="0">
                <a:solidFill>
                  <a:srgbClr val="CC0000"/>
                </a:solidFill>
              </a:rPr>
              <a:t>ως μέθοδος εργασίας για το χώρο της προσχολικής εκπαίδευσης </a:t>
            </a:r>
            <a:r>
              <a:rPr lang="el-GR" b="1" dirty="0">
                <a:solidFill>
                  <a:srgbClr val="002060"/>
                </a:solidFill>
              </a:rPr>
              <a:t>ενώ παράλληλα διασφαλίζεται μέσα από την έμφαση που δίνεται στη διαδικασία.</a:t>
            </a:r>
          </a:p>
        </p:txBody>
      </p:sp>
      <p:sp>
        <p:nvSpPr>
          <p:cNvPr id="4" name="3 - Θέση ημερομηνίας">
            <a:extLst>
              <a:ext uri="{FF2B5EF4-FFF2-40B4-BE49-F238E27FC236}">
                <a16:creationId xmlns:a16="http://schemas.microsoft.com/office/drawing/2014/main" id="{E007E60B-87EF-44B5-93E5-50830ADD160F}"/>
              </a:ext>
            </a:extLst>
          </p:cNvPr>
          <p:cNvSpPr>
            <a:spLocks noGrp="1"/>
          </p:cNvSpPr>
          <p:nvPr>
            <p:ph type="dt" sz="quarter" idx="11"/>
          </p:nvPr>
        </p:nvSpPr>
        <p:spPr/>
        <p:txBody>
          <a:bodyPr/>
          <a:lstStyle/>
          <a:p>
            <a:pPr>
              <a:defRPr/>
            </a:pPr>
            <a:fld id="{85CC916F-6B16-4E03-AC51-13851B09CAA0}"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CFEF616C-82BA-4DB1-BF21-F417BE7AA55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D64CF2-E40A-4BDC-96A3-822CD8A1E4F3}" type="slidenum">
              <a:rPr lang="el-GR" altLang="el-GR">
                <a:latin typeface="Constantia" panose="02030602050306030303" pitchFamily="18" charset="0"/>
              </a:rPr>
              <a:pPr eaLnBrk="1" hangingPunct="1"/>
              <a:t>14</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C433AD07-E892-454E-A099-91A707EC2E66}"/>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 Θέση περιεχομένου">
            <a:extLst>
              <a:ext uri="{FF2B5EF4-FFF2-40B4-BE49-F238E27FC236}">
                <a16:creationId xmlns:a16="http://schemas.microsoft.com/office/drawing/2014/main" id="{8DB9D963-12CD-4A14-9946-ACA973FB77B0}"/>
              </a:ext>
            </a:extLst>
          </p:cNvPr>
          <p:cNvSpPr>
            <a:spLocks noGrp="1"/>
          </p:cNvSpPr>
          <p:nvPr>
            <p:ph idx="1"/>
          </p:nvPr>
        </p:nvSpPr>
        <p:spPr>
          <a:xfrm>
            <a:off x="736600" y="857250"/>
            <a:ext cx="10787063" cy="5072063"/>
          </a:xfrm>
          <a:solidFill>
            <a:schemeClr val="bg2"/>
          </a:solidFill>
        </p:spPr>
        <p:txBody>
          <a:bodyPr/>
          <a:lstStyle/>
          <a:p>
            <a:pPr eaLnBrk="1" hangingPunct="1">
              <a:lnSpc>
                <a:spcPct val="200000"/>
              </a:lnSpc>
            </a:pPr>
            <a:r>
              <a:rPr lang="el-GR" altLang="el-GR">
                <a:solidFill>
                  <a:srgbClr val="002060"/>
                </a:solidFill>
              </a:rPr>
              <a:t>Οι στόχοι των προγραμμάτων διαθεματικής προσέγγισης για το νηπιαγωγείο οδηγούν</a:t>
            </a:r>
            <a:r>
              <a:rPr lang="en-US" altLang="el-GR">
                <a:solidFill>
                  <a:srgbClr val="002060"/>
                </a:solidFill>
              </a:rPr>
              <a:t>:</a:t>
            </a:r>
            <a:endParaRPr lang="el-GR" altLang="el-GR">
              <a:solidFill>
                <a:srgbClr val="002060"/>
              </a:solidFill>
            </a:endParaRPr>
          </a:p>
          <a:p>
            <a:pPr eaLnBrk="1" hangingPunct="1">
              <a:lnSpc>
                <a:spcPct val="200000"/>
              </a:lnSpc>
              <a:buFont typeface="Wingdings" panose="05000000000000000000" pitchFamily="2" charset="2"/>
              <a:buChar char="ü"/>
            </a:pPr>
            <a:r>
              <a:rPr lang="el-GR" altLang="el-GR">
                <a:solidFill>
                  <a:srgbClr val="002060"/>
                </a:solidFill>
              </a:rPr>
              <a:t> σε κατάλληλες αναπτυξιακές πρακτικές , </a:t>
            </a:r>
          </a:p>
          <a:p>
            <a:pPr eaLnBrk="1" hangingPunct="1">
              <a:lnSpc>
                <a:spcPct val="200000"/>
              </a:lnSpc>
              <a:buFont typeface="Wingdings" panose="05000000000000000000" pitchFamily="2" charset="2"/>
              <a:buChar char="ü"/>
            </a:pPr>
            <a:r>
              <a:rPr lang="el-GR" altLang="el-GR">
                <a:solidFill>
                  <a:srgbClr val="002060"/>
                </a:solidFill>
              </a:rPr>
              <a:t>χρήσιμες και διερευνητικές δραστηριότητες που είναι σημαντικές για τα παιδιά, </a:t>
            </a:r>
          </a:p>
          <a:p>
            <a:pPr eaLnBrk="1" hangingPunct="1">
              <a:lnSpc>
                <a:spcPct val="200000"/>
              </a:lnSpc>
              <a:buFont typeface="Arial" panose="020B0604020202020204" pitchFamily="34" charset="0"/>
              <a:buNone/>
            </a:pPr>
            <a:r>
              <a:rPr lang="en-US" altLang="el-GR" b="1" u="sng">
                <a:solidFill>
                  <a:srgbClr val="CC0000"/>
                </a:solidFill>
              </a:rPr>
              <a:t>   </a:t>
            </a:r>
            <a:r>
              <a:rPr lang="el-GR" altLang="el-GR" b="1" u="sng">
                <a:solidFill>
                  <a:srgbClr val="CC0000"/>
                </a:solidFill>
              </a:rPr>
              <a:t>έτσι ώστε να αναπτύξουν την προσωπικότητά τους, να κοινωνικοποιηθούν και να γνωρίσουν τον κόσμο</a:t>
            </a:r>
          </a:p>
        </p:txBody>
      </p:sp>
      <p:sp>
        <p:nvSpPr>
          <p:cNvPr id="4" name="3 - Θέση ημερομηνίας">
            <a:extLst>
              <a:ext uri="{FF2B5EF4-FFF2-40B4-BE49-F238E27FC236}">
                <a16:creationId xmlns:a16="http://schemas.microsoft.com/office/drawing/2014/main" id="{62915A55-45B8-4F0C-A07F-E3D8C3C24BA5}"/>
              </a:ext>
            </a:extLst>
          </p:cNvPr>
          <p:cNvSpPr>
            <a:spLocks noGrp="1"/>
          </p:cNvSpPr>
          <p:nvPr>
            <p:ph type="dt" sz="quarter" idx="11"/>
          </p:nvPr>
        </p:nvSpPr>
        <p:spPr/>
        <p:txBody>
          <a:bodyPr/>
          <a:lstStyle/>
          <a:p>
            <a:pPr>
              <a:defRPr/>
            </a:pPr>
            <a:fld id="{809266BA-4559-4E1E-AA66-A6C4B8C1507C}"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4A31B46A-08CB-4942-A2C8-5D734DA7140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AFC7E7-F628-4F2D-B385-9ACE12935003}" type="slidenum">
              <a:rPr lang="el-GR" altLang="el-GR">
                <a:latin typeface="Constantia" panose="02030602050306030303" pitchFamily="18" charset="0"/>
              </a:rPr>
              <a:pPr eaLnBrk="1" hangingPunct="1"/>
              <a:t>15</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0AF04706-98F0-4B6D-80A2-187677F27CB1}"/>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a:extLst>
              <a:ext uri="{FF2B5EF4-FFF2-40B4-BE49-F238E27FC236}">
                <a16:creationId xmlns:a16="http://schemas.microsoft.com/office/drawing/2014/main" id="{2B264C44-8532-44B9-A6E2-19962F78935B}"/>
              </a:ext>
            </a:extLst>
          </p:cNvPr>
          <p:cNvSpPr>
            <a:spLocks noGrp="1"/>
          </p:cNvSpPr>
          <p:nvPr>
            <p:ph type="ftr" sz="quarter" idx="10"/>
          </p:nvPr>
        </p:nvSpPr>
        <p:spPr/>
        <p:txBody>
          <a:bodyPr/>
          <a:lstStyle/>
          <a:p>
            <a:pPr>
              <a:defRPr/>
            </a:pPr>
            <a:r>
              <a:rPr lang="el-GR"/>
              <a:t>Παναγιώτα Στράτη</a:t>
            </a:r>
          </a:p>
        </p:txBody>
      </p:sp>
      <p:sp>
        <p:nvSpPr>
          <p:cNvPr id="3" name="2 - Θέση ημερομηνίας">
            <a:extLst>
              <a:ext uri="{FF2B5EF4-FFF2-40B4-BE49-F238E27FC236}">
                <a16:creationId xmlns:a16="http://schemas.microsoft.com/office/drawing/2014/main" id="{B1BF8C97-1BE9-4E1D-83C2-1E733AE34100}"/>
              </a:ext>
            </a:extLst>
          </p:cNvPr>
          <p:cNvSpPr>
            <a:spLocks noGrp="1"/>
          </p:cNvSpPr>
          <p:nvPr>
            <p:ph type="dt" sz="quarter" idx="11"/>
          </p:nvPr>
        </p:nvSpPr>
        <p:spPr/>
        <p:txBody>
          <a:bodyPr/>
          <a:lstStyle/>
          <a:p>
            <a:pPr>
              <a:defRPr/>
            </a:pPr>
            <a:fld id="{51D4CE7B-9745-418D-9A9B-8F96D3A2053C}"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0C287B30-B057-4152-BD77-44CD1D30B66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531D40-5DE7-4637-9E21-950208D8406F}" type="slidenum">
              <a:rPr lang="el-GR" altLang="el-GR">
                <a:latin typeface="Constantia" panose="02030602050306030303" pitchFamily="18" charset="0"/>
              </a:rPr>
              <a:pPr eaLnBrk="1" hangingPunct="1"/>
              <a:t>16</a:t>
            </a:fld>
            <a:endParaRPr lang="el-GR" altLang="el-GR">
              <a:latin typeface="Constantia" panose="02030602050306030303" pitchFamily="18" charset="0"/>
            </a:endParaRPr>
          </a:p>
        </p:txBody>
      </p:sp>
      <p:sp>
        <p:nvSpPr>
          <p:cNvPr id="20485" name="Rectangle 1">
            <a:extLst>
              <a:ext uri="{FF2B5EF4-FFF2-40B4-BE49-F238E27FC236}">
                <a16:creationId xmlns:a16="http://schemas.microsoft.com/office/drawing/2014/main" id="{C69912E4-4127-4B73-9FF4-4C792A5C4810}"/>
              </a:ext>
            </a:extLst>
          </p:cNvPr>
          <p:cNvSpPr>
            <a:spLocks noChangeArrowheads="1"/>
          </p:cNvSpPr>
          <p:nvPr/>
        </p:nvSpPr>
        <p:spPr bwMode="auto">
          <a:xfrm>
            <a:off x="879475" y="785813"/>
            <a:ext cx="10287000" cy="492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el-GR" sz="2600" b="1">
                <a:solidFill>
                  <a:srgbClr val="002060"/>
                </a:solidFill>
              </a:rPr>
              <a:t>Η προοπτική της διαθεματικότητας θεωρεί:</a:t>
            </a:r>
            <a:endParaRPr lang="el-GR" altLang="el-GR">
              <a:solidFill>
                <a:srgbClr val="002060"/>
              </a:solidFill>
            </a:endParaRPr>
          </a:p>
        </p:txBody>
      </p:sp>
      <p:sp>
        <p:nvSpPr>
          <p:cNvPr id="20486" name="Rectangle 5">
            <a:extLst>
              <a:ext uri="{FF2B5EF4-FFF2-40B4-BE49-F238E27FC236}">
                <a16:creationId xmlns:a16="http://schemas.microsoft.com/office/drawing/2014/main" id="{7E016FC7-E523-42EE-AB1F-F2F8B54FA0C1}"/>
              </a:ext>
            </a:extLst>
          </p:cNvPr>
          <p:cNvSpPr>
            <a:spLocks noChangeArrowheads="1"/>
          </p:cNvSpPr>
          <p:nvPr/>
        </p:nvSpPr>
        <p:spPr bwMode="auto">
          <a:xfrm>
            <a:off x="0" y="0"/>
            <a:ext cx="12188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488" name="Rectangle 7">
            <a:extLst>
              <a:ext uri="{FF2B5EF4-FFF2-40B4-BE49-F238E27FC236}">
                <a16:creationId xmlns:a16="http://schemas.microsoft.com/office/drawing/2014/main" id="{3716AAE3-046F-4B5A-885F-92A6B5FB1BCF}"/>
              </a:ext>
            </a:extLst>
          </p:cNvPr>
          <p:cNvSpPr>
            <a:spLocks noChangeArrowheads="1"/>
          </p:cNvSpPr>
          <p:nvPr/>
        </p:nvSpPr>
        <p:spPr bwMode="auto">
          <a:xfrm>
            <a:off x="1093788" y="1500188"/>
            <a:ext cx="9929812" cy="4246562"/>
          </a:xfrm>
          <a:prstGeom prst="rect">
            <a:avLst/>
          </a:prstGeom>
          <a:noFill/>
          <a:ln w="9525">
            <a:noFill/>
            <a:miter lim="800000"/>
            <a:headEnd/>
            <a:tailEnd/>
          </a:ln>
        </p:spPr>
        <p:txBody>
          <a:bodyPr anchor="ctr">
            <a:spAutoFit/>
          </a:bodyPr>
          <a:lstStyle/>
          <a:p>
            <a:pPr algn="just" eaLnBrk="0" hangingPunct="0">
              <a:lnSpc>
                <a:spcPct val="150000"/>
              </a:lnSpc>
              <a:buFont typeface="Wingdings" pitchFamily="2" charset="2"/>
              <a:buChar char="ü"/>
              <a:tabLst>
                <a:tab pos="1295400" algn="l"/>
              </a:tabLst>
              <a:defRPr/>
            </a:pPr>
            <a:r>
              <a:rPr lang="en-US" sz="2400" b="1" dirty="0">
                <a:solidFill>
                  <a:srgbClr val="002060"/>
                </a:solidFill>
                <a:latin typeface="+mn-lt"/>
                <a:cs typeface="Arial" charset="0"/>
              </a:rPr>
              <a:t>T</a:t>
            </a:r>
            <a:r>
              <a:rPr lang="el-GR" sz="2400" b="1" dirty="0">
                <a:solidFill>
                  <a:srgbClr val="002060"/>
                </a:solidFill>
                <a:latin typeface="+mn-lt"/>
                <a:cs typeface="Arial" charset="0"/>
              </a:rPr>
              <a:t>ο Νηπιαγωγείο </a:t>
            </a:r>
            <a:r>
              <a:rPr lang="el-GR" sz="2400" b="1" dirty="0">
                <a:solidFill>
                  <a:srgbClr val="CC0000"/>
                </a:solidFill>
                <a:latin typeface="+mn-lt"/>
                <a:cs typeface="Arial" charset="0"/>
              </a:rPr>
              <a:t>ως ένα ανοιχτό χώρο</a:t>
            </a:r>
            <a:r>
              <a:rPr lang="el-GR" sz="2400" b="1" dirty="0">
                <a:solidFill>
                  <a:srgbClr val="002060"/>
                </a:solidFill>
                <a:latin typeface="+mn-lt"/>
                <a:cs typeface="Arial" charset="0"/>
              </a:rPr>
              <a:t>, ο οποίος συνειδητά δε δέχεται την απομόνωσή του</a:t>
            </a:r>
            <a:endParaRPr lang="el-GR" sz="2400" dirty="0">
              <a:solidFill>
                <a:srgbClr val="002060"/>
              </a:solidFill>
              <a:latin typeface="+mn-lt"/>
              <a:cs typeface="Arial" charset="0"/>
            </a:endParaRPr>
          </a:p>
          <a:p>
            <a:pPr algn="just" eaLnBrk="0" hangingPunct="0">
              <a:lnSpc>
                <a:spcPct val="150000"/>
              </a:lnSpc>
              <a:buFont typeface="Wingdings" pitchFamily="2" charset="2"/>
              <a:buChar char="ü"/>
              <a:tabLst>
                <a:tab pos="1295400" algn="l"/>
              </a:tabLst>
              <a:defRPr/>
            </a:pPr>
            <a:r>
              <a:rPr lang="el-GR" sz="2400" b="1" dirty="0">
                <a:solidFill>
                  <a:srgbClr val="CC0000"/>
                </a:solidFill>
                <a:latin typeface="+mn-lt"/>
                <a:cs typeface="Arial" charset="0"/>
              </a:rPr>
              <a:t>Την παιδαγωγική εργασ</a:t>
            </a:r>
            <a:r>
              <a:rPr lang="el-GR" sz="2400" b="1" dirty="0">
                <a:solidFill>
                  <a:srgbClr val="002060"/>
                </a:solidFill>
                <a:latin typeface="+mn-lt"/>
                <a:cs typeface="Arial" charset="0"/>
              </a:rPr>
              <a:t>ία που συντελείται </a:t>
            </a:r>
            <a:r>
              <a:rPr lang="el-GR" sz="2400" b="1" dirty="0" err="1">
                <a:solidFill>
                  <a:srgbClr val="002060"/>
                </a:solidFill>
                <a:latin typeface="+mn-lt"/>
                <a:cs typeface="Arial" charset="0"/>
              </a:rPr>
              <a:t>σ’αυτό</a:t>
            </a:r>
            <a:r>
              <a:rPr lang="el-GR" sz="2400" b="1" dirty="0">
                <a:solidFill>
                  <a:srgbClr val="002060"/>
                </a:solidFill>
                <a:latin typeface="+mn-lt"/>
                <a:cs typeface="Arial" charset="0"/>
              </a:rPr>
              <a:t> ως μια διαδικασία η οποία στοχεύει στο να βοηθήσει τα παιδιά να διαισθανθούν την κατάστασή τους και να ανακαλύψουν δυνατότητες διαπραγμάτευσης που θα τους βοηθήσουν να γνωρίσουν το παρόν ως το σημαντικότερο κομμάτι της ζωής τους</a:t>
            </a:r>
            <a:endParaRPr lang="el-GR" sz="2400" dirty="0">
              <a:solidFill>
                <a:srgbClr val="002060"/>
              </a:solidFill>
              <a:latin typeface="+mn-lt"/>
              <a:cs typeface="Arial" charset="0"/>
            </a:endParaRPr>
          </a:p>
          <a:p>
            <a:pPr eaLnBrk="0" hangingPunct="0">
              <a:tabLst>
                <a:tab pos="1295400" algn="l"/>
              </a:tabLst>
              <a:defRPr/>
            </a:pPr>
            <a:endParaRPr lang="el-GR" dirty="0">
              <a:latin typeface="Arial" charset="0"/>
              <a:cs typeface="Arial"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43543580-9863-4B96-AAF4-47025F9B83F9}"/>
              </a:ext>
            </a:extLst>
          </p:cNvPr>
          <p:cNvSpPr>
            <a:spLocks noGrp="1"/>
          </p:cNvSpPr>
          <p:nvPr>
            <p:ph idx="1"/>
          </p:nvPr>
        </p:nvSpPr>
        <p:spPr>
          <a:xfrm>
            <a:off x="879475" y="785813"/>
            <a:ext cx="10787063" cy="5284787"/>
          </a:xfrm>
        </p:spPr>
        <p:txBody>
          <a:bodyPr/>
          <a:lstStyle/>
          <a:p>
            <a:pPr algn="just">
              <a:lnSpc>
                <a:spcPct val="150000"/>
              </a:lnSpc>
              <a:buFont typeface="Arial" charset="0"/>
              <a:buBlip>
                <a:blip r:embed="rId2"/>
              </a:buBlip>
              <a:defRPr/>
            </a:pPr>
            <a:r>
              <a:rPr lang="el-GR" b="1" dirty="0">
                <a:solidFill>
                  <a:srgbClr val="002060"/>
                </a:solidFill>
              </a:rPr>
              <a:t>Με τη </a:t>
            </a:r>
            <a:r>
              <a:rPr lang="el-GR" b="1" dirty="0" err="1">
                <a:solidFill>
                  <a:srgbClr val="002060"/>
                </a:solidFill>
              </a:rPr>
              <a:t>διαθεματική</a:t>
            </a:r>
            <a:r>
              <a:rPr lang="el-GR" b="1" dirty="0">
                <a:solidFill>
                  <a:srgbClr val="002060"/>
                </a:solidFill>
              </a:rPr>
              <a:t> προσέγγιση της μάθησης περιορίζεται το φαινόμενο της ύπαρξης </a:t>
            </a:r>
            <a:r>
              <a:rPr lang="el-GR" b="1" dirty="0">
                <a:solidFill>
                  <a:srgbClr val="CC0000"/>
                </a:solidFill>
              </a:rPr>
              <a:t>«στεγανών»</a:t>
            </a:r>
            <a:r>
              <a:rPr lang="el-GR" b="1" dirty="0">
                <a:solidFill>
                  <a:srgbClr val="002060"/>
                </a:solidFill>
              </a:rPr>
              <a:t>, </a:t>
            </a:r>
            <a:r>
              <a:rPr lang="el-GR" b="1" dirty="0">
                <a:solidFill>
                  <a:srgbClr val="CC0000"/>
                </a:solidFill>
              </a:rPr>
              <a:t> </a:t>
            </a:r>
            <a:r>
              <a:rPr lang="el-GR" b="1" u="sng" dirty="0">
                <a:solidFill>
                  <a:srgbClr val="002060"/>
                </a:solidFill>
              </a:rPr>
              <a:t>η προσφορά ασύνδετων μεταξύ τους γνώσεων    και η αδυναμία σύνδεσής τους με την καθημερινή ζωή.</a:t>
            </a:r>
            <a:endParaRPr lang="el-GR" b="1" u="sng" dirty="0"/>
          </a:p>
          <a:p>
            <a:pPr algn="just">
              <a:lnSpc>
                <a:spcPct val="150000"/>
              </a:lnSpc>
              <a:buFont typeface="Arial" charset="0"/>
              <a:buBlip>
                <a:blip r:embed="rId2"/>
              </a:buBlip>
              <a:defRPr/>
            </a:pPr>
            <a:r>
              <a:rPr lang="el-GR" b="1" dirty="0">
                <a:solidFill>
                  <a:srgbClr val="002060"/>
                </a:solidFill>
              </a:rPr>
              <a:t>Η παιδαγωγική του Νηπιαγωγείου θα πρέπει να είναι μια παιδαγωγική </a:t>
            </a:r>
            <a:r>
              <a:rPr lang="el-GR" b="1" u="sng" dirty="0">
                <a:solidFill>
                  <a:srgbClr val="002060"/>
                </a:solidFill>
              </a:rPr>
              <a:t>βοήθειας και «επεξεργασίας», β</a:t>
            </a:r>
            <a:r>
              <a:rPr lang="el-GR" b="1" dirty="0">
                <a:solidFill>
                  <a:srgbClr val="002060"/>
                </a:solidFill>
              </a:rPr>
              <a:t>ασισμένη στη φύση του παιδιού.</a:t>
            </a:r>
          </a:p>
          <a:p>
            <a:pPr algn="just">
              <a:buFont typeface="Arial" charset="0"/>
              <a:buChar char="•"/>
              <a:defRPr/>
            </a:pPr>
            <a:endParaRPr lang="el-GR" sz="1050" b="1" dirty="0"/>
          </a:p>
          <a:p>
            <a:pPr algn="just">
              <a:lnSpc>
                <a:spcPct val="150000"/>
              </a:lnSpc>
              <a:buFont typeface="Arial" charset="0"/>
              <a:buNone/>
              <a:defRPr/>
            </a:pPr>
            <a:r>
              <a:rPr lang="el-GR" sz="1050" b="1" dirty="0"/>
              <a:t>      </a:t>
            </a:r>
            <a:r>
              <a:rPr lang="el-GR" b="1" i="1" dirty="0">
                <a:solidFill>
                  <a:srgbClr val="CC0000"/>
                </a:solidFill>
              </a:rPr>
              <a:t>Μόνο μέσω της «επεξεργασίας» τα παιδιά θα αντιληφθούν και θα κατανοήσουν την καθημερινή πραγματικότητα της ζωής.</a:t>
            </a:r>
            <a:endParaRPr lang="el-GR" sz="1000" i="1" dirty="0">
              <a:solidFill>
                <a:srgbClr val="CC0000"/>
              </a:solidFill>
            </a:endParaRPr>
          </a:p>
          <a:p>
            <a:pPr>
              <a:buFont typeface="Arial" charset="0"/>
              <a:buChar char="•"/>
              <a:defRPr/>
            </a:pPr>
            <a:endParaRPr lang="el-GR" b="1" dirty="0"/>
          </a:p>
          <a:p>
            <a:pPr>
              <a:buFont typeface="Arial" charset="0"/>
              <a:buChar char="•"/>
              <a:defRPr/>
            </a:pPr>
            <a:endParaRPr lang="el-GR" sz="1050" dirty="0"/>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D6D6B4B1-7AAF-435E-A5F6-2D17B78421DF}"/>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3AA32D86-BDC0-4308-8258-945430FFBE65}"/>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F7014F13-B90E-4B48-ABCA-4F87EA964A1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0D5622-F706-4745-BFCD-680E6FE2D129}" type="slidenum">
              <a:rPr lang="el-GR" altLang="el-GR">
                <a:latin typeface="Constantia" panose="02030602050306030303" pitchFamily="18" charset="0"/>
              </a:rPr>
              <a:pPr eaLnBrk="1" hangingPunct="1"/>
              <a:t>17</a:t>
            </a:fld>
            <a:endParaRPr lang="el-GR" altLang="el-GR">
              <a:latin typeface="Constantia" panose="02030602050306030303" pitchFamily="18"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a:extLst>
              <a:ext uri="{FF2B5EF4-FFF2-40B4-BE49-F238E27FC236}">
                <a16:creationId xmlns:a16="http://schemas.microsoft.com/office/drawing/2014/main" id="{78CBDB27-632D-4856-9B83-1DA6ADE1C580}"/>
              </a:ext>
            </a:extLst>
          </p:cNvPr>
          <p:cNvSpPr/>
          <p:nvPr/>
        </p:nvSpPr>
        <p:spPr>
          <a:xfrm>
            <a:off x="665163" y="571500"/>
            <a:ext cx="10929937" cy="542925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el-GR" sz="2400" b="1" dirty="0">
                <a:solidFill>
                  <a:schemeClr val="tx2"/>
                </a:solidFill>
              </a:rPr>
              <a:t>Η </a:t>
            </a:r>
            <a:r>
              <a:rPr lang="el-GR" sz="2400" b="1" dirty="0" err="1">
                <a:solidFill>
                  <a:schemeClr val="tx2"/>
                </a:solidFill>
              </a:rPr>
              <a:t>διαθεματική</a:t>
            </a:r>
            <a:r>
              <a:rPr lang="el-GR" sz="2400" b="1" dirty="0">
                <a:solidFill>
                  <a:schemeClr val="tx2"/>
                </a:solidFill>
              </a:rPr>
              <a:t> προσέγγιση τοποθετεί </a:t>
            </a:r>
            <a:r>
              <a:rPr lang="el-GR" sz="2400" b="1" dirty="0">
                <a:solidFill>
                  <a:srgbClr val="CC0000"/>
                </a:solidFill>
              </a:rPr>
              <a:t>το παιδί στο κέντρο της εκπαιδευτικής προσπάθειας</a:t>
            </a:r>
            <a:r>
              <a:rPr lang="el-GR" sz="2400" b="1" dirty="0">
                <a:solidFill>
                  <a:schemeClr val="tx2"/>
                </a:solidFill>
              </a:rPr>
              <a:t>, με αποτέλεσμα η παιδαγωγική εργασία να διεξάγεται μέσα σε ατμόσφαιρα αποδοχής και αμφίδρομης επικοινωνίας.</a:t>
            </a:r>
          </a:p>
          <a:p>
            <a:pPr algn="just" fontAlgn="auto">
              <a:lnSpc>
                <a:spcPct val="150000"/>
              </a:lnSpc>
              <a:spcBef>
                <a:spcPts val="0"/>
              </a:spcBef>
              <a:spcAft>
                <a:spcPts val="0"/>
              </a:spcAft>
              <a:defRPr/>
            </a:pPr>
            <a:r>
              <a:rPr lang="el-GR" sz="2400" b="1" u="sng" dirty="0">
                <a:solidFill>
                  <a:schemeClr val="tx2"/>
                </a:solidFill>
              </a:rPr>
              <a:t>Το παιδί έχει τη δυνατότητα</a:t>
            </a:r>
            <a:r>
              <a:rPr lang="en-US" sz="2400" b="1" u="sng" dirty="0">
                <a:solidFill>
                  <a:schemeClr val="tx2"/>
                </a:solidFill>
              </a:rPr>
              <a:t>:</a:t>
            </a:r>
            <a:endParaRPr lang="el-GR" sz="2400" b="1" u="sng" dirty="0">
              <a:solidFill>
                <a:schemeClr val="tx2"/>
              </a:solidFill>
            </a:endParaRPr>
          </a:p>
          <a:p>
            <a:pPr algn="just" fontAlgn="auto">
              <a:lnSpc>
                <a:spcPct val="150000"/>
              </a:lnSpc>
              <a:spcBef>
                <a:spcPts val="0"/>
              </a:spcBef>
              <a:spcAft>
                <a:spcPts val="0"/>
              </a:spcAft>
              <a:buFont typeface="Wingdings" pitchFamily="2" charset="2"/>
              <a:buChar char="ü"/>
              <a:defRPr/>
            </a:pPr>
            <a:r>
              <a:rPr lang="el-GR" sz="2400" b="1" dirty="0">
                <a:solidFill>
                  <a:schemeClr val="tx2"/>
                </a:solidFill>
              </a:rPr>
              <a:t> να συνδιαλέγεται με τον εαυτό του και τον κόσμο που τον περιβάλλει,</a:t>
            </a:r>
            <a:endParaRPr lang="en-US" sz="2400" b="1" dirty="0">
              <a:solidFill>
                <a:schemeClr val="tx2"/>
              </a:solidFill>
            </a:endParaRPr>
          </a:p>
          <a:p>
            <a:pPr algn="just" fontAlgn="auto">
              <a:lnSpc>
                <a:spcPct val="150000"/>
              </a:lnSpc>
              <a:spcBef>
                <a:spcPts val="0"/>
              </a:spcBef>
              <a:spcAft>
                <a:spcPts val="0"/>
              </a:spcAft>
              <a:buFont typeface="Wingdings" pitchFamily="2" charset="2"/>
              <a:buChar char="ü"/>
              <a:defRPr/>
            </a:pPr>
            <a:r>
              <a:rPr lang="el-GR" sz="2400" b="1" dirty="0">
                <a:solidFill>
                  <a:schemeClr val="tx2"/>
                </a:solidFill>
              </a:rPr>
              <a:t>να συνεργάζεται, να μελετά το φυσικό περιβάλλον ,</a:t>
            </a:r>
            <a:endParaRPr lang="en-US" sz="2400" b="1" dirty="0">
              <a:solidFill>
                <a:schemeClr val="tx2"/>
              </a:solidFill>
            </a:endParaRPr>
          </a:p>
          <a:p>
            <a:pPr algn="just" fontAlgn="auto">
              <a:lnSpc>
                <a:spcPct val="150000"/>
              </a:lnSpc>
              <a:spcBef>
                <a:spcPts val="0"/>
              </a:spcBef>
              <a:spcAft>
                <a:spcPts val="0"/>
              </a:spcAft>
              <a:buFont typeface="Wingdings" pitchFamily="2" charset="2"/>
              <a:buChar char="ü"/>
              <a:defRPr/>
            </a:pPr>
            <a:r>
              <a:rPr lang="el-GR" sz="2400" b="1" dirty="0">
                <a:solidFill>
                  <a:schemeClr val="tx2"/>
                </a:solidFill>
              </a:rPr>
              <a:t> να επενεργεί πάνω στα πράγματα, </a:t>
            </a:r>
            <a:endParaRPr lang="en-US" sz="2400" b="1" dirty="0">
              <a:solidFill>
                <a:schemeClr val="tx2"/>
              </a:solidFill>
            </a:endParaRPr>
          </a:p>
          <a:p>
            <a:pPr algn="just" fontAlgn="auto">
              <a:lnSpc>
                <a:spcPct val="150000"/>
              </a:lnSpc>
              <a:spcBef>
                <a:spcPts val="0"/>
              </a:spcBef>
              <a:spcAft>
                <a:spcPts val="0"/>
              </a:spcAft>
              <a:buFont typeface="Wingdings" pitchFamily="2" charset="2"/>
              <a:buChar char="ü"/>
              <a:defRPr/>
            </a:pPr>
            <a:r>
              <a:rPr lang="el-GR" sz="2400" b="1" dirty="0">
                <a:solidFill>
                  <a:schemeClr val="tx2"/>
                </a:solidFill>
              </a:rPr>
              <a:t>να διαμορφώνει απόψεις,</a:t>
            </a:r>
            <a:endParaRPr lang="en-US" sz="2400" b="1" dirty="0">
              <a:solidFill>
                <a:schemeClr val="tx2"/>
              </a:solidFill>
            </a:endParaRPr>
          </a:p>
          <a:p>
            <a:pPr algn="just" fontAlgn="auto">
              <a:lnSpc>
                <a:spcPct val="150000"/>
              </a:lnSpc>
              <a:spcBef>
                <a:spcPts val="0"/>
              </a:spcBef>
              <a:spcAft>
                <a:spcPts val="0"/>
              </a:spcAft>
              <a:buFont typeface="Wingdings" pitchFamily="2" charset="2"/>
              <a:buChar char="ü"/>
              <a:defRPr/>
            </a:pPr>
            <a:r>
              <a:rPr lang="el-GR" sz="2400" b="1" dirty="0">
                <a:solidFill>
                  <a:schemeClr val="tx2"/>
                </a:solidFill>
              </a:rPr>
              <a:t> να συναποφασίζει δραστηριότητες και να </a:t>
            </a:r>
            <a:r>
              <a:rPr lang="el-GR" sz="2400" b="1" dirty="0" err="1">
                <a:solidFill>
                  <a:schemeClr val="tx2"/>
                </a:solidFill>
              </a:rPr>
              <a:t>συναξιολογεί</a:t>
            </a:r>
            <a:r>
              <a:rPr lang="el-GR" sz="2400" b="1" dirty="0">
                <a:solidFill>
                  <a:schemeClr val="tx2"/>
                </a:solidFill>
              </a:rPr>
              <a:t>.</a:t>
            </a:r>
            <a:endParaRPr lang="el-GR" sz="2400" dirty="0"/>
          </a:p>
        </p:txBody>
      </p:sp>
      <p:sp>
        <p:nvSpPr>
          <p:cNvPr id="3" name="2 - Θέση ημερομηνίας">
            <a:extLst>
              <a:ext uri="{FF2B5EF4-FFF2-40B4-BE49-F238E27FC236}">
                <a16:creationId xmlns:a16="http://schemas.microsoft.com/office/drawing/2014/main" id="{C2123290-4E65-40C1-8273-EDBA1680D7C3}"/>
              </a:ext>
            </a:extLst>
          </p:cNvPr>
          <p:cNvSpPr>
            <a:spLocks noGrp="1"/>
          </p:cNvSpPr>
          <p:nvPr>
            <p:ph type="dt" sz="quarter" idx="11"/>
          </p:nvPr>
        </p:nvSpPr>
        <p:spPr/>
        <p:txBody>
          <a:bodyPr/>
          <a:lstStyle/>
          <a:p>
            <a:pPr>
              <a:defRPr/>
            </a:pPr>
            <a:fld id="{4302FE8E-9BBE-4601-99A6-4178CA616852}"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3A02944F-01D5-4C97-A024-6E56EF92F34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723E3E-E73A-4C2D-8F66-B0975BE42061}" type="slidenum">
              <a:rPr lang="el-GR" altLang="el-GR">
                <a:latin typeface="Constantia" panose="02030602050306030303" pitchFamily="18" charset="0"/>
              </a:rPr>
              <a:pPr eaLnBrk="1" hangingPunct="1"/>
              <a:t>18</a:t>
            </a:fld>
            <a:endParaRPr lang="el-GR" altLang="el-GR">
              <a:latin typeface="Constantia" panose="02030602050306030303" pitchFamily="18" charset="0"/>
            </a:endParaRPr>
          </a:p>
        </p:txBody>
      </p:sp>
      <p:sp>
        <p:nvSpPr>
          <p:cNvPr id="5" name="4 - Θέση υποσέλιδου">
            <a:extLst>
              <a:ext uri="{FF2B5EF4-FFF2-40B4-BE49-F238E27FC236}">
                <a16:creationId xmlns:a16="http://schemas.microsoft.com/office/drawing/2014/main" id="{010861BD-2F71-4F05-BC33-6BFAD9F10AFA}"/>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a:extLst>
              <a:ext uri="{FF2B5EF4-FFF2-40B4-BE49-F238E27FC236}">
                <a16:creationId xmlns:a16="http://schemas.microsoft.com/office/drawing/2014/main" id="{18A8C9CE-0257-40A0-B092-BC8020E48412}"/>
              </a:ext>
            </a:extLst>
          </p:cNvPr>
          <p:cNvSpPr>
            <a:spLocks noGrp="1"/>
          </p:cNvSpPr>
          <p:nvPr>
            <p:ph type="ftr" sz="quarter" idx="10"/>
          </p:nvPr>
        </p:nvSpPr>
        <p:spPr/>
        <p:txBody>
          <a:bodyPr/>
          <a:lstStyle/>
          <a:p>
            <a:pPr>
              <a:defRPr/>
            </a:pPr>
            <a:r>
              <a:rPr lang="el-GR"/>
              <a:t>Παναγιώτα Στράτη</a:t>
            </a:r>
          </a:p>
        </p:txBody>
      </p:sp>
      <p:sp>
        <p:nvSpPr>
          <p:cNvPr id="3" name="2 - Θέση ημερομηνίας">
            <a:extLst>
              <a:ext uri="{FF2B5EF4-FFF2-40B4-BE49-F238E27FC236}">
                <a16:creationId xmlns:a16="http://schemas.microsoft.com/office/drawing/2014/main" id="{42439A3C-C8DF-4411-B458-8576C63A06D2}"/>
              </a:ext>
            </a:extLst>
          </p:cNvPr>
          <p:cNvSpPr>
            <a:spLocks noGrp="1"/>
          </p:cNvSpPr>
          <p:nvPr>
            <p:ph type="dt" sz="quarter" idx="11"/>
          </p:nvPr>
        </p:nvSpPr>
        <p:spPr/>
        <p:txBody>
          <a:bodyPr/>
          <a:lstStyle/>
          <a:p>
            <a:pPr>
              <a:defRPr/>
            </a:pPr>
            <a:fld id="{51D4CE7B-9745-418D-9A9B-8F96D3A2053C}"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C94D3F56-327B-4D64-A450-5D6381E1EBD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604D1A-3F08-4483-8973-8052AF55A426}" type="slidenum">
              <a:rPr lang="el-GR" altLang="el-GR">
                <a:latin typeface="Constantia" panose="02030602050306030303" pitchFamily="18" charset="0"/>
              </a:rPr>
              <a:pPr eaLnBrk="1" hangingPunct="1"/>
              <a:t>19</a:t>
            </a:fld>
            <a:endParaRPr lang="el-GR" altLang="el-GR">
              <a:latin typeface="Constantia" panose="02030602050306030303" pitchFamily="18" charset="0"/>
            </a:endParaRPr>
          </a:p>
        </p:txBody>
      </p:sp>
      <p:sp>
        <p:nvSpPr>
          <p:cNvPr id="24581" name="Rectangle 1">
            <a:extLst>
              <a:ext uri="{FF2B5EF4-FFF2-40B4-BE49-F238E27FC236}">
                <a16:creationId xmlns:a16="http://schemas.microsoft.com/office/drawing/2014/main" id="{A1C4F05F-1D8A-4A53-BF07-067F55ECB336}"/>
              </a:ext>
            </a:extLst>
          </p:cNvPr>
          <p:cNvSpPr>
            <a:spLocks noChangeArrowheads="1"/>
          </p:cNvSpPr>
          <p:nvPr/>
        </p:nvSpPr>
        <p:spPr bwMode="auto">
          <a:xfrm>
            <a:off x="808038" y="3643313"/>
            <a:ext cx="10644187" cy="2308225"/>
          </a:xfrm>
          <a:prstGeom prst="rect">
            <a:avLst/>
          </a:prstGeom>
          <a:solidFill>
            <a:schemeClr val="bg1">
              <a:lumMod val="85000"/>
            </a:schemeClr>
          </a:solidFill>
          <a:ln w="9525">
            <a:noFill/>
            <a:miter lim="800000"/>
            <a:headEnd/>
            <a:tailEnd/>
          </a:ln>
        </p:spPr>
        <p:txBody>
          <a:bodyPr anchor="ctr">
            <a:spAutoFit/>
          </a:bodyPr>
          <a:lstStyle/>
          <a:p>
            <a:pPr algn="just" eaLnBrk="0" hangingPunct="0">
              <a:lnSpc>
                <a:spcPct val="200000"/>
              </a:lnSpc>
              <a:defRPr/>
            </a:pPr>
            <a:r>
              <a:rPr lang="el-GR" sz="2400" b="1" dirty="0">
                <a:solidFill>
                  <a:srgbClr val="002060"/>
                </a:solidFill>
                <a:latin typeface="+mn-lt"/>
                <a:cs typeface="Arial" charset="0"/>
              </a:rPr>
              <a:t>Η ΔΙΑΘΕΜΑΤΙΚΟΤΗΤΑ:</a:t>
            </a:r>
            <a:endParaRPr lang="el-GR" sz="2400" dirty="0">
              <a:solidFill>
                <a:srgbClr val="002060"/>
              </a:solidFill>
              <a:latin typeface="+mn-lt"/>
              <a:cs typeface="Arial" charset="0"/>
            </a:endParaRPr>
          </a:p>
          <a:p>
            <a:pPr algn="just" eaLnBrk="0" hangingPunct="0">
              <a:lnSpc>
                <a:spcPct val="200000"/>
              </a:lnSpc>
              <a:defRPr/>
            </a:pPr>
            <a:r>
              <a:rPr lang="el-GR" sz="2400" b="1" dirty="0">
                <a:solidFill>
                  <a:srgbClr val="002060"/>
                </a:solidFill>
                <a:latin typeface="+mn-lt"/>
                <a:cs typeface="Arial" charset="0"/>
              </a:rPr>
              <a:t>«Διδάσκει το παιδί χωρίς να το αποκόπτει από τη ζωή, αλλά μέσα στη ζωή, μέσα στο περιβάλλον, με τη ζωή και για τη ζωή»</a:t>
            </a:r>
            <a:endParaRPr lang="el-GR" sz="2400" dirty="0">
              <a:solidFill>
                <a:srgbClr val="002060"/>
              </a:solidFill>
              <a:latin typeface="+mn-lt"/>
              <a:cs typeface="Arial" charset="0"/>
            </a:endParaRPr>
          </a:p>
        </p:txBody>
      </p:sp>
      <p:sp>
        <p:nvSpPr>
          <p:cNvPr id="23558" name="AutoShape 7" descr="Αποτέλεσμα εικόνας για early childhood">
            <a:extLst>
              <a:ext uri="{FF2B5EF4-FFF2-40B4-BE49-F238E27FC236}">
                <a16:creationId xmlns:a16="http://schemas.microsoft.com/office/drawing/2014/main" id="{3B866969-B897-434D-B67E-B862333817D8}"/>
              </a:ext>
            </a:extLst>
          </p:cNvPr>
          <p:cNvSpPr>
            <a:spLocks noChangeAspect="1" noChangeArrowheads="1"/>
          </p:cNvSpPr>
          <p:nvPr/>
        </p:nvSpPr>
        <p:spPr bwMode="auto">
          <a:xfrm>
            <a:off x="155575" y="-1096963"/>
            <a:ext cx="5734050"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3559" name="AutoShape 9" descr="Αποτέλεσμα εικόνας για early childhood">
            <a:extLst>
              <a:ext uri="{FF2B5EF4-FFF2-40B4-BE49-F238E27FC236}">
                <a16:creationId xmlns:a16="http://schemas.microsoft.com/office/drawing/2014/main" id="{947400E6-27DD-427F-84E4-42D9C8F270C7}"/>
              </a:ext>
            </a:extLst>
          </p:cNvPr>
          <p:cNvSpPr>
            <a:spLocks noChangeAspect="1" noChangeArrowheads="1"/>
          </p:cNvSpPr>
          <p:nvPr/>
        </p:nvSpPr>
        <p:spPr bwMode="auto">
          <a:xfrm>
            <a:off x="155575" y="-1096963"/>
            <a:ext cx="5734050"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23560" name="Picture 11" descr="https://www.mtcaustralia.com.au/wp-content/uploads/2018/06/CIII-in-Childcare-e1529543735735.jpg">
            <a:extLst>
              <a:ext uri="{FF2B5EF4-FFF2-40B4-BE49-F238E27FC236}">
                <a16:creationId xmlns:a16="http://schemas.microsoft.com/office/drawing/2014/main" id="{B28C9C26-C209-4D92-B661-0490B8C5F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642938"/>
            <a:ext cx="92868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a:extLst>
              <a:ext uri="{FF2B5EF4-FFF2-40B4-BE49-F238E27FC236}">
                <a16:creationId xmlns:a16="http://schemas.microsoft.com/office/drawing/2014/main" id="{217191FC-3748-445E-977B-FD1471BEB99F}"/>
              </a:ext>
            </a:extLst>
          </p:cNvPr>
          <p:cNvSpPr>
            <a:spLocks noGrp="1"/>
          </p:cNvSpPr>
          <p:nvPr>
            <p:ph type="title"/>
          </p:nvPr>
        </p:nvSpPr>
        <p:spPr/>
        <p:txBody>
          <a:bodyPr/>
          <a:lstStyle/>
          <a:p>
            <a:pPr algn="ctr" eaLnBrk="1" hangingPunct="1">
              <a:defRPr/>
            </a:pPr>
            <a:r>
              <a:rPr lang="el-GR" sz="2800" b="1" dirty="0">
                <a:solidFill>
                  <a:schemeClr val="accent1">
                    <a:lumMod val="60000"/>
                    <a:lumOff val="40000"/>
                  </a:schemeClr>
                </a:solidFill>
              </a:rPr>
              <a:t>Περιεχόμενα Μαθήματος</a:t>
            </a:r>
          </a:p>
        </p:txBody>
      </p:sp>
      <p:sp>
        <p:nvSpPr>
          <p:cNvPr id="6147" name="2 - Θέση περιεχομένου">
            <a:extLst>
              <a:ext uri="{FF2B5EF4-FFF2-40B4-BE49-F238E27FC236}">
                <a16:creationId xmlns:a16="http://schemas.microsoft.com/office/drawing/2014/main" id="{7016D4A7-F449-445F-864D-9E9103D5A910}"/>
              </a:ext>
            </a:extLst>
          </p:cNvPr>
          <p:cNvSpPr>
            <a:spLocks noGrp="1"/>
          </p:cNvSpPr>
          <p:nvPr>
            <p:ph idx="1"/>
          </p:nvPr>
        </p:nvSpPr>
        <p:spPr/>
        <p:txBody>
          <a:bodyPr/>
          <a:lstStyle/>
          <a:p>
            <a:pPr>
              <a:buFont typeface="Arial" panose="020B0604020202020204" pitchFamily="34" charset="0"/>
              <a:buBlip>
                <a:blip r:embed="rId2"/>
              </a:buBlip>
            </a:pPr>
            <a:r>
              <a:rPr lang="el-GR" altLang="el-GR" sz="2000"/>
              <a:t>Τύποι παιδαγωγικών Σχεδίων</a:t>
            </a:r>
          </a:p>
          <a:p>
            <a:pPr>
              <a:buFont typeface="Wingdings" panose="05000000000000000000" pitchFamily="2" charset="2"/>
              <a:buChar char="ü"/>
            </a:pPr>
            <a:r>
              <a:rPr lang="el-GR" altLang="el-GR" sz="2000"/>
              <a:t>Οι παιδαγωγικές απόψεις του Fröbel</a:t>
            </a:r>
          </a:p>
          <a:p>
            <a:pPr>
              <a:buFont typeface="Wingdings" panose="05000000000000000000" pitchFamily="2" charset="2"/>
              <a:buChar char="ü"/>
            </a:pPr>
            <a:r>
              <a:rPr lang="el-GR" altLang="el-GR" sz="2000"/>
              <a:t>Η παιδαγωγική του </a:t>
            </a:r>
            <a:r>
              <a:rPr lang="en-US" altLang="el-GR" sz="2000"/>
              <a:t>Waldorf</a:t>
            </a:r>
            <a:endParaRPr lang="el-GR" altLang="el-GR" sz="2000"/>
          </a:p>
          <a:p>
            <a:pPr>
              <a:buFont typeface="Wingdings" panose="05000000000000000000" pitchFamily="2" charset="2"/>
              <a:buChar char="ü"/>
            </a:pPr>
            <a:r>
              <a:rPr lang="el-GR" altLang="el-GR" sz="2000"/>
              <a:t>Η παιδαγωγική και διδακτική πρακτική της </a:t>
            </a:r>
            <a:r>
              <a:rPr lang="en-US" altLang="el-GR" sz="2000"/>
              <a:t>Montessori</a:t>
            </a:r>
            <a:endParaRPr lang="el-GR" altLang="el-GR" sz="2000"/>
          </a:p>
          <a:p>
            <a:pPr>
              <a:buFont typeface="Arial" panose="020B0604020202020204" pitchFamily="34" charset="0"/>
              <a:buBlip>
                <a:blip r:embed="rId2"/>
              </a:buBlip>
            </a:pPr>
            <a:r>
              <a:rPr lang="el-GR" altLang="el-GR" sz="2000"/>
              <a:t>Διδακτικές Προτάσεις</a:t>
            </a:r>
          </a:p>
          <a:p>
            <a:r>
              <a:rPr lang="el-GR" altLang="el-GR" sz="2000"/>
              <a:t>Α) Η πρόταση της αναπτυξιακής (λειτουργικής) θεώρησης</a:t>
            </a:r>
          </a:p>
          <a:p>
            <a:r>
              <a:rPr lang="el-GR" altLang="el-GR" sz="2000"/>
              <a:t>Β) Η πρόταση της ακαδημαϊκής (επιστημονικής) θεώρησης</a:t>
            </a:r>
          </a:p>
          <a:p>
            <a:r>
              <a:rPr lang="el-GR" altLang="el-GR" sz="2000"/>
              <a:t>Γ) Η πρόταση της βιωματικής – κοινωνικής θεώρησης</a:t>
            </a:r>
          </a:p>
          <a:p>
            <a:pPr>
              <a:buFont typeface="Arial" panose="020B0604020202020204" pitchFamily="34" charset="0"/>
              <a:buBlip>
                <a:blip r:embed="rId2"/>
              </a:buBlip>
            </a:pPr>
            <a:r>
              <a:rPr lang="el-GR" altLang="el-GR" sz="2000"/>
              <a:t>Προγράμματα Ενιαίας Δομής</a:t>
            </a:r>
          </a:p>
          <a:p>
            <a:endParaRPr lang="el-GR" altLang="el-GR" sz="2000"/>
          </a:p>
        </p:txBody>
      </p:sp>
      <p:sp>
        <p:nvSpPr>
          <p:cNvPr id="4" name="3 - Θέση αριθμού διαφάνειας">
            <a:extLst>
              <a:ext uri="{FF2B5EF4-FFF2-40B4-BE49-F238E27FC236}">
                <a16:creationId xmlns:a16="http://schemas.microsoft.com/office/drawing/2014/main" id="{99D05522-70F1-4F79-B957-1B2C4036F9F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13B1DA-C789-406F-9247-EAB1F0C23105}" type="slidenum">
              <a:rPr lang="el-GR" altLang="el-GR">
                <a:latin typeface="Constantia" panose="02030602050306030303" pitchFamily="18" charset="0"/>
              </a:rPr>
              <a:pPr eaLnBrk="1" hangingPunct="1"/>
              <a:t>2</a:t>
            </a:fld>
            <a:endParaRPr lang="el-GR" altLang="el-GR">
              <a:latin typeface="Constantia" panose="02030602050306030303" pitchFamily="18" charset="0"/>
            </a:endParaRPr>
          </a:p>
        </p:txBody>
      </p:sp>
      <p:sp>
        <p:nvSpPr>
          <p:cNvPr id="5" name="4 - Θέση υποσέλιδου">
            <a:extLst>
              <a:ext uri="{FF2B5EF4-FFF2-40B4-BE49-F238E27FC236}">
                <a16:creationId xmlns:a16="http://schemas.microsoft.com/office/drawing/2014/main" id="{8CEFD302-7C4A-4EC5-92ED-7CBCA1B2E01F}"/>
              </a:ext>
            </a:extLst>
          </p:cNvPr>
          <p:cNvSpPr>
            <a:spLocks noGrp="1"/>
          </p:cNvSpPr>
          <p:nvPr>
            <p:ph type="ftr" sz="quarter" idx="10"/>
          </p:nvPr>
        </p:nvSpPr>
        <p:spPr/>
        <p:txBody>
          <a:bodyPr/>
          <a:lstStyle/>
          <a:p>
            <a:pPr>
              <a:defRPr/>
            </a:pPr>
            <a:r>
              <a:rPr lang="el-GR"/>
              <a:t>Παναγιώτα Στράτη</a:t>
            </a:r>
            <a:endParaRPr lang="el-GR" dirty="0"/>
          </a:p>
        </p:txBody>
      </p:sp>
      <p:sp>
        <p:nvSpPr>
          <p:cNvPr id="6" name="5 - Θέση ημερομηνίας">
            <a:extLst>
              <a:ext uri="{FF2B5EF4-FFF2-40B4-BE49-F238E27FC236}">
                <a16:creationId xmlns:a16="http://schemas.microsoft.com/office/drawing/2014/main" id="{F2E4483D-CA7B-4A0B-9A58-57B8E921CA04}"/>
              </a:ext>
            </a:extLst>
          </p:cNvPr>
          <p:cNvSpPr>
            <a:spLocks noGrp="1"/>
          </p:cNvSpPr>
          <p:nvPr>
            <p:ph type="dt" sz="quarter" idx="11"/>
          </p:nvPr>
        </p:nvSpPr>
        <p:spPr/>
        <p:txBody>
          <a:bodyPr/>
          <a:lstStyle/>
          <a:p>
            <a:pPr>
              <a:defRPr/>
            </a:pPr>
            <a:fld id="{C9FFD6AB-272B-4F17-965B-99AE7948EE41}" type="datetime1">
              <a:rPr lang="el-GR"/>
              <a:pPr>
                <a:defRPr/>
              </a:pPr>
              <a:t>22/12/2019</a:t>
            </a:fld>
            <a:endParaRPr lang="el-GR"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a:extLst>
              <a:ext uri="{FF2B5EF4-FFF2-40B4-BE49-F238E27FC236}">
                <a16:creationId xmlns:a16="http://schemas.microsoft.com/office/drawing/2014/main" id="{C156CA6C-4B87-4A9B-9E1F-C986730ECF5E}"/>
              </a:ext>
            </a:extLst>
          </p:cNvPr>
          <p:cNvSpPr>
            <a:spLocks noGrp="1"/>
          </p:cNvSpPr>
          <p:nvPr>
            <p:ph type="title"/>
          </p:nvPr>
        </p:nvSpPr>
        <p:spPr>
          <a:xfrm>
            <a:off x="1219200" y="642938"/>
            <a:ext cx="10233025" cy="1500187"/>
          </a:xfrm>
        </p:spPr>
        <p:txBody>
          <a:bodyPr/>
          <a:lstStyle/>
          <a:p>
            <a:pPr algn="ctr"/>
            <a:r>
              <a:rPr lang="el-GR" altLang="el-GR" sz="2800" b="1">
                <a:solidFill>
                  <a:srgbClr val="CC0000"/>
                </a:solidFill>
              </a:rPr>
              <a:t>Πρακτική εφαρμογή της διαθεματικής προσέγγισης της μάθησης</a:t>
            </a:r>
            <a:br>
              <a:rPr lang="el-GR" altLang="el-GR">
                <a:solidFill>
                  <a:srgbClr val="CC0000"/>
                </a:solidFill>
              </a:rPr>
            </a:br>
            <a:endParaRPr lang="el-GR" altLang="el-GR">
              <a:solidFill>
                <a:srgbClr val="CC0000"/>
              </a:solidFill>
            </a:endParaRPr>
          </a:p>
        </p:txBody>
      </p:sp>
      <p:sp>
        <p:nvSpPr>
          <p:cNvPr id="24579" name="2 - Θέση περιεχομένου">
            <a:extLst>
              <a:ext uri="{FF2B5EF4-FFF2-40B4-BE49-F238E27FC236}">
                <a16:creationId xmlns:a16="http://schemas.microsoft.com/office/drawing/2014/main" id="{5DE57099-E772-46EF-9E9A-556DC601A69D}"/>
              </a:ext>
            </a:extLst>
          </p:cNvPr>
          <p:cNvSpPr>
            <a:spLocks noGrp="1"/>
          </p:cNvSpPr>
          <p:nvPr>
            <p:ph idx="1"/>
          </p:nvPr>
        </p:nvSpPr>
        <p:spPr>
          <a:xfrm>
            <a:off x="1219200" y="2214563"/>
            <a:ext cx="10161588" cy="3856037"/>
          </a:xfrm>
          <a:ln w="57150">
            <a:solidFill>
              <a:srgbClr val="CC0000"/>
            </a:solidFill>
            <a:miter lim="800000"/>
            <a:headEnd/>
            <a:tailEnd/>
          </a:ln>
        </p:spPr>
        <p:txBody>
          <a:bodyPr/>
          <a:lstStyle/>
          <a:p>
            <a:pPr>
              <a:lnSpc>
                <a:spcPct val="150000"/>
              </a:lnSpc>
              <a:buFont typeface="Arial" panose="020B0604020202020204" pitchFamily="34" charset="0"/>
              <a:buBlip>
                <a:blip r:embed="rId2"/>
              </a:buBlip>
            </a:pPr>
            <a:r>
              <a:rPr lang="el-GR" altLang="el-GR" b="1"/>
              <a:t>Η πορεία εργασίας που ακολουθείται προσιδιάζει με την πορεία εργασίας που εφαρμόζει ο ερευνητής.</a:t>
            </a:r>
          </a:p>
          <a:p>
            <a:pPr>
              <a:lnSpc>
                <a:spcPct val="150000"/>
              </a:lnSpc>
              <a:buFont typeface="Arial" panose="020B0604020202020204" pitchFamily="34" charset="0"/>
              <a:buBlip>
                <a:blip r:embed="rId2"/>
              </a:buBlip>
            </a:pPr>
            <a:r>
              <a:rPr lang="el-GR" altLang="el-GR" b="1"/>
              <a:t>Με την παιδαγωγική εργασία αυτού του τύπου προάγεται η ιδέα της Αυτομόρφωσης.</a:t>
            </a:r>
          </a:p>
          <a:p>
            <a:pPr>
              <a:lnSpc>
                <a:spcPct val="150000"/>
              </a:lnSpc>
              <a:buFont typeface="Arial" panose="020B0604020202020204" pitchFamily="34" charset="0"/>
              <a:buBlip>
                <a:blip r:embed="rId2"/>
              </a:buBlip>
            </a:pPr>
            <a:r>
              <a:rPr lang="el-GR" altLang="el-GR" b="1"/>
              <a:t>Ο μαθητής εθίζεται στην τεχνική της διερευνητικής μεθόδου.</a:t>
            </a:r>
          </a:p>
          <a:p>
            <a:pPr>
              <a:buFont typeface="Arial" panose="020B0604020202020204" pitchFamily="34" charset="0"/>
              <a:buNone/>
            </a:pPr>
            <a:r>
              <a:rPr lang="el-GR" altLang="el-GR" b="1"/>
              <a:t> </a:t>
            </a:r>
          </a:p>
          <a:p>
            <a:endParaRPr lang="el-GR" altLang="el-GR"/>
          </a:p>
        </p:txBody>
      </p:sp>
      <p:sp>
        <p:nvSpPr>
          <p:cNvPr id="4" name="3 - Θέση υποσέλιδου">
            <a:extLst>
              <a:ext uri="{FF2B5EF4-FFF2-40B4-BE49-F238E27FC236}">
                <a16:creationId xmlns:a16="http://schemas.microsoft.com/office/drawing/2014/main" id="{5C0A7B35-DCB6-4588-815A-100A34E592D2}"/>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06BFD3F5-8183-47C8-9C99-EB6CDFA4D81A}"/>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2BBA9B19-3D99-4ADE-8190-AC27ADCB22A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F22799-3D19-46B2-8684-F5BBD6B17C7C}" type="slidenum">
              <a:rPr lang="el-GR" altLang="el-GR">
                <a:latin typeface="Constantia" panose="02030602050306030303" pitchFamily="18" charset="0"/>
              </a:rPr>
              <a:pPr eaLnBrk="1" hangingPunct="1"/>
              <a:t>20</a:t>
            </a:fld>
            <a:endParaRPr lang="el-GR" altLang="el-GR">
              <a:latin typeface="Constantia" panose="02030602050306030303" pitchFamily="18"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09D2D436-1D73-4D32-91F3-E9B5CAB1BD27}"/>
              </a:ext>
            </a:extLst>
          </p:cNvPr>
          <p:cNvSpPr>
            <a:spLocks noGrp="1"/>
          </p:cNvSpPr>
          <p:nvPr>
            <p:ph idx="1"/>
          </p:nvPr>
        </p:nvSpPr>
        <p:spPr>
          <a:xfrm>
            <a:off x="1219200" y="857250"/>
            <a:ext cx="10018713" cy="5213350"/>
          </a:xfrm>
          <a:ln w="57150">
            <a:solidFill>
              <a:srgbClr val="C00000"/>
            </a:solidFill>
          </a:ln>
        </p:spPr>
        <p:txBody>
          <a:bodyPr>
            <a:normAutofit/>
          </a:bodyPr>
          <a:lstStyle/>
          <a:p>
            <a:pPr marL="274320" indent="-274320" eaLnBrk="1" fontAlgn="auto" hangingPunct="1">
              <a:lnSpc>
                <a:spcPct val="150000"/>
              </a:lnSpc>
              <a:spcAft>
                <a:spcPts val="0"/>
              </a:spcAft>
              <a:buFont typeface="Arial" panose="020B0604020202020204" pitchFamily="34" charset="0"/>
              <a:buNone/>
              <a:defRPr/>
            </a:pPr>
            <a:r>
              <a:rPr lang="el-GR" b="1" dirty="0"/>
              <a:t>Τα κυριότερα στάδια της παιδαγωγικής εργασίας με την προοπτική που της δίνει η </a:t>
            </a:r>
            <a:r>
              <a:rPr lang="el-GR" b="1" dirty="0" err="1"/>
              <a:t>διαθεματική</a:t>
            </a:r>
            <a:r>
              <a:rPr lang="el-GR" b="1" dirty="0"/>
              <a:t> προσέγγιση αφορούν:</a:t>
            </a:r>
          </a:p>
          <a:p>
            <a:pPr marL="457200" indent="-457200" eaLnBrk="1" fontAlgn="auto" hangingPunct="1">
              <a:lnSpc>
                <a:spcPct val="150000"/>
              </a:lnSpc>
              <a:spcAft>
                <a:spcPts val="0"/>
              </a:spcAft>
              <a:buFont typeface="Arial" panose="020B0604020202020204" pitchFamily="34" charset="0"/>
              <a:buAutoNum type="arabicPeriod"/>
              <a:defRPr/>
            </a:pPr>
            <a:r>
              <a:rPr lang="el-GR" b="1" dirty="0"/>
              <a:t>Τον προγραμματισμό από τον Εκπαιδευτικό</a:t>
            </a:r>
          </a:p>
          <a:p>
            <a:pPr marL="457200" indent="-457200" eaLnBrk="1" fontAlgn="auto" hangingPunct="1">
              <a:lnSpc>
                <a:spcPct val="150000"/>
              </a:lnSpc>
              <a:spcAft>
                <a:spcPts val="0"/>
              </a:spcAft>
              <a:buFont typeface="Arial" panose="020B0604020202020204" pitchFamily="34" charset="0"/>
              <a:buAutoNum type="arabicPeriod"/>
              <a:defRPr/>
            </a:pPr>
            <a:r>
              <a:rPr lang="el-GR" b="1" dirty="0"/>
              <a:t>Τον προσανατολισμό των μαθητών</a:t>
            </a:r>
          </a:p>
          <a:p>
            <a:pPr marL="457200" indent="-457200" eaLnBrk="1" fontAlgn="auto" hangingPunct="1">
              <a:lnSpc>
                <a:spcPct val="150000"/>
              </a:lnSpc>
              <a:spcAft>
                <a:spcPts val="0"/>
              </a:spcAft>
              <a:buFont typeface="Arial" panose="020B0604020202020204" pitchFamily="34" charset="0"/>
              <a:buAutoNum type="arabicPeriod"/>
              <a:defRPr/>
            </a:pPr>
            <a:r>
              <a:rPr lang="el-GR" b="1" dirty="0"/>
              <a:t>Τη συλλογή και επεξεργασία πληροφοριών</a:t>
            </a:r>
          </a:p>
          <a:p>
            <a:pPr marL="457200" indent="-457200" eaLnBrk="1" fontAlgn="auto" hangingPunct="1">
              <a:lnSpc>
                <a:spcPct val="150000"/>
              </a:lnSpc>
              <a:spcAft>
                <a:spcPts val="0"/>
              </a:spcAft>
              <a:buFont typeface="Arial" panose="020B0604020202020204" pitchFamily="34" charset="0"/>
              <a:buAutoNum type="arabicPeriod"/>
              <a:defRPr/>
            </a:pPr>
            <a:r>
              <a:rPr lang="el-GR" b="1" dirty="0"/>
              <a:t>Την παρουσίαση και αξιολόγηση της εργασίας</a:t>
            </a:r>
          </a:p>
        </p:txBody>
      </p:sp>
      <p:sp>
        <p:nvSpPr>
          <p:cNvPr id="4" name="3 - Θέση ημερομηνίας">
            <a:extLst>
              <a:ext uri="{FF2B5EF4-FFF2-40B4-BE49-F238E27FC236}">
                <a16:creationId xmlns:a16="http://schemas.microsoft.com/office/drawing/2014/main" id="{2D123560-DB72-4804-8322-7D2161EEB406}"/>
              </a:ext>
            </a:extLst>
          </p:cNvPr>
          <p:cNvSpPr>
            <a:spLocks noGrp="1"/>
          </p:cNvSpPr>
          <p:nvPr>
            <p:ph type="dt" sz="quarter" idx="11"/>
          </p:nvPr>
        </p:nvSpPr>
        <p:spPr/>
        <p:txBody>
          <a:bodyPr/>
          <a:lstStyle/>
          <a:p>
            <a:pPr>
              <a:defRPr/>
            </a:pPr>
            <a:fld id="{3C8F6E76-91D4-476F-9EF9-81F7C4312DCF}"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08994964-5924-47D2-B2A3-372B95C2B07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3FF35E-6F7F-4C27-B3A0-14272E0F1727}" type="slidenum">
              <a:rPr lang="el-GR" altLang="el-GR">
                <a:latin typeface="Constantia" panose="02030602050306030303" pitchFamily="18" charset="0"/>
              </a:rPr>
              <a:pPr eaLnBrk="1" hangingPunct="1"/>
              <a:t>21</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E1B56731-7168-4B79-8916-96BAF812A428}"/>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a:extLst>
              <a:ext uri="{FF2B5EF4-FFF2-40B4-BE49-F238E27FC236}">
                <a16:creationId xmlns:a16="http://schemas.microsoft.com/office/drawing/2014/main" id="{8A8A07D0-C886-4AAF-9FEA-34C2CFE90C83}"/>
              </a:ext>
            </a:extLst>
          </p:cNvPr>
          <p:cNvSpPr>
            <a:spLocks noGrp="1"/>
          </p:cNvSpPr>
          <p:nvPr>
            <p:ph type="title"/>
          </p:nvPr>
        </p:nvSpPr>
        <p:spPr>
          <a:xfrm>
            <a:off x="1219200" y="431800"/>
            <a:ext cx="10447338" cy="854075"/>
          </a:xfrm>
        </p:spPr>
        <p:txBody>
          <a:bodyPr/>
          <a:lstStyle/>
          <a:p>
            <a:pPr eaLnBrk="1" hangingPunct="1"/>
            <a:r>
              <a:rPr lang="el-GR" altLang="el-GR">
                <a:solidFill>
                  <a:srgbClr val="CC0000"/>
                </a:solidFill>
              </a:rPr>
              <a:t>1. Ο προγραμματισμός του θέματος από τον εκπαιδευτικό</a:t>
            </a:r>
            <a:r>
              <a:rPr lang="en-US" altLang="el-GR">
                <a:solidFill>
                  <a:srgbClr val="CC0000"/>
                </a:solidFill>
              </a:rPr>
              <a:t>:</a:t>
            </a:r>
            <a:endParaRPr lang="el-GR" altLang="el-GR">
              <a:solidFill>
                <a:srgbClr val="CC0000"/>
              </a:solidFill>
            </a:endParaRPr>
          </a:p>
        </p:txBody>
      </p:sp>
      <p:sp>
        <p:nvSpPr>
          <p:cNvPr id="3" name="2 - Θέση περιεχομένου">
            <a:extLst>
              <a:ext uri="{FF2B5EF4-FFF2-40B4-BE49-F238E27FC236}">
                <a16:creationId xmlns:a16="http://schemas.microsoft.com/office/drawing/2014/main" id="{858B1A99-4AAD-48A8-8854-663E390E17FF}"/>
              </a:ext>
            </a:extLst>
          </p:cNvPr>
          <p:cNvSpPr>
            <a:spLocks noGrp="1"/>
          </p:cNvSpPr>
          <p:nvPr>
            <p:ph idx="1"/>
          </p:nvPr>
        </p:nvSpPr>
        <p:spPr>
          <a:xfrm>
            <a:off x="522288" y="1428750"/>
            <a:ext cx="11072812" cy="4641850"/>
          </a:xfrm>
          <a:solidFill>
            <a:schemeClr val="bg1"/>
          </a:solidFill>
          <a:ln>
            <a:solidFill>
              <a:schemeClr val="accent2">
                <a:lumMod val="20000"/>
                <a:lumOff val="80000"/>
              </a:schemeClr>
            </a:solidFill>
          </a:ln>
        </p:spPr>
        <p:txBody>
          <a:bodyPr>
            <a:noAutofit/>
          </a:bodyPr>
          <a:lstStyle/>
          <a:p>
            <a:pPr marL="274320" indent="-274320" eaLnBrk="1" fontAlgn="auto" hangingPunct="1">
              <a:lnSpc>
                <a:spcPct val="160000"/>
              </a:lnSpc>
              <a:spcAft>
                <a:spcPts val="0"/>
              </a:spcAft>
              <a:buFont typeface="Wingdings" pitchFamily="2" charset="2"/>
              <a:buChar char="Ø"/>
              <a:defRPr/>
            </a:pPr>
            <a:r>
              <a:rPr lang="el-GR" sz="2000" b="1" dirty="0"/>
              <a:t>Γίνεται ορισμένες φορές πριν αρχίσει ο ουσιαστικός διάλογος μέσα στην τάξη με τα παιδιά και άλλες φορές μέσα από την αλληλεπίδραση εκπαιδευτικού και μαθητών.</a:t>
            </a:r>
          </a:p>
          <a:p>
            <a:pPr marL="274320" indent="-274320" eaLnBrk="1" fontAlgn="auto" hangingPunct="1">
              <a:lnSpc>
                <a:spcPct val="160000"/>
              </a:lnSpc>
              <a:spcAft>
                <a:spcPts val="0"/>
              </a:spcAft>
              <a:buFont typeface="Wingdings" pitchFamily="2" charset="2"/>
              <a:buChar char="Ø"/>
              <a:defRPr/>
            </a:pPr>
            <a:r>
              <a:rPr lang="el-GR" sz="2000" b="1" dirty="0"/>
              <a:t>Πρόκειται για μια διαδικασία επιλογής του θέματος και επισήμανση των βασικών πτυχών του, </a:t>
            </a:r>
          </a:p>
          <a:p>
            <a:pPr marL="274320" indent="-274320" eaLnBrk="1" fontAlgn="auto" hangingPunct="1">
              <a:lnSpc>
                <a:spcPct val="160000"/>
              </a:lnSpc>
              <a:spcAft>
                <a:spcPts val="0"/>
              </a:spcAft>
              <a:buFont typeface="Wingdings" pitchFamily="2" charset="2"/>
              <a:buChar char="Ø"/>
              <a:defRPr/>
            </a:pPr>
            <a:r>
              <a:rPr lang="el-GR" sz="2000" b="1" dirty="0"/>
              <a:t>Τη διατύπωση των στόχων και τον καθορισμό των δραστηριοτήτων και ολοκληρώνεται με την προετοιμασία των σχετικών μέσων και υλικών.</a:t>
            </a:r>
          </a:p>
          <a:p>
            <a:pPr marL="274320" indent="-274320" eaLnBrk="1" fontAlgn="auto" hangingPunct="1">
              <a:lnSpc>
                <a:spcPct val="100000"/>
              </a:lnSpc>
              <a:spcAft>
                <a:spcPts val="0"/>
              </a:spcAft>
              <a:buFont typeface="Arial" charset="0"/>
              <a:buNone/>
              <a:defRPr/>
            </a:pPr>
            <a:r>
              <a:rPr lang="el-GR" sz="2000" b="1" dirty="0">
                <a:solidFill>
                  <a:srgbClr val="CC0000"/>
                </a:solidFill>
              </a:rPr>
              <a:t>     Το σχέδιο δράσης οφείλει να είναι </a:t>
            </a:r>
            <a:r>
              <a:rPr lang="el-GR" sz="2000" b="1" dirty="0" err="1">
                <a:solidFill>
                  <a:srgbClr val="CC0000"/>
                </a:solidFill>
              </a:rPr>
              <a:t>ευλελικτο</a:t>
            </a:r>
            <a:r>
              <a:rPr lang="el-GR" sz="2000" b="1" dirty="0">
                <a:solidFill>
                  <a:srgbClr val="CC0000"/>
                </a:solidFill>
              </a:rPr>
              <a:t>  ώστε να επιτρέπει την εφαρμογή νέων ιδεών οι οποίες μπορεί να προέρχονται είτε από τον εκπαιδευτικό είτε από τους μαθητές ώστε να ανοίγονται νέοι δρόμοι διερεύνησης .</a:t>
            </a:r>
          </a:p>
        </p:txBody>
      </p:sp>
      <p:sp>
        <p:nvSpPr>
          <p:cNvPr id="4" name="3 - Θέση ημερομηνίας">
            <a:extLst>
              <a:ext uri="{FF2B5EF4-FFF2-40B4-BE49-F238E27FC236}">
                <a16:creationId xmlns:a16="http://schemas.microsoft.com/office/drawing/2014/main" id="{B3C7E056-FFC9-4D72-90D1-78056D0C472E}"/>
              </a:ext>
            </a:extLst>
          </p:cNvPr>
          <p:cNvSpPr>
            <a:spLocks noGrp="1"/>
          </p:cNvSpPr>
          <p:nvPr>
            <p:ph type="dt" sz="quarter" idx="11"/>
          </p:nvPr>
        </p:nvSpPr>
        <p:spPr/>
        <p:txBody>
          <a:bodyPr/>
          <a:lstStyle/>
          <a:p>
            <a:pPr>
              <a:defRPr/>
            </a:pPr>
            <a:fld id="{8DDFC2F3-09AC-4D49-8BFB-9AAE8491AF03}"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CA214D39-041F-437B-8232-90766E244A8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03E1E9-4109-4330-8ABE-9E767EE5EE89}" type="slidenum">
              <a:rPr lang="el-GR" altLang="el-GR">
                <a:latin typeface="Constantia" panose="02030602050306030303" pitchFamily="18" charset="0"/>
              </a:rPr>
              <a:pPr eaLnBrk="1" hangingPunct="1"/>
              <a:t>22</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49E7212E-7DE6-4B1F-B142-4081101B8372}"/>
              </a:ext>
            </a:extLst>
          </p:cNvPr>
          <p:cNvSpPr>
            <a:spLocks noGrp="1"/>
          </p:cNvSpPr>
          <p:nvPr>
            <p:ph type="ftr" sz="quarter" idx="10"/>
          </p:nvPr>
        </p:nvSpPr>
        <p:spPr/>
        <p:txBody>
          <a:bodyPr/>
          <a:lstStyle/>
          <a:p>
            <a:pPr>
              <a:defRPr/>
            </a:pPr>
            <a:r>
              <a:rPr lang="el-GR" dirty="0"/>
              <a:t>Παναγιώτα Στράτη</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a:extLst>
              <a:ext uri="{FF2B5EF4-FFF2-40B4-BE49-F238E27FC236}">
                <a16:creationId xmlns:a16="http://schemas.microsoft.com/office/drawing/2014/main" id="{FDEB750D-2623-453B-B40C-9887C46C507B}"/>
              </a:ext>
            </a:extLst>
          </p:cNvPr>
          <p:cNvSpPr>
            <a:spLocks noGrp="1"/>
          </p:cNvSpPr>
          <p:nvPr>
            <p:ph type="title"/>
          </p:nvPr>
        </p:nvSpPr>
        <p:spPr/>
        <p:txBody>
          <a:bodyPr/>
          <a:lstStyle/>
          <a:p>
            <a:r>
              <a:rPr lang="el-GR" altLang="el-GR" sz="2800" b="1">
                <a:solidFill>
                  <a:srgbClr val="CC0000"/>
                </a:solidFill>
              </a:rPr>
              <a:t>Το δεύτερο στάδιο αφορά</a:t>
            </a:r>
            <a:r>
              <a:rPr lang="en-US" altLang="el-GR" sz="2800" b="1">
                <a:solidFill>
                  <a:srgbClr val="CC0000"/>
                </a:solidFill>
              </a:rPr>
              <a:t>:</a:t>
            </a:r>
            <a:br>
              <a:rPr lang="el-GR" altLang="el-GR" sz="2800" b="1">
                <a:solidFill>
                  <a:srgbClr val="CC0000"/>
                </a:solidFill>
              </a:rPr>
            </a:br>
            <a:endParaRPr lang="el-GR" altLang="el-GR" sz="2800">
              <a:solidFill>
                <a:srgbClr val="CC0000"/>
              </a:solidFill>
            </a:endParaRPr>
          </a:p>
        </p:txBody>
      </p:sp>
      <p:sp>
        <p:nvSpPr>
          <p:cNvPr id="27651" name="2 - Θέση περιεχομένου">
            <a:extLst>
              <a:ext uri="{FF2B5EF4-FFF2-40B4-BE49-F238E27FC236}">
                <a16:creationId xmlns:a16="http://schemas.microsoft.com/office/drawing/2014/main" id="{C7FE6F59-0C0E-4020-BA2C-DF57C0431C3F}"/>
              </a:ext>
            </a:extLst>
          </p:cNvPr>
          <p:cNvSpPr>
            <a:spLocks noGrp="1"/>
          </p:cNvSpPr>
          <p:nvPr>
            <p:ph idx="1"/>
          </p:nvPr>
        </p:nvSpPr>
        <p:spPr>
          <a:xfrm>
            <a:off x="1165225" y="1857375"/>
            <a:ext cx="9750425" cy="4267200"/>
          </a:xfrm>
        </p:spPr>
        <p:txBody>
          <a:bodyPr/>
          <a:lstStyle/>
          <a:p>
            <a:pPr>
              <a:buFont typeface="Wingdings" panose="05000000000000000000" pitchFamily="2" charset="2"/>
              <a:buChar char="ü"/>
            </a:pPr>
            <a:r>
              <a:rPr lang="el-GR" altLang="el-GR" b="1"/>
              <a:t>τον	προσανατολισμό	των	μαθητών	στη	θεματική ενότητα</a:t>
            </a:r>
          </a:p>
          <a:p>
            <a:pPr>
              <a:buFont typeface="Arial" panose="020B0604020202020204" pitchFamily="34" charset="0"/>
              <a:buNone/>
            </a:pPr>
            <a:r>
              <a:rPr lang="el-GR" altLang="el-GR" b="1" u="sng"/>
              <a:t>Ειδικότεροι στόχοι αφορούν:</a:t>
            </a:r>
          </a:p>
          <a:p>
            <a:pPr>
              <a:buFont typeface="Arial" panose="020B0604020202020204" pitchFamily="34" charset="0"/>
              <a:buBlip>
                <a:blip r:embed="rId2"/>
              </a:buBlip>
            </a:pPr>
            <a:r>
              <a:rPr lang="el-GR" altLang="el-GR" b="1"/>
              <a:t>Τη διέγερση του ενδιαφέροντος των μαθητών </a:t>
            </a:r>
          </a:p>
          <a:p>
            <a:pPr>
              <a:buFont typeface="Arial" panose="020B0604020202020204" pitchFamily="34" charset="0"/>
              <a:buBlip>
                <a:blip r:embed="rId2"/>
              </a:buBlip>
            </a:pPr>
            <a:r>
              <a:rPr lang="el-GR" altLang="el-GR" b="1"/>
              <a:t>Την άσκηση στην αναλυτική σκέψη</a:t>
            </a:r>
          </a:p>
          <a:p>
            <a:pPr>
              <a:buFont typeface="Arial" panose="020B0604020202020204" pitchFamily="34" charset="0"/>
              <a:buBlip>
                <a:blip r:embed="rId2"/>
              </a:buBlip>
            </a:pPr>
            <a:r>
              <a:rPr lang="el-GR" altLang="el-GR" b="1"/>
              <a:t>Την οριστικοποίηση των δραστηριοτήτων </a:t>
            </a:r>
          </a:p>
          <a:p>
            <a:pPr>
              <a:buFont typeface="Arial" panose="020B0604020202020204" pitchFamily="34" charset="0"/>
              <a:buBlip>
                <a:blip r:embed="rId2"/>
              </a:buBlip>
            </a:pPr>
            <a:r>
              <a:rPr lang="el-GR" altLang="el-GR" b="1"/>
              <a:t>Τον καταμερισμό της εργασίας μέσα από μια ανοιχτή συζήτηση</a:t>
            </a:r>
          </a:p>
          <a:p>
            <a:endParaRPr lang="el-GR" altLang="el-GR"/>
          </a:p>
        </p:txBody>
      </p:sp>
      <p:sp>
        <p:nvSpPr>
          <p:cNvPr id="4" name="3 - Θέση υποσέλιδου">
            <a:extLst>
              <a:ext uri="{FF2B5EF4-FFF2-40B4-BE49-F238E27FC236}">
                <a16:creationId xmlns:a16="http://schemas.microsoft.com/office/drawing/2014/main" id="{A5E20811-3956-48EF-9A74-F1F18758F1CD}"/>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59876517-5EE8-4E8C-BC61-D5F55936A621}"/>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F1C337AE-04A2-4AE6-B521-425A50F513E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891562-5C9C-4D5E-B7E2-44690ED8E0D8}" type="slidenum">
              <a:rPr lang="el-GR" altLang="el-GR">
                <a:latin typeface="Constantia" panose="02030602050306030303" pitchFamily="18" charset="0"/>
              </a:rPr>
              <a:pPr eaLnBrk="1" hangingPunct="1"/>
              <a:t>23</a:t>
            </a:fld>
            <a:endParaRPr lang="el-GR" altLang="el-GR">
              <a:latin typeface="Constantia" panose="02030602050306030303" pitchFamily="18"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 Θέση περιεχομένου">
            <a:extLst>
              <a:ext uri="{FF2B5EF4-FFF2-40B4-BE49-F238E27FC236}">
                <a16:creationId xmlns:a16="http://schemas.microsoft.com/office/drawing/2014/main" id="{F5B5B173-81C0-4B9A-A2A8-FED908446890}"/>
              </a:ext>
            </a:extLst>
          </p:cNvPr>
          <p:cNvSpPr>
            <a:spLocks noGrp="1"/>
          </p:cNvSpPr>
          <p:nvPr>
            <p:ph idx="1"/>
          </p:nvPr>
        </p:nvSpPr>
        <p:spPr>
          <a:xfrm>
            <a:off x="665163" y="714375"/>
            <a:ext cx="10929937" cy="5356225"/>
          </a:xfrm>
        </p:spPr>
        <p:txBody>
          <a:bodyPr/>
          <a:lstStyle/>
          <a:p>
            <a:r>
              <a:rPr lang="el-GR" altLang="el-GR" b="1">
                <a:solidFill>
                  <a:srgbClr val="CC0000"/>
                </a:solidFill>
              </a:rPr>
              <a:t>Ο παιδαγωγός αξιοποιώντας:</a:t>
            </a:r>
          </a:p>
          <a:p>
            <a:pPr>
              <a:buFont typeface="Wingdings" panose="05000000000000000000" pitchFamily="2" charset="2"/>
              <a:buChar char="ü"/>
            </a:pPr>
            <a:r>
              <a:rPr lang="el-GR" altLang="el-GR" b="1"/>
              <a:t>Υπάρχουσες γνώσεις</a:t>
            </a:r>
          </a:p>
          <a:p>
            <a:pPr>
              <a:buFont typeface="Wingdings" panose="05000000000000000000" pitchFamily="2" charset="2"/>
              <a:buChar char="ü"/>
            </a:pPr>
            <a:r>
              <a:rPr lang="el-GR" altLang="el-GR" b="1"/>
              <a:t>Βιώματα και εμπειρίες των παιδιών ως σημείο εκκίνησης</a:t>
            </a:r>
          </a:p>
          <a:p>
            <a:r>
              <a:rPr lang="el-GR" altLang="el-GR" b="1"/>
              <a:t>Επιδιώκει	συγχρόνως	τη διερεύνηση και τον εμπλουτισμό τους</a:t>
            </a:r>
          </a:p>
          <a:p>
            <a:pPr>
              <a:buFont typeface="Arial" panose="020B0604020202020204" pitchFamily="34" charset="0"/>
              <a:buBlip>
                <a:blip r:embed="rId2"/>
              </a:buBlip>
            </a:pPr>
            <a:r>
              <a:rPr lang="el-GR" altLang="el-GR" b="1"/>
              <a:t> Με	τη συμμετοχή των μαθητών δημιουργείται ατμόσφαιρα που προάγει τη βιωματική μάθηση</a:t>
            </a:r>
          </a:p>
          <a:p>
            <a:pPr>
              <a:buFont typeface="Arial" panose="020B0604020202020204" pitchFamily="34" charset="0"/>
              <a:buBlip>
                <a:blip r:embed="rId2"/>
              </a:buBlip>
            </a:pPr>
            <a:r>
              <a:rPr lang="el-GR" altLang="el-GR" b="1"/>
              <a:t>Μεταβάλλει τον εκπαιδευτικό	και τα	παιδιά σε δρώντα συνυποκείμενα</a:t>
            </a:r>
          </a:p>
          <a:p>
            <a:pPr>
              <a:lnSpc>
                <a:spcPct val="150000"/>
              </a:lnSpc>
              <a:buFont typeface="Arial" panose="020B0604020202020204" pitchFamily="34" charset="0"/>
              <a:buNone/>
            </a:pPr>
            <a:r>
              <a:rPr lang="el-GR" altLang="el-GR" b="1"/>
              <a:t>   </a:t>
            </a:r>
            <a:r>
              <a:rPr lang="el-GR" altLang="el-GR" b="1" i="1">
                <a:solidFill>
                  <a:srgbClr val="CC0000"/>
                </a:solidFill>
              </a:rPr>
              <a:t>Η συμμετοχή ενισχύει τη θετική στάση  και οδηγεί σε ενέργεια που πηγάζει από την ελεύθερη βούληση του ατόμου.</a:t>
            </a:r>
          </a:p>
          <a:p>
            <a:endParaRPr lang="el-GR" altLang="el-GR"/>
          </a:p>
        </p:txBody>
      </p:sp>
      <p:sp>
        <p:nvSpPr>
          <p:cNvPr id="4" name="3 - Θέση υποσέλιδου">
            <a:extLst>
              <a:ext uri="{FF2B5EF4-FFF2-40B4-BE49-F238E27FC236}">
                <a16:creationId xmlns:a16="http://schemas.microsoft.com/office/drawing/2014/main" id="{055127F7-0220-4826-A224-DFA5780205B2}"/>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2920F269-BBB8-4DBA-8843-BF3DB152EC07}"/>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BB55BC3B-4679-40B4-880A-DE9F6099543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BD2463-86EE-4742-B6DE-CDAA96BA7F1A}" type="slidenum">
              <a:rPr lang="el-GR" altLang="el-GR">
                <a:latin typeface="Constantia" panose="02030602050306030303" pitchFamily="18" charset="0"/>
              </a:rPr>
              <a:pPr eaLnBrk="1" hangingPunct="1"/>
              <a:t>24</a:t>
            </a:fld>
            <a:endParaRPr lang="el-GR" altLang="el-GR">
              <a:latin typeface="Constantia" panose="02030602050306030303" pitchFamily="18" charset="0"/>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a:extLst>
              <a:ext uri="{FF2B5EF4-FFF2-40B4-BE49-F238E27FC236}">
                <a16:creationId xmlns:a16="http://schemas.microsoft.com/office/drawing/2014/main" id="{5EBCD06E-F888-49A9-A685-29AAE16D8A74}"/>
              </a:ext>
            </a:extLst>
          </p:cNvPr>
          <p:cNvSpPr>
            <a:spLocks noGrp="1"/>
          </p:cNvSpPr>
          <p:nvPr>
            <p:ph type="title"/>
          </p:nvPr>
        </p:nvSpPr>
        <p:spPr/>
        <p:txBody>
          <a:bodyPr/>
          <a:lstStyle/>
          <a:p>
            <a:r>
              <a:rPr lang="el-GR" altLang="el-GR" b="1">
                <a:solidFill>
                  <a:srgbClr val="CC0000"/>
                </a:solidFill>
              </a:rPr>
              <a:t>Το τρίτο στάδιο διαρκεί περισσότερο</a:t>
            </a:r>
            <a:r>
              <a:rPr lang="en-US" altLang="el-GR" b="1">
                <a:solidFill>
                  <a:srgbClr val="CC0000"/>
                </a:solidFill>
              </a:rPr>
              <a:t>:</a:t>
            </a:r>
            <a:br>
              <a:rPr lang="el-GR" altLang="el-GR">
                <a:solidFill>
                  <a:srgbClr val="CC0000"/>
                </a:solidFill>
              </a:rPr>
            </a:br>
            <a:endParaRPr lang="el-GR" altLang="el-GR">
              <a:solidFill>
                <a:srgbClr val="CC0000"/>
              </a:solidFill>
            </a:endParaRPr>
          </a:p>
        </p:txBody>
      </p:sp>
      <p:sp>
        <p:nvSpPr>
          <p:cNvPr id="29699" name="2 - Θέση περιεχομένου">
            <a:extLst>
              <a:ext uri="{FF2B5EF4-FFF2-40B4-BE49-F238E27FC236}">
                <a16:creationId xmlns:a16="http://schemas.microsoft.com/office/drawing/2014/main" id="{697216D7-B929-4522-AA7F-06955126D2D0}"/>
              </a:ext>
            </a:extLst>
          </p:cNvPr>
          <p:cNvSpPr>
            <a:spLocks noGrp="1"/>
          </p:cNvSpPr>
          <p:nvPr>
            <p:ph idx="1"/>
          </p:nvPr>
        </p:nvSpPr>
        <p:spPr/>
        <p:txBody>
          <a:bodyPr/>
          <a:lstStyle/>
          <a:p>
            <a:pPr>
              <a:lnSpc>
                <a:spcPct val="150000"/>
              </a:lnSpc>
            </a:pPr>
            <a:r>
              <a:rPr lang="el-GR" altLang="el-GR" b="1"/>
              <a:t>Ο μαθητής έρχεται σε επαφή με διάφορες πηγές μάθησης μέσα και έξω από το σχολείο.</a:t>
            </a:r>
          </a:p>
          <a:p>
            <a:pPr>
              <a:lnSpc>
                <a:spcPct val="150000"/>
              </a:lnSpc>
            </a:pPr>
            <a:r>
              <a:rPr lang="el-GR" altLang="el-GR" b="1"/>
              <a:t>Συγκεντρώνει, ταξινομεί και ερμηνεύει πληροφορίες.</a:t>
            </a:r>
          </a:p>
          <a:p>
            <a:pPr>
              <a:lnSpc>
                <a:spcPct val="150000"/>
              </a:lnSpc>
            </a:pPr>
            <a:r>
              <a:rPr lang="el-GR" altLang="el-GR" b="1"/>
              <a:t>Η επιτυχία εξαρτάται από την ποικιλία πηγών και από την αποτελεσματική χρήση τους.</a:t>
            </a:r>
          </a:p>
          <a:p>
            <a:endParaRPr lang="el-GR" altLang="el-GR"/>
          </a:p>
        </p:txBody>
      </p:sp>
      <p:sp>
        <p:nvSpPr>
          <p:cNvPr id="4" name="3 - Θέση υποσέλιδου">
            <a:extLst>
              <a:ext uri="{FF2B5EF4-FFF2-40B4-BE49-F238E27FC236}">
                <a16:creationId xmlns:a16="http://schemas.microsoft.com/office/drawing/2014/main" id="{8D5C7EBC-8DB1-4252-9BC5-2F443EA62E7E}"/>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D277F7B1-D582-4674-8ACE-77565D8DFA9C}"/>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31895735-E662-4FA6-8E0F-90A8558C529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F545BB-B47C-4AF8-99C9-54FB2D8E916C}" type="slidenum">
              <a:rPr lang="el-GR" altLang="el-GR">
                <a:latin typeface="Constantia" panose="02030602050306030303" pitchFamily="18" charset="0"/>
              </a:rPr>
              <a:pPr eaLnBrk="1" hangingPunct="1"/>
              <a:t>25</a:t>
            </a:fld>
            <a:endParaRPr lang="el-GR" altLang="el-GR">
              <a:latin typeface="Constantia" panose="02030602050306030303" pitchFamily="18" charset="0"/>
            </a:endParaRPr>
          </a:p>
        </p:txBody>
      </p:sp>
      <p:pic>
        <p:nvPicPr>
          <p:cNvPr id="29703" name="Picture 8" descr="Σχετική εικόνα">
            <a:extLst>
              <a:ext uri="{FF2B5EF4-FFF2-40B4-BE49-F238E27FC236}">
                <a16:creationId xmlns:a16="http://schemas.microsoft.com/office/drawing/2014/main" id="{AFFD07F7-D802-4F2E-BDDC-45F66DBA1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46434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0" descr="Σχετική εικόνα">
            <a:extLst>
              <a:ext uri="{FF2B5EF4-FFF2-40B4-BE49-F238E27FC236}">
                <a16:creationId xmlns:a16="http://schemas.microsoft.com/office/drawing/2014/main" id="{782349AB-7D9F-4A5E-84E2-45433B80C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163" y="500063"/>
            <a:ext cx="292893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a:extLst>
              <a:ext uri="{FF2B5EF4-FFF2-40B4-BE49-F238E27FC236}">
                <a16:creationId xmlns:a16="http://schemas.microsoft.com/office/drawing/2014/main" id="{3604C95B-ECE7-4EC3-9DA7-52739D09B92B}"/>
              </a:ext>
            </a:extLst>
          </p:cNvPr>
          <p:cNvSpPr>
            <a:spLocks noGrp="1"/>
          </p:cNvSpPr>
          <p:nvPr>
            <p:ph type="title"/>
          </p:nvPr>
        </p:nvSpPr>
        <p:spPr>
          <a:xfrm>
            <a:off x="522288" y="642938"/>
            <a:ext cx="11072812" cy="1357312"/>
          </a:xfrm>
        </p:spPr>
        <p:txBody>
          <a:bodyPr/>
          <a:lstStyle/>
          <a:p>
            <a:r>
              <a:rPr lang="el-GR" altLang="el-GR" sz="2800" b="1">
                <a:solidFill>
                  <a:srgbClr val="CC0000"/>
                </a:solidFill>
              </a:rPr>
              <a:t>Το τελευταίο στάδιο αφορά την παρουσίαση και αξιολόγηση της εργασίας</a:t>
            </a:r>
            <a:br>
              <a:rPr lang="el-GR" altLang="el-GR"/>
            </a:br>
            <a:endParaRPr lang="el-GR" altLang="el-GR"/>
          </a:p>
        </p:txBody>
      </p:sp>
      <p:sp>
        <p:nvSpPr>
          <p:cNvPr id="30723" name="2 - Θέση περιεχομένου">
            <a:extLst>
              <a:ext uri="{FF2B5EF4-FFF2-40B4-BE49-F238E27FC236}">
                <a16:creationId xmlns:a16="http://schemas.microsoft.com/office/drawing/2014/main" id="{EE3F4E1B-FDE9-4825-9916-95D07231E313}"/>
              </a:ext>
            </a:extLst>
          </p:cNvPr>
          <p:cNvSpPr>
            <a:spLocks noGrp="1"/>
          </p:cNvSpPr>
          <p:nvPr>
            <p:ph idx="1"/>
          </p:nvPr>
        </p:nvSpPr>
        <p:spPr>
          <a:xfrm>
            <a:off x="665163" y="2071688"/>
            <a:ext cx="10787062" cy="3927475"/>
          </a:xfrm>
          <a:ln w="57150">
            <a:solidFill>
              <a:srgbClr val="4A161F"/>
            </a:solidFill>
            <a:miter lim="800000"/>
            <a:headEnd/>
            <a:tailEnd/>
          </a:ln>
        </p:spPr>
        <p:txBody>
          <a:bodyPr/>
          <a:lstStyle/>
          <a:p>
            <a:r>
              <a:rPr lang="el-GR" altLang="el-GR" b="1" u="sng"/>
              <a:t>Βασικός στόχος</a:t>
            </a:r>
            <a:r>
              <a:rPr lang="en-US" altLang="el-GR" b="1" u="sng"/>
              <a:t>:</a:t>
            </a:r>
            <a:endParaRPr lang="el-GR" altLang="el-GR" b="1" u="sng"/>
          </a:p>
          <a:p>
            <a:pPr>
              <a:buFont typeface="Wingdings" panose="05000000000000000000" pitchFamily="2" charset="2"/>
              <a:buChar char="ü"/>
            </a:pPr>
            <a:r>
              <a:rPr lang="el-GR" altLang="el-GR" b="1"/>
              <a:t> Η ανατροφοδότηση της εκπαιδευτικής διαδικασίας</a:t>
            </a:r>
          </a:p>
          <a:p>
            <a:pPr>
              <a:buFont typeface="Wingdings" panose="05000000000000000000" pitchFamily="2" charset="2"/>
              <a:buChar char="ü"/>
            </a:pPr>
            <a:r>
              <a:rPr lang="el-GR" altLang="el-GR" b="1"/>
              <a:t>Ο εντοπισμός ελλείψεων</a:t>
            </a:r>
          </a:p>
          <a:p>
            <a:pPr>
              <a:buFont typeface="Wingdings" panose="05000000000000000000" pitchFamily="2" charset="2"/>
              <a:buChar char="ü"/>
            </a:pPr>
            <a:r>
              <a:rPr lang="el-GR" altLang="el-GR" b="1"/>
              <a:t> και απώτερος σκοπός η περαιτέρω βελτίωση</a:t>
            </a:r>
          </a:p>
          <a:p>
            <a:pPr algn="just">
              <a:buFont typeface="Arial" panose="020B0604020202020204" pitchFamily="34" charset="0"/>
              <a:buNone/>
            </a:pPr>
            <a:r>
              <a:rPr lang="el-GR" altLang="el-GR" b="1" i="1"/>
              <a:t>    Εγγύτερα	στην	παιδαγωγική ατμόσφαιρα	της προσχολικής και πρωτοσχολικής εκπαίδευσης και στους στόχους της διαθεματικής προσέγγισης βρίσκεται </a:t>
            </a:r>
            <a:r>
              <a:rPr lang="el-GR" altLang="el-GR" b="1" i="1">
                <a:solidFill>
                  <a:srgbClr val="CC0000"/>
                </a:solidFill>
              </a:rPr>
              <a:t>η περιγραφική μορφή έκφρασης του αξιολογικού αποτελέσματος.</a:t>
            </a:r>
          </a:p>
          <a:p>
            <a:endParaRPr lang="el-GR" altLang="el-GR" b="1"/>
          </a:p>
          <a:p>
            <a:endParaRPr lang="el-GR" altLang="el-GR"/>
          </a:p>
        </p:txBody>
      </p:sp>
      <p:sp>
        <p:nvSpPr>
          <p:cNvPr id="4" name="3 - Θέση υποσέλιδου">
            <a:extLst>
              <a:ext uri="{FF2B5EF4-FFF2-40B4-BE49-F238E27FC236}">
                <a16:creationId xmlns:a16="http://schemas.microsoft.com/office/drawing/2014/main" id="{0EC829E7-B09F-453D-B5A0-CBC91F3BFAB9}"/>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C6A6D0BC-7EC0-43D0-9C5F-5E6C92DFC245}"/>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00BCCD63-34E4-41A9-8F75-A5F498180F9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ED226E-A154-4CCE-B674-201F748DF932}" type="slidenum">
              <a:rPr lang="el-GR" altLang="el-GR">
                <a:latin typeface="Constantia" panose="02030602050306030303" pitchFamily="18" charset="0"/>
              </a:rPr>
              <a:pPr eaLnBrk="1" hangingPunct="1"/>
              <a:t>26</a:t>
            </a:fld>
            <a:endParaRPr lang="el-GR" altLang="el-GR">
              <a:latin typeface="Constantia" panose="02030602050306030303" pitchFamily="18" charset="0"/>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 Θέση περιεχομένου">
            <a:extLst>
              <a:ext uri="{FF2B5EF4-FFF2-40B4-BE49-F238E27FC236}">
                <a16:creationId xmlns:a16="http://schemas.microsoft.com/office/drawing/2014/main" id="{2CD207FF-D3E0-412B-85D1-C7570DBD7A71}"/>
              </a:ext>
            </a:extLst>
          </p:cNvPr>
          <p:cNvSpPr>
            <a:spLocks noGrp="1"/>
          </p:cNvSpPr>
          <p:nvPr>
            <p:ph idx="1"/>
          </p:nvPr>
        </p:nvSpPr>
        <p:spPr>
          <a:xfrm>
            <a:off x="1219200" y="928688"/>
            <a:ext cx="10233025" cy="5141912"/>
          </a:xfrm>
        </p:spPr>
        <p:txBody>
          <a:bodyPr/>
          <a:lstStyle/>
          <a:p>
            <a:pPr>
              <a:lnSpc>
                <a:spcPct val="150000"/>
              </a:lnSpc>
            </a:pPr>
            <a:r>
              <a:rPr lang="el-GR" altLang="el-GR" b="1">
                <a:solidFill>
                  <a:srgbClr val="CC0000"/>
                </a:solidFill>
              </a:rPr>
              <a:t>Η προσπάθεια μιας </a:t>
            </a:r>
            <a:r>
              <a:rPr lang="el-GR" altLang="el-GR" b="1" u="sng">
                <a:solidFill>
                  <a:srgbClr val="CC0000"/>
                </a:solidFill>
              </a:rPr>
              <a:t>περιεκτικής και κριτικής αξιολόγησης </a:t>
            </a:r>
            <a:r>
              <a:rPr lang="el-GR" altLang="el-GR" b="1">
                <a:solidFill>
                  <a:srgbClr val="CC0000"/>
                </a:solidFill>
              </a:rPr>
              <a:t>θα πρέπει εκτός από το θέμα να λαμβάνει υπόψη τόσο την ομάδα, όσο και το προσωπικό ατομικό επίπεδο.</a:t>
            </a:r>
          </a:p>
          <a:p>
            <a:pPr>
              <a:lnSpc>
                <a:spcPct val="150000"/>
              </a:lnSpc>
            </a:pPr>
            <a:r>
              <a:rPr lang="el-GR" altLang="el-GR" b="1"/>
              <a:t>Εναλλακτικές μέθοδοι αξιολόγησης για την προσχολική εκπαίδευση θεωρούνται στα πλαίσια της διαθεματικότητας:</a:t>
            </a:r>
          </a:p>
          <a:p>
            <a:pPr>
              <a:buFont typeface="Arial" panose="020B0604020202020204" pitchFamily="34" charset="0"/>
              <a:buNone/>
            </a:pPr>
            <a:r>
              <a:rPr lang="el-GR" altLang="el-GR" b="1"/>
              <a:t>Α) η πορεία και τα αποτελέσματα σχεδίων εργασίας</a:t>
            </a:r>
          </a:p>
          <a:p>
            <a:pPr>
              <a:buFont typeface="Arial" panose="020B0604020202020204" pitchFamily="34" charset="0"/>
              <a:buNone/>
            </a:pPr>
            <a:r>
              <a:rPr lang="el-GR" altLang="el-GR" b="1"/>
              <a:t>Β) η αξιολόγηση της ομάδας από τα ίδια τα παιδιά </a:t>
            </a:r>
          </a:p>
          <a:p>
            <a:pPr>
              <a:buFont typeface="Arial" panose="020B0604020202020204" pitchFamily="34" charset="0"/>
              <a:buNone/>
            </a:pPr>
            <a:r>
              <a:rPr lang="el-GR" altLang="el-GR" b="1"/>
              <a:t>Γ) ο φάκελος εργασιών του παιδιού</a:t>
            </a:r>
          </a:p>
          <a:p>
            <a:endParaRPr lang="el-GR" altLang="el-GR"/>
          </a:p>
        </p:txBody>
      </p:sp>
      <p:sp>
        <p:nvSpPr>
          <p:cNvPr id="4" name="3 - Θέση υποσέλιδου">
            <a:extLst>
              <a:ext uri="{FF2B5EF4-FFF2-40B4-BE49-F238E27FC236}">
                <a16:creationId xmlns:a16="http://schemas.microsoft.com/office/drawing/2014/main" id="{C955E150-E415-46BA-9ADE-38B936225F0C}"/>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BC491819-3C89-482F-9C0F-27B5E0501B9B}"/>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7FC5C12D-7548-4655-87D0-16E8E263B3D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714087-C6FA-469F-9993-5A9858ADD986}" type="slidenum">
              <a:rPr lang="el-GR" altLang="el-GR">
                <a:latin typeface="Constantia" panose="02030602050306030303" pitchFamily="18" charset="0"/>
              </a:rPr>
              <a:pPr eaLnBrk="1" hangingPunct="1"/>
              <a:t>27</a:t>
            </a:fld>
            <a:endParaRPr lang="el-GR" altLang="el-GR">
              <a:latin typeface="Constantia" panose="02030602050306030303" pitchFamily="18"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a:extLst>
              <a:ext uri="{FF2B5EF4-FFF2-40B4-BE49-F238E27FC236}">
                <a16:creationId xmlns:a16="http://schemas.microsoft.com/office/drawing/2014/main" id="{D9ECA39E-CA5C-410E-9F27-271BA91280C0}"/>
              </a:ext>
            </a:extLst>
          </p:cNvPr>
          <p:cNvSpPr>
            <a:spLocks noGrp="1"/>
          </p:cNvSpPr>
          <p:nvPr>
            <p:ph type="title"/>
          </p:nvPr>
        </p:nvSpPr>
        <p:spPr>
          <a:xfrm>
            <a:off x="1022350" y="190500"/>
            <a:ext cx="10644188" cy="1381125"/>
          </a:xfrm>
        </p:spPr>
        <p:txBody>
          <a:bodyPr/>
          <a:lstStyle/>
          <a:p>
            <a:pPr eaLnBrk="1" hangingPunct="1"/>
            <a:r>
              <a:rPr lang="el-GR" altLang="el-GR" sz="2800" b="1">
                <a:solidFill>
                  <a:srgbClr val="002060"/>
                </a:solidFill>
              </a:rPr>
              <a:t>Χαρακτηριστικά και βασικές αρχές του ισχύοντος αναλυτικού προγράμματος στο Νηπιαγωγείο (ΔΕΠΠΣ-ΑΠΣ)</a:t>
            </a:r>
            <a:endParaRPr lang="el-GR" altLang="el-GR" sz="2800">
              <a:solidFill>
                <a:srgbClr val="002060"/>
              </a:solidFill>
            </a:endParaRPr>
          </a:p>
        </p:txBody>
      </p:sp>
      <p:sp>
        <p:nvSpPr>
          <p:cNvPr id="32771" name="2 - Θέση περιεχομένου">
            <a:extLst>
              <a:ext uri="{FF2B5EF4-FFF2-40B4-BE49-F238E27FC236}">
                <a16:creationId xmlns:a16="http://schemas.microsoft.com/office/drawing/2014/main" id="{37828D9E-1EB5-4EC8-B564-BC6EBFFD79BF}"/>
              </a:ext>
            </a:extLst>
          </p:cNvPr>
          <p:cNvSpPr>
            <a:spLocks noGrp="1"/>
          </p:cNvSpPr>
          <p:nvPr>
            <p:ph idx="1"/>
          </p:nvPr>
        </p:nvSpPr>
        <p:spPr/>
        <p:txBody>
          <a:bodyPr/>
          <a:lstStyle/>
          <a:p>
            <a:pPr eaLnBrk="1" hangingPunct="1"/>
            <a:r>
              <a:rPr lang="el-GR" altLang="el-GR"/>
              <a:t>Το </a:t>
            </a:r>
            <a:r>
              <a:rPr lang="el-GR" altLang="el-GR" b="1"/>
              <a:t>Διαθεματικό Ενιαίο Πλαίσιο Προγραμμάτων Σπουδών για το Νηπιαγωγείο</a:t>
            </a:r>
            <a:r>
              <a:rPr lang="el-GR" altLang="el-GR"/>
              <a:t> είναι ένα οργανωμένο σύστημα εργασίας το οποίο σκιαγραφεί:</a:t>
            </a:r>
          </a:p>
          <a:p>
            <a:pPr eaLnBrk="1" hangingPunct="1">
              <a:buFont typeface="Wingdings" panose="05000000000000000000" pitchFamily="2" charset="2"/>
              <a:buChar char="ü"/>
            </a:pPr>
            <a:r>
              <a:rPr lang="el-GR" altLang="el-GR" b="1"/>
              <a:t>το τι θα πρέπει να μάθουν τα παιδιά, </a:t>
            </a:r>
          </a:p>
          <a:p>
            <a:pPr eaLnBrk="1" hangingPunct="1">
              <a:buFont typeface="Wingdings" panose="05000000000000000000" pitchFamily="2" charset="2"/>
              <a:buChar char="ü"/>
            </a:pPr>
            <a:r>
              <a:rPr lang="el-GR" altLang="el-GR" b="1"/>
              <a:t>τις διαδικασίες με τις οποίες επιτυγχάνονται οι γενικές επιδιώξεις που καθορίζονται</a:t>
            </a:r>
          </a:p>
          <a:p>
            <a:pPr eaLnBrk="1" hangingPunct="1">
              <a:buFont typeface="Wingdings" panose="05000000000000000000" pitchFamily="2" charset="2"/>
              <a:buChar char="ü"/>
            </a:pPr>
            <a:r>
              <a:rPr lang="el-GR" altLang="el-GR" b="1"/>
              <a:t>και το τι πρέπει να κάνει ο εκπαιδευτικός </a:t>
            </a:r>
          </a:p>
          <a:p>
            <a:pPr eaLnBrk="1" hangingPunct="1">
              <a:buFont typeface="Wingdings" panose="05000000000000000000" pitchFamily="2" charset="2"/>
              <a:buChar char="ü"/>
            </a:pPr>
            <a:r>
              <a:rPr lang="el-GR" altLang="el-GR" b="1"/>
              <a:t>και ταυτόχρονα θέτει το πλαίσιο μέσα στο οποίο πραγματοποιείται η μάθηση και η διδασκαλία.</a:t>
            </a:r>
          </a:p>
          <a:p>
            <a:pPr eaLnBrk="1" hangingPunct="1"/>
            <a:endParaRPr lang="el-GR" altLang="el-GR"/>
          </a:p>
        </p:txBody>
      </p:sp>
      <p:sp>
        <p:nvSpPr>
          <p:cNvPr id="4" name="3 - Θέση ημερομηνίας">
            <a:extLst>
              <a:ext uri="{FF2B5EF4-FFF2-40B4-BE49-F238E27FC236}">
                <a16:creationId xmlns:a16="http://schemas.microsoft.com/office/drawing/2014/main" id="{F2F6BA3B-2D4A-4FD3-BD31-5BD5F43F1E0F}"/>
              </a:ext>
            </a:extLst>
          </p:cNvPr>
          <p:cNvSpPr>
            <a:spLocks noGrp="1"/>
          </p:cNvSpPr>
          <p:nvPr>
            <p:ph type="dt" sz="quarter" idx="11"/>
          </p:nvPr>
        </p:nvSpPr>
        <p:spPr/>
        <p:txBody>
          <a:bodyPr/>
          <a:lstStyle/>
          <a:p>
            <a:pPr>
              <a:defRPr/>
            </a:pPr>
            <a:fld id="{A24AC684-025E-47D8-B2B2-3533AE29ACEF}"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B89FBF60-1A06-426A-A960-431A74A0C80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FFBC29-B326-46A4-89EF-A5B34566B975}" type="slidenum">
              <a:rPr lang="el-GR" altLang="el-GR">
                <a:latin typeface="Constantia" panose="02030602050306030303" pitchFamily="18" charset="0"/>
              </a:rPr>
              <a:pPr eaLnBrk="1" hangingPunct="1"/>
              <a:t>28</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0B0C48D6-87B1-4ED5-AEFE-264100475A0C}"/>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BABF254-B5EB-4C9D-B787-5D04937D9322}"/>
              </a:ext>
            </a:extLst>
          </p:cNvPr>
          <p:cNvSpPr>
            <a:spLocks noChangeArrowheads="1"/>
          </p:cNvSpPr>
          <p:nvPr/>
        </p:nvSpPr>
        <p:spPr bwMode="auto">
          <a:xfrm>
            <a:off x="0" y="0"/>
            <a:ext cx="121888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orbel" panose="020B0503020204020204" pitchFamily="34" charset="0"/>
            </a:endParaRPr>
          </a:p>
        </p:txBody>
      </p:sp>
      <p:pic>
        <p:nvPicPr>
          <p:cNvPr id="33795" name="Picture 1">
            <a:extLst>
              <a:ext uri="{FF2B5EF4-FFF2-40B4-BE49-F238E27FC236}">
                <a16:creationId xmlns:a16="http://schemas.microsoft.com/office/drawing/2014/main" id="{0F60B82D-8357-49AB-A267-5AE4B8B69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936"/>
          <a:stretch>
            <a:fillRect/>
          </a:stretch>
        </p:blipFill>
        <p:spPr bwMode="auto">
          <a:xfrm>
            <a:off x="1522413" y="271463"/>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Στρογγυλεμένο ορθογώνιο">
            <a:extLst>
              <a:ext uri="{FF2B5EF4-FFF2-40B4-BE49-F238E27FC236}">
                <a16:creationId xmlns:a16="http://schemas.microsoft.com/office/drawing/2014/main" id="{DFE25945-4DE6-48CC-85E3-7993A6473C34}"/>
              </a:ext>
            </a:extLst>
          </p:cNvPr>
          <p:cNvSpPr/>
          <p:nvPr/>
        </p:nvSpPr>
        <p:spPr>
          <a:xfrm>
            <a:off x="1093788" y="4429125"/>
            <a:ext cx="10429875" cy="17145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ts val="0"/>
              </a:spcBef>
              <a:spcAft>
                <a:spcPts val="0"/>
              </a:spcAft>
              <a:defRPr/>
            </a:pPr>
            <a:r>
              <a:rPr lang="el-GR" sz="2000" dirty="0">
                <a:solidFill>
                  <a:srgbClr val="002060"/>
                </a:solidFill>
              </a:rPr>
              <a:t>Το ΔΕΠΠΣ προσδιορίζει τις κατευθύνσεις για το σχεδιασμό και την ανάπτυξη των δραστηριοτήτων: </a:t>
            </a:r>
            <a:r>
              <a:rPr lang="el-GR" sz="2000" b="1" dirty="0">
                <a:solidFill>
                  <a:srgbClr val="002060"/>
                </a:solidFill>
              </a:rPr>
              <a:t>Γλώσσας, Μαθηματικών, Μελέτης Περιβάλλοντος, Δημιουργίας και Έκφρασης, Πληροφορικής.</a:t>
            </a:r>
            <a:endParaRPr lang="el-GR" sz="2000" dirty="0">
              <a:solidFill>
                <a:srgbClr val="002060"/>
              </a:solidFill>
            </a:endParaRPr>
          </a:p>
        </p:txBody>
      </p:sp>
      <p:sp>
        <p:nvSpPr>
          <p:cNvPr id="5" name="4 - Θέση ημερομηνίας">
            <a:extLst>
              <a:ext uri="{FF2B5EF4-FFF2-40B4-BE49-F238E27FC236}">
                <a16:creationId xmlns:a16="http://schemas.microsoft.com/office/drawing/2014/main" id="{4DAD70C4-AF1B-4FA9-96A9-0BD6326751CF}"/>
              </a:ext>
            </a:extLst>
          </p:cNvPr>
          <p:cNvSpPr>
            <a:spLocks noGrp="1"/>
          </p:cNvSpPr>
          <p:nvPr>
            <p:ph type="dt" sz="quarter" idx="11"/>
          </p:nvPr>
        </p:nvSpPr>
        <p:spPr/>
        <p:txBody>
          <a:bodyPr/>
          <a:lstStyle/>
          <a:p>
            <a:pPr>
              <a:defRPr/>
            </a:pPr>
            <a:fld id="{4C4BFA3E-B38F-4E42-85E1-DF9CB574491B}"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AE43F037-EAFC-4787-BFC4-66343E1F66C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BAE335-AEEB-41DA-A819-6EED981DFFE0}" type="slidenum">
              <a:rPr lang="el-GR" altLang="el-GR">
                <a:latin typeface="Constantia" panose="02030602050306030303" pitchFamily="18" charset="0"/>
              </a:rPr>
              <a:pPr eaLnBrk="1" hangingPunct="1"/>
              <a:t>29</a:t>
            </a:fld>
            <a:endParaRPr lang="el-GR" altLang="el-GR">
              <a:latin typeface="Constantia" panose="02030602050306030303" pitchFamily="18" charset="0"/>
            </a:endParaRPr>
          </a:p>
        </p:txBody>
      </p:sp>
      <p:sp>
        <p:nvSpPr>
          <p:cNvPr id="7" name="6 - Θέση υποσέλιδου">
            <a:extLst>
              <a:ext uri="{FF2B5EF4-FFF2-40B4-BE49-F238E27FC236}">
                <a16:creationId xmlns:a16="http://schemas.microsoft.com/office/drawing/2014/main" id="{A273F75E-935D-4418-BF03-8917F795DD84}"/>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4A4450F3-D0DB-4C39-BB43-773FAC84ABED}"/>
              </a:ext>
            </a:extLst>
          </p:cNvPr>
          <p:cNvSpPr>
            <a:spLocks noGrp="1"/>
          </p:cNvSpPr>
          <p:nvPr>
            <p:ph type="title"/>
          </p:nvPr>
        </p:nvSpPr>
        <p:spPr/>
        <p:txBody>
          <a:bodyPr/>
          <a:lstStyle/>
          <a:p>
            <a:pPr algn="ctr">
              <a:defRPr/>
            </a:pPr>
            <a:r>
              <a:rPr lang="el-GR" sz="2800" b="1" dirty="0">
                <a:solidFill>
                  <a:schemeClr val="accent1">
                    <a:lumMod val="60000"/>
                    <a:lumOff val="40000"/>
                  </a:schemeClr>
                </a:solidFill>
              </a:rPr>
              <a:t>Περιεχόμενα Μαθήματος</a:t>
            </a:r>
            <a:endParaRPr lang="el-GR" sz="2800" dirty="0"/>
          </a:p>
        </p:txBody>
      </p:sp>
      <p:sp>
        <p:nvSpPr>
          <p:cNvPr id="7171" name="2 - Θέση περιεχομένου">
            <a:extLst>
              <a:ext uri="{FF2B5EF4-FFF2-40B4-BE49-F238E27FC236}">
                <a16:creationId xmlns:a16="http://schemas.microsoft.com/office/drawing/2014/main" id="{B4772235-6B00-41B3-97F1-1DB10536AD62}"/>
              </a:ext>
            </a:extLst>
          </p:cNvPr>
          <p:cNvSpPr>
            <a:spLocks noGrp="1"/>
          </p:cNvSpPr>
          <p:nvPr>
            <p:ph idx="1"/>
          </p:nvPr>
        </p:nvSpPr>
        <p:spPr>
          <a:xfrm>
            <a:off x="1219200" y="1643063"/>
            <a:ext cx="10018713" cy="4427537"/>
          </a:xfrm>
        </p:spPr>
        <p:txBody>
          <a:bodyPr/>
          <a:lstStyle/>
          <a:p>
            <a:pPr>
              <a:buFont typeface="Arial" panose="020B0604020202020204" pitchFamily="34" charset="0"/>
              <a:buBlip>
                <a:blip r:embed="rId2"/>
              </a:buBlip>
            </a:pPr>
            <a:r>
              <a:rPr lang="el-GR" altLang="el-GR" u="sng"/>
              <a:t>Η διαθεματική προσέγγιση της μάθησης στην προσχολική Εκπαίδευση</a:t>
            </a:r>
          </a:p>
          <a:p>
            <a:pPr>
              <a:buFont typeface="Arial" panose="020B0604020202020204" pitchFamily="34" charset="0"/>
              <a:buBlip>
                <a:blip r:embed="rId2"/>
              </a:buBlip>
            </a:pPr>
            <a:r>
              <a:rPr lang="el-GR" altLang="el-GR"/>
              <a:t>Διδακτικές και μεθοδολογικές απόψεις για την κοινωνικοπαιδαγωγική εργασία του νηπιαγωγείου</a:t>
            </a:r>
          </a:p>
          <a:p>
            <a:pPr>
              <a:buFont typeface="Arial" panose="020B0604020202020204" pitchFamily="34" charset="0"/>
              <a:buBlip>
                <a:blip r:embed="rId2"/>
              </a:buBlip>
            </a:pPr>
            <a:r>
              <a:rPr lang="el-GR" altLang="el-GR"/>
              <a:t>Το Αναλυτικό Πρόγραμμα μέσα από το πρίσμα της Κοινωνικής Παιδαγωγικής</a:t>
            </a:r>
          </a:p>
          <a:p>
            <a:pPr>
              <a:buFont typeface="Arial" panose="020B0604020202020204" pitchFamily="34" charset="0"/>
              <a:buBlip>
                <a:blip r:embed="rId2"/>
              </a:buBlip>
            </a:pPr>
            <a:r>
              <a:rPr lang="el-GR" altLang="el-GR"/>
              <a:t>Η Σχολική Προετοιμασία στο Νηπιαγωγείο</a:t>
            </a:r>
          </a:p>
          <a:p>
            <a:pPr>
              <a:buFont typeface="Arial" panose="020B0604020202020204" pitchFamily="34" charset="0"/>
              <a:buBlip>
                <a:blip r:embed="rId2"/>
              </a:buBlip>
            </a:pPr>
            <a:r>
              <a:rPr lang="el-GR" altLang="el-GR"/>
              <a:t>Τα προβλήματα μετάβασης του παιδιού από το Νηπιαγωγείο στο Δημοτικό Σχολείο</a:t>
            </a:r>
          </a:p>
          <a:p>
            <a:pPr>
              <a:buFont typeface="Arial" panose="020B0604020202020204" pitchFamily="34" charset="0"/>
              <a:buBlip>
                <a:blip r:embed="rId2"/>
              </a:buBlip>
            </a:pPr>
            <a:r>
              <a:rPr lang="el-GR" altLang="el-GR"/>
              <a:t>Η θρησκευτική Αγωγή σε πολυπολιτισμικά προσχολικά περιβάλλοντα (θεωρητικές και εμπειρικές προσεγγίσεις)</a:t>
            </a:r>
          </a:p>
          <a:p>
            <a:endParaRPr lang="el-GR" altLang="el-GR"/>
          </a:p>
          <a:p>
            <a:endParaRPr lang="el-GR" altLang="el-GR"/>
          </a:p>
        </p:txBody>
      </p:sp>
      <p:sp>
        <p:nvSpPr>
          <p:cNvPr id="4" name="3 - Θέση υποσέλιδου">
            <a:extLst>
              <a:ext uri="{FF2B5EF4-FFF2-40B4-BE49-F238E27FC236}">
                <a16:creationId xmlns:a16="http://schemas.microsoft.com/office/drawing/2014/main" id="{C77A7A68-5A50-429B-8972-4CBDEA762E1F}"/>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2A1EE8C4-337F-4A8F-A3B4-D00EFD240BB0}"/>
              </a:ext>
            </a:extLst>
          </p:cNvPr>
          <p:cNvSpPr>
            <a:spLocks noGrp="1"/>
          </p:cNvSpPr>
          <p:nvPr>
            <p:ph type="dt" sz="quarter" idx="11"/>
          </p:nvPr>
        </p:nvSpPr>
        <p:spPr/>
        <p:txBody>
          <a:bodyPr/>
          <a:lstStyle/>
          <a:p>
            <a:pPr>
              <a:defRPr/>
            </a:pPr>
            <a:fld id="{DDF46B01-5A75-452A-BB3C-6EEA021B3C93}"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71AA23B5-9649-4AF4-8DDD-154B3CE1486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20AC6D-3F8C-4E76-A53C-9ACD802797A0}" type="slidenum">
              <a:rPr lang="el-GR" altLang="el-GR">
                <a:latin typeface="Constantia" panose="02030602050306030303" pitchFamily="18" charset="0"/>
              </a:rPr>
              <a:pPr eaLnBrk="1" hangingPunct="1"/>
              <a:t>3</a:t>
            </a:fld>
            <a:endParaRPr lang="el-GR" altLang="el-GR">
              <a:latin typeface="Constantia" panose="02030602050306030303" pitchFamily="18"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51EA9223-161B-4A65-B63F-9B1BCA14E7FE}"/>
              </a:ext>
            </a:extLst>
          </p:cNvPr>
          <p:cNvSpPr>
            <a:spLocks noGrp="1"/>
          </p:cNvSpPr>
          <p:nvPr>
            <p:ph idx="1"/>
          </p:nvPr>
        </p:nvSpPr>
        <p:spPr>
          <a:xfrm>
            <a:off x="1219200" y="928688"/>
            <a:ext cx="10233025" cy="5141912"/>
          </a:xfrm>
        </p:spPr>
        <p:txBody>
          <a:bodyPr>
            <a:normAutofit fontScale="85000" lnSpcReduction="20000"/>
          </a:bodyPr>
          <a:lstStyle/>
          <a:p>
            <a:pPr marL="274320" indent="-274320" eaLnBrk="1" fontAlgn="auto" hangingPunct="1">
              <a:lnSpc>
                <a:spcPct val="120000"/>
              </a:lnSpc>
              <a:spcAft>
                <a:spcPts val="0"/>
              </a:spcAft>
              <a:buFont typeface="Arial" panose="020B0604020202020204" pitchFamily="34" charset="0"/>
              <a:buChar char="▪"/>
              <a:defRPr/>
            </a:pPr>
            <a:r>
              <a:rPr lang="el-GR" sz="2600" b="1" u="sng" dirty="0">
                <a:solidFill>
                  <a:srgbClr val="CC0000"/>
                </a:solidFill>
              </a:rPr>
              <a:t>Δίνεται έμφαση</a:t>
            </a:r>
            <a:r>
              <a:rPr lang="en-US" sz="2600" b="1" u="sng" dirty="0">
                <a:solidFill>
                  <a:srgbClr val="CC0000"/>
                </a:solidFill>
              </a:rPr>
              <a:t>:</a:t>
            </a:r>
            <a:endParaRPr lang="el-GR" sz="2600" b="1" u="sng" dirty="0">
              <a:solidFill>
                <a:srgbClr val="CC0000"/>
              </a:solidFill>
            </a:endParaRPr>
          </a:p>
          <a:p>
            <a:pPr marL="274320" indent="-274320" eaLnBrk="1" fontAlgn="auto" hangingPunct="1">
              <a:lnSpc>
                <a:spcPct val="120000"/>
              </a:lnSpc>
              <a:spcAft>
                <a:spcPts val="0"/>
              </a:spcAft>
              <a:buFont typeface="Arial" charset="0"/>
              <a:buBlip>
                <a:blip r:embed="rId2"/>
              </a:buBlip>
              <a:defRPr/>
            </a:pPr>
            <a:r>
              <a:rPr lang="el-GR" sz="2600" b="1" dirty="0"/>
              <a:t>Στο σχεδιασμό και την οργάνωση του μαθησιακού περιβάλλοντος</a:t>
            </a:r>
          </a:p>
          <a:p>
            <a:pPr marL="274320" indent="-274320" eaLnBrk="1" fontAlgn="auto" hangingPunct="1">
              <a:lnSpc>
                <a:spcPct val="120000"/>
              </a:lnSpc>
              <a:spcAft>
                <a:spcPts val="0"/>
              </a:spcAft>
              <a:buFont typeface="Arial" charset="0"/>
              <a:buBlip>
                <a:blip r:embed="rId2"/>
              </a:buBlip>
              <a:defRPr/>
            </a:pPr>
            <a:r>
              <a:rPr lang="el-GR" sz="2600" b="1" dirty="0"/>
              <a:t>Στη μάθηση μέσα από το παιχνίδι,</a:t>
            </a:r>
          </a:p>
          <a:p>
            <a:pPr marL="274320" indent="-274320" eaLnBrk="1" fontAlgn="auto" hangingPunct="1">
              <a:lnSpc>
                <a:spcPct val="120000"/>
              </a:lnSpc>
              <a:spcAft>
                <a:spcPts val="0"/>
              </a:spcAft>
              <a:buFont typeface="Arial" charset="0"/>
              <a:buBlip>
                <a:blip r:embed="rId2"/>
              </a:buBlip>
              <a:defRPr/>
            </a:pPr>
            <a:r>
              <a:rPr lang="el-GR" sz="2600" b="1" dirty="0"/>
              <a:t>Στην εργασία σε ομάδες και την επίλυση προβλημάτων </a:t>
            </a:r>
          </a:p>
          <a:p>
            <a:pPr marL="274320" indent="-274320" eaLnBrk="1" fontAlgn="auto" hangingPunct="1">
              <a:lnSpc>
                <a:spcPct val="120000"/>
              </a:lnSpc>
              <a:spcAft>
                <a:spcPts val="0"/>
              </a:spcAft>
              <a:buFont typeface="Arial" charset="0"/>
              <a:buBlip>
                <a:blip r:embed="rId2"/>
              </a:buBlip>
              <a:defRPr/>
            </a:pPr>
            <a:r>
              <a:rPr lang="el-GR" sz="2600" b="1" dirty="0"/>
              <a:t>Στη συνεργασία με το σπίτι</a:t>
            </a:r>
          </a:p>
          <a:p>
            <a:pPr marL="274320" indent="-274320" eaLnBrk="1" fontAlgn="auto" hangingPunct="1">
              <a:lnSpc>
                <a:spcPct val="170000"/>
              </a:lnSpc>
              <a:spcAft>
                <a:spcPts val="0"/>
              </a:spcAft>
              <a:buFont typeface="Arial" charset="0"/>
              <a:buBlip>
                <a:blip r:embed="rId2"/>
              </a:buBlip>
              <a:defRPr/>
            </a:pPr>
            <a:r>
              <a:rPr lang="el-GR" sz="2600" b="1" dirty="0"/>
              <a:t>Στην καταγραφή της εξέλιξης των παιδιών και την αξιολόγηση της μαθησιακής διαδικασίας</a:t>
            </a:r>
          </a:p>
          <a:p>
            <a:pPr marL="274320" indent="-274320" eaLnBrk="1" fontAlgn="auto" hangingPunct="1">
              <a:lnSpc>
                <a:spcPct val="120000"/>
              </a:lnSpc>
              <a:spcAft>
                <a:spcPts val="0"/>
              </a:spcAft>
              <a:buFont typeface="Arial" charset="0"/>
              <a:buBlip>
                <a:blip r:embed="rId2"/>
              </a:buBlip>
              <a:defRPr/>
            </a:pPr>
            <a:r>
              <a:rPr lang="el-GR" sz="2600" b="1" dirty="0"/>
              <a:t>Στο ρόλο της εκπαιδευτικού</a:t>
            </a:r>
          </a:p>
          <a:p>
            <a:pPr marL="274320" indent="-274320" eaLnBrk="1" fontAlgn="auto" hangingPunct="1">
              <a:spcAft>
                <a:spcPts val="0"/>
              </a:spcAft>
              <a:buFont typeface="Arial" charset="0"/>
              <a:buNone/>
              <a:defRPr/>
            </a:pPr>
            <a:r>
              <a:rPr lang="en-US" b="1" dirty="0"/>
              <a:t> </a:t>
            </a:r>
            <a:endParaRPr lang="el-GR" b="1" dirty="0"/>
          </a:p>
          <a:p>
            <a:pPr marL="274320" indent="-274320" eaLnBrk="1" fontAlgn="auto" hangingPunct="1">
              <a:spcAft>
                <a:spcPts val="0"/>
              </a:spcAft>
              <a:buFont typeface="Arial" panose="020B0604020202020204" pitchFamily="34" charset="0"/>
              <a:buChar char="▪"/>
              <a:defRPr/>
            </a:pPr>
            <a:endParaRPr lang="el-GR" dirty="0"/>
          </a:p>
        </p:txBody>
      </p:sp>
      <p:sp>
        <p:nvSpPr>
          <p:cNvPr id="4" name="3 - Θέση ημερομηνίας">
            <a:extLst>
              <a:ext uri="{FF2B5EF4-FFF2-40B4-BE49-F238E27FC236}">
                <a16:creationId xmlns:a16="http://schemas.microsoft.com/office/drawing/2014/main" id="{85A01E4B-4227-4464-A07F-2A27934D1C1E}"/>
              </a:ext>
            </a:extLst>
          </p:cNvPr>
          <p:cNvSpPr>
            <a:spLocks noGrp="1"/>
          </p:cNvSpPr>
          <p:nvPr>
            <p:ph type="dt" sz="quarter" idx="11"/>
          </p:nvPr>
        </p:nvSpPr>
        <p:spPr/>
        <p:txBody>
          <a:bodyPr/>
          <a:lstStyle/>
          <a:p>
            <a:pPr>
              <a:defRPr/>
            </a:pPr>
            <a:fld id="{7FB9543E-A340-458C-9B86-EAD0148A4833}"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26B04E23-A570-4A62-AC28-5C2D017193D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C7573E-B5DA-49FF-9D8B-B81D583302EE}" type="slidenum">
              <a:rPr lang="el-GR" altLang="el-GR">
                <a:latin typeface="Constantia" panose="02030602050306030303" pitchFamily="18" charset="0"/>
              </a:rPr>
              <a:pPr eaLnBrk="1" hangingPunct="1"/>
              <a:t>30</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2F6121F3-87A4-46CB-909E-7F1EED2A2A6A}"/>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a:extLst>
              <a:ext uri="{FF2B5EF4-FFF2-40B4-BE49-F238E27FC236}">
                <a16:creationId xmlns:a16="http://schemas.microsoft.com/office/drawing/2014/main" id="{810CAAAC-A295-46EB-A827-5481AD8E6748}"/>
              </a:ext>
            </a:extLst>
          </p:cNvPr>
          <p:cNvSpPr/>
          <p:nvPr/>
        </p:nvSpPr>
        <p:spPr>
          <a:xfrm>
            <a:off x="825500" y="500063"/>
            <a:ext cx="10841038" cy="56435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lang="el-GR" sz="2000" b="1" dirty="0">
                <a:solidFill>
                  <a:srgbClr val="002060"/>
                </a:solidFill>
              </a:rPr>
              <a:t>Η συνεργασία με την οικογένεια:</a:t>
            </a:r>
            <a:endParaRPr lang="el-GR" sz="2000" b="1" i="1" dirty="0">
              <a:solidFill>
                <a:srgbClr val="002060"/>
              </a:solidFill>
            </a:endParaRPr>
          </a:p>
          <a:p>
            <a:pPr fontAlgn="auto">
              <a:lnSpc>
                <a:spcPct val="150000"/>
              </a:lnSpc>
              <a:spcBef>
                <a:spcPts val="0"/>
              </a:spcBef>
              <a:spcAft>
                <a:spcPts val="0"/>
              </a:spcAft>
              <a:buFont typeface="Wingdings" pitchFamily="2" charset="2"/>
              <a:buChar char="ü"/>
              <a:defRPr/>
            </a:pPr>
            <a:r>
              <a:rPr lang="el-GR" sz="2000" dirty="0">
                <a:solidFill>
                  <a:srgbClr val="002060"/>
                </a:solidFill>
              </a:rPr>
              <a:t>Με προγραμματισμένες ή ολιγόλεπτες απρογραμμάτιστες συναντήσεις</a:t>
            </a:r>
            <a:endParaRPr lang="el-GR" sz="2000" b="1" dirty="0">
              <a:solidFill>
                <a:srgbClr val="002060"/>
              </a:solidFill>
            </a:endParaRPr>
          </a:p>
          <a:p>
            <a:pPr fontAlgn="auto">
              <a:lnSpc>
                <a:spcPct val="150000"/>
              </a:lnSpc>
              <a:spcBef>
                <a:spcPts val="0"/>
              </a:spcBef>
              <a:spcAft>
                <a:spcPts val="0"/>
              </a:spcAft>
              <a:buFont typeface="Wingdings" pitchFamily="2" charset="2"/>
              <a:buChar char="ü"/>
              <a:defRPr/>
            </a:pPr>
            <a:r>
              <a:rPr lang="el-GR" sz="2000" dirty="0">
                <a:solidFill>
                  <a:srgbClr val="002060"/>
                </a:solidFill>
              </a:rPr>
              <a:t>Τηλεφωνικές επικοινωνίες</a:t>
            </a:r>
            <a:endParaRPr lang="el-GR" sz="2000" b="1" dirty="0">
              <a:solidFill>
                <a:srgbClr val="002060"/>
              </a:solidFill>
            </a:endParaRPr>
          </a:p>
          <a:p>
            <a:pPr fontAlgn="auto">
              <a:lnSpc>
                <a:spcPct val="150000"/>
              </a:lnSpc>
              <a:spcBef>
                <a:spcPts val="0"/>
              </a:spcBef>
              <a:spcAft>
                <a:spcPts val="0"/>
              </a:spcAft>
              <a:buFont typeface="Wingdings" pitchFamily="2" charset="2"/>
              <a:buChar char="ü"/>
              <a:defRPr/>
            </a:pPr>
            <a:r>
              <a:rPr lang="el-GR" sz="2000" dirty="0">
                <a:solidFill>
                  <a:srgbClr val="002060"/>
                </a:solidFill>
              </a:rPr>
              <a:t>Ενημέρωση με ημερολόγιο επικοινωνίας ή μέσω του πίνακα ανακοινώσεων</a:t>
            </a:r>
            <a:endParaRPr lang="el-GR" sz="2000" b="1" dirty="0">
              <a:solidFill>
                <a:srgbClr val="002060"/>
              </a:solidFill>
            </a:endParaRPr>
          </a:p>
          <a:p>
            <a:pPr fontAlgn="auto">
              <a:lnSpc>
                <a:spcPct val="150000"/>
              </a:lnSpc>
              <a:spcBef>
                <a:spcPts val="0"/>
              </a:spcBef>
              <a:spcAft>
                <a:spcPts val="0"/>
              </a:spcAft>
              <a:buFont typeface="Wingdings" pitchFamily="2" charset="2"/>
              <a:buChar char="ü"/>
              <a:defRPr/>
            </a:pPr>
            <a:r>
              <a:rPr lang="el-GR" sz="2000" dirty="0">
                <a:solidFill>
                  <a:srgbClr val="002060"/>
                </a:solidFill>
              </a:rPr>
              <a:t>Παρακολούθηση από κοινού γονιών-εκπαιδευτικών σεμιναρίων από ειδικούς επιστήμονες για διάφορα κοινωνικά και παιδαγωγικά θέματα που αφορούν τη μάθηση και τη συμπεριφορά των παιδιών</a:t>
            </a:r>
            <a:endParaRPr lang="el-GR" sz="2000" b="1" dirty="0">
              <a:solidFill>
                <a:srgbClr val="002060"/>
              </a:solidFill>
            </a:endParaRPr>
          </a:p>
          <a:p>
            <a:pPr fontAlgn="auto">
              <a:lnSpc>
                <a:spcPct val="150000"/>
              </a:lnSpc>
              <a:spcBef>
                <a:spcPts val="0"/>
              </a:spcBef>
              <a:spcAft>
                <a:spcPts val="0"/>
              </a:spcAft>
              <a:buFont typeface="Wingdings" pitchFamily="2" charset="2"/>
              <a:buChar char="ü"/>
              <a:defRPr/>
            </a:pPr>
            <a:r>
              <a:rPr lang="el-GR" sz="2000" dirty="0">
                <a:solidFill>
                  <a:srgbClr val="002060"/>
                </a:solidFill>
              </a:rPr>
              <a:t>Συναντήσεις εκπαιδευτικών-γονιών και συζήτηση για θέματα που αφορούν τους μαθητές, την πρόοδο τους, τις συνθήκες που επικρατούν στην οικογένεια και σχετίζονται με τη μάθηση</a:t>
            </a:r>
            <a:endParaRPr lang="el-GR" sz="2000" b="1" dirty="0">
              <a:solidFill>
                <a:srgbClr val="002060"/>
              </a:solidFill>
            </a:endParaRPr>
          </a:p>
          <a:p>
            <a:pPr fontAlgn="auto">
              <a:lnSpc>
                <a:spcPct val="150000"/>
              </a:lnSpc>
              <a:spcBef>
                <a:spcPts val="0"/>
              </a:spcBef>
              <a:spcAft>
                <a:spcPts val="0"/>
              </a:spcAft>
              <a:buFont typeface="Wingdings" pitchFamily="2" charset="2"/>
              <a:buChar char="ü"/>
              <a:defRPr/>
            </a:pPr>
            <a:r>
              <a:rPr lang="el-GR" sz="2000" dirty="0">
                <a:solidFill>
                  <a:srgbClr val="002060"/>
                </a:solidFill>
              </a:rPr>
              <a:t>Ενημέρωση των γονιών για το πρόγραμμα του νηπιαγωγείου ή για δραστηριότητες που λαμβάνουν χώρα στο σχολείο και θα μπορούσαν και οι ίδιοι να βοηθήσουν όπως η ενημέρωση για την εκπόνηση ενός σχεδίου εργασίας</a:t>
            </a:r>
            <a:endParaRPr lang="el-GR" sz="2000" b="1" dirty="0">
              <a:solidFill>
                <a:srgbClr val="002060"/>
              </a:solidFill>
            </a:endParaRPr>
          </a:p>
        </p:txBody>
      </p:sp>
      <p:sp>
        <p:nvSpPr>
          <p:cNvPr id="3" name="2 - Θέση ημερομηνίας">
            <a:extLst>
              <a:ext uri="{FF2B5EF4-FFF2-40B4-BE49-F238E27FC236}">
                <a16:creationId xmlns:a16="http://schemas.microsoft.com/office/drawing/2014/main" id="{C01C9161-090E-4C28-8578-47DF51F656DC}"/>
              </a:ext>
            </a:extLst>
          </p:cNvPr>
          <p:cNvSpPr>
            <a:spLocks noGrp="1"/>
          </p:cNvSpPr>
          <p:nvPr>
            <p:ph type="dt" sz="quarter" idx="11"/>
          </p:nvPr>
        </p:nvSpPr>
        <p:spPr/>
        <p:txBody>
          <a:bodyPr/>
          <a:lstStyle/>
          <a:p>
            <a:pPr>
              <a:defRPr/>
            </a:pPr>
            <a:fld id="{FA20CDF8-71E6-43CC-9937-6AFEBE802E87}"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A34D196C-42CB-43FB-BECB-5D12229E249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ADD59A-5ACB-49EB-A101-6DE050659F6C}" type="slidenum">
              <a:rPr lang="el-GR" altLang="el-GR">
                <a:latin typeface="Constantia" panose="02030602050306030303" pitchFamily="18" charset="0"/>
              </a:rPr>
              <a:pPr eaLnBrk="1" hangingPunct="1"/>
              <a:t>31</a:t>
            </a:fld>
            <a:endParaRPr lang="el-GR" altLang="el-GR">
              <a:latin typeface="Constantia" panose="02030602050306030303" pitchFamily="18" charset="0"/>
            </a:endParaRPr>
          </a:p>
        </p:txBody>
      </p:sp>
      <p:sp>
        <p:nvSpPr>
          <p:cNvPr id="5" name="4 - Θέση υποσέλιδου">
            <a:extLst>
              <a:ext uri="{FF2B5EF4-FFF2-40B4-BE49-F238E27FC236}">
                <a16:creationId xmlns:a16="http://schemas.microsoft.com/office/drawing/2014/main" id="{F6719113-8959-405E-9249-25F81865FC8F}"/>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 Θέση περιεχομένου">
            <a:extLst>
              <a:ext uri="{FF2B5EF4-FFF2-40B4-BE49-F238E27FC236}">
                <a16:creationId xmlns:a16="http://schemas.microsoft.com/office/drawing/2014/main" id="{4F322039-70A8-417E-832F-339D8A2812D5}"/>
              </a:ext>
            </a:extLst>
          </p:cNvPr>
          <p:cNvSpPr>
            <a:spLocks noGrp="1"/>
          </p:cNvSpPr>
          <p:nvPr>
            <p:ph idx="1"/>
          </p:nvPr>
        </p:nvSpPr>
        <p:spPr>
          <a:xfrm>
            <a:off x="1219200" y="642938"/>
            <a:ext cx="10233025" cy="5427662"/>
          </a:xfrm>
          <a:ln w="57150">
            <a:solidFill>
              <a:srgbClr val="4A161F"/>
            </a:solidFill>
            <a:miter lim="800000"/>
            <a:headEnd/>
            <a:tailEnd/>
          </a:ln>
        </p:spPr>
        <p:txBody>
          <a:bodyPr/>
          <a:lstStyle/>
          <a:p>
            <a:pPr marL="273050" indent="-273050" algn="just" eaLnBrk="1" hangingPunct="1">
              <a:buFont typeface="Arial" panose="020B0604020202020204" pitchFamily="34" charset="0"/>
              <a:buChar char="▪"/>
            </a:pPr>
            <a:r>
              <a:rPr lang="el-GR" altLang="el-GR">
                <a:solidFill>
                  <a:srgbClr val="002060"/>
                </a:solidFill>
              </a:rPr>
              <a:t>Ως μορφές αξιολόγησης προτείνονται </a:t>
            </a:r>
            <a:r>
              <a:rPr lang="el-GR" altLang="el-GR" b="1">
                <a:solidFill>
                  <a:srgbClr val="002060"/>
                </a:solidFill>
              </a:rPr>
              <a:t>η διαγνωστική, η διαμορφωτική και η τελική αξιολόγηση</a:t>
            </a:r>
            <a:r>
              <a:rPr lang="el-GR" altLang="el-GR">
                <a:solidFill>
                  <a:srgbClr val="002060"/>
                </a:solidFill>
              </a:rPr>
              <a:t> και ως εναλλακτικές μέθοδοι, η πορεία και τα αποτελέσματα  σχεδίων εργασίας, η αξιολόγηση της ομάδας από τα ίδια τα παιδιά και ο φάκελος εργασιών.</a:t>
            </a:r>
          </a:p>
          <a:p>
            <a:pPr marL="273050" indent="-273050" eaLnBrk="1" hangingPunct="1">
              <a:buFont typeface="Arial" panose="020B0604020202020204" pitchFamily="34" charset="0"/>
              <a:buNone/>
            </a:pPr>
            <a:r>
              <a:rPr lang="el-GR" altLang="el-GR" b="1"/>
              <a:t>Οι Μέθοδοι αξιολόγησης</a:t>
            </a:r>
            <a:r>
              <a:rPr lang="en-US" altLang="el-GR" b="1"/>
              <a:t>:</a:t>
            </a:r>
            <a:endParaRPr lang="el-GR" altLang="el-GR"/>
          </a:p>
          <a:p>
            <a:pPr marL="273050" indent="-273050" eaLnBrk="1" hangingPunct="1">
              <a:buFont typeface="Wingdings" panose="05000000000000000000" pitchFamily="2" charset="2"/>
              <a:buChar char="ü"/>
            </a:pPr>
            <a:r>
              <a:rPr lang="el-GR" altLang="el-GR"/>
              <a:t> η αυτοαξιολόγηση,  </a:t>
            </a:r>
          </a:p>
          <a:p>
            <a:pPr marL="273050" indent="-273050" eaLnBrk="1" hangingPunct="1">
              <a:buFont typeface="Wingdings" panose="05000000000000000000" pitchFamily="2" charset="2"/>
              <a:buChar char="ü"/>
            </a:pPr>
            <a:r>
              <a:rPr lang="el-GR" altLang="el-GR"/>
              <a:t> ο ατομικός φάκελος </a:t>
            </a:r>
          </a:p>
          <a:p>
            <a:pPr marL="273050" indent="-273050" eaLnBrk="1" hangingPunct="1">
              <a:buFont typeface="Wingdings" panose="05000000000000000000" pitchFamily="2" charset="2"/>
              <a:buChar char="ü"/>
            </a:pPr>
            <a:r>
              <a:rPr lang="el-GR" altLang="el-GR"/>
              <a:t> η παρατήρηση </a:t>
            </a:r>
          </a:p>
          <a:p>
            <a:pPr marL="273050" indent="-273050" eaLnBrk="1" hangingPunct="1">
              <a:buFont typeface="Wingdings" panose="05000000000000000000" pitchFamily="2" charset="2"/>
              <a:buChar char="ü"/>
            </a:pPr>
            <a:r>
              <a:rPr lang="el-GR" altLang="el-GR"/>
              <a:t> οι συζητήσεις και οι συνεντεύξεις</a:t>
            </a:r>
          </a:p>
          <a:p>
            <a:pPr marL="273050" indent="-273050" eaLnBrk="1" hangingPunct="1">
              <a:buFont typeface="Wingdings" panose="05000000000000000000" pitchFamily="2" charset="2"/>
              <a:buChar char="ü"/>
            </a:pPr>
            <a:r>
              <a:rPr lang="el-GR" altLang="el-GR"/>
              <a:t> οι ειδικά οργανωμένες και σχεδιασμένες δραστηριότητες </a:t>
            </a:r>
          </a:p>
          <a:p>
            <a:pPr marL="273050" indent="-273050" eaLnBrk="1" hangingPunct="1">
              <a:buFont typeface="Arial" panose="020B0604020202020204" pitchFamily="34" charset="0"/>
              <a:buChar char="▪"/>
            </a:pPr>
            <a:endParaRPr lang="el-GR" altLang="el-GR"/>
          </a:p>
        </p:txBody>
      </p:sp>
      <p:sp>
        <p:nvSpPr>
          <p:cNvPr id="4" name="3 - Θέση ημερομηνίας">
            <a:extLst>
              <a:ext uri="{FF2B5EF4-FFF2-40B4-BE49-F238E27FC236}">
                <a16:creationId xmlns:a16="http://schemas.microsoft.com/office/drawing/2014/main" id="{F65BBF69-293A-46C4-ADAA-C05AA0D9AF91}"/>
              </a:ext>
            </a:extLst>
          </p:cNvPr>
          <p:cNvSpPr>
            <a:spLocks noGrp="1"/>
          </p:cNvSpPr>
          <p:nvPr>
            <p:ph type="dt" sz="quarter" idx="11"/>
          </p:nvPr>
        </p:nvSpPr>
        <p:spPr/>
        <p:txBody>
          <a:bodyPr/>
          <a:lstStyle/>
          <a:p>
            <a:pPr>
              <a:defRPr/>
            </a:pPr>
            <a:fld id="{9764F8EE-B8AE-4ECD-AD84-09C664378867}"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F05C13F7-711B-4D50-B419-BCDDEAD6432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3C235A-7267-4F03-A6E7-EE5D02602698}" type="slidenum">
              <a:rPr lang="el-GR" altLang="el-GR">
                <a:latin typeface="Constantia" panose="02030602050306030303" pitchFamily="18" charset="0"/>
              </a:rPr>
              <a:pPr eaLnBrk="1" hangingPunct="1"/>
              <a:t>32</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14545D3E-959D-493F-B7DF-FFD65ECBE1B9}"/>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 Θέση περιεχομένου">
            <a:extLst>
              <a:ext uri="{FF2B5EF4-FFF2-40B4-BE49-F238E27FC236}">
                <a16:creationId xmlns:a16="http://schemas.microsoft.com/office/drawing/2014/main" id="{9600F49D-2FE3-44E3-A31D-27CEF8FB84FF}"/>
              </a:ext>
            </a:extLst>
          </p:cNvPr>
          <p:cNvSpPr>
            <a:spLocks noGrp="1"/>
          </p:cNvSpPr>
          <p:nvPr>
            <p:ph idx="1"/>
          </p:nvPr>
        </p:nvSpPr>
        <p:spPr>
          <a:xfrm>
            <a:off x="1219200" y="928688"/>
            <a:ext cx="9750425" cy="5141912"/>
          </a:xfrm>
          <a:solidFill>
            <a:schemeClr val="bg2"/>
          </a:solidFill>
        </p:spPr>
        <p:txBody>
          <a:bodyPr/>
          <a:lstStyle/>
          <a:p>
            <a:pPr marL="273050" indent="-273050" eaLnBrk="1" hangingPunct="1">
              <a:buFont typeface="Arial" panose="020B0604020202020204" pitchFamily="34" charset="0"/>
              <a:buChar char="▪"/>
            </a:pPr>
            <a:r>
              <a:rPr lang="el-GR" altLang="el-GR" b="1" u="sng">
                <a:solidFill>
                  <a:srgbClr val="CC0000"/>
                </a:solidFill>
              </a:rPr>
              <a:t>Ο ρόλος της/ του Νηπιαγωγού:</a:t>
            </a:r>
            <a:endParaRPr lang="el-GR" altLang="el-GR">
              <a:solidFill>
                <a:srgbClr val="CC0000"/>
              </a:solidFill>
            </a:endParaRPr>
          </a:p>
          <a:p>
            <a:pPr marL="273050" indent="-273050" eaLnBrk="1" hangingPunct="1">
              <a:buFont typeface="Courier New" panose="02070309020205020404" pitchFamily="49" charset="0"/>
              <a:buChar char="o"/>
            </a:pPr>
            <a:r>
              <a:rPr lang="el-GR" altLang="el-GR" b="1"/>
              <a:t>να διαμορφώσει ένα ασφαλές και άνετο περιβάλλον </a:t>
            </a:r>
          </a:p>
          <a:p>
            <a:pPr marL="273050" indent="-273050" eaLnBrk="1" hangingPunct="1">
              <a:buFont typeface="Courier New" panose="02070309020205020404" pitchFamily="49" charset="0"/>
              <a:buChar char="o"/>
            </a:pPr>
            <a:r>
              <a:rPr lang="el-GR" altLang="el-GR" b="1"/>
              <a:t>να προσφέρει στα παιδιά τα υλικά και τα μέσα που χρειάζονται </a:t>
            </a:r>
          </a:p>
          <a:p>
            <a:pPr marL="273050" indent="-273050" eaLnBrk="1" hangingPunct="1">
              <a:buFont typeface="Courier New" panose="02070309020205020404" pitchFamily="49" charset="0"/>
              <a:buChar char="o"/>
            </a:pPr>
            <a:r>
              <a:rPr lang="el-GR" altLang="el-GR" b="1"/>
              <a:t>να λαμβάνει υπόψη της τα βιώματα και τις εμπειρίες των παιδιών της τάξης της </a:t>
            </a:r>
          </a:p>
          <a:p>
            <a:pPr marL="273050" indent="-273050" eaLnBrk="1" hangingPunct="1">
              <a:buFont typeface="Courier New" panose="02070309020205020404" pitchFamily="49" charset="0"/>
              <a:buChar char="o"/>
            </a:pPr>
            <a:r>
              <a:rPr lang="el-GR" altLang="el-GR" b="1"/>
              <a:t>να παρατηρεί συστηματικά </a:t>
            </a:r>
          </a:p>
          <a:p>
            <a:pPr marL="273050" indent="-273050" eaLnBrk="1" hangingPunct="1">
              <a:buFont typeface="Courier New" panose="02070309020205020404" pitchFamily="49" charset="0"/>
              <a:buChar char="o"/>
            </a:pPr>
            <a:r>
              <a:rPr lang="el-GR" altLang="el-GR" b="1"/>
              <a:t>να ενθαρρύνει την επικοινωνία μεταξύ των παιδιών</a:t>
            </a:r>
          </a:p>
          <a:p>
            <a:pPr marL="273050" indent="-273050" eaLnBrk="1" hangingPunct="1">
              <a:buFont typeface="Courier New" panose="02070309020205020404" pitchFamily="49" charset="0"/>
              <a:buChar char="o"/>
            </a:pPr>
            <a:r>
              <a:rPr lang="el-GR" altLang="el-GR" b="1"/>
              <a:t>να συντονίζει διακριτικά τις ομάδες των παιδιών, παρακολουθώντας την πορεία των εργασιών τους</a:t>
            </a:r>
          </a:p>
          <a:p>
            <a:pPr marL="273050" indent="-273050" eaLnBrk="1" hangingPunct="1">
              <a:buFont typeface="Arial" panose="020B0604020202020204" pitchFamily="34" charset="0"/>
              <a:buChar char="▪"/>
            </a:pPr>
            <a:endParaRPr lang="el-GR" altLang="el-GR"/>
          </a:p>
        </p:txBody>
      </p:sp>
      <p:sp>
        <p:nvSpPr>
          <p:cNvPr id="4" name="3 - Θέση ημερομηνίας">
            <a:extLst>
              <a:ext uri="{FF2B5EF4-FFF2-40B4-BE49-F238E27FC236}">
                <a16:creationId xmlns:a16="http://schemas.microsoft.com/office/drawing/2014/main" id="{81D252ED-A991-4EA4-9D57-688FD826A464}"/>
              </a:ext>
            </a:extLst>
          </p:cNvPr>
          <p:cNvSpPr>
            <a:spLocks noGrp="1"/>
          </p:cNvSpPr>
          <p:nvPr>
            <p:ph type="dt" sz="quarter" idx="11"/>
          </p:nvPr>
        </p:nvSpPr>
        <p:spPr/>
        <p:txBody>
          <a:bodyPr/>
          <a:lstStyle/>
          <a:p>
            <a:pPr>
              <a:defRPr/>
            </a:pPr>
            <a:fld id="{69ED7F55-71E5-46BF-83FA-02E85A994E3A}"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0813BB16-6FC8-43DB-A76D-FAAE7A8BD41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CF82F0-317B-4AD9-8B1D-5E27ECF67D0C}" type="slidenum">
              <a:rPr lang="el-GR" altLang="el-GR">
                <a:latin typeface="Constantia" panose="02030602050306030303" pitchFamily="18" charset="0"/>
              </a:rPr>
              <a:pPr eaLnBrk="1" hangingPunct="1"/>
              <a:t>33</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84EDB6B4-484D-4944-B1A5-D1C3A6928D45}"/>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76B6E809-5C6B-4300-A583-854545CD57EE}"/>
              </a:ext>
            </a:extLst>
          </p:cNvPr>
          <p:cNvSpPr>
            <a:spLocks noGrp="1"/>
          </p:cNvSpPr>
          <p:nvPr>
            <p:ph idx="1"/>
          </p:nvPr>
        </p:nvSpPr>
        <p:spPr>
          <a:xfrm>
            <a:off x="879475" y="714375"/>
            <a:ext cx="10644188" cy="5356225"/>
          </a:xfrm>
          <a:solidFill>
            <a:schemeClr val="bg2"/>
          </a:solidFill>
        </p:spPr>
        <p:txBody>
          <a:bodyPr>
            <a:normAutofit fontScale="85000" lnSpcReduction="10000"/>
          </a:bodyPr>
          <a:lstStyle/>
          <a:p>
            <a:pPr marL="274320" indent="-274320" eaLnBrk="1" fontAlgn="auto" hangingPunct="1">
              <a:lnSpc>
                <a:spcPct val="120000"/>
              </a:lnSpc>
              <a:spcAft>
                <a:spcPts val="0"/>
              </a:spcAft>
              <a:buFont typeface="Courier New" pitchFamily="49" charset="0"/>
              <a:buChar char="o"/>
              <a:defRPr/>
            </a:pPr>
            <a:r>
              <a:rPr lang="el-GR" b="1" dirty="0"/>
              <a:t>να θέτει ερωτήματα στον εαυτό της σχετικά με τα υλικά που χρησιμοποίησε, το χρόνο, τη διευθέτηση του χώρου, το είδος των δραστηριοτήτων που σχεδιάζει, τις παιδαγωγικές της παρεμβάσεις </a:t>
            </a:r>
          </a:p>
          <a:p>
            <a:pPr marL="274320" indent="-274320" eaLnBrk="1" fontAlgn="auto" hangingPunct="1">
              <a:spcAft>
                <a:spcPts val="0"/>
              </a:spcAft>
              <a:buFont typeface="Courier New" pitchFamily="49" charset="0"/>
              <a:buChar char="o"/>
              <a:defRPr/>
            </a:pPr>
            <a:r>
              <a:rPr lang="el-GR" b="1" dirty="0"/>
              <a:t>να ενθαρρύνει τη συμμετοχή των παιδιών χρησιμοποιώντας κατάλληλο λεξιλόγιο </a:t>
            </a:r>
          </a:p>
          <a:p>
            <a:pPr marL="274320" indent="-274320" eaLnBrk="1" fontAlgn="auto" hangingPunct="1">
              <a:spcAft>
                <a:spcPts val="0"/>
              </a:spcAft>
              <a:buFont typeface="Courier New" pitchFamily="49" charset="0"/>
              <a:buChar char="o"/>
              <a:defRPr/>
            </a:pPr>
            <a:r>
              <a:rPr lang="el-GR" b="1" dirty="0"/>
              <a:t>να διατυπώνει ανοιχτές ερωτήσεις </a:t>
            </a:r>
          </a:p>
          <a:p>
            <a:pPr marL="274320" indent="-274320" eaLnBrk="1" fontAlgn="auto" hangingPunct="1">
              <a:spcAft>
                <a:spcPts val="0"/>
              </a:spcAft>
              <a:buFont typeface="Courier New" pitchFamily="49" charset="0"/>
              <a:buChar char="o"/>
              <a:defRPr/>
            </a:pPr>
            <a:r>
              <a:rPr lang="el-GR" b="1" dirty="0"/>
              <a:t>να αξιοποιεί τα λάθη των παιδιών στη μαθησιακή διαδικασία </a:t>
            </a:r>
          </a:p>
          <a:p>
            <a:pPr marL="274320" indent="-274320" eaLnBrk="1" fontAlgn="auto" hangingPunct="1">
              <a:spcAft>
                <a:spcPts val="0"/>
              </a:spcAft>
              <a:buFont typeface="Courier New" pitchFamily="49" charset="0"/>
              <a:buChar char="o"/>
              <a:defRPr/>
            </a:pPr>
            <a:r>
              <a:rPr lang="el-GR" b="1" dirty="0"/>
              <a:t>να ενθαρρύνει τη λεκτική συμμετοχή των παιδιών</a:t>
            </a:r>
          </a:p>
          <a:p>
            <a:pPr marL="274320" indent="-274320" eaLnBrk="1" fontAlgn="auto" hangingPunct="1">
              <a:spcAft>
                <a:spcPts val="0"/>
              </a:spcAft>
              <a:buFont typeface="Courier New" pitchFamily="49" charset="0"/>
              <a:buChar char="o"/>
              <a:defRPr/>
            </a:pPr>
            <a:r>
              <a:rPr lang="el-GR" b="1" dirty="0"/>
              <a:t>να καλλιεργεί κλίμα αναγνώρισης, αποδοχής και αμοιβαίου σεβασμού </a:t>
            </a:r>
          </a:p>
          <a:p>
            <a:pPr marL="274320" indent="-274320" eaLnBrk="1" fontAlgn="auto" hangingPunct="1">
              <a:spcAft>
                <a:spcPts val="0"/>
              </a:spcAft>
              <a:buFont typeface="Courier New" pitchFamily="49" charset="0"/>
              <a:buChar char="o"/>
              <a:defRPr/>
            </a:pPr>
            <a:r>
              <a:rPr lang="el-GR" b="1" dirty="0"/>
              <a:t>να προτρέπει με κατάλληλες ερωτήσεις τα παιδιά να εκφράζουν τις επιθυμίες τους</a:t>
            </a:r>
          </a:p>
          <a:p>
            <a:pPr marL="274320" indent="-274320" eaLnBrk="1" fontAlgn="auto" hangingPunct="1">
              <a:spcAft>
                <a:spcPts val="0"/>
              </a:spcAft>
              <a:buFont typeface="Courier New" pitchFamily="49" charset="0"/>
              <a:buChar char="o"/>
              <a:defRPr/>
            </a:pPr>
            <a:r>
              <a:rPr lang="el-GR" b="1" dirty="0"/>
              <a:t>να καλλιεργεί εσωτερικά κίνητρα στα παιδιά, </a:t>
            </a:r>
          </a:p>
          <a:p>
            <a:pPr marL="274320" indent="-274320" eaLnBrk="1" fontAlgn="auto" hangingPunct="1">
              <a:spcAft>
                <a:spcPts val="0"/>
              </a:spcAft>
              <a:buFont typeface="Courier New" pitchFamily="49" charset="0"/>
              <a:buChar char="o"/>
              <a:defRPr/>
            </a:pPr>
            <a:r>
              <a:rPr lang="el-GR" b="1" dirty="0"/>
              <a:t>να συνεργάζεται με συναδέλφους </a:t>
            </a:r>
          </a:p>
          <a:p>
            <a:pPr marL="274320" indent="-274320" eaLnBrk="1" fontAlgn="auto" hangingPunct="1">
              <a:spcAft>
                <a:spcPts val="0"/>
              </a:spcAft>
              <a:buFont typeface="Arial" charset="0"/>
              <a:buNone/>
              <a:defRPr/>
            </a:pPr>
            <a:r>
              <a:rPr lang="el-GR" b="1" dirty="0"/>
              <a:t>	</a:t>
            </a:r>
          </a:p>
          <a:p>
            <a:pPr marL="274320" indent="-274320" eaLnBrk="1" fontAlgn="auto" hangingPunct="1">
              <a:spcAft>
                <a:spcPts val="0"/>
              </a:spcAft>
              <a:buFont typeface="Arial" panose="020B0604020202020204" pitchFamily="34" charset="0"/>
              <a:buChar char="▪"/>
              <a:defRPr/>
            </a:pPr>
            <a:endParaRPr lang="el-GR" dirty="0"/>
          </a:p>
        </p:txBody>
      </p:sp>
      <p:sp>
        <p:nvSpPr>
          <p:cNvPr id="4" name="3 - Θέση ημερομηνίας">
            <a:extLst>
              <a:ext uri="{FF2B5EF4-FFF2-40B4-BE49-F238E27FC236}">
                <a16:creationId xmlns:a16="http://schemas.microsoft.com/office/drawing/2014/main" id="{98C08210-7D80-460D-9825-1D40B2DC9CBC}"/>
              </a:ext>
            </a:extLst>
          </p:cNvPr>
          <p:cNvSpPr>
            <a:spLocks noGrp="1"/>
          </p:cNvSpPr>
          <p:nvPr>
            <p:ph type="dt" sz="quarter" idx="11"/>
          </p:nvPr>
        </p:nvSpPr>
        <p:spPr/>
        <p:txBody>
          <a:bodyPr/>
          <a:lstStyle/>
          <a:p>
            <a:pPr>
              <a:defRPr/>
            </a:pPr>
            <a:fld id="{A66ECB19-8C89-4C3D-ADA6-E416832F1016}"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F6A691A3-394C-4197-ACDB-EA07A4E5741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2C1E9C-7FB0-4F3D-B758-52A4B937C997}" type="slidenum">
              <a:rPr lang="el-GR" altLang="el-GR">
                <a:latin typeface="Constantia" panose="02030602050306030303" pitchFamily="18" charset="0"/>
              </a:rPr>
              <a:pPr eaLnBrk="1" hangingPunct="1"/>
              <a:t>34</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C1B7364D-8FE8-4BBE-BF40-83F5627D12CB}"/>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a:extLst>
              <a:ext uri="{FF2B5EF4-FFF2-40B4-BE49-F238E27FC236}">
                <a16:creationId xmlns:a16="http://schemas.microsoft.com/office/drawing/2014/main" id="{78AC9C57-A35C-43AF-BF4B-D823018F4DDA}"/>
              </a:ext>
            </a:extLst>
          </p:cNvPr>
          <p:cNvSpPr>
            <a:spLocks noGrp="1"/>
          </p:cNvSpPr>
          <p:nvPr>
            <p:ph type="title"/>
          </p:nvPr>
        </p:nvSpPr>
        <p:spPr>
          <a:xfrm>
            <a:off x="1219200" y="431800"/>
            <a:ext cx="9750425" cy="854075"/>
          </a:xfrm>
        </p:spPr>
        <p:txBody>
          <a:bodyPr/>
          <a:lstStyle/>
          <a:p>
            <a:pPr eaLnBrk="1" hangingPunct="1"/>
            <a:r>
              <a:rPr lang="el-GR" altLang="el-GR" sz="2800" b="1">
                <a:solidFill>
                  <a:srgbClr val="CC0000"/>
                </a:solidFill>
              </a:rPr>
              <a:t>Μαθησιακές περιοχές του ΔΕΠΠΣ-ΑΠΣ και μεθοδολογία</a:t>
            </a:r>
            <a:endParaRPr lang="el-GR" altLang="el-GR" sz="2800">
              <a:solidFill>
                <a:srgbClr val="CC0000"/>
              </a:solidFill>
            </a:endParaRPr>
          </a:p>
        </p:txBody>
      </p:sp>
      <p:sp>
        <p:nvSpPr>
          <p:cNvPr id="3" name="2 - Θέση περιεχομένου">
            <a:extLst>
              <a:ext uri="{FF2B5EF4-FFF2-40B4-BE49-F238E27FC236}">
                <a16:creationId xmlns:a16="http://schemas.microsoft.com/office/drawing/2014/main" id="{5E19735D-4804-4030-B97A-314083D5E1F0}"/>
              </a:ext>
            </a:extLst>
          </p:cNvPr>
          <p:cNvSpPr>
            <a:spLocks noGrp="1"/>
          </p:cNvSpPr>
          <p:nvPr>
            <p:ph idx="1"/>
          </p:nvPr>
        </p:nvSpPr>
        <p:spPr>
          <a:xfrm>
            <a:off x="879475" y="1428750"/>
            <a:ext cx="10501313" cy="4786313"/>
          </a:xfrm>
          <a:solidFill>
            <a:schemeClr val="accent2">
              <a:lumMod val="20000"/>
              <a:lumOff val="80000"/>
            </a:schemeClr>
          </a:solidFill>
        </p:spPr>
        <p:txBody>
          <a:bodyPr>
            <a:normAutofit fontScale="92500"/>
          </a:bodyPr>
          <a:lstStyle/>
          <a:p>
            <a:pPr marL="274320" indent="-274320" eaLnBrk="1" fontAlgn="auto" hangingPunct="1">
              <a:spcAft>
                <a:spcPts val="0"/>
              </a:spcAft>
              <a:buFont typeface="Arial" panose="020B0604020202020204" pitchFamily="34" charset="0"/>
              <a:buChar char="▪"/>
              <a:defRPr/>
            </a:pPr>
            <a:r>
              <a:rPr lang="el-GR" b="1" i="1" dirty="0"/>
              <a:t>ΠΑΙΔΙ ΚΑΙ ΓΛΩΣΣΑ:</a:t>
            </a:r>
            <a:r>
              <a:rPr lang="el-GR" i="1" dirty="0"/>
              <a:t> </a:t>
            </a:r>
            <a:endParaRPr lang="el-GR" dirty="0"/>
          </a:p>
          <a:p>
            <a:pPr marL="274320" indent="-274320" eaLnBrk="1" fontAlgn="auto" hangingPunct="1">
              <a:spcAft>
                <a:spcPts val="0"/>
              </a:spcAft>
              <a:buFont typeface="Arial" panose="020B0604020202020204" pitchFamily="34" charset="0"/>
              <a:buChar char="▪"/>
              <a:defRPr/>
            </a:pPr>
            <a:r>
              <a:rPr lang="el-GR" dirty="0"/>
              <a:t>ΣΧΕΔΙΑΣΜΟΣ ΚΑΙ ΑΝΑΠΤΥΞΗ  ΔΡΑΣΤΗΡΙΟΤΗΤΩΝ ΓΛΩΣΣΑΣ </a:t>
            </a:r>
          </a:p>
          <a:p>
            <a:pPr marL="274320" indent="-274320" eaLnBrk="1" fontAlgn="auto" hangingPunct="1">
              <a:spcAft>
                <a:spcPts val="0"/>
              </a:spcAft>
              <a:buFont typeface="Arial" panose="020B0604020202020204" pitchFamily="34" charset="0"/>
              <a:buChar char="▪"/>
              <a:defRPr/>
            </a:pPr>
            <a:r>
              <a:rPr lang="el-GR" dirty="0"/>
              <a:t>Η Γλώσσα σύμφωνα με το ΔΕΠΠΣ διατρέχει όλο το πρόγραμμα σπουδών και κάθε θέμα που προσεγγίζεται εξυπηρετεί στόχους ομιλίας, ανάγνωσης και γραφής. </a:t>
            </a:r>
          </a:p>
          <a:p>
            <a:pPr marL="274320" indent="-274320" eaLnBrk="1" fontAlgn="auto" hangingPunct="1">
              <a:spcAft>
                <a:spcPts val="0"/>
              </a:spcAft>
              <a:buFont typeface="Arial" panose="020B0604020202020204" pitchFamily="34" charset="0"/>
              <a:buChar char="▪"/>
              <a:defRPr/>
            </a:pPr>
            <a:r>
              <a:rPr lang="el-GR" dirty="0"/>
              <a:t>(τα παιδιά έχουν ευκαιρίες να συζητούν, να διηγούνται, να επικοινωνούν, να εξηγούν και να ερμηνεύουν, να εμπλουτίζουν τον προφορικό τους λόγο, να ανταλλάσσουν απόψεις, να επιχειρηματολογούν, αλλά και να καταγράφουν, να αναγνωρίζουν οικείες λέξεις στο περιβάλλον και μέσα στα κείμενα, να παίρνουν πληροφορίες από διάφορες γραπτές πηγές, να υπαγορεύουν στην εκπαιδευτικό κείμενα, να αντιγράφουν λέξεις που εξυπηρετούν λειτουργικές ανάγκες, να φτιάχνουν καταλόγους, αφίσες, να γράφουν γράμματα, να παράγουν δικά τους κείμενα, να αναπαριστούν γενικά τις ιδέες τους με πολλούς και διαφορετικούς τρόπους).</a:t>
            </a:r>
          </a:p>
          <a:p>
            <a:pPr marL="274320" indent="-274320" eaLnBrk="1" fontAlgn="auto" hangingPunct="1">
              <a:spcAft>
                <a:spcPts val="0"/>
              </a:spcAft>
              <a:buFont typeface="Arial" panose="020B0604020202020204" pitchFamily="34" charset="0"/>
              <a:buChar char="▪"/>
              <a:defRPr/>
            </a:pPr>
            <a:endParaRPr lang="el-GR" dirty="0"/>
          </a:p>
        </p:txBody>
      </p:sp>
      <p:sp>
        <p:nvSpPr>
          <p:cNvPr id="4" name="3 - Θέση ημερομηνίας">
            <a:extLst>
              <a:ext uri="{FF2B5EF4-FFF2-40B4-BE49-F238E27FC236}">
                <a16:creationId xmlns:a16="http://schemas.microsoft.com/office/drawing/2014/main" id="{A737ED66-BD7F-48EE-847B-9079FCD7E7F0}"/>
              </a:ext>
            </a:extLst>
          </p:cNvPr>
          <p:cNvSpPr>
            <a:spLocks noGrp="1"/>
          </p:cNvSpPr>
          <p:nvPr>
            <p:ph type="dt" sz="quarter" idx="11"/>
          </p:nvPr>
        </p:nvSpPr>
        <p:spPr/>
        <p:txBody>
          <a:bodyPr/>
          <a:lstStyle/>
          <a:p>
            <a:pPr>
              <a:defRPr/>
            </a:pPr>
            <a:fld id="{DE3DA022-E013-4EB1-9EEC-F9B8B6F313E3}"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2C6A0383-A892-43F0-BAC5-DF7D5A8A958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4ABD61-71EF-40E0-AFF1-08CF56AC9B8C}" type="slidenum">
              <a:rPr lang="el-GR" altLang="el-GR">
                <a:latin typeface="Constantia" panose="02030602050306030303" pitchFamily="18" charset="0"/>
              </a:rPr>
              <a:pPr eaLnBrk="1" hangingPunct="1"/>
              <a:t>35</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89BCEB04-AAF9-4C4D-8C8D-9DB1029A697E}"/>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A9979FF6-9F71-4D21-B126-A9831BAD47B5}"/>
              </a:ext>
            </a:extLst>
          </p:cNvPr>
          <p:cNvSpPr>
            <a:spLocks noGrp="1"/>
          </p:cNvSpPr>
          <p:nvPr>
            <p:ph idx="1"/>
          </p:nvPr>
        </p:nvSpPr>
        <p:spPr>
          <a:xfrm>
            <a:off x="808038" y="642938"/>
            <a:ext cx="10787062" cy="5427662"/>
          </a:xfrm>
          <a:solidFill>
            <a:schemeClr val="accent2">
              <a:lumMod val="20000"/>
              <a:lumOff val="80000"/>
            </a:schemeClr>
          </a:solidFill>
        </p:spPr>
        <p:txBody>
          <a:bodyPr>
            <a:normAutofit fontScale="85000" lnSpcReduction="20000"/>
          </a:bodyPr>
          <a:lstStyle/>
          <a:p>
            <a:pPr marL="274320" indent="-274320" eaLnBrk="1" fontAlgn="auto" hangingPunct="1">
              <a:spcAft>
                <a:spcPts val="0"/>
              </a:spcAft>
              <a:buFont typeface="Arial" charset="0"/>
              <a:buNone/>
              <a:defRPr/>
            </a:pPr>
            <a:r>
              <a:rPr lang="el-GR" b="1" dirty="0">
                <a:solidFill>
                  <a:srgbClr val="CC0000"/>
                </a:solidFill>
              </a:rPr>
              <a:t>ΣΧΕΔΙΑΣΜΟΣ ΚΑΙ ΑΝΑΠΤΥΞΗ  ΔΡΑΣΤΗΡΙΟΤΗΤΩΝ ΜΑΘΗΜΑΤΙΚΩΝ </a:t>
            </a:r>
          </a:p>
          <a:p>
            <a:pPr marL="274320" indent="-274320" eaLnBrk="1" fontAlgn="auto" hangingPunct="1">
              <a:spcAft>
                <a:spcPts val="0"/>
              </a:spcAft>
              <a:buFont typeface="Arial" panose="020B0604020202020204" pitchFamily="34" charset="0"/>
              <a:buChar char="▪"/>
              <a:defRPr/>
            </a:pPr>
            <a:r>
              <a:rPr lang="en-US" b="1" dirty="0"/>
              <a:t>N</a:t>
            </a:r>
            <a:r>
              <a:rPr lang="el-GR" b="1" dirty="0"/>
              <a:t>α αναπτύξουν χαρακτηριστικά της </a:t>
            </a:r>
            <a:r>
              <a:rPr lang="el-GR" b="1" dirty="0" err="1"/>
              <a:t>λογικομαθηματικής</a:t>
            </a:r>
            <a:r>
              <a:rPr lang="el-GR" b="1" dirty="0"/>
              <a:t> σκέψης:</a:t>
            </a:r>
          </a:p>
          <a:p>
            <a:pPr marL="274320" indent="-274320" eaLnBrk="1" fontAlgn="auto" hangingPunct="1">
              <a:spcAft>
                <a:spcPts val="0"/>
              </a:spcAft>
              <a:buFont typeface="Arial" panose="020B0604020202020204" pitchFamily="34" charset="0"/>
              <a:buChar char="▪"/>
              <a:defRPr/>
            </a:pPr>
            <a:r>
              <a:rPr lang="el-GR" b="1" dirty="0"/>
              <a:t>Να ομαδοποιούν, να διατάσουν, να </a:t>
            </a:r>
            <a:r>
              <a:rPr lang="el-GR" b="1" dirty="0" err="1"/>
              <a:t>σειροθετούν</a:t>
            </a:r>
            <a:r>
              <a:rPr lang="el-GR" b="1" dirty="0"/>
              <a:t> και να ταξινομούν</a:t>
            </a:r>
          </a:p>
          <a:p>
            <a:pPr marL="274320" indent="-274320" eaLnBrk="1" fontAlgn="auto" hangingPunct="1">
              <a:spcAft>
                <a:spcPts val="0"/>
              </a:spcAft>
              <a:buFont typeface="Arial" panose="020B0604020202020204" pitchFamily="34" charset="0"/>
              <a:buChar char="▪"/>
              <a:defRPr/>
            </a:pPr>
            <a:r>
              <a:rPr lang="el-GR" b="1" dirty="0"/>
              <a:t>Να κάνουν αντιστοιχήσεις</a:t>
            </a:r>
          </a:p>
          <a:p>
            <a:pPr marL="274320" indent="-274320" eaLnBrk="1" fontAlgn="auto" hangingPunct="1">
              <a:spcAft>
                <a:spcPts val="0"/>
              </a:spcAft>
              <a:buFont typeface="Arial" panose="020B0604020202020204" pitchFamily="34" charset="0"/>
              <a:buChar char="▪"/>
              <a:defRPr/>
            </a:pPr>
            <a:r>
              <a:rPr lang="el-GR" b="1" dirty="0"/>
              <a:t>Να συγκεντρώνουν, να οργανώνουν και να επεξεργάζονται δεδομένα</a:t>
            </a:r>
          </a:p>
          <a:p>
            <a:pPr marL="274320" indent="-274320" eaLnBrk="1" fontAlgn="auto" hangingPunct="1">
              <a:spcAft>
                <a:spcPts val="0"/>
              </a:spcAft>
              <a:buFont typeface="Arial" panose="020B0604020202020204" pitchFamily="34" charset="0"/>
              <a:buChar char="▪"/>
              <a:defRPr/>
            </a:pPr>
            <a:r>
              <a:rPr lang="el-GR" b="1" dirty="0"/>
              <a:t>Να αριθμούν, να απαριθμούν και να μετρούν</a:t>
            </a:r>
          </a:p>
          <a:p>
            <a:pPr marL="274320" indent="-274320" eaLnBrk="1" fontAlgn="auto" hangingPunct="1">
              <a:spcAft>
                <a:spcPts val="0"/>
              </a:spcAft>
              <a:buFont typeface="Arial" panose="020B0604020202020204" pitchFamily="34" charset="0"/>
              <a:buChar char="▪"/>
              <a:defRPr/>
            </a:pPr>
            <a:r>
              <a:rPr lang="el-GR" b="1" dirty="0"/>
              <a:t>Να αντιλαμβάνονται τη θέση των αντικειμένων, αλλά και του εαυτού τους στο χώρο και να προσανατολίζονται</a:t>
            </a:r>
          </a:p>
          <a:p>
            <a:pPr marL="274320" indent="-274320" eaLnBrk="1" fontAlgn="auto" hangingPunct="1">
              <a:spcAft>
                <a:spcPts val="0"/>
              </a:spcAft>
              <a:buFont typeface="Arial" panose="020B0604020202020204" pitchFamily="34" charset="0"/>
              <a:buChar char="▪"/>
              <a:defRPr/>
            </a:pPr>
            <a:r>
              <a:rPr lang="el-GR" b="1" dirty="0"/>
              <a:t>Να κάνουν μετρήσεις</a:t>
            </a:r>
          </a:p>
          <a:p>
            <a:pPr marL="274320" indent="-274320" eaLnBrk="1" fontAlgn="auto" hangingPunct="1">
              <a:spcAft>
                <a:spcPts val="0"/>
              </a:spcAft>
              <a:buFont typeface="Arial" panose="020B0604020202020204" pitchFamily="34" charset="0"/>
              <a:buChar char="▪"/>
              <a:defRPr/>
            </a:pPr>
            <a:r>
              <a:rPr lang="el-GR" b="1" dirty="0"/>
              <a:t>Να κάνουν εκτιμήσεις</a:t>
            </a:r>
          </a:p>
          <a:p>
            <a:pPr marL="274320" indent="-274320" eaLnBrk="1" fontAlgn="auto" hangingPunct="1">
              <a:spcAft>
                <a:spcPts val="0"/>
              </a:spcAft>
              <a:buFont typeface="Arial" panose="020B0604020202020204" pitchFamily="34" charset="0"/>
              <a:buChar char="▪"/>
              <a:defRPr/>
            </a:pPr>
            <a:r>
              <a:rPr lang="el-GR" b="1" dirty="0"/>
              <a:t>Να διατυπώνουν και να ελέγχουν υποθέσεις</a:t>
            </a:r>
          </a:p>
          <a:p>
            <a:pPr marL="274320" indent="-274320" eaLnBrk="1" fontAlgn="auto" hangingPunct="1">
              <a:spcAft>
                <a:spcPts val="0"/>
              </a:spcAft>
              <a:buFont typeface="Arial" panose="020B0604020202020204" pitchFamily="34" charset="0"/>
              <a:buChar char="▪"/>
              <a:defRPr/>
            </a:pPr>
            <a:r>
              <a:rPr lang="el-GR" b="1" dirty="0"/>
              <a:t>Να επιλύουν προβλήματα</a:t>
            </a:r>
          </a:p>
          <a:p>
            <a:pPr marL="274320" indent="-274320" eaLnBrk="1" fontAlgn="auto" hangingPunct="1">
              <a:spcAft>
                <a:spcPts val="0"/>
              </a:spcAft>
              <a:buFont typeface="Arial" panose="020B0604020202020204" pitchFamily="34" charset="0"/>
              <a:buChar char="▪"/>
              <a:defRPr/>
            </a:pPr>
            <a:r>
              <a:rPr lang="el-GR" b="1" dirty="0"/>
              <a:t>Να χρησιμοποιούν τη σύγχρονη τεχνολογία για να επιλύουν μαθηματικά προβλήματα.</a:t>
            </a:r>
          </a:p>
          <a:p>
            <a:pPr marL="274320" indent="-274320" eaLnBrk="1" fontAlgn="auto" hangingPunct="1">
              <a:spcAft>
                <a:spcPts val="0"/>
              </a:spcAft>
              <a:buFont typeface="Arial" panose="020B0604020202020204" pitchFamily="34" charset="0"/>
              <a:buChar char="▪"/>
              <a:defRPr/>
            </a:pPr>
            <a:endParaRPr lang="el-GR" dirty="0"/>
          </a:p>
        </p:txBody>
      </p:sp>
      <p:sp>
        <p:nvSpPr>
          <p:cNvPr id="4" name="3 - Θέση ημερομηνίας">
            <a:extLst>
              <a:ext uri="{FF2B5EF4-FFF2-40B4-BE49-F238E27FC236}">
                <a16:creationId xmlns:a16="http://schemas.microsoft.com/office/drawing/2014/main" id="{CE51541C-FFAC-46F8-99DB-56CEE13B1155}"/>
              </a:ext>
            </a:extLst>
          </p:cNvPr>
          <p:cNvSpPr>
            <a:spLocks noGrp="1"/>
          </p:cNvSpPr>
          <p:nvPr>
            <p:ph type="dt" sz="quarter" idx="11"/>
          </p:nvPr>
        </p:nvSpPr>
        <p:spPr/>
        <p:txBody>
          <a:bodyPr/>
          <a:lstStyle/>
          <a:p>
            <a:pPr>
              <a:defRPr/>
            </a:pPr>
            <a:fld id="{4925BD91-2A16-494B-A051-1316D6C65E95}"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B01CCC9A-6F0E-44AD-98F6-93E5EDAB598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69D638-7443-4768-91AC-C29A2533EA34}" type="slidenum">
              <a:rPr lang="el-GR" altLang="el-GR">
                <a:latin typeface="Constantia" panose="02030602050306030303" pitchFamily="18" charset="0"/>
              </a:rPr>
              <a:pPr eaLnBrk="1" hangingPunct="1"/>
              <a:t>36</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B6DED4FB-3408-4CA3-BC37-754CC38CD93D}"/>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56EC8221-475E-42CE-8166-5A4D5C290C87}"/>
              </a:ext>
            </a:extLst>
          </p:cNvPr>
          <p:cNvSpPr>
            <a:spLocks noGrp="1"/>
          </p:cNvSpPr>
          <p:nvPr>
            <p:ph idx="1"/>
          </p:nvPr>
        </p:nvSpPr>
        <p:spPr>
          <a:xfrm>
            <a:off x="1219200" y="785813"/>
            <a:ext cx="9750425" cy="5284787"/>
          </a:xfrm>
          <a:solidFill>
            <a:schemeClr val="accent2">
              <a:lumMod val="20000"/>
              <a:lumOff val="80000"/>
            </a:schemeClr>
          </a:solidFill>
        </p:spPr>
        <p:txBody>
          <a:bodyPr>
            <a:normAutofit/>
          </a:bodyPr>
          <a:lstStyle/>
          <a:p>
            <a:pPr marL="274320" indent="-274320" eaLnBrk="1" fontAlgn="auto" hangingPunct="1">
              <a:spcAft>
                <a:spcPts val="0"/>
              </a:spcAft>
              <a:buFont typeface="Arial" panose="020B0604020202020204" pitchFamily="34" charset="0"/>
              <a:buChar char="▪"/>
              <a:defRPr/>
            </a:pPr>
            <a:r>
              <a:rPr lang="el-GR" b="1" i="1" dirty="0">
                <a:solidFill>
                  <a:srgbClr val="CC0000"/>
                </a:solidFill>
              </a:rPr>
              <a:t>ΠΑΙΔΙ ΚΑΙ ΠΕΡΙΒΑΛΛΟΝ:</a:t>
            </a:r>
            <a:r>
              <a:rPr lang="el-GR" dirty="0">
                <a:solidFill>
                  <a:srgbClr val="CC0000"/>
                </a:solidFill>
              </a:rPr>
              <a:t> </a:t>
            </a:r>
          </a:p>
          <a:p>
            <a:pPr marL="274320" indent="-274320" eaLnBrk="1" fontAlgn="auto" hangingPunct="1">
              <a:spcAft>
                <a:spcPts val="0"/>
              </a:spcAft>
              <a:buFont typeface="Arial" charset="0"/>
              <a:buNone/>
              <a:defRPr/>
            </a:pPr>
            <a:r>
              <a:rPr lang="en-US" b="1" dirty="0"/>
              <a:t>    </a:t>
            </a:r>
            <a:r>
              <a:rPr lang="el-GR" b="1" dirty="0"/>
              <a:t>ΣΧΕΔΙΑΣΜΟΣ ΚΑΙ ΑΝΑΠΤΥΞΗ  ΔΡΑΣΤΗΡΙΟΤΗΤΩΝ ΜΕΛΕΤΗΣ ΠΕΡΙΒΑΛΛΟΝΤΟΣ</a:t>
            </a:r>
          </a:p>
          <a:p>
            <a:pPr marL="274320" indent="-274320" eaLnBrk="1" fontAlgn="auto" hangingPunct="1">
              <a:spcAft>
                <a:spcPts val="0"/>
              </a:spcAft>
              <a:buFont typeface="Arial" charset="0"/>
              <a:buBlip>
                <a:blip r:embed="rId2"/>
              </a:buBlip>
              <a:defRPr/>
            </a:pPr>
            <a:r>
              <a:rPr lang="el-GR" b="1" dirty="0"/>
              <a:t>ΑΝΘΡΩΠΟΓΕΝΕΣ ΠΕΡΙΒΑΛΛΟΝ ΚΑΙ ΑΛΛΗΛΕΠΙΔΡΑΣΗ</a:t>
            </a:r>
          </a:p>
          <a:p>
            <a:pPr marL="274320" indent="-274320" eaLnBrk="1" fontAlgn="auto" hangingPunct="1">
              <a:spcAft>
                <a:spcPts val="0"/>
              </a:spcAft>
              <a:buFont typeface="Arial" charset="0"/>
              <a:buBlip>
                <a:blip r:embed="rId2"/>
              </a:buBlip>
              <a:defRPr/>
            </a:pPr>
            <a:r>
              <a:rPr lang="el-GR" b="1" dirty="0"/>
              <a:t>ΦΥΣΙΚΟ ΠΕΡΙΒΑΛΛΟΝ ΚΑΙ ΑΛΛΗΛΕΠΙΔΡΑΣΗ </a:t>
            </a:r>
          </a:p>
          <a:p>
            <a:pPr marL="274320" indent="-274320" eaLnBrk="1" fontAlgn="auto" hangingPunct="1">
              <a:spcAft>
                <a:spcPts val="0"/>
              </a:spcAft>
              <a:buFont typeface="Arial" panose="020B0604020202020204" pitchFamily="34" charset="0"/>
              <a:buChar char="▪"/>
              <a:defRPr/>
            </a:pPr>
            <a:r>
              <a:rPr lang="el-GR" b="1" dirty="0"/>
              <a:t>1. ΑΝΘΡΩΠΟΓΕΝΕΣ ΠΕΡΙΒΑΛΛΟΝ ΚΑΙ ΑΛΛΗΛΕΠΙΔΡΑΣΗ </a:t>
            </a:r>
          </a:p>
          <a:p>
            <a:pPr marL="274320" indent="-274320" eaLnBrk="1" fontAlgn="auto" hangingPunct="1">
              <a:spcAft>
                <a:spcPts val="0"/>
              </a:spcAft>
              <a:buFont typeface="Arial" panose="020B0604020202020204" pitchFamily="34" charset="0"/>
              <a:buChar char="▪"/>
              <a:defRPr/>
            </a:pPr>
            <a:r>
              <a:rPr lang="el-GR" b="1" dirty="0"/>
              <a:t>α) ΤΟ ΠΑΙΔΙ ΣΤΟ ΝΗΠΙΑΓΩΓΕΙΟ ΚΑΙ Η ΣΧΕΣΗ ΤΟΥ ΜΕ ΤΟΥΣ ΑΛΛΟΥΣ</a:t>
            </a:r>
          </a:p>
          <a:p>
            <a:pPr marL="274320" indent="-274320" eaLnBrk="1" fontAlgn="auto" hangingPunct="1">
              <a:spcAft>
                <a:spcPts val="0"/>
              </a:spcAft>
              <a:buFont typeface="Arial" panose="020B0604020202020204" pitchFamily="34" charset="0"/>
              <a:buChar char="▪"/>
              <a:defRPr/>
            </a:pPr>
            <a:r>
              <a:rPr lang="el-GR" b="1" dirty="0"/>
              <a:t>β) ΤΟ ΠΑΙΔΙ ΣΤΟ ΕΥΡΥΤΕΡΟ ΑΝΘΡΩΠΟΓΕΝΕΣ ΠΕΡΙΒΑΛΛΟΝ</a:t>
            </a:r>
          </a:p>
          <a:p>
            <a:pPr marL="274320" indent="-274320" eaLnBrk="1" fontAlgn="auto" hangingPunct="1">
              <a:spcAft>
                <a:spcPts val="0"/>
              </a:spcAft>
              <a:buFont typeface="Arial" panose="020B0604020202020204" pitchFamily="34" charset="0"/>
              <a:buChar char="▪"/>
              <a:defRPr/>
            </a:pPr>
            <a:r>
              <a:rPr lang="el-GR" b="1" dirty="0"/>
              <a:t>2. ΦΥΣΙΚΟ ΠΕΡΙΒΑΛΛΟΝ ΚΑΙ ΑΛΛΗΛΕΠΙΔΡΑΣΗ</a:t>
            </a:r>
          </a:p>
          <a:p>
            <a:pPr marL="274320" indent="-274320" eaLnBrk="1" fontAlgn="auto" hangingPunct="1">
              <a:spcAft>
                <a:spcPts val="0"/>
              </a:spcAft>
              <a:buFont typeface="Arial" panose="020B0604020202020204" pitchFamily="34" charset="0"/>
              <a:buChar char="▪"/>
              <a:defRPr/>
            </a:pPr>
            <a:endParaRPr lang="el-GR" dirty="0"/>
          </a:p>
        </p:txBody>
      </p:sp>
      <p:sp>
        <p:nvSpPr>
          <p:cNvPr id="4" name="3 - Θέση ημερομηνίας">
            <a:extLst>
              <a:ext uri="{FF2B5EF4-FFF2-40B4-BE49-F238E27FC236}">
                <a16:creationId xmlns:a16="http://schemas.microsoft.com/office/drawing/2014/main" id="{42F4AB5D-AF4E-47F6-80BB-B6BEDDE6C826}"/>
              </a:ext>
            </a:extLst>
          </p:cNvPr>
          <p:cNvSpPr>
            <a:spLocks noGrp="1"/>
          </p:cNvSpPr>
          <p:nvPr>
            <p:ph type="dt" sz="quarter" idx="11"/>
          </p:nvPr>
        </p:nvSpPr>
        <p:spPr/>
        <p:txBody>
          <a:bodyPr/>
          <a:lstStyle/>
          <a:p>
            <a:pPr>
              <a:defRPr/>
            </a:pPr>
            <a:fld id="{C5F1643C-FD2A-4878-B5DD-9D2F7909674D}"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D0B4A71A-F3CB-4D83-AF47-E084C501FCD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F96FC7-9AC8-4419-A405-5C14D7E563C7}" type="slidenum">
              <a:rPr lang="el-GR" altLang="el-GR">
                <a:latin typeface="Constantia" panose="02030602050306030303" pitchFamily="18" charset="0"/>
              </a:rPr>
              <a:pPr eaLnBrk="1" hangingPunct="1"/>
              <a:t>37</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EEEDD700-9F15-49AB-ACC3-3DBAD9367898}"/>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a:extLst>
              <a:ext uri="{FF2B5EF4-FFF2-40B4-BE49-F238E27FC236}">
                <a16:creationId xmlns:a16="http://schemas.microsoft.com/office/drawing/2014/main" id="{3A4BB759-DF66-463B-A05E-936EC4C40D69}"/>
              </a:ext>
            </a:extLst>
          </p:cNvPr>
          <p:cNvSpPr/>
          <p:nvPr/>
        </p:nvSpPr>
        <p:spPr>
          <a:xfrm>
            <a:off x="450850" y="500063"/>
            <a:ext cx="11215688" cy="557212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lang="el-GR" b="1" dirty="0">
                <a:solidFill>
                  <a:srgbClr val="CC0000"/>
                </a:solidFill>
              </a:rPr>
              <a:t>Τα παιδιά αναπτύσσουν ικανότητες και δεξιότητες που δημιουργούν προϋποθέσεις για την ανάπτυξη της αφαιρετικής σκέψης και τη μύηση των παιδιών σε πολιτισμικές πρακτικές  όπως:</a:t>
            </a:r>
          </a:p>
          <a:p>
            <a:pPr fontAlgn="auto">
              <a:lnSpc>
                <a:spcPct val="150000"/>
              </a:lnSpc>
              <a:spcBef>
                <a:spcPts val="0"/>
              </a:spcBef>
              <a:spcAft>
                <a:spcPts val="0"/>
              </a:spcAft>
              <a:buFont typeface="Wingdings" pitchFamily="2" charset="2"/>
              <a:buChar char="ü"/>
              <a:defRPr/>
            </a:pPr>
            <a:r>
              <a:rPr lang="el-GR" dirty="0">
                <a:solidFill>
                  <a:srgbClr val="002060"/>
                </a:solidFill>
              </a:rPr>
              <a:t>Την παρατήρηση, μέσω των αισθήσεων και την περιγραφή</a:t>
            </a:r>
            <a:endParaRPr lang="el-GR" b="1" dirty="0">
              <a:solidFill>
                <a:srgbClr val="002060"/>
              </a:solidFill>
            </a:endParaRPr>
          </a:p>
          <a:p>
            <a:pPr fontAlgn="auto">
              <a:lnSpc>
                <a:spcPct val="150000"/>
              </a:lnSpc>
              <a:spcBef>
                <a:spcPts val="0"/>
              </a:spcBef>
              <a:spcAft>
                <a:spcPts val="0"/>
              </a:spcAft>
              <a:buFont typeface="Wingdings" pitchFamily="2" charset="2"/>
              <a:buChar char="ü"/>
              <a:defRPr/>
            </a:pPr>
            <a:r>
              <a:rPr lang="el-GR" dirty="0">
                <a:solidFill>
                  <a:srgbClr val="002060"/>
                </a:solidFill>
              </a:rPr>
              <a:t>Τη διατύπωση ερωτημάτων και την αναζήτηση απαντήσεων μέσω του πειραματισμού και της διερεύνησης</a:t>
            </a:r>
            <a:endParaRPr lang="el-GR" b="1" dirty="0">
              <a:solidFill>
                <a:srgbClr val="002060"/>
              </a:solidFill>
            </a:endParaRPr>
          </a:p>
          <a:p>
            <a:pPr fontAlgn="auto">
              <a:lnSpc>
                <a:spcPct val="150000"/>
              </a:lnSpc>
              <a:spcBef>
                <a:spcPts val="0"/>
              </a:spcBef>
              <a:spcAft>
                <a:spcPts val="0"/>
              </a:spcAft>
              <a:buFont typeface="Wingdings" pitchFamily="2" charset="2"/>
              <a:buChar char="ü"/>
              <a:defRPr/>
            </a:pPr>
            <a:r>
              <a:rPr lang="el-GR" dirty="0">
                <a:solidFill>
                  <a:srgbClr val="002060"/>
                </a:solidFill>
              </a:rPr>
              <a:t>Τη διατύπωση προβλέψεων και τη διερεύνησή τους </a:t>
            </a:r>
            <a:endParaRPr lang="el-GR" b="1" dirty="0">
              <a:solidFill>
                <a:srgbClr val="002060"/>
              </a:solidFill>
            </a:endParaRPr>
          </a:p>
          <a:p>
            <a:pPr fontAlgn="auto">
              <a:lnSpc>
                <a:spcPct val="150000"/>
              </a:lnSpc>
              <a:spcBef>
                <a:spcPts val="0"/>
              </a:spcBef>
              <a:spcAft>
                <a:spcPts val="0"/>
              </a:spcAft>
              <a:buFont typeface="Wingdings" pitchFamily="2" charset="2"/>
              <a:buChar char="ü"/>
              <a:defRPr/>
            </a:pPr>
            <a:r>
              <a:rPr lang="el-GR" dirty="0">
                <a:solidFill>
                  <a:srgbClr val="002060"/>
                </a:solidFill>
              </a:rPr>
              <a:t>Τη διατύπωση λειτουργικών ορισμών, ορισμών δηλαδή που προσδίδουν νόημα σε μια έννοια με βάση τις εμπειρίες και τις παρατηρήσεις μιας δεδομένης στιγμής, και συμβάλλουν στην ανάπτυξη δεξιοτήτων απαραίτητων για τη συγκρότηση του γραπτού λόγου, τη συσχέτιση των εννοιών μεταξύ τους και τη σύνδεσή τους με την πράξη</a:t>
            </a:r>
            <a:endParaRPr lang="el-GR" b="1" dirty="0">
              <a:solidFill>
                <a:srgbClr val="002060"/>
              </a:solidFill>
            </a:endParaRPr>
          </a:p>
          <a:p>
            <a:pPr fontAlgn="auto">
              <a:lnSpc>
                <a:spcPct val="150000"/>
              </a:lnSpc>
              <a:spcBef>
                <a:spcPts val="0"/>
              </a:spcBef>
              <a:spcAft>
                <a:spcPts val="0"/>
              </a:spcAft>
              <a:buFont typeface="Wingdings" pitchFamily="2" charset="2"/>
              <a:buChar char="ü"/>
              <a:defRPr/>
            </a:pPr>
            <a:r>
              <a:rPr lang="el-GR" dirty="0">
                <a:solidFill>
                  <a:srgbClr val="002060"/>
                </a:solidFill>
              </a:rPr>
              <a:t>Την εξαγωγή συμπερασμάτων, μέσα από τη μελέτη πληροφοριών και δεδομένων και τη σύνδεσή τους με προηγούμενες εμπειρίες</a:t>
            </a:r>
            <a:endParaRPr lang="el-GR" b="1" dirty="0">
              <a:solidFill>
                <a:srgbClr val="002060"/>
              </a:solidFill>
            </a:endParaRPr>
          </a:p>
          <a:p>
            <a:pPr fontAlgn="auto">
              <a:lnSpc>
                <a:spcPct val="150000"/>
              </a:lnSpc>
              <a:spcBef>
                <a:spcPts val="0"/>
              </a:spcBef>
              <a:spcAft>
                <a:spcPts val="0"/>
              </a:spcAft>
              <a:buFont typeface="Wingdings" pitchFamily="2" charset="2"/>
              <a:buChar char="ü"/>
              <a:defRPr/>
            </a:pPr>
            <a:r>
              <a:rPr lang="el-GR" dirty="0">
                <a:solidFill>
                  <a:srgbClr val="002060"/>
                </a:solidFill>
              </a:rPr>
              <a:t>Την κατάκτηση ευρείας ποικιλίας δεξιοτήτων</a:t>
            </a:r>
            <a:r>
              <a:rPr lang="el-GR" b="1" dirty="0">
                <a:solidFill>
                  <a:srgbClr val="002060"/>
                </a:solidFill>
              </a:rPr>
              <a:t> </a:t>
            </a:r>
            <a:r>
              <a:rPr lang="el-GR" dirty="0">
                <a:solidFill>
                  <a:srgbClr val="002060"/>
                </a:solidFill>
              </a:rPr>
              <a:t>αλληλεπίδρασης και την καλλιέργεια της κλίσης των παιδιών.</a:t>
            </a:r>
            <a:endParaRPr lang="el-GR" b="1" dirty="0">
              <a:solidFill>
                <a:srgbClr val="002060"/>
              </a:solidFill>
            </a:endParaRPr>
          </a:p>
        </p:txBody>
      </p:sp>
      <p:sp>
        <p:nvSpPr>
          <p:cNvPr id="3" name="2 - Θέση ημερομηνίας">
            <a:extLst>
              <a:ext uri="{FF2B5EF4-FFF2-40B4-BE49-F238E27FC236}">
                <a16:creationId xmlns:a16="http://schemas.microsoft.com/office/drawing/2014/main" id="{6941D823-60FB-4EF7-8C86-AF82DA22CBE3}"/>
              </a:ext>
            </a:extLst>
          </p:cNvPr>
          <p:cNvSpPr>
            <a:spLocks noGrp="1"/>
          </p:cNvSpPr>
          <p:nvPr>
            <p:ph type="dt" sz="quarter" idx="11"/>
          </p:nvPr>
        </p:nvSpPr>
        <p:spPr/>
        <p:txBody>
          <a:bodyPr/>
          <a:lstStyle/>
          <a:p>
            <a:pPr>
              <a:defRPr/>
            </a:pPr>
            <a:fld id="{06AF8D04-BF74-4087-B6E6-D79304AD0BA7}"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FC5EAD3C-7BB0-4B9D-A8DD-EDEF3753DF5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5D7505-CC64-4793-BEEC-14E79FAF2C0D}" type="slidenum">
              <a:rPr lang="el-GR" altLang="el-GR">
                <a:latin typeface="Constantia" panose="02030602050306030303" pitchFamily="18" charset="0"/>
              </a:rPr>
              <a:pPr eaLnBrk="1" hangingPunct="1"/>
              <a:t>38</a:t>
            </a:fld>
            <a:endParaRPr lang="el-GR" altLang="el-GR">
              <a:latin typeface="Constantia" panose="02030602050306030303" pitchFamily="18" charset="0"/>
            </a:endParaRPr>
          </a:p>
        </p:txBody>
      </p:sp>
      <p:sp>
        <p:nvSpPr>
          <p:cNvPr id="5" name="4 - Θέση υποσέλιδου">
            <a:extLst>
              <a:ext uri="{FF2B5EF4-FFF2-40B4-BE49-F238E27FC236}">
                <a16:creationId xmlns:a16="http://schemas.microsoft.com/office/drawing/2014/main" id="{D067D855-8167-4160-98FD-E7F804562166}"/>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2 - Θέση περιεχομένου">
            <a:extLst>
              <a:ext uri="{FF2B5EF4-FFF2-40B4-BE49-F238E27FC236}">
                <a16:creationId xmlns:a16="http://schemas.microsoft.com/office/drawing/2014/main" id="{0306FCF9-F3B9-4A50-8967-F9B71719A0B7}"/>
              </a:ext>
            </a:extLst>
          </p:cNvPr>
          <p:cNvSpPr>
            <a:spLocks noGrp="1"/>
          </p:cNvSpPr>
          <p:nvPr>
            <p:ph idx="1"/>
          </p:nvPr>
        </p:nvSpPr>
        <p:spPr>
          <a:xfrm>
            <a:off x="307975" y="285750"/>
            <a:ext cx="11572875" cy="5784850"/>
          </a:xfrm>
          <a:solidFill>
            <a:schemeClr val="accent2">
              <a:lumMod val="20000"/>
              <a:lumOff val="80000"/>
            </a:schemeClr>
          </a:solidFill>
        </p:spPr>
        <p:txBody>
          <a:bodyPr/>
          <a:lstStyle/>
          <a:p>
            <a:pPr eaLnBrk="1" hangingPunct="1">
              <a:lnSpc>
                <a:spcPct val="150000"/>
              </a:lnSpc>
              <a:buFont typeface="Arial" charset="0"/>
              <a:buNone/>
              <a:defRPr/>
            </a:pPr>
            <a:r>
              <a:rPr lang="el-GR" b="1" dirty="0">
                <a:solidFill>
                  <a:srgbClr val="CC0000"/>
                </a:solidFill>
              </a:rPr>
              <a:t>ΠΑΙΔΙ ΚΑΙ ΔΗΜΙΟΥΡΓΙΑ - ΕΚΦΡΑΣΗ :</a:t>
            </a:r>
            <a:r>
              <a:rPr lang="el-GR" dirty="0">
                <a:solidFill>
                  <a:srgbClr val="CC0000"/>
                </a:solidFill>
              </a:rPr>
              <a:t> </a:t>
            </a:r>
          </a:p>
          <a:p>
            <a:pPr eaLnBrk="1" hangingPunct="1">
              <a:lnSpc>
                <a:spcPct val="100000"/>
              </a:lnSpc>
              <a:buFont typeface="Arial" charset="0"/>
              <a:buChar char="•"/>
              <a:defRPr/>
            </a:pPr>
            <a:r>
              <a:rPr lang="el-GR" dirty="0"/>
              <a:t>ΣΧΕΔΙΑΣΜΟΣ ΚΑΙ ΑΝΑΠΤΥΞΗ  ΔΡΑΣΤΗΡΙΟΤΗΤΩΝ ΔΗΜΙΟΥΡΓΙΑΣ ΚΑΙ ΕΚΦΡΑΣΗΣ </a:t>
            </a:r>
          </a:p>
          <a:p>
            <a:pPr eaLnBrk="1" hangingPunct="1">
              <a:lnSpc>
                <a:spcPct val="100000"/>
              </a:lnSpc>
              <a:buFont typeface="Arial" charset="0"/>
              <a:buBlip>
                <a:blip r:embed="rId2"/>
              </a:buBlip>
              <a:defRPr/>
            </a:pPr>
            <a:r>
              <a:rPr lang="el-GR" dirty="0"/>
              <a:t>Σχέδια, </a:t>
            </a:r>
            <a:endParaRPr lang="en-US" dirty="0"/>
          </a:p>
          <a:p>
            <a:pPr eaLnBrk="1" hangingPunct="1">
              <a:lnSpc>
                <a:spcPct val="100000"/>
              </a:lnSpc>
              <a:buFont typeface="Arial" charset="0"/>
              <a:buBlip>
                <a:blip r:embed="rId2"/>
              </a:buBlip>
              <a:defRPr/>
            </a:pPr>
            <a:r>
              <a:rPr lang="el-GR" dirty="0"/>
              <a:t>ζωγραφική, </a:t>
            </a:r>
            <a:endParaRPr lang="en-US" dirty="0"/>
          </a:p>
          <a:p>
            <a:pPr eaLnBrk="1" hangingPunct="1">
              <a:lnSpc>
                <a:spcPct val="100000"/>
              </a:lnSpc>
              <a:buFont typeface="Arial" charset="0"/>
              <a:buBlip>
                <a:blip r:embed="rId2"/>
              </a:buBlip>
              <a:defRPr/>
            </a:pPr>
            <a:r>
              <a:rPr lang="el-GR" dirty="0"/>
              <a:t>πλαστικές τέχνες,</a:t>
            </a:r>
            <a:endParaRPr lang="en-US" dirty="0"/>
          </a:p>
          <a:p>
            <a:pPr eaLnBrk="1" hangingPunct="1">
              <a:lnSpc>
                <a:spcPct val="100000"/>
              </a:lnSpc>
              <a:buFont typeface="Arial" charset="0"/>
              <a:buBlip>
                <a:blip r:embed="rId2"/>
              </a:buBlip>
              <a:defRPr/>
            </a:pPr>
            <a:r>
              <a:rPr lang="el-GR" dirty="0"/>
              <a:t> κατασκευές,</a:t>
            </a:r>
            <a:endParaRPr lang="en-US" dirty="0"/>
          </a:p>
          <a:p>
            <a:pPr eaLnBrk="1" hangingPunct="1">
              <a:lnSpc>
                <a:spcPct val="100000"/>
              </a:lnSpc>
              <a:buFont typeface="Arial" charset="0"/>
              <a:buBlip>
                <a:blip r:embed="rId2"/>
              </a:buBlip>
              <a:defRPr/>
            </a:pPr>
            <a:r>
              <a:rPr lang="el-GR" dirty="0"/>
              <a:t> δραματοποίηση, </a:t>
            </a:r>
            <a:endParaRPr lang="en-US" dirty="0"/>
          </a:p>
          <a:p>
            <a:pPr eaLnBrk="1" hangingPunct="1">
              <a:lnSpc>
                <a:spcPct val="100000"/>
              </a:lnSpc>
              <a:buFont typeface="Arial" charset="0"/>
              <a:buBlip>
                <a:blip r:embed="rId2"/>
              </a:buBlip>
              <a:defRPr/>
            </a:pPr>
            <a:r>
              <a:rPr lang="el-GR" dirty="0"/>
              <a:t>θεατρικά δρώμενα, </a:t>
            </a:r>
            <a:endParaRPr lang="en-US" dirty="0"/>
          </a:p>
          <a:p>
            <a:pPr eaLnBrk="1" hangingPunct="1">
              <a:lnSpc>
                <a:spcPct val="100000"/>
              </a:lnSpc>
              <a:buFont typeface="Arial" charset="0"/>
              <a:buBlip>
                <a:blip r:embed="rId2"/>
              </a:buBlip>
              <a:defRPr/>
            </a:pPr>
            <a:r>
              <a:rPr lang="el-GR" dirty="0"/>
              <a:t>κίνηση, χορός, μουσική </a:t>
            </a:r>
          </a:p>
          <a:p>
            <a:pPr eaLnBrk="1" hangingPunct="1">
              <a:buFont typeface="Arial" charset="0"/>
              <a:buChar char="•"/>
              <a:defRPr/>
            </a:pPr>
            <a:endParaRPr lang="el-GR" dirty="0"/>
          </a:p>
        </p:txBody>
      </p:sp>
      <p:sp>
        <p:nvSpPr>
          <p:cNvPr id="4" name="3 - Θέση ημερομηνίας">
            <a:extLst>
              <a:ext uri="{FF2B5EF4-FFF2-40B4-BE49-F238E27FC236}">
                <a16:creationId xmlns:a16="http://schemas.microsoft.com/office/drawing/2014/main" id="{6800E4E6-691C-479D-A04A-0C670ED7912A}"/>
              </a:ext>
            </a:extLst>
          </p:cNvPr>
          <p:cNvSpPr>
            <a:spLocks noGrp="1"/>
          </p:cNvSpPr>
          <p:nvPr>
            <p:ph type="dt" sz="quarter" idx="11"/>
          </p:nvPr>
        </p:nvSpPr>
        <p:spPr/>
        <p:txBody>
          <a:bodyPr/>
          <a:lstStyle/>
          <a:p>
            <a:pPr>
              <a:defRPr/>
            </a:pPr>
            <a:fld id="{B30130A9-EC32-4B4C-BAB1-AE324A6B42F1}"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8D8F285C-E158-4834-AFB0-8F7C4BD0DD9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6929B3-3B02-4692-8A76-209E51B6C33B}" type="slidenum">
              <a:rPr lang="el-GR" altLang="el-GR">
                <a:latin typeface="Constantia" panose="02030602050306030303" pitchFamily="18" charset="0"/>
              </a:rPr>
              <a:pPr eaLnBrk="1" hangingPunct="1"/>
              <a:t>39</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78A61FE4-A260-4F61-A67B-20261ECCFF15}"/>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E049526D-DEDB-415C-B4DD-E3896946FB35}"/>
              </a:ext>
            </a:extLst>
          </p:cNvPr>
          <p:cNvSpPr>
            <a:spLocks noGrp="1"/>
          </p:cNvSpPr>
          <p:nvPr>
            <p:ph type="title"/>
          </p:nvPr>
        </p:nvSpPr>
        <p:spPr>
          <a:xfrm>
            <a:off x="1219200" y="431800"/>
            <a:ext cx="9750425" cy="854075"/>
          </a:xfrm>
        </p:spPr>
        <p:txBody>
          <a:bodyPr/>
          <a:lstStyle/>
          <a:p>
            <a:pPr algn="ctr">
              <a:defRPr/>
            </a:pPr>
            <a:r>
              <a:rPr lang="el-GR" sz="2800" b="1" dirty="0">
                <a:solidFill>
                  <a:schemeClr val="accent1">
                    <a:lumMod val="60000"/>
                    <a:lumOff val="40000"/>
                  </a:schemeClr>
                </a:solidFill>
              </a:rPr>
              <a:t>Περιεχόμενα Μαθήματος</a:t>
            </a:r>
            <a:endParaRPr lang="el-GR" sz="2800" dirty="0"/>
          </a:p>
        </p:txBody>
      </p:sp>
      <p:sp>
        <p:nvSpPr>
          <p:cNvPr id="8195" name="2 - Θέση περιεχομένου">
            <a:extLst>
              <a:ext uri="{FF2B5EF4-FFF2-40B4-BE49-F238E27FC236}">
                <a16:creationId xmlns:a16="http://schemas.microsoft.com/office/drawing/2014/main" id="{0C920D98-C34F-417E-8CA0-EB5A6F80BFED}"/>
              </a:ext>
            </a:extLst>
          </p:cNvPr>
          <p:cNvSpPr>
            <a:spLocks noGrp="1"/>
          </p:cNvSpPr>
          <p:nvPr>
            <p:ph idx="1"/>
          </p:nvPr>
        </p:nvSpPr>
        <p:spPr>
          <a:xfrm>
            <a:off x="1219200" y="1285875"/>
            <a:ext cx="10304463" cy="4784725"/>
          </a:xfrm>
        </p:spPr>
        <p:txBody>
          <a:bodyPr/>
          <a:lstStyle/>
          <a:p>
            <a:pPr>
              <a:buFont typeface="Arial" panose="020B0604020202020204" pitchFamily="34" charset="0"/>
              <a:buBlip>
                <a:blip r:embed="rId2"/>
              </a:buBlip>
            </a:pPr>
            <a:r>
              <a:rPr lang="el-GR" altLang="el-GR"/>
              <a:t>Η εκπαίδευση των νηπιαγωγών για καλύτερη επικοινωνία – συνεργασία με τους γονείς</a:t>
            </a:r>
          </a:p>
          <a:p>
            <a:pPr>
              <a:buFont typeface="Arial" panose="020B0604020202020204" pitchFamily="34" charset="0"/>
              <a:buBlip>
                <a:blip r:embed="rId2"/>
              </a:buBlip>
            </a:pPr>
            <a:r>
              <a:rPr lang="el-GR" altLang="el-GR"/>
              <a:t>Παιδιά από άλλες χώρες στο νηπιαγωγείο και προτάσεις διδασκαλίας</a:t>
            </a:r>
          </a:p>
          <a:p>
            <a:pPr>
              <a:buFont typeface="Arial" panose="020B0604020202020204" pitchFamily="34" charset="0"/>
              <a:buBlip>
                <a:blip r:embed="rId2"/>
              </a:buBlip>
            </a:pPr>
            <a:r>
              <a:rPr lang="el-GR" altLang="el-GR"/>
              <a:t>Βασικές θεωρητικές αρχές και προσεγγίσεις για τη συνεργασία Οικογένειας και Νηπιαγωγείου</a:t>
            </a:r>
          </a:p>
          <a:p>
            <a:pPr>
              <a:buFont typeface="Arial" panose="020B0604020202020204" pitchFamily="34" charset="0"/>
              <a:buBlip>
                <a:blip r:embed="rId2"/>
              </a:buBlip>
            </a:pPr>
            <a:r>
              <a:rPr lang="el-GR" altLang="el-GR"/>
              <a:t>Το πολυδιάστατο πεδίο της Κοινωνικής Μάθησης</a:t>
            </a:r>
          </a:p>
          <a:p>
            <a:pPr>
              <a:buFont typeface="Arial" panose="020B0604020202020204" pitchFamily="34" charset="0"/>
              <a:buBlip>
                <a:blip r:embed="rId2"/>
              </a:buBlip>
            </a:pPr>
            <a:r>
              <a:rPr lang="el-GR" altLang="el-GR"/>
              <a:t>Η αξιοποίηση του πεδίου της Κοινωνικής Μάθησης στην παιδαγωγική εργασία του Νηπιαγωγείου</a:t>
            </a:r>
          </a:p>
          <a:p>
            <a:pPr>
              <a:buFont typeface="Arial" panose="020B0604020202020204" pitchFamily="34" charset="0"/>
              <a:buBlip>
                <a:blip r:embed="rId2"/>
              </a:buBlip>
            </a:pPr>
            <a:r>
              <a:rPr lang="el-GR" altLang="el-GR"/>
              <a:t>Εξατομικευμένος παιδαγωγικός σχεδιασμός</a:t>
            </a:r>
          </a:p>
          <a:p>
            <a:pPr>
              <a:buFont typeface="Arial" panose="020B0604020202020204" pitchFamily="34" charset="0"/>
              <a:buBlip>
                <a:blip r:embed="rId2"/>
              </a:buBlip>
            </a:pPr>
            <a:r>
              <a:rPr lang="el-GR" altLang="el-GR"/>
              <a:t>Παρουσίαση ερευνητικών εργασιών</a:t>
            </a:r>
          </a:p>
          <a:p>
            <a:endParaRPr lang="el-GR" altLang="el-GR"/>
          </a:p>
        </p:txBody>
      </p:sp>
      <p:sp>
        <p:nvSpPr>
          <p:cNvPr id="4" name="3 - Θέση υποσέλιδου">
            <a:extLst>
              <a:ext uri="{FF2B5EF4-FFF2-40B4-BE49-F238E27FC236}">
                <a16:creationId xmlns:a16="http://schemas.microsoft.com/office/drawing/2014/main" id="{11F28C38-4F9A-419E-86B7-3A2FFCC78393}"/>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354021FD-57E8-4030-8DEB-7D3EF2F162BA}"/>
              </a:ext>
            </a:extLst>
          </p:cNvPr>
          <p:cNvSpPr>
            <a:spLocks noGrp="1"/>
          </p:cNvSpPr>
          <p:nvPr>
            <p:ph type="dt" sz="quarter" idx="11"/>
          </p:nvPr>
        </p:nvSpPr>
        <p:spPr/>
        <p:txBody>
          <a:bodyPr/>
          <a:lstStyle/>
          <a:p>
            <a:pPr>
              <a:defRPr/>
            </a:pPr>
            <a:fld id="{9A89ED3D-3BEB-420E-98AC-05F8133E0C05}"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B43A91A1-87A8-4580-A137-8271C765175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F5DEE4-D3AD-45B4-AA18-4A20EDB94411}" type="slidenum">
              <a:rPr lang="el-GR" altLang="el-GR">
                <a:latin typeface="Constantia" panose="02030602050306030303" pitchFamily="18" charset="0"/>
              </a:rPr>
              <a:pPr eaLnBrk="1" hangingPunct="1"/>
              <a:t>4</a:t>
            </a:fld>
            <a:endParaRPr lang="el-GR" altLang="el-GR">
              <a:latin typeface="Constantia" panose="02030602050306030303" pitchFamily="18"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FA45C2AA-8CF6-402A-92CD-B62E18651E55}"/>
              </a:ext>
            </a:extLst>
          </p:cNvPr>
          <p:cNvSpPr>
            <a:spLocks noGrp="1"/>
          </p:cNvSpPr>
          <p:nvPr>
            <p:ph idx="1"/>
          </p:nvPr>
        </p:nvSpPr>
        <p:spPr>
          <a:xfrm>
            <a:off x="736600" y="714375"/>
            <a:ext cx="10233025" cy="5356225"/>
          </a:xfrm>
          <a:solidFill>
            <a:schemeClr val="accent2">
              <a:lumMod val="20000"/>
              <a:lumOff val="80000"/>
            </a:schemeClr>
          </a:solidFill>
        </p:spPr>
        <p:txBody>
          <a:bodyPr>
            <a:normAutofit/>
          </a:bodyPr>
          <a:lstStyle/>
          <a:p>
            <a:pPr marL="274320" indent="-274320" eaLnBrk="1" fontAlgn="auto" hangingPunct="1">
              <a:spcAft>
                <a:spcPts val="0"/>
              </a:spcAft>
              <a:buFont typeface="Arial" charset="0"/>
              <a:buNone/>
              <a:defRPr/>
            </a:pPr>
            <a:r>
              <a:rPr lang="el-GR" b="1" dirty="0">
                <a:solidFill>
                  <a:srgbClr val="CC0000"/>
                </a:solidFill>
              </a:rPr>
              <a:t>ΠΑΙΔΙ ΚΑΙ ΠΛΗΡΟΦΟΡΙΚΗ:</a:t>
            </a:r>
            <a:endParaRPr lang="el-GR" dirty="0">
              <a:solidFill>
                <a:srgbClr val="CC0000"/>
              </a:solidFill>
            </a:endParaRPr>
          </a:p>
          <a:p>
            <a:pPr marL="274320" indent="-274320" eaLnBrk="1" fontAlgn="auto" hangingPunct="1">
              <a:spcAft>
                <a:spcPts val="0"/>
              </a:spcAft>
              <a:buFont typeface="Arial" panose="020B0604020202020204" pitchFamily="34" charset="0"/>
              <a:buChar char="▪"/>
              <a:defRPr/>
            </a:pPr>
            <a:r>
              <a:rPr lang="el-GR" dirty="0"/>
              <a:t> ΣΧΕΔΙΑΣΜΟΣ ΚΑΙ ΑΝΑΠΤΥΞΗ  ΑΠΛΩΝ ΔΡΑΣΤΗΡΙΟΤΗΤΩΝ ΠΛΗΡΟΦΟΡΙΚΗΣ </a:t>
            </a:r>
          </a:p>
          <a:p>
            <a:pPr marL="274320" indent="-274320" eaLnBrk="1" fontAlgn="auto" hangingPunct="1">
              <a:spcAft>
                <a:spcPts val="0"/>
              </a:spcAft>
              <a:buFont typeface="Wingdings" pitchFamily="2" charset="2"/>
              <a:buChar char="Ø"/>
              <a:defRPr/>
            </a:pPr>
            <a:r>
              <a:rPr lang="el-GR" dirty="0"/>
              <a:t>Στη διάρκεια ανάπτυξης θεματικών προσεγγίσεων ή σχεδίων εργασίας δίνονται πολλές ευκαιρίες αξιοποίησης του υπολογιστή στις έρευνες που σχεδιάζουν. </a:t>
            </a:r>
          </a:p>
          <a:p>
            <a:pPr marL="274320" indent="-274320" eaLnBrk="1" fontAlgn="auto" hangingPunct="1">
              <a:spcAft>
                <a:spcPts val="0"/>
              </a:spcAft>
              <a:buFont typeface="Wingdings" pitchFamily="2" charset="2"/>
              <a:buChar char="Ø"/>
              <a:defRPr/>
            </a:pPr>
            <a:r>
              <a:rPr lang="el-GR" dirty="0"/>
              <a:t>Ευκαιρίες για αναζήτηση πληροφοριών, εικόνων, εκτύπωσης έργων τους.</a:t>
            </a:r>
          </a:p>
          <a:p>
            <a:pPr marL="274320" indent="-274320" eaLnBrk="1" fontAlgn="auto" hangingPunct="1">
              <a:spcAft>
                <a:spcPts val="0"/>
              </a:spcAft>
              <a:buFont typeface="Wingdings" pitchFamily="2" charset="2"/>
              <a:buChar char="Ø"/>
              <a:defRPr/>
            </a:pPr>
            <a:r>
              <a:rPr lang="el-GR" dirty="0"/>
              <a:t>Εκτός από τον υπολογιστή, η τεχνολογία γενικότερα διατρέχει όλα τα προγράμματα ανάπτυξης και σχεδιασμού δραστηριοτήτων σύμφωνα με το ΔΕΠΠΣ. Η φωτογραφική μηχανή, το μαγνητόφωνο, οι βιντεοκάμερες, τα φωτοτυπικά μηχανήματα μπορούν να αξιοποιηθούν αποτελεσματικά στη μαθησιακή διαδικασία.</a:t>
            </a:r>
          </a:p>
          <a:p>
            <a:pPr marL="274320" indent="-274320" eaLnBrk="1" fontAlgn="auto" hangingPunct="1">
              <a:spcAft>
                <a:spcPts val="0"/>
              </a:spcAft>
              <a:buFont typeface="Arial" panose="020B0604020202020204" pitchFamily="34" charset="0"/>
              <a:buChar char="▪"/>
              <a:defRPr/>
            </a:pPr>
            <a:endParaRPr lang="el-GR" dirty="0"/>
          </a:p>
        </p:txBody>
      </p:sp>
      <p:sp>
        <p:nvSpPr>
          <p:cNvPr id="4" name="3 - Θέση ημερομηνίας">
            <a:extLst>
              <a:ext uri="{FF2B5EF4-FFF2-40B4-BE49-F238E27FC236}">
                <a16:creationId xmlns:a16="http://schemas.microsoft.com/office/drawing/2014/main" id="{1FC4739C-0EE1-44F8-9E00-35E88EA938F3}"/>
              </a:ext>
            </a:extLst>
          </p:cNvPr>
          <p:cNvSpPr>
            <a:spLocks noGrp="1"/>
          </p:cNvSpPr>
          <p:nvPr>
            <p:ph type="dt" sz="quarter" idx="11"/>
          </p:nvPr>
        </p:nvSpPr>
        <p:spPr/>
        <p:txBody>
          <a:bodyPr/>
          <a:lstStyle/>
          <a:p>
            <a:pPr>
              <a:defRPr/>
            </a:pPr>
            <a:fld id="{24446F4B-89F3-41F6-8B90-10CF9AAEC059}"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2D9635C1-F116-4168-ADDF-F4ED8116C5A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E5E38B-4EA7-457D-A30C-9323FA940997}" type="slidenum">
              <a:rPr lang="el-GR" altLang="el-GR">
                <a:latin typeface="Constantia" panose="02030602050306030303" pitchFamily="18" charset="0"/>
              </a:rPr>
              <a:pPr eaLnBrk="1" hangingPunct="1"/>
              <a:t>40</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9808920F-AE4E-45F7-AA13-8584B422C1BC}"/>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A9293C6-8EA6-4413-B46A-90D16EC9B028}"/>
              </a:ext>
            </a:extLst>
          </p:cNvPr>
          <p:cNvSpPr>
            <a:spLocks noChangeArrowheads="1"/>
          </p:cNvSpPr>
          <p:nvPr/>
        </p:nvSpPr>
        <p:spPr bwMode="auto">
          <a:xfrm>
            <a:off x="0" y="0"/>
            <a:ext cx="121888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orbel" panose="020B0503020204020204" pitchFamily="34" charset="0"/>
            </a:endParaRPr>
          </a:p>
        </p:txBody>
      </p:sp>
      <p:pic>
        <p:nvPicPr>
          <p:cNvPr id="46083" name="Picture 1">
            <a:extLst>
              <a:ext uri="{FF2B5EF4-FFF2-40B4-BE49-F238E27FC236}">
                <a16:creationId xmlns:a16="http://schemas.microsoft.com/office/drawing/2014/main" id="{67FF4483-F89D-4C2D-A7E3-F95B95AF9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375"/>
          <a:stretch>
            <a:fillRect/>
          </a:stretch>
        </p:blipFill>
        <p:spPr bwMode="auto">
          <a:xfrm>
            <a:off x="2093913" y="730250"/>
            <a:ext cx="7858125"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Θέση ημερομηνίας">
            <a:extLst>
              <a:ext uri="{FF2B5EF4-FFF2-40B4-BE49-F238E27FC236}">
                <a16:creationId xmlns:a16="http://schemas.microsoft.com/office/drawing/2014/main" id="{1EAB6095-E644-4950-8E98-EFF0F06CBF64}"/>
              </a:ext>
            </a:extLst>
          </p:cNvPr>
          <p:cNvSpPr>
            <a:spLocks noGrp="1"/>
          </p:cNvSpPr>
          <p:nvPr>
            <p:ph type="dt" sz="quarter" idx="11"/>
          </p:nvPr>
        </p:nvSpPr>
        <p:spPr/>
        <p:txBody>
          <a:bodyPr/>
          <a:lstStyle/>
          <a:p>
            <a:pPr>
              <a:defRPr/>
            </a:pPr>
            <a:fld id="{A799F3D7-AF4F-4928-83FA-785F29846AB5}"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341E492F-B9A8-4ED0-BB24-ACD8C6FEA65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D4418-2A70-4B09-B742-8B26C14E15AA}" type="slidenum">
              <a:rPr lang="el-GR" altLang="el-GR">
                <a:latin typeface="Constantia" panose="02030602050306030303" pitchFamily="18" charset="0"/>
              </a:rPr>
              <a:pPr eaLnBrk="1" hangingPunct="1"/>
              <a:t>41</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76DD0AA4-C22D-49C0-A007-03B2B43A1E7E}"/>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6DE59401-8F38-48A1-841A-FA4C0F02EAB7}"/>
              </a:ext>
            </a:extLst>
          </p:cNvPr>
          <p:cNvSpPr>
            <a:spLocks noChangeArrowheads="1"/>
          </p:cNvSpPr>
          <p:nvPr/>
        </p:nvSpPr>
        <p:spPr bwMode="auto">
          <a:xfrm>
            <a:off x="1022350" y="1143000"/>
            <a:ext cx="10429875" cy="4524375"/>
          </a:xfrm>
          <a:prstGeom prst="rect">
            <a:avLst/>
          </a:prstGeom>
          <a:solidFill>
            <a:schemeClr val="tx1">
              <a:lumMod val="20000"/>
              <a:lumOff val="80000"/>
            </a:schemeClr>
          </a:solidFill>
          <a:ln w="9525">
            <a:noFill/>
            <a:miter lim="800000"/>
            <a:headEnd/>
            <a:tailEnd/>
          </a:ln>
        </p:spPr>
        <p:txBody>
          <a:bodyPr anchor="ctr">
            <a:spAutoFit/>
          </a:bodyPr>
          <a:lstStyle/>
          <a:p>
            <a:pPr>
              <a:lnSpc>
                <a:spcPct val="200000"/>
              </a:lnSpc>
              <a:defRPr/>
            </a:pPr>
            <a:r>
              <a:rPr lang="en-US" sz="2400" dirty="0">
                <a:latin typeface="Arial" charset="0"/>
                <a:cs typeface="Times New Roman" pitchFamily="18" charset="0"/>
              </a:rPr>
              <a:t>O</a:t>
            </a:r>
            <a:r>
              <a:rPr lang="el-GR" sz="2400" dirty="0">
                <a:latin typeface="Arial" charset="0"/>
                <a:cs typeface="Times New Roman" pitchFamily="18" charset="0"/>
              </a:rPr>
              <a:t> όρος που περιλαμβάνεται εδώ είναι αυτός της </a:t>
            </a:r>
            <a:r>
              <a:rPr lang="el-GR" sz="2400" b="1" i="1" dirty="0" err="1">
                <a:latin typeface="Arial" charset="0"/>
                <a:cs typeface="Times New Roman" pitchFamily="18" charset="0"/>
              </a:rPr>
              <a:t>διαθεματικότητας</a:t>
            </a:r>
            <a:r>
              <a:rPr lang="el-GR" sz="2400" dirty="0">
                <a:latin typeface="Arial" charset="0"/>
                <a:cs typeface="Times New Roman" pitchFamily="18" charset="0"/>
              </a:rPr>
              <a:t> που αφορά την αλληλεπίδραση δύο ή περισσότερων γνωστικών αντικειμένων. </a:t>
            </a:r>
            <a:endParaRPr lang="en-US" sz="2400" dirty="0">
              <a:latin typeface="Arial" charset="0"/>
              <a:cs typeface="Times New Roman" pitchFamily="18" charset="0"/>
            </a:endParaRPr>
          </a:p>
          <a:p>
            <a:pPr>
              <a:lnSpc>
                <a:spcPct val="200000"/>
              </a:lnSpc>
              <a:defRPr/>
            </a:pPr>
            <a:r>
              <a:rPr lang="el-GR" sz="2400" dirty="0">
                <a:latin typeface="Arial" charset="0"/>
                <a:cs typeface="Times New Roman" pitchFamily="18" charset="0"/>
              </a:rPr>
              <a:t>Στο ΔΕΠΠΣ για το νηπιαγωγείο η </a:t>
            </a:r>
            <a:r>
              <a:rPr lang="el-GR" sz="2400" dirty="0" err="1">
                <a:latin typeface="Arial" charset="0"/>
                <a:cs typeface="Times New Roman" pitchFamily="18" charset="0"/>
              </a:rPr>
              <a:t>διαθεματική</a:t>
            </a:r>
            <a:r>
              <a:rPr lang="el-GR" sz="2400" dirty="0">
                <a:latin typeface="Arial" charset="0"/>
                <a:cs typeface="Times New Roman" pitchFamily="18" charset="0"/>
              </a:rPr>
              <a:t> προσέγγιση υλοποιείται: </a:t>
            </a:r>
            <a:endParaRPr lang="el-GR" sz="2400" dirty="0">
              <a:latin typeface="Arial" charset="0"/>
              <a:cs typeface="Arial" charset="0"/>
            </a:endParaRPr>
          </a:p>
          <a:p>
            <a:pPr eaLnBrk="0" hangingPunct="0">
              <a:lnSpc>
                <a:spcPct val="200000"/>
              </a:lnSpc>
              <a:defRPr/>
            </a:pPr>
            <a:r>
              <a:rPr lang="el-GR" sz="2400" b="1" dirty="0">
                <a:latin typeface="Arial" charset="0"/>
                <a:cs typeface="Times New Roman" pitchFamily="18" charset="0"/>
              </a:rPr>
              <a:t>α. με την θεματική προσέγγιση, </a:t>
            </a:r>
            <a:endParaRPr lang="el-GR" sz="2400" dirty="0">
              <a:latin typeface="Arial" charset="0"/>
              <a:cs typeface="Arial" charset="0"/>
            </a:endParaRPr>
          </a:p>
          <a:p>
            <a:pPr eaLnBrk="0" hangingPunct="0">
              <a:lnSpc>
                <a:spcPct val="200000"/>
              </a:lnSpc>
              <a:defRPr/>
            </a:pPr>
            <a:r>
              <a:rPr lang="el-GR" sz="2400" b="1" dirty="0">
                <a:latin typeface="Arial" charset="0"/>
                <a:cs typeface="Times New Roman" pitchFamily="18" charset="0"/>
              </a:rPr>
              <a:t>β. με τα σχέδια εργασίας,</a:t>
            </a:r>
            <a:endParaRPr lang="el-GR" sz="2400" dirty="0">
              <a:latin typeface="Arial" charset="0"/>
              <a:cs typeface="Arial" charset="0"/>
            </a:endParaRPr>
          </a:p>
          <a:p>
            <a:pPr eaLnBrk="0" hangingPunct="0">
              <a:lnSpc>
                <a:spcPct val="200000"/>
              </a:lnSpc>
              <a:defRPr/>
            </a:pPr>
            <a:r>
              <a:rPr lang="el-GR" sz="2400" b="1" dirty="0">
                <a:latin typeface="Times New Roman" pitchFamily="18" charset="0"/>
                <a:ea typeface="Calibri" pitchFamily="34" charset="0"/>
                <a:cs typeface="Times New Roman" pitchFamily="18" charset="0"/>
              </a:rPr>
              <a:t>γ</a:t>
            </a:r>
            <a:r>
              <a:rPr lang="el-GR" sz="2400" b="1" dirty="0">
                <a:latin typeface="Arial" charset="0"/>
                <a:cs typeface="Times New Roman" pitchFamily="18" charset="0"/>
              </a:rPr>
              <a:t>. με τη χρήση </a:t>
            </a:r>
            <a:r>
              <a:rPr lang="el-GR" sz="2400" b="1" dirty="0" err="1">
                <a:latin typeface="Arial" charset="0"/>
                <a:cs typeface="Times New Roman" pitchFamily="18" charset="0"/>
              </a:rPr>
              <a:t>διαθεματικών</a:t>
            </a:r>
            <a:r>
              <a:rPr lang="el-GR" sz="2400" b="1" dirty="0">
                <a:latin typeface="Arial" charset="0"/>
                <a:cs typeface="Times New Roman" pitchFamily="18" charset="0"/>
              </a:rPr>
              <a:t> ή θεμελιωδών εννοιών</a:t>
            </a:r>
            <a:endParaRPr lang="el-GR" sz="2400" dirty="0">
              <a:latin typeface="Arial" charset="0"/>
              <a:cs typeface="Arial" charset="0"/>
            </a:endParaRPr>
          </a:p>
        </p:txBody>
      </p:sp>
      <p:sp>
        <p:nvSpPr>
          <p:cNvPr id="3" name="2 - Θέση ημερομηνίας">
            <a:extLst>
              <a:ext uri="{FF2B5EF4-FFF2-40B4-BE49-F238E27FC236}">
                <a16:creationId xmlns:a16="http://schemas.microsoft.com/office/drawing/2014/main" id="{E561A427-1381-444F-9070-6205676827E7}"/>
              </a:ext>
            </a:extLst>
          </p:cNvPr>
          <p:cNvSpPr>
            <a:spLocks noGrp="1"/>
          </p:cNvSpPr>
          <p:nvPr>
            <p:ph type="dt" sz="quarter" idx="11"/>
          </p:nvPr>
        </p:nvSpPr>
        <p:spPr/>
        <p:txBody>
          <a:bodyPr/>
          <a:lstStyle/>
          <a:p>
            <a:pPr>
              <a:defRPr/>
            </a:pPr>
            <a:fld id="{62FDABED-12D6-4402-8C00-C093F74C2A81}"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CE98E590-28D1-42A4-B479-F71B545B41A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71C3CE-4E97-4C0E-97F9-E8E798D71364}" type="slidenum">
              <a:rPr lang="el-GR" altLang="el-GR">
                <a:latin typeface="Constantia" panose="02030602050306030303" pitchFamily="18" charset="0"/>
              </a:rPr>
              <a:pPr eaLnBrk="1" hangingPunct="1"/>
              <a:t>42</a:t>
            </a:fld>
            <a:endParaRPr lang="el-GR" altLang="el-GR">
              <a:latin typeface="Constantia" panose="02030602050306030303" pitchFamily="18" charset="0"/>
            </a:endParaRPr>
          </a:p>
        </p:txBody>
      </p:sp>
      <p:sp>
        <p:nvSpPr>
          <p:cNvPr id="5" name="4 - Θέση υποσέλιδου">
            <a:extLst>
              <a:ext uri="{FF2B5EF4-FFF2-40B4-BE49-F238E27FC236}">
                <a16:creationId xmlns:a16="http://schemas.microsoft.com/office/drawing/2014/main" id="{95336D90-EA86-40F1-81A1-5ADC5820E291}"/>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CFD77585-2433-41C0-9352-3CDD983929A4}"/>
              </a:ext>
            </a:extLst>
          </p:cNvPr>
          <p:cNvSpPr>
            <a:spLocks noGrp="1"/>
          </p:cNvSpPr>
          <p:nvPr>
            <p:ph idx="1"/>
          </p:nvPr>
        </p:nvSpPr>
        <p:spPr>
          <a:xfrm>
            <a:off x="1219200" y="857250"/>
            <a:ext cx="10233025" cy="4929188"/>
          </a:xfrm>
          <a:solidFill>
            <a:schemeClr val="tx1">
              <a:lumMod val="20000"/>
              <a:lumOff val="80000"/>
            </a:schemeClr>
          </a:solidFill>
        </p:spPr>
        <p:txBody>
          <a:bodyPr>
            <a:normAutofit/>
          </a:bodyPr>
          <a:lstStyle/>
          <a:p>
            <a:pPr marL="274320" indent="-274320" eaLnBrk="1" fontAlgn="auto" hangingPunct="1">
              <a:spcAft>
                <a:spcPts val="0"/>
              </a:spcAft>
              <a:buFont typeface="Arial" panose="020B0604020202020204" pitchFamily="34" charset="0"/>
              <a:buChar char="▪"/>
              <a:defRPr/>
            </a:pPr>
            <a:r>
              <a:rPr lang="el-GR" b="1" dirty="0"/>
              <a:t>Ως προς τη δομή του, στο ΔΕΠΠΣ κάθε επιμέρους διδακτικό αντικείμενο περιλαμβάνει:</a:t>
            </a:r>
          </a:p>
          <a:p>
            <a:pPr marL="274320" indent="-274320" eaLnBrk="1" fontAlgn="auto" hangingPunct="1">
              <a:spcAft>
                <a:spcPts val="0"/>
              </a:spcAft>
              <a:buFont typeface="Wingdings" pitchFamily="2" charset="2"/>
              <a:buChar char="ü"/>
              <a:defRPr/>
            </a:pPr>
            <a:r>
              <a:rPr lang="el-GR" u="sng" dirty="0"/>
              <a:t>τους γενικούς σκοπούς της διδασκαλίας</a:t>
            </a:r>
            <a:r>
              <a:rPr lang="el-GR" dirty="0"/>
              <a:t> του γνωστικού αντικειμένου</a:t>
            </a:r>
          </a:p>
          <a:p>
            <a:pPr marL="274320" indent="-274320" eaLnBrk="1" fontAlgn="auto" hangingPunct="1">
              <a:spcAft>
                <a:spcPts val="0"/>
              </a:spcAft>
              <a:buFont typeface="Wingdings" pitchFamily="2" charset="2"/>
              <a:buChar char="ü"/>
              <a:defRPr/>
            </a:pPr>
            <a:r>
              <a:rPr lang="el-GR" u="sng" dirty="0"/>
              <a:t>τους άξονες</a:t>
            </a:r>
            <a:r>
              <a:rPr lang="el-GR" dirty="0"/>
              <a:t> του γνωστικού περιεχομένου</a:t>
            </a:r>
          </a:p>
          <a:p>
            <a:pPr marL="274320" indent="-274320" eaLnBrk="1" fontAlgn="auto" hangingPunct="1">
              <a:spcAft>
                <a:spcPts val="0"/>
              </a:spcAft>
              <a:buFont typeface="Wingdings" pitchFamily="2" charset="2"/>
              <a:buChar char="ü"/>
              <a:defRPr/>
            </a:pPr>
            <a:r>
              <a:rPr lang="el-GR" u="sng" dirty="0"/>
              <a:t>τους γενικούς στόχους</a:t>
            </a:r>
            <a:r>
              <a:rPr lang="el-GR" dirty="0"/>
              <a:t> καθώς και τις αξίες, στάσεις και δεξιότητες που καλλιεργούνται με τη διδασκαλία του συγκεκριμένου γνωστικού αντικειμένου</a:t>
            </a:r>
          </a:p>
          <a:p>
            <a:pPr marL="274320" indent="-274320" eaLnBrk="1" fontAlgn="auto" hangingPunct="1">
              <a:spcAft>
                <a:spcPts val="0"/>
              </a:spcAft>
              <a:buFont typeface="Wingdings" pitchFamily="2" charset="2"/>
              <a:buChar char="ü"/>
              <a:defRPr/>
            </a:pPr>
            <a:r>
              <a:rPr lang="el-GR" u="sng" dirty="0"/>
              <a:t>ενδεικτικές θεμελιώδεις έννοιες </a:t>
            </a:r>
            <a:r>
              <a:rPr lang="el-GR" u="sng" dirty="0" err="1"/>
              <a:t>διαθεματικής</a:t>
            </a:r>
            <a:r>
              <a:rPr lang="el-GR" u="sng" dirty="0"/>
              <a:t> προσέγγισης</a:t>
            </a:r>
            <a:r>
              <a:rPr lang="el-GR" dirty="0"/>
              <a:t>, οι οποίες αποτελούν τη βάση για το σχεδιασμό </a:t>
            </a:r>
            <a:r>
              <a:rPr lang="el-GR" dirty="0" err="1"/>
              <a:t>διαθεματικών</a:t>
            </a:r>
            <a:r>
              <a:rPr lang="el-GR" dirty="0"/>
              <a:t> δραστηριοτήτων στα Α.Π.Σ</a:t>
            </a:r>
          </a:p>
        </p:txBody>
      </p:sp>
      <p:sp>
        <p:nvSpPr>
          <p:cNvPr id="4" name="3 - Θέση ημερομηνίας">
            <a:extLst>
              <a:ext uri="{FF2B5EF4-FFF2-40B4-BE49-F238E27FC236}">
                <a16:creationId xmlns:a16="http://schemas.microsoft.com/office/drawing/2014/main" id="{178F1F7B-01EB-4984-A47E-8CB6EA4F8534}"/>
              </a:ext>
            </a:extLst>
          </p:cNvPr>
          <p:cNvSpPr>
            <a:spLocks noGrp="1"/>
          </p:cNvSpPr>
          <p:nvPr>
            <p:ph type="dt" sz="quarter" idx="11"/>
          </p:nvPr>
        </p:nvSpPr>
        <p:spPr/>
        <p:txBody>
          <a:bodyPr/>
          <a:lstStyle/>
          <a:p>
            <a:pPr>
              <a:defRPr/>
            </a:pPr>
            <a:fld id="{AC491E6A-F2FC-4C9C-8732-FEA999BBDB71}"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6BDE89D9-BAC7-4D48-AC57-E38D9572492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C0202A-528B-42A1-9D6A-EEE42E6F8E5E}" type="slidenum">
              <a:rPr lang="el-GR" altLang="el-GR">
                <a:latin typeface="Constantia" panose="02030602050306030303" pitchFamily="18" charset="0"/>
              </a:rPr>
              <a:pPr eaLnBrk="1" hangingPunct="1"/>
              <a:t>43</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166D9E85-7DB4-4A10-B4AF-320E59121C70}"/>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3A274037-2424-476D-A587-763F87E1C37B}"/>
              </a:ext>
            </a:extLst>
          </p:cNvPr>
          <p:cNvSpPr>
            <a:spLocks noGrp="1"/>
          </p:cNvSpPr>
          <p:nvPr>
            <p:ph idx="1"/>
          </p:nvPr>
        </p:nvSpPr>
        <p:spPr>
          <a:xfrm>
            <a:off x="950913" y="857250"/>
            <a:ext cx="10287000" cy="5213350"/>
          </a:xfrm>
          <a:solidFill>
            <a:schemeClr val="tx1">
              <a:lumMod val="20000"/>
              <a:lumOff val="80000"/>
            </a:schemeClr>
          </a:solidFill>
        </p:spPr>
        <p:txBody>
          <a:bodyPr>
            <a:normAutofit/>
          </a:bodyPr>
          <a:lstStyle/>
          <a:p>
            <a:pPr marL="274320" indent="-274320" eaLnBrk="1" fontAlgn="auto" hangingPunct="1">
              <a:spcAft>
                <a:spcPts val="0"/>
              </a:spcAft>
              <a:buFont typeface="Arial" charset="0"/>
              <a:buNone/>
              <a:defRPr/>
            </a:pPr>
            <a:r>
              <a:rPr lang="en-US" b="1" dirty="0"/>
              <a:t>    </a:t>
            </a:r>
            <a:r>
              <a:rPr lang="el-GR" b="1" dirty="0"/>
              <a:t>Αποτυπώνονται δεξιότητες, οι οποίες διατρέχουν όλα τα Αναλυτικά Προγράμματα όπως:</a:t>
            </a:r>
          </a:p>
          <a:p>
            <a:pPr marL="274320" indent="-274320" eaLnBrk="1" fontAlgn="auto" hangingPunct="1">
              <a:spcAft>
                <a:spcPts val="0"/>
              </a:spcAft>
              <a:buFont typeface="Wingdings" pitchFamily="2" charset="2"/>
              <a:buChar char="Ø"/>
              <a:defRPr/>
            </a:pPr>
            <a:r>
              <a:rPr lang="el-GR" dirty="0"/>
              <a:t>δεξιότητα επικοινωνίας (ομιλία, ακρόαση, ανάγνωση, γραφή)</a:t>
            </a:r>
            <a:endParaRPr lang="el-GR" b="1" dirty="0"/>
          </a:p>
          <a:p>
            <a:pPr marL="274320" indent="-274320" eaLnBrk="1" fontAlgn="auto" hangingPunct="1">
              <a:spcAft>
                <a:spcPts val="0"/>
              </a:spcAft>
              <a:buFont typeface="Wingdings" pitchFamily="2" charset="2"/>
              <a:buChar char="Ø"/>
              <a:defRPr/>
            </a:pPr>
            <a:r>
              <a:rPr lang="el-GR" dirty="0"/>
              <a:t>δεξιότητα αποτελεσματικής χρήσης των αριθμών και των μαθηματικών εννοιών και αξιοποίησή τους στην καθημερινή ζωή</a:t>
            </a:r>
            <a:endParaRPr lang="el-GR" b="1" dirty="0"/>
          </a:p>
          <a:p>
            <a:pPr marL="274320" indent="-274320" eaLnBrk="1" fontAlgn="auto" hangingPunct="1">
              <a:spcAft>
                <a:spcPts val="0"/>
              </a:spcAft>
              <a:buFont typeface="Wingdings" pitchFamily="2" charset="2"/>
              <a:buChar char="Ø"/>
              <a:defRPr/>
            </a:pPr>
            <a:r>
              <a:rPr lang="el-GR" dirty="0"/>
              <a:t>δεξιότητα συνεργασίας με άλλα άτομα (ομαδικές εργασίες)</a:t>
            </a:r>
            <a:endParaRPr lang="el-GR" b="1" dirty="0"/>
          </a:p>
          <a:p>
            <a:pPr marL="274320" indent="-274320" eaLnBrk="1" fontAlgn="auto" hangingPunct="1">
              <a:spcAft>
                <a:spcPts val="0"/>
              </a:spcAft>
              <a:buFont typeface="Wingdings" pitchFamily="2" charset="2"/>
              <a:buChar char="Ø"/>
              <a:defRPr/>
            </a:pPr>
            <a:r>
              <a:rPr lang="el-GR" dirty="0"/>
              <a:t>δεξιότητα χρήσης ποικίλων πηγών και εργαλείων πληροφόρησης και επικοινωνίας </a:t>
            </a:r>
            <a:endParaRPr lang="el-GR" b="1" dirty="0"/>
          </a:p>
          <a:p>
            <a:pPr marL="274320" indent="-274320" eaLnBrk="1" fontAlgn="auto" hangingPunct="1">
              <a:spcAft>
                <a:spcPts val="0"/>
              </a:spcAft>
              <a:buFont typeface="Wingdings" pitchFamily="2" charset="2"/>
              <a:buChar char="Ø"/>
              <a:defRPr/>
            </a:pPr>
            <a:r>
              <a:rPr lang="el-GR" dirty="0"/>
              <a:t>ικανότητα επίλυσης προβλημάτων μέσα από την καλλιέργεια των απαραίτητων δεξιοτήτων και στρατηγικών σχεδιασμού, ελέγχου, ανατροφοδότησης</a:t>
            </a:r>
            <a:endParaRPr lang="el-GR" b="1" dirty="0"/>
          </a:p>
          <a:p>
            <a:pPr marL="274320" indent="-274320" eaLnBrk="1" fontAlgn="auto" hangingPunct="1">
              <a:spcAft>
                <a:spcPts val="0"/>
              </a:spcAft>
              <a:buFont typeface="Arial" panose="020B0604020202020204" pitchFamily="34" charset="0"/>
              <a:buChar char="▪"/>
              <a:defRPr/>
            </a:pPr>
            <a:endParaRPr lang="el-GR" dirty="0"/>
          </a:p>
        </p:txBody>
      </p:sp>
      <p:sp>
        <p:nvSpPr>
          <p:cNvPr id="4" name="3 - Θέση ημερομηνίας">
            <a:extLst>
              <a:ext uri="{FF2B5EF4-FFF2-40B4-BE49-F238E27FC236}">
                <a16:creationId xmlns:a16="http://schemas.microsoft.com/office/drawing/2014/main" id="{EE155B8D-D8F6-42AF-A99D-C7FA03423E84}"/>
              </a:ext>
            </a:extLst>
          </p:cNvPr>
          <p:cNvSpPr>
            <a:spLocks noGrp="1"/>
          </p:cNvSpPr>
          <p:nvPr>
            <p:ph type="dt" sz="quarter" idx="11"/>
          </p:nvPr>
        </p:nvSpPr>
        <p:spPr/>
        <p:txBody>
          <a:bodyPr/>
          <a:lstStyle/>
          <a:p>
            <a:pPr>
              <a:defRPr/>
            </a:pPr>
            <a:fld id="{7F646BFC-7468-49FE-8EAD-280D713FFB02}"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F0CA3743-0318-4318-8A6E-A7A066CCBAC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4F5594-002F-4E41-BB4E-C01FB8FF34A3}" type="slidenum">
              <a:rPr lang="el-GR" altLang="el-GR">
                <a:latin typeface="Constantia" panose="02030602050306030303" pitchFamily="18" charset="0"/>
              </a:rPr>
              <a:pPr eaLnBrk="1" hangingPunct="1"/>
              <a:t>44</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22C19E15-1CC8-4D88-A9E0-0A93B5130E2D}"/>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a:extLst>
              <a:ext uri="{FF2B5EF4-FFF2-40B4-BE49-F238E27FC236}">
                <a16:creationId xmlns:a16="http://schemas.microsoft.com/office/drawing/2014/main" id="{C71A51B5-7E58-43DF-ADF0-1E48AD5FD9EC}"/>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C9CB1FB4-0153-4854-9C15-D0E3ED83A6D2}"/>
              </a:ext>
            </a:extLst>
          </p:cNvPr>
          <p:cNvSpPr>
            <a:spLocks noGrp="1"/>
          </p:cNvSpPr>
          <p:nvPr>
            <p:ph type="dt" sz="quarter" idx="11"/>
          </p:nvPr>
        </p:nvSpPr>
        <p:spPr/>
        <p:txBody>
          <a:bodyPr/>
          <a:lstStyle/>
          <a:p>
            <a:pPr>
              <a:defRPr/>
            </a:pPr>
            <a:fld id="{9F74F15E-587E-46B2-B204-981B1A18BBC6}"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9C7495EF-8C01-4E4A-944C-08D6513B408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B43BAB-719D-4D38-B87D-6CD4F46A4F81}" type="slidenum">
              <a:rPr lang="el-GR" altLang="el-GR">
                <a:solidFill>
                  <a:schemeClr val="tx2"/>
                </a:solidFill>
                <a:latin typeface="Constantia" panose="02030602050306030303" pitchFamily="18" charset="0"/>
              </a:rPr>
              <a:pPr eaLnBrk="1" hangingPunct="1"/>
              <a:t>45</a:t>
            </a:fld>
            <a:endParaRPr lang="el-GR" altLang="el-GR">
              <a:solidFill>
                <a:schemeClr val="tx2"/>
              </a:solidFill>
              <a:latin typeface="Constantia" panose="02030602050306030303" pitchFamily="18" charset="0"/>
            </a:endParaRPr>
          </a:p>
        </p:txBody>
      </p:sp>
      <p:pic>
        <p:nvPicPr>
          <p:cNvPr id="50181" name="Picture 2" descr="C:\Users\XS\Desktop\1.jpg">
            <a:extLst>
              <a:ext uri="{FF2B5EF4-FFF2-40B4-BE49-F238E27FC236}">
                <a16:creationId xmlns:a16="http://schemas.microsoft.com/office/drawing/2014/main" id="{6928BA9A-CA04-4B2C-A408-F27101B9A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285750"/>
            <a:ext cx="10501313"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6 - Ορθογώνιο">
            <a:extLst>
              <a:ext uri="{FF2B5EF4-FFF2-40B4-BE49-F238E27FC236}">
                <a16:creationId xmlns:a16="http://schemas.microsoft.com/office/drawing/2014/main" id="{1267E7E0-4F69-40AB-A96B-54A98E52C821}"/>
              </a:ext>
            </a:extLst>
          </p:cNvPr>
          <p:cNvSpPr>
            <a:spLocks noChangeArrowheads="1"/>
          </p:cNvSpPr>
          <p:nvPr/>
        </p:nvSpPr>
        <p:spPr bwMode="auto">
          <a:xfrm>
            <a:off x="5094288" y="6215063"/>
            <a:ext cx="217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800" b="1" i="1"/>
              <a:t>ΠΡΟΤΑΣΕΙΣ</a:t>
            </a:r>
            <a:endParaRPr lang="el-GR" altLang="el-GR" sz="280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Τίτλος">
            <a:extLst>
              <a:ext uri="{FF2B5EF4-FFF2-40B4-BE49-F238E27FC236}">
                <a16:creationId xmlns:a16="http://schemas.microsoft.com/office/drawing/2014/main" id="{087B5A9E-76A0-4346-96EC-ADC7C132504D}"/>
              </a:ext>
            </a:extLst>
          </p:cNvPr>
          <p:cNvSpPr>
            <a:spLocks noGrp="1"/>
          </p:cNvSpPr>
          <p:nvPr>
            <p:ph type="ctrTitle"/>
          </p:nvPr>
        </p:nvSpPr>
        <p:spPr>
          <a:xfrm>
            <a:off x="1376363" y="1905000"/>
            <a:ext cx="9436100" cy="1625600"/>
          </a:xfrm>
        </p:spPr>
        <p:txBody>
          <a:bodyPr/>
          <a:lstStyle/>
          <a:p>
            <a:endParaRPr lang="el-GR" altLang="el-GR"/>
          </a:p>
        </p:txBody>
      </p:sp>
      <p:sp>
        <p:nvSpPr>
          <p:cNvPr id="3" name="2 - Υπότιτλος">
            <a:extLst>
              <a:ext uri="{FF2B5EF4-FFF2-40B4-BE49-F238E27FC236}">
                <a16:creationId xmlns:a16="http://schemas.microsoft.com/office/drawing/2014/main" id="{0C0329D2-7F95-415F-BDEB-91A68555E922}"/>
              </a:ext>
            </a:extLst>
          </p:cNvPr>
          <p:cNvSpPr>
            <a:spLocks noGrp="1"/>
          </p:cNvSpPr>
          <p:nvPr>
            <p:ph type="subTitle" idx="1"/>
          </p:nvPr>
        </p:nvSpPr>
        <p:spPr>
          <a:xfrm>
            <a:off x="1382713" y="3657600"/>
            <a:ext cx="9429750" cy="990600"/>
          </a:xfrm>
        </p:spPr>
        <p:txBody>
          <a:bodyPr/>
          <a:lstStyle/>
          <a:p>
            <a:pPr>
              <a:buFont typeface="Arial" charset="0"/>
              <a:buNone/>
              <a:defRPr/>
            </a:pPr>
            <a:endParaRPr lang="el-GR"/>
          </a:p>
        </p:txBody>
      </p:sp>
      <p:sp>
        <p:nvSpPr>
          <p:cNvPr id="4" name="3 - Θέση υποσέλιδου">
            <a:extLst>
              <a:ext uri="{FF2B5EF4-FFF2-40B4-BE49-F238E27FC236}">
                <a16:creationId xmlns:a16="http://schemas.microsoft.com/office/drawing/2014/main" id="{C8D07426-2488-4696-8DF0-5B4F5AB03A3A}"/>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EE322DBA-2E1D-4BDC-818B-F960441B42D9}"/>
              </a:ext>
            </a:extLst>
          </p:cNvPr>
          <p:cNvSpPr>
            <a:spLocks noGrp="1"/>
          </p:cNvSpPr>
          <p:nvPr>
            <p:ph type="dt" sz="quarter" idx="11"/>
          </p:nvPr>
        </p:nvSpPr>
        <p:spPr/>
        <p:txBody>
          <a:bodyPr/>
          <a:lstStyle/>
          <a:p>
            <a:pPr>
              <a:defRPr/>
            </a:pPr>
            <a:fld id="{3680D3CB-30FD-45A6-BD9E-890B045113AD}"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40B0A988-9A68-45FE-B4D3-05972DB7434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A3796C-C392-4644-8B54-F4F878E83AFB}" type="slidenum">
              <a:rPr lang="el-GR" altLang="el-GR">
                <a:solidFill>
                  <a:schemeClr val="tx2"/>
                </a:solidFill>
                <a:latin typeface="Constantia" panose="02030602050306030303" pitchFamily="18" charset="0"/>
              </a:rPr>
              <a:pPr eaLnBrk="1" hangingPunct="1"/>
              <a:t>46</a:t>
            </a:fld>
            <a:endParaRPr lang="el-GR" altLang="el-GR">
              <a:solidFill>
                <a:schemeClr val="tx2"/>
              </a:solidFill>
              <a:latin typeface="Constantia" panose="02030602050306030303" pitchFamily="18" charset="0"/>
            </a:endParaRPr>
          </a:p>
        </p:txBody>
      </p:sp>
      <p:pic>
        <p:nvPicPr>
          <p:cNvPr id="51207" name="Picture 2" descr="C:\Users\XS\Desktop\Γιώτα 2019 - 2020\2.jpg">
            <a:extLst>
              <a:ext uri="{FF2B5EF4-FFF2-40B4-BE49-F238E27FC236}">
                <a16:creationId xmlns:a16="http://schemas.microsoft.com/office/drawing/2014/main" id="{5D0F3137-7556-4882-ADD3-7657EF7B8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214313"/>
            <a:ext cx="1042987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7 - Ορθογώνιο">
            <a:extLst>
              <a:ext uri="{FF2B5EF4-FFF2-40B4-BE49-F238E27FC236}">
                <a16:creationId xmlns:a16="http://schemas.microsoft.com/office/drawing/2014/main" id="{715BD1C6-8FB0-478A-B78F-0B3DC8735D45}"/>
              </a:ext>
            </a:extLst>
          </p:cNvPr>
          <p:cNvSpPr>
            <a:spLocks noChangeArrowheads="1"/>
          </p:cNvSpPr>
          <p:nvPr/>
        </p:nvSpPr>
        <p:spPr bwMode="auto">
          <a:xfrm>
            <a:off x="3451225" y="6215063"/>
            <a:ext cx="5357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b="1" i="1"/>
              <a:t>ΘΕΜΑΤΙΚΕΣ ΕΝΟΤΗΤΕΣ-ΔΡΑΣΤΗΡΙΟΤΗΤΕΣ</a:t>
            </a:r>
            <a:endParaRPr lang="el-GR" altLang="el-G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2 - Θέση περιεχομένου">
            <a:extLst>
              <a:ext uri="{FF2B5EF4-FFF2-40B4-BE49-F238E27FC236}">
                <a16:creationId xmlns:a16="http://schemas.microsoft.com/office/drawing/2014/main" id="{85E9EE69-ACC3-43A9-8A31-0CF6A91AAA40}"/>
              </a:ext>
            </a:extLst>
          </p:cNvPr>
          <p:cNvSpPr>
            <a:spLocks noGrp="1"/>
          </p:cNvSpPr>
          <p:nvPr>
            <p:ph idx="1"/>
          </p:nvPr>
        </p:nvSpPr>
        <p:spPr>
          <a:xfrm>
            <a:off x="1219200" y="714375"/>
            <a:ext cx="9750425" cy="5356225"/>
          </a:xfrm>
        </p:spPr>
        <p:txBody>
          <a:bodyPr/>
          <a:lstStyle/>
          <a:p>
            <a:endParaRPr lang="en-US" altLang="el-GR" b="1" i="1"/>
          </a:p>
          <a:p>
            <a:r>
              <a:rPr lang="el-GR" altLang="el-GR" b="1" i="1">
                <a:solidFill>
                  <a:srgbClr val="C00000"/>
                </a:solidFill>
              </a:rPr>
              <a:t>ΜΑΘΗΣΙΑΚΟΙ ΣΤΟΧΟΙ</a:t>
            </a:r>
            <a:r>
              <a:rPr lang="en-US" altLang="el-GR" b="1" i="1">
                <a:solidFill>
                  <a:srgbClr val="C00000"/>
                </a:solidFill>
              </a:rPr>
              <a:t>:</a:t>
            </a:r>
            <a:endParaRPr lang="el-GR" altLang="el-GR" b="1">
              <a:solidFill>
                <a:srgbClr val="C00000"/>
              </a:solidFill>
            </a:endParaRPr>
          </a:p>
          <a:p>
            <a:pPr>
              <a:buFont typeface="Wingdings" panose="05000000000000000000" pitchFamily="2" charset="2"/>
              <a:buChar char="ü"/>
            </a:pPr>
            <a:r>
              <a:rPr lang="el-GR" altLang="el-GR" b="1"/>
              <a:t>Να μάθουν για την ανακύκλωση.</a:t>
            </a:r>
          </a:p>
          <a:p>
            <a:pPr>
              <a:buFont typeface="Wingdings" panose="05000000000000000000" pitchFamily="2" charset="2"/>
              <a:buChar char="ü"/>
            </a:pPr>
            <a:r>
              <a:rPr lang="el-GR" altLang="el-GR" b="1"/>
              <a:t>Να εμπλουτίσουν το λεξιλόγιό τους και να κάνουν συνειρμούς.</a:t>
            </a:r>
          </a:p>
          <a:p>
            <a:pPr>
              <a:buFont typeface="Wingdings" panose="05000000000000000000" pitchFamily="2" charset="2"/>
              <a:buChar char="ü"/>
            </a:pPr>
            <a:r>
              <a:rPr lang="el-GR" altLang="el-GR" b="1"/>
              <a:t>Να αναφέρουν πληροφορίες από τις εμπειρίες τους.</a:t>
            </a:r>
          </a:p>
          <a:p>
            <a:pPr>
              <a:buFont typeface="Wingdings" panose="05000000000000000000" pitchFamily="2" charset="2"/>
              <a:buChar char="ü"/>
            </a:pPr>
            <a:r>
              <a:rPr lang="el-GR" altLang="el-GR" b="1"/>
              <a:t>Να αναγνωρίζουν  το σύμβολο της ανακύκλωσης και να το σχεδιάζουν.</a:t>
            </a:r>
          </a:p>
          <a:p>
            <a:pPr>
              <a:buFont typeface="Wingdings" panose="05000000000000000000" pitchFamily="2" charset="2"/>
              <a:buChar char="ü"/>
            </a:pPr>
            <a:r>
              <a:rPr lang="el-GR" altLang="el-GR" b="1"/>
              <a:t>Να οργανώνουν και να επεξεργάζονται δεδομένα.</a:t>
            </a:r>
          </a:p>
          <a:p>
            <a:pPr>
              <a:buFont typeface="Wingdings" panose="05000000000000000000" pitchFamily="2" charset="2"/>
              <a:buChar char="ü"/>
            </a:pPr>
            <a:r>
              <a:rPr lang="el-GR" altLang="el-GR" b="1"/>
              <a:t>Να συνεργαστούν με τα άλλα μέλη της ομάδας.</a:t>
            </a:r>
          </a:p>
          <a:p>
            <a:pPr>
              <a:buFont typeface="Wingdings" panose="05000000000000000000" pitchFamily="2" charset="2"/>
              <a:buChar char="ü"/>
            </a:pPr>
            <a:r>
              <a:rPr lang="el-GR" altLang="el-GR" b="1"/>
              <a:t>Να ψάχνουν και να αναζητούν.</a:t>
            </a:r>
          </a:p>
          <a:p>
            <a:pPr>
              <a:buFont typeface="Arial" panose="020B0604020202020204" pitchFamily="34" charset="0"/>
              <a:buNone/>
            </a:pPr>
            <a:endParaRPr lang="el-GR" altLang="el-GR"/>
          </a:p>
        </p:txBody>
      </p:sp>
      <p:sp>
        <p:nvSpPr>
          <p:cNvPr id="4" name="3 - Θέση υποσέλιδου">
            <a:extLst>
              <a:ext uri="{FF2B5EF4-FFF2-40B4-BE49-F238E27FC236}">
                <a16:creationId xmlns:a16="http://schemas.microsoft.com/office/drawing/2014/main" id="{564061FA-E11D-423F-84C9-9184F90BA50D}"/>
              </a:ext>
            </a:extLst>
          </p:cNvPr>
          <p:cNvSpPr>
            <a:spLocks noGrp="1"/>
          </p:cNvSpPr>
          <p:nvPr>
            <p:ph type="ftr" sz="quarter" idx="10"/>
          </p:nvPr>
        </p:nvSpPr>
        <p:spPr/>
        <p:txBody>
          <a:bodyPr/>
          <a:lstStyle/>
          <a:p>
            <a:pPr>
              <a:defRPr/>
            </a:pPr>
            <a:r>
              <a:rPr lang="el-GR" dirty="0"/>
              <a:t>Παναγιώτα Στράτη</a:t>
            </a:r>
          </a:p>
        </p:txBody>
      </p:sp>
      <p:sp>
        <p:nvSpPr>
          <p:cNvPr id="5" name="4 - Θέση ημερομηνίας">
            <a:extLst>
              <a:ext uri="{FF2B5EF4-FFF2-40B4-BE49-F238E27FC236}">
                <a16:creationId xmlns:a16="http://schemas.microsoft.com/office/drawing/2014/main" id="{5552C317-F0C0-466B-8055-82EFCD765A59}"/>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E1807923-9086-443E-AD95-E5A9F853488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99A769-8A8F-4480-B936-CD06D9DBBCAD}" type="slidenum">
              <a:rPr lang="el-GR" altLang="el-GR">
                <a:latin typeface="Constantia" panose="02030602050306030303" pitchFamily="18" charset="0"/>
              </a:rPr>
              <a:pPr eaLnBrk="1" hangingPunct="1"/>
              <a:t>47</a:t>
            </a:fld>
            <a:endParaRPr lang="el-GR" altLang="el-GR">
              <a:latin typeface="Constantia" panose="02030602050306030303" pitchFamily="18" charset="0"/>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 Θέση περιεχομένου">
            <a:extLst>
              <a:ext uri="{FF2B5EF4-FFF2-40B4-BE49-F238E27FC236}">
                <a16:creationId xmlns:a16="http://schemas.microsoft.com/office/drawing/2014/main" id="{1D059DE1-66FA-4CF8-A9A0-9C68F71606B3}"/>
              </a:ext>
            </a:extLst>
          </p:cNvPr>
          <p:cNvSpPr>
            <a:spLocks noGrp="1"/>
          </p:cNvSpPr>
          <p:nvPr>
            <p:ph idx="1"/>
          </p:nvPr>
        </p:nvSpPr>
        <p:spPr>
          <a:xfrm>
            <a:off x="593725" y="642938"/>
            <a:ext cx="10787063" cy="5427662"/>
          </a:xfrm>
        </p:spPr>
        <p:txBody>
          <a:bodyPr/>
          <a:lstStyle/>
          <a:p>
            <a:pPr>
              <a:buFont typeface="Wingdings" panose="05000000000000000000" pitchFamily="2" charset="2"/>
              <a:buChar char="ü"/>
            </a:pPr>
            <a:r>
              <a:rPr lang="el-GR" altLang="el-GR" b="1"/>
              <a:t>Να ταξινομούν αντικείμενα με βάση κάποιο κριτήριο ώστε να φτιάχνουν ομάδες αντικειμένων.</a:t>
            </a:r>
          </a:p>
          <a:p>
            <a:pPr>
              <a:buFont typeface="Wingdings" panose="05000000000000000000" pitchFamily="2" charset="2"/>
              <a:buChar char="ü"/>
            </a:pPr>
            <a:r>
              <a:rPr lang="el-GR" altLang="el-GR" b="1"/>
              <a:t>Να αντιστοιχούν τα αντικείμενα με τους κάδους ανακύκλωσης.</a:t>
            </a:r>
          </a:p>
          <a:p>
            <a:pPr>
              <a:buFont typeface="Wingdings" panose="05000000000000000000" pitchFamily="2" charset="2"/>
              <a:buChar char="ü"/>
            </a:pPr>
            <a:r>
              <a:rPr lang="el-GR" altLang="el-GR" b="1"/>
              <a:t>Να ομαδοποιούν αντικείμενα (ποια είναι για ανακύκλωση και ποια όχι).</a:t>
            </a:r>
          </a:p>
          <a:p>
            <a:pPr>
              <a:buFont typeface="Wingdings" panose="05000000000000000000" pitchFamily="2" charset="2"/>
              <a:buChar char="ü"/>
            </a:pPr>
            <a:r>
              <a:rPr lang="el-GR" altLang="el-GR" b="1"/>
              <a:t>Να ευαισθητοποιηθούν και να υιοθετήσουν στάσεις και δράσεις με σεβασμό στο περιβάλλον.</a:t>
            </a:r>
          </a:p>
          <a:p>
            <a:pPr>
              <a:buFont typeface="Wingdings" panose="05000000000000000000" pitchFamily="2" charset="2"/>
              <a:buChar char="ü"/>
            </a:pPr>
            <a:r>
              <a:rPr lang="el-GR" altLang="el-GR" b="1"/>
              <a:t>Να ανακαλύψουν τη χρησιμότητα των άχρηστων υλικών και τις δυνατότητες που δίνει η ανακύκλωση για δημιουργία.</a:t>
            </a:r>
          </a:p>
          <a:p>
            <a:pPr>
              <a:buFont typeface="Wingdings" panose="05000000000000000000" pitchFamily="2" charset="2"/>
              <a:buChar char="ü"/>
            </a:pPr>
            <a:r>
              <a:rPr lang="el-GR" altLang="el-GR" b="1"/>
              <a:t>Να καλλιεργηθεί η οικολογική συνείδηση και να υιοθετήσουν μια θετική στάση απέναντι στην ανακύκλωση εισάγοντας την στην καθημερινότητά τους.</a:t>
            </a:r>
          </a:p>
          <a:p>
            <a:pPr>
              <a:buFont typeface="Wingdings" panose="05000000000000000000" pitchFamily="2" charset="2"/>
              <a:buChar char="ü"/>
            </a:pPr>
            <a:r>
              <a:rPr lang="el-GR" altLang="el-GR" b="1"/>
              <a:t>Να σχεδιάζουν και να συνδυάζουν γραμμές.</a:t>
            </a:r>
          </a:p>
          <a:p>
            <a:endParaRPr lang="el-GR" altLang="el-GR"/>
          </a:p>
        </p:txBody>
      </p:sp>
      <p:sp>
        <p:nvSpPr>
          <p:cNvPr id="4" name="3 - Θέση υποσέλιδου">
            <a:extLst>
              <a:ext uri="{FF2B5EF4-FFF2-40B4-BE49-F238E27FC236}">
                <a16:creationId xmlns:a16="http://schemas.microsoft.com/office/drawing/2014/main" id="{8F25BB30-024A-49A2-96A4-2A1768CF92D5}"/>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C99CC2CD-B9A8-49C9-9779-4700EC64D87D}"/>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CD8194F5-9605-4EA0-A2AF-984DCB196FD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8EF69C-7202-422A-A09D-03555D1D38A8}" type="slidenum">
              <a:rPr lang="el-GR" altLang="el-GR">
                <a:latin typeface="Constantia" panose="02030602050306030303" pitchFamily="18" charset="0"/>
              </a:rPr>
              <a:pPr eaLnBrk="1" hangingPunct="1"/>
              <a:t>48</a:t>
            </a:fld>
            <a:endParaRPr lang="el-GR" altLang="el-GR">
              <a:latin typeface="Constantia" panose="02030602050306030303" pitchFamily="18" charset="0"/>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 Θέση περιεχομένου">
            <a:extLst>
              <a:ext uri="{FF2B5EF4-FFF2-40B4-BE49-F238E27FC236}">
                <a16:creationId xmlns:a16="http://schemas.microsoft.com/office/drawing/2014/main" id="{23B9CD4A-91A3-48C8-B62E-279E720F271E}"/>
              </a:ext>
            </a:extLst>
          </p:cNvPr>
          <p:cNvSpPr>
            <a:spLocks noGrp="1"/>
          </p:cNvSpPr>
          <p:nvPr>
            <p:ph idx="1"/>
          </p:nvPr>
        </p:nvSpPr>
        <p:spPr>
          <a:xfrm>
            <a:off x="1022350" y="714375"/>
            <a:ext cx="9947275" cy="5356225"/>
          </a:xfrm>
        </p:spPr>
        <p:txBody>
          <a:bodyPr/>
          <a:lstStyle/>
          <a:p>
            <a:pPr algn="just">
              <a:lnSpc>
                <a:spcPct val="100000"/>
              </a:lnSpc>
            </a:pPr>
            <a:r>
              <a:rPr lang="el-GR" altLang="el-GR"/>
              <a:t>Τα παιδιά έπειτα από μια </a:t>
            </a:r>
            <a:r>
              <a:rPr lang="el-GR" altLang="el-GR" b="1">
                <a:solidFill>
                  <a:srgbClr val="C00000"/>
                </a:solidFill>
              </a:rPr>
              <a:t>προηγούμενη εικαστική δραστηριότητα </a:t>
            </a:r>
            <a:r>
              <a:rPr lang="el-GR" altLang="el-GR"/>
              <a:t>ρώτησαν την νηπιαγωγό τι μπορούν να κάνουν τα υλικά που περίσσεψαν</a:t>
            </a:r>
            <a:r>
              <a:rPr lang="en-US" altLang="el-GR"/>
              <a:t>.</a:t>
            </a:r>
            <a:r>
              <a:rPr lang="el-GR" altLang="el-GR"/>
              <a:t> Τους είχαν μείνει πολλά χαρτιά από περιοδικά και τενεκεδάκια τα οποία χρησιμοποίησαν για να φτιάξουν κούκλες για το κουκλοθέατρο.</a:t>
            </a:r>
            <a:endParaRPr lang="en-US" altLang="el-GR"/>
          </a:p>
          <a:p>
            <a:pPr algn="just">
              <a:lnSpc>
                <a:spcPct val="100000"/>
              </a:lnSpc>
            </a:pPr>
            <a:r>
              <a:rPr lang="el-GR" altLang="el-GR" u="sng"/>
              <a:t> Έτσι η εκπαιδευτικός βρήκε ευκαιρία </a:t>
            </a:r>
            <a:r>
              <a:rPr lang="el-GR" altLang="el-GR"/>
              <a:t>και πρότεινε στα παιδιά να ανακυκλώσουν τα υλικά που έμειναν. </a:t>
            </a:r>
            <a:endParaRPr lang="en-US" altLang="el-GR"/>
          </a:p>
          <a:p>
            <a:pPr algn="just">
              <a:lnSpc>
                <a:spcPct val="100000"/>
              </a:lnSpc>
            </a:pPr>
            <a:r>
              <a:rPr lang="el-GR" altLang="el-GR" b="1">
                <a:solidFill>
                  <a:srgbClr val="C00000"/>
                </a:solidFill>
              </a:rPr>
              <a:t>Προσεγγίζοντας το θέμα της ανακύκλωσης διαθεματικά </a:t>
            </a:r>
            <a:r>
              <a:rPr lang="el-GR" altLang="el-GR"/>
              <a:t>τα παιδιά συνειδητοποιούν μέσα από τις δραστηριότητες του προγράμματος τη σημασία της ανακύκλωσης και αλλάζουν τη στάση τους όσον αφορά την ποσότητα των απορριμμάτων που προέρχεται από τα ίδια.</a:t>
            </a:r>
            <a:endParaRPr lang="en-US" altLang="el-GR"/>
          </a:p>
          <a:p>
            <a:pPr algn="just">
              <a:lnSpc>
                <a:spcPct val="100000"/>
              </a:lnSpc>
            </a:pPr>
            <a:r>
              <a:rPr lang="el-GR" altLang="el-GR"/>
              <a:t> </a:t>
            </a:r>
            <a:r>
              <a:rPr lang="el-GR" altLang="el-GR" i="1"/>
              <a:t>Επίσης αρχίζουν να χρησιμοποιούν τα προϊόντα της ανακύκλωσης στα παιχνίδια τους , τις κατασκευές , τη ζωγραφική </a:t>
            </a:r>
            <a:r>
              <a:rPr lang="en-US" altLang="el-GR" i="1"/>
              <a:t>.</a:t>
            </a:r>
            <a:endParaRPr lang="el-GR" altLang="el-GR" i="1"/>
          </a:p>
        </p:txBody>
      </p:sp>
      <p:sp>
        <p:nvSpPr>
          <p:cNvPr id="4" name="3 - Θέση υποσέλιδου">
            <a:extLst>
              <a:ext uri="{FF2B5EF4-FFF2-40B4-BE49-F238E27FC236}">
                <a16:creationId xmlns:a16="http://schemas.microsoft.com/office/drawing/2014/main" id="{F5A07311-D37A-4CEF-8B54-FB91EF905183}"/>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57D24081-6845-4CE2-B9ED-F5C6C7E430AD}"/>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8A8F8BC3-797C-42C4-81E1-563B255A939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B28C3B-CECD-43A7-820F-0C777F3E1D7E}" type="slidenum">
              <a:rPr lang="el-GR" altLang="el-GR">
                <a:latin typeface="Constantia" panose="02030602050306030303" pitchFamily="18" charset="0"/>
              </a:rPr>
              <a:pPr eaLnBrk="1" hangingPunct="1"/>
              <a:t>49</a:t>
            </a:fld>
            <a:endParaRPr lang="el-GR" altLang="el-GR">
              <a:latin typeface="Constantia" panose="02030602050306030303" pitchFamily="18"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περιεχομένου 13">
            <a:extLst>
              <a:ext uri="{FF2B5EF4-FFF2-40B4-BE49-F238E27FC236}">
                <a16:creationId xmlns:a16="http://schemas.microsoft.com/office/drawing/2014/main" id="{5D65611A-0E8B-43D9-9E1D-733448D270D3}"/>
              </a:ext>
            </a:extLst>
          </p:cNvPr>
          <p:cNvSpPr>
            <a:spLocks noGrp="1"/>
          </p:cNvSpPr>
          <p:nvPr>
            <p:ph idx="1"/>
          </p:nvPr>
        </p:nvSpPr>
        <p:spPr>
          <a:xfrm>
            <a:off x="593725" y="1285875"/>
            <a:ext cx="11144250" cy="4786313"/>
          </a:xfrm>
        </p:spPr>
        <p:txBody>
          <a:bodyPr/>
          <a:lstStyle/>
          <a:p>
            <a:pPr eaLnBrk="1" hangingPunct="1">
              <a:lnSpc>
                <a:spcPct val="120000"/>
              </a:lnSpc>
            </a:pPr>
            <a:r>
              <a:rPr lang="el-GR" altLang="el-GR" sz="2000" b="1" i="1">
                <a:solidFill>
                  <a:srgbClr val="002060"/>
                </a:solidFill>
              </a:rPr>
              <a:t>Στη χώρα μας συντάχθηκε για πρώτη φορά Διαθεματικό Ενιαίο Πλαίσιο Προγραμμάτων Σπουδών	(Δ.Ε.Π.Π.Σ.	ΦΕΚ 1376/18.10.2001, τ. Β΄)</a:t>
            </a:r>
            <a:endParaRPr lang="el-GR" altLang="el-GR" sz="2000" b="1" u="sng">
              <a:solidFill>
                <a:srgbClr val="002060"/>
              </a:solidFill>
            </a:endParaRPr>
          </a:p>
          <a:p>
            <a:pPr eaLnBrk="1" hangingPunct="1">
              <a:lnSpc>
                <a:spcPct val="120000"/>
              </a:lnSpc>
              <a:buFont typeface="Arial" panose="020B0604020202020204" pitchFamily="34" charset="0"/>
              <a:buNone/>
            </a:pPr>
            <a:r>
              <a:rPr lang="el-GR" altLang="el-GR" sz="2000" b="1" u="sng">
                <a:solidFill>
                  <a:srgbClr val="C00000"/>
                </a:solidFill>
              </a:rPr>
              <a:t>Έννοια και Χαρακτηριστικά γνωρίσματα της διαθεματικής προσέγγισης</a:t>
            </a:r>
            <a:endParaRPr lang="el-GR" altLang="el-GR" sz="2000" b="1">
              <a:solidFill>
                <a:srgbClr val="C00000"/>
              </a:solidFill>
            </a:endParaRPr>
          </a:p>
          <a:p>
            <a:pPr eaLnBrk="1" hangingPunct="1">
              <a:lnSpc>
                <a:spcPct val="120000"/>
              </a:lnSpc>
              <a:buFont typeface="Arial" panose="020B0604020202020204" pitchFamily="34" charset="0"/>
              <a:buNone/>
            </a:pPr>
            <a:r>
              <a:rPr lang="en-US" altLang="el-GR" sz="2000" b="1">
                <a:solidFill>
                  <a:srgbClr val="002060"/>
                </a:solidFill>
              </a:rPr>
              <a:t>     </a:t>
            </a:r>
            <a:r>
              <a:rPr lang="el-GR" altLang="el-GR" sz="2000" b="1">
                <a:solidFill>
                  <a:srgbClr val="002060"/>
                </a:solidFill>
              </a:rPr>
              <a:t>Ως διαθεματική προσέγγιση της μάθησης νοείται η πραγμάτευση ενός θέματος από διάφορες οπτικές γωνίες:</a:t>
            </a:r>
          </a:p>
          <a:p>
            <a:pPr eaLnBrk="1" hangingPunct="1">
              <a:lnSpc>
                <a:spcPct val="120000"/>
              </a:lnSpc>
              <a:buFont typeface="Arial" panose="020B0604020202020204" pitchFamily="34" charset="0"/>
              <a:buBlip>
                <a:blip r:embed="rId3"/>
              </a:buBlip>
            </a:pPr>
            <a:r>
              <a:rPr lang="el-GR" altLang="el-GR" sz="2000" b="1">
                <a:solidFill>
                  <a:srgbClr val="002060"/>
                </a:solidFill>
              </a:rPr>
              <a:t>Με τη μορφή της εργαστηριακής και διερευνητικής διαδικασίας γνωστής </a:t>
            </a:r>
            <a:r>
              <a:rPr lang="el-GR" altLang="el-GR" sz="2000" b="1">
                <a:solidFill>
                  <a:srgbClr val="C00000"/>
                </a:solidFill>
              </a:rPr>
              <a:t>ως Μεθόδου Project</a:t>
            </a:r>
            <a:r>
              <a:rPr lang="el-GR" altLang="el-GR" sz="2000" b="1">
                <a:solidFill>
                  <a:srgbClr val="002060"/>
                </a:solidFill>
              </a:rPr>
              <a:t>. Το θέμα διαπραγματεύεται ως πρόβλημα και οι μαθητές αναλαμβάνουν σε συμμετοχική βάση να το διερευνήσουν.</a:t>
            </a:r>
          </a:p>
          <a:p>
            <a:pPr eaLnBrk="1" hangingPunct="1">
              <a:lnSpc>
                <a:spcPct val="120000"/>
              </a:lnSpc>
              <a:buFont typeface="Arial" panose="020B0604020202020204" pitchFamily="34" charset="0"/>
              <a:buBlip>
                <a:blip r:embed="rId3"/>
              </a:buBlip>
            </a:pPr>
            <a:r>
              <a:rPr lang="el-GR" altLang="el-GR" sz="2000" b="1">
                <a:solidFill>
                  <a:srgbClr val="002060"/>
                </a:solidFill>
              </a:rPr>
              <a:t>Στη διαθεματική προσέγγιση η μέθοδος εργασίας βοηθάει τους μαθητές να γνωρίσουν πώς να συλλέγουν και να ταξινομούν πληροφορίες. Πώς να χρησιμοποιούν τις γνώσεις που έχουν για την επίλυση νέων προβλημάτων</a:t>
            </a:r>
          </a:p>
          <a:p>
            <a:pPr eaLnBrk="1" hangingPunct="1"/>
            <a:endParaRPr lang="el-GR" altLang="el-GR" sz="2000"/>
          </a:p>
        </p:txBody>
      </p:sp>
      <p:sp>
        <p:nvSpPr>
          <p:cNvPr id="4" name="3 - Τίτλος">
            <a:extLst>
              <a:ext uri="{FF2B5EF4-FFF2-40B4-BE49-F238E27FC236}">
                <a16:creationId xmlns:a16="http://schemas.microsoft.com/office/drawing/2014/main" id="{96D9F571-4CB4-4617-8F6C-641DD6860895}"/>
              </a:ext>
            </a:extLst>
          </p:cNvPr>
          <p:cNvSpPr>
            <a:spLocks noGrp="1"/>
          </p:cNvSpPr>
          <p:nvPr>
            <p:ph type="title"/>
          </p:nvPr>
        </p:nvSpPr>
        <p:spPr>
          <a:xfrm>
            <a:off x="879475" y="500063"/>
            <a:ext cx="9786938" cy="1285875"/>
          </a:xfrm>
        </p:spPr>
        <p:txBody>
          <a:bodyPr>
            <a:normAutofit fontScale="90000"/>
          </a:bodyPr>
          <a:lstStyle/>
          <a:p>
            <a:pPr algn="ctr" eaLnBrk="1" fontAlgn="auto" hangingPunct="1">
              <a:spcAft>
                <a:spcPts val="0"/>
              </a:spcAft>
              <a:defRPr/>
            </a:pPr>
            <a:r>
              <a:rPr lang="el-GR" sz="3100" b="1" dirty="0">
                <a:solidFill>
                  <a:srgbClr val="002060"/>
                </a:solidFill>
              </a:rPr>
              <a:t>Η </a:t>
            </a:r>
            <a:r>
              <a:rPr lang="el-GR" sz="3100" b="1" dirty="0" err="1">
                <a:solidFill>
                  <a:srgbClr val="002060"/>
                </a:solidFill>
              </a:rPr>
              <a:t>διαθεματική</a:t>
            </a:r>
            <a:r>
              <a:rPr lang="el-GR" sz="3100" b="1" dirty="0">
                <a:solidFill>
                  <a:srgbClr val="002060"/>
                </a:solidFill>
              </a:rPr>
              <a:t> προσέγγιση της μάθησης στην προσχολική Εκπαίδευση</a:t>
            </a:r>
            <a:br>
              <a:rPr lang="el-GR" dirty="0"/>
            </a:br>
            <a:endParaRPr lang="el-GR" dirty="0"/>
          </a:p>
        </p:txBody>
      </p:sp>
      <p:sp>
        <p:nvSpPr>
          <p:cNvPr id="5" name="4 - Θέση ημερομηνίας">
            <a:extLst>
              <a:ext uri="{FF2B5EF4-FFF2-40B4-BE49-F238E27FC236}">
                <a16:creationId xmlns:a16="http://schemas.microsoft.com/office/drawing/2014/main" id="{1FA9394C-43A4-4E8A-84AF-CCF1A147099F}"/>
              </a:ext>
            </a:extLst>
          </p:cNvPr>
          <p:cNvSpPr>
            <a:spLocks noGrp="1"/>
          </p:cNvSpPr>
          <p:nvPr>
            <p:ph type="dt" sz="quarter" idx="11"/>
          </p:nvPr>
        </p:nvSpPr>
        <p:spPr/>
        <p:txBody>
          <a:bodyPr/>
          <a:lstStyle/>
          <a:p>
            <a:pPr>
              <a:defRPr/>
            </a:pPr>
            <a:fld id="{36CC9F4F-0005-4D96-A8BD-9875731684FC}"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927EF1E0-5072-4CE3-84FE-280B49FEE77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4E0F57-0F4E-432E-A31A-BA84573E60D3}" type="slidenum">
              <a:rPr lang="el-GR" altLang="el-GR">
                <a:latin typeface="Constantia" panose="02030602050306030303" pitchFamily="18" charset="0"/>
              </a:rPr>
              <a:pPr eaLnBrk="1" hangingPunct="1"/>
              <a:t>5</a:t>
            </a:fld>
            <a:endParaRPr lang="el-GR" altLang="el-GR">
              <a:latin typeface="Constantia" panose="02030602050306030303" pitchFamily="18" charset="0"/>
            </a:endParaRPr>
          </a:p>
        </p:txBody>
      </p:sp>
      <p:sp>
        <p:nvSpPr>
          <p:cNvPr id="7" name="6 - Θέση υποσέλιδου">
            <a:extLst>
              <a:ext uri="{FF2B5EF4-FFF2-40B4-BE49-F238E27FC236}">
                <a16:creationId xmlns:a16="http://schemas.microsoft.com/office/drawing/2014/main" id="{E6F6DCF2-D177-4B69-B0F9-1A5DC97322D3}"/>
              </a:ext>
            </a:extLst>
          </p:cNvPr>
          <p:cNvSpPr>
            <a:spLocks noGrp="1"/>
          </p:cNvSpPr>
          <p:nvPr>
            <p:ph type="ftr" sz="quarter" idx="10"/>
          </p:nvPr>
        </p:nvSpPr>
        <p:spPr/>
        <p:txBody>
          <a:bodyPr/>
          <a:lstStyle/>
          <a:p>
            <a:pPr>
              <a:defRPr/>
            </a:pPr>
            <a:r>
              <a:rPr lang="el-GR" dirty="0"/>
              <a:t>Παναγιώτα Στράτη</a:t>
            </a: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a:extLst>
              <a:ext uri="{FF2B5EF4-FFF2-40B4-BE49-F238E27FC236}">
                <a16:creationId xmlns:a16="http://schemas.microsoft.com/office/drawing/2014/main" id="{F2B58870-9249-4F2F-86B2-883CC13C8F19}"/>
              </a:ext>
            </a:extLst>
          </p:cNvPr>
          <p:cNvSpPr>
            <a:spLocks noGrp="1"/>
          </p:cNvSpPr>
          <p:nvPr>
            <p:ph type="ftr" sz="quarter" idx="10"/>
          </p:nvPr>
        </p:nvSpPr>
        <p:spPr>
          <a:xfrm>
            <a:off x="379413" y="6143625"/>
            <a:ext cx="8255000" cy="333375"/>
          </a:xfrm>
        </p:spPr>
        <p:txBody>
          <a:bodyPr/>
          <a:lstStyle/>
          <a:p>
            <a:pPr>
              <a:defRPr/>
            </a:pPr>
            <a:r>
              <a:rPr lang="el-GR" dirty="0"/>
              <a:t>Παναγιώτα Στράτη</a:t>
            </a:r>
          </a:p>
        </p:txBody>
      </p:sp>
      <p:sp>
        <p:nvSpPr>
          <p:cNvPr id="3" name="2 - Θέση ημερομηνίας">
            <a:extLst>
              <a:ext uri="{FF2B5EF4-FFF2-40B4-BE49-F238E27FC236}">
                <a16:creationId xmlns:a16="http://schemas.microsoft.com/office/drawing/2014/main" id="{B4554D3D-546D-42D8-B385-8C4CA7C7D4B7}"/>
              </a:ext>
            </a:extLst>
          </p:cNvPr>
          <p:cNvSpPr>
            <a:spLocks noGrp="1"/>
          </p:cNvSpPr>
          <p:nvPr>
            <p:ph type="dt" sz="quarter" idx="11"/>
          </p:nvPr>
        </p:nvSpPr>
        <p:spPr/>
        <p:txBody>
          <a:bodyPr/>
          <a:lstStyle/>
          <a:p>
            <a:pPr>
              <a:defRPr/>
            </a:pPr>
            <a:fld id="{66DFEE1E-D974-4DCB-9F33-D456FFCA8A25}" type="datetime1">
              <a:rPr lang="el-GR" smtClean="0"/>
              <a:pPr>
                <a:defRPr/>
              </a:pPr>
              <a:t>22/12/2019</a:t>
            </a:fld>
            <a:endParaRPr lang="el-GR" dirty="0"/>
          </a:p>
        </p:txBody>
      </p:sp>
      <p:sp>
        <p:nvSpPr>
          <p:cNvPr id="4" name="3 - Θέση αριθμού διαφάνειας">
            <a:extLst>
              <a:ext uri="{FF2B5EF4-FFF2-40B4-BE49-F238E27FC236}">
                <a16:creationId xmlns:a16="http://schemas.microsoft.com/office/drawing/2014/main" id="{620B13A4-1314-46CB-A737-06981D61F87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3DE84D-6C71-47DB-803C-40C6ECD2F6E4}" type="slidenum">
              <a:rPr lang="el-GR" altLang="el-GR">
                <a:latin typeface="Constantia" panose="02030602050306030303" pitchFamily="18" charset="0"/>
              </a:rPr>
              <a:pPr eaLnBrk="1" hangingPunct="1"/>
              <a:t>50</a:t>
            </a:fld>
            <a:endParaRPr lang="el-GR" altLang="el-GR">
              <a:latin typeface="Constantia" panose="02030602050306030303" pitchFamily="18" charset="0"/>
            </a:endParaRPr>
          </a:p>
        </p:txBody>
      </p:sp>
      <p:sp>
        <p:nvSpPr>
          <p:cNvPr id="55301" name="Rectangle 2">
            <a:extLst>
              <a:ext uri="{FF2B5EF4-FFF2-40B4-BE49-F238E27FC236}">
                <a16:creationId xmlns:a16="http://schemas.microsoft.com/office/drawing/2014/main" id="{74ECABDB-C16C-4306-9E58-FC35A0791697}"/>
              </a:ext>
            </a:extLst>
          </p:cNvPr>
          <p:cNvSpPr>
            <a:spLocks noChangeArrowheads="1"/>
          </p:cNvSpPr>
          <p:nvPr/>
        </p:nvSpPr>
        <p:spPr bwMode="auto">
          <a:xfrm>
            <a:off x="0" y="0"/>
            <a:ext cx="1218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b="1" i="1">
                <a:solidFill>
                  <a:srgbClr val="993300"/>
                </a:solidFill>
                <a:latin typeface="Monotype Corsiva" pitchFamily="66" charset="0"/>
                <a:cs typeface="Times New Roman" panose="02020603050405020304" pitchFamily="18" charset="0"/>
              </a:rPr>
              <a:t>Συζήτηση για την ανακύκλωση και τα ανακυκλώσιμα υλικά και Εντοπισμός του συμβόλου της ανακύκλωσης(γλώσσα)</a:t>
            </a:r>
            <a:endParaRPr lang="el-GR" altLang="el-GR" sz="1100"/>
          </a:p>
          <a:p>
            <a:endParaRPr lang="el-GR" altLang="el-GR"/>
          </a:p>
        </p:txBody>
      </p:sp>
      <p:pic>
        <p:nvPicPr>
          <p:cNvPr id="55302" name="Picture 1" descr="recycle-logo">
            <a:extLst>
              <a:ext uri="{FF2B5EF4-FFF2-40B4-BE49-F238E27FC236}">
                <a16:creationId xmlns:a16="http://schemas.microsoft.com/office/drawing/2014/main" id="{37218EE3-54C6-4F4F-A0B0-231432E44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4071938"/>
            <a:ext cx="24193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3">
            <a:extLst>
              <a:ext uri="{FF2B5EF4-FFF2-40B4-BE49-F238E27FC236}">
                <a16:creationId xmlns:a16="http://schemas.microsoft.com/office/drawing/2014/main" id="{3515C5C3-02BA-4E90-A52A-BDCA9C0C2C8F}"/>
              </a:ext>
            </a:extLst>
          </p:cNvPr>
          <p:cNvSpPr>
            <a:spLocks noChangeArrowheads="1"/>
          </p:cNvSpPr>
          <p:nvPr/>
        </p:nvSpPr>
        <p:spPr bwMode="auto">
          <a:xfrm>
            <a:off x="1022350" y="457200"/>
            <a:ext cx="103584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buFontTx/>
              <a:buBlip>
                <a:blip r:embed="rId3"/>
              </a:buBlip>
            </a:pPr>
            <a:r>
              <a:rPr lang="el-GR" altLang="el-GR" sz="2400" b="1">
                <a:solidFill>
                  <a:srgbClr val="00B050"/>
                </a:solidFill>
                <a:cs typeface="Times New Roman" panose="02020603050405020304" pitchFamily="18" charset="0"/>
              </a:rPr>
              <a:t>Συζητούμε με τα παιδιά </a:t>
            </a:r>
            <a:r>
              <a:rPr lang="el-GR" altLang="el-GR" sz="2400">
                <a:solidFill>
                  <a:srgbClr val="000000"/>
                </a:solidFill>
                <a:cs typeface="Times New Roman" panose="02020603050405020304" pitchFamily="18" charset="0"/>
              </a:rPr>
              <a:t>για το τι είναι η ανακύκλωση , γιατί είναι χρήσιμη και ποια προϊόντα μπορούν να ανακυκλωθούν. </a:t>
            </a:r>
            <a:endParaRPr lang="en-US" altLang="el-GR" sz="2400">
              <a:solidFill>
                <a:srgbClr val="000000"/>
              </a:solidFill>
              <a:cs typeface="Times New Roman" panose="02020603050405020304" pitchFamily="18" charset="0"/>
            </a:endParaRPr>
          </a:p>
          <a:p>
            <a:pPr algn="just">
              <a:lnSpc>
                <a:spcPct val="150000"/>
              </a:lnSpc>
              <a:buFontTx/>
              <a:buBlip>
                <a:blip r:embed="rId3"/>
              </a:buBlip>
            </a:pPr>
            <a:r>
              <a:rPr lang="el-GR" altLang="el-GR" sz="2400">
                <a:solidFill>
                  <a:srgbClr val="000000"/>
                </a:solidFill>
                <a:cs typeface="Times New Roman" panose="02020603050405020304" pitchFamily="18" charset="0"/>
              </a:rPr>
              <a:t>Ζητάμε να μας πουν ότι γνωρίζουν για την ανακύκλωση, αν έχουν δει κάδους ανακύκλωσης στην γειτονιά τους. </a:t>
            </a:r>
            <a:endParaRPr lang="en-US" altLang="el-GR" sz="2400">
              <a:solidFill>
                <a:srgbClr val="000000"/>
              </a:solidFill>
              <a:cs typeface="Times New Roman" panose="02020603050405020304" pitchFamily="18" charset="0"/>
            </a:endParaRPr>
          </a:p>
          <a:p>
            <a:pPr algn="just">
              <a:lnSpc>
                <a:spcPct val="150000"/>
              </a:lnSpc>
              <a:buFontTx/>
              <a:buBlip>
                <a:blip r:embed="rId3"/>
              </a:buBlip>
            </a:pPr>
            <a:r>
              <a:rPr lang="el-GR" altLang="el-GR" sz="2400">
                <a:solidFill>
                  <a:srgbClr val="000000"/>
                </a:solidFill>
                <a:cs typeface="Times New Roman" panose="02020603050405020304" pitchFamily="18" charset="0"/>
              </a:rPr>
              <a:t> Με το να εκφράζουν τα παιδιά τις ιδέες τους αναπτύσσεται ο λόγος τους και εμπλουτίζεται το λεξιλόγιό τους με καινούργιες λέξεις. </a:t>
            </a:r>
            <a:endParaRPr lang="el-GR" altLang="el-GR" sz="2400"/>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a:extLst>
              <a:ext uri="{FF2B5EF4-FFF2-40B4-BE49-F238E27FC236}">
                <a16:creationId xmlns:a16="http://schemas.microsoft.com/office/drawing/2014/main" id="{1BC47A70-1007-4ED3-9848-364B920650B6}"/>
              </a:ext>
            </a:extLst>
          </p:cNvPr>
          <p:cNvSpPr>
            <a:spLocks noGrp="1"/>
          </p:cNvSpPr>
          <p:nvPr>
            <p:ph type="ftr" sz="quarter" idx="10"/>
          </p:nvPr>
        </p:nvSpPr>
        <p:spPr/>
        <p:txBody>
          <a:bodyPr/>
          <a:lstStyle/>
          <a:p>
            <a:pPr>
              <a:defRPr/>
            </a:pPr>
            <a:r>
              <a:rPr lang="el-GR"/>
              <a:t>Παναγιώτα Στράτη</a:t>
            </a:r>
          </a:p>
        </p:txBody>
      </p:sp>
      <p:sp>
        <p:nvSpPr>
          <p:cNvPr id="3" name="2 - Θέση ημερομηνίας">
            <a:extLst>
              <a:ext uri="{FF2B5EF4-FFF2-40B4-BE49-F238E27FC236}">
                <a16:creationId xmlns:a16="http://schemas.microsoft.com/office/drawing/2014/main" id="{12693C8A-389F-4199-A28B-3373000E1DC3}"/>
              </a:ext>
            </a:extLst>
          </p:cNvPr>
          <p:cNvSpPr>
            <a:spLocks noGrp="1"/>
          </p:cNvSpPr>
          <p:nvPr>
            <p:ph type="dt" sz="quarter" idx="11"/>
          </p:nvPr>
        </p:nvSpPr>
        <p:spPr/>
        <p:txBody>
          <a:bodyPr/>
          <a:lstStyle/>
          <a:p>
            <a:pPr>
              <a:defRPr/>
            </a:pPr>
            <a:fld id="{66DFEE1E-D974-4DCB-9F33-D456FFCA8A25}" type="datetime1">
              <a:rPr lang="el-GR" smtClean="0"/>
              <a:pPr>
                <a:defRPr/>
              </a:pPr>
              <a:t>22/12/2019</a:t>
            </a:fld>
            <a:endParaRPr lang="el-GR" dirty="0"/>
          </a:p>
        </p:txBody>
      </p:sp>
      <p:sp>
        <p:nvSpPr>
          <p:cNvPr id="4" name="3 - Θέση αριθμού διαφάνειας">
            <a:extLst>
              <a:ext uri="{FF2B5EF4-FFF2-40B4-BE49-F238E27FC236}">
                <a16:creationId xmlns:a16="http://schemas.microsoft.com/office/drawing/2014/main" id="{E99A6AEE-551E-4E19-9368-8574E0F7529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DB5C63-CF7A-4283-B1A7-3862F2E38E06}" type="slidenum">
              <a:rPr lang="el-GR" altLang="el-GR">
                <a:latin typeface="Constantia" panose="02030602050306030303" pitchFamily="18" charset="0"/>
              </a:rPr>
              <a:pPr eaLnBrk="1" hangingPunct="1"/>
              <a:t>51</a:t>
            </a:fld>
            <a:endParaRPr lang="el-GR" altLang="el-GR">
              <a:latin typeface="Constantia" panose="02030602050306030303" pitchFamily="18" charset="0"/>
            </a:endParaRPr>
          </a:p>
        </p:txBody>
      </p:sp>
      <p:sp>
        <p:nvSpPr>
          <p:cNvPr id="56325" name="4 - Ορθογώνιο">
            <a:extLst>
              <a:ext uri="{FF2B5EF4-FFF2-40B4-BE49-F238E27FC236}">
                <a16:creationId xmlns:a16="http://schemas.microsoft.com/office/drawing/2014/main" id="{53B4268B-D55B-470E-B745-94D20F08A432}"/>
              </a:ext>
            </a:extLst>
          </p:cNvPr>
          <p:cNvSpPr>
            <a:spLocks noChangeArrowheads="1"/>
          </p:cNvSpPr>
          <p:nvPr/>
        </p:nvSpPr>
        <p:spPr bwMode="auto">
          <a:xfrm>
            <a:off x="1308100" y="571500"/>
            <a:ext cx="964406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200000"/>
              </a:lnSpc>
            </a:pPr>
            <a:r>
              <a:rPr lang="el-GR" altLang="el-GR" sz="2400">
                <a:solidFill>
                  <a:srgbClr val="000000"/>
                </a:solidFill>
                <a:cs typeface="Times New Roman" panose="02020603050405020304" pitchFamily="18" charset="0"/>
              </a:rPr>
              <a:t>Επίσης τα παιδιά</a:t>
            </a:r>
            <a:r>
              <a:rPr lang="en-US" altLang="el-GR" sz="2400">
                <a:solidFill>
                  <a:srgbClr val="000000"/>
                </a:solidFill>
                <a:cs typeface="Times New Roman" panose="02020603050405020304" pitchFamily="18" charset="0"/>
              </a:rPr>
              <a:t>,</a:t>
            </a:r>
            <a:r>
              <a:rPr lang="el-GR" altLang="el-GR" sz="2400">
                <a:solidFill>
                  <a:srgbClr val="000000"/>
                </a:solidFill>
                <a:cs typeface="Times New Roman" panose="02020603050405020304" pitchFamily="18" charset="0"/>
              </a:rPr>
              <a:t> </a:t>
            </a:r>
            <a:r>
              <a:rPr lang="el-GR" altLang="el-GR" sz="2400" b="1">
                <a:solidFill>
                  <a:srgbClr val="00B050"/>
                </a:solidFill>
                <a:cs typeface="Times New Roman" panose="02020603050405020304" pitchFamily="18" charset="0"/>
              </a:rPr>
              <a:t>παρατηρούν και επεξεργάζονται το σύμβολο της ανακύκλωσης</a:t>
            </a:r>
            <a:r>
              <a:rPr lang="el-GR" altLang="el-GR" sz="2400">
                <a:solidFill>
                  <a:srgbClr val="000000"/>
                </a:solidFill>
                <a:cs typeface="Times New Roman" panose="02020603050405020304" pitchFamily="18" charset="0"/>
              </a:rPr>
              <a:t> μέσα από το εποπτικό υλικό που τους προμήθευσε η νηπιαγωγός. </a:t>
            </a:r>
            <a:endParaRPr lang="en-US" altLang="el-GR" sz="2400">
              <a:solidFill>
                <a:srgbClr val="000000"/>
              </a:solidFill>
              <a:cs typeface="Times New Roman" panose="02020603050405020304" pitchFamily="18" charset="0"/>
            </a:endParaRPr>
          </a:p>
          <a:p>
            <a:pPr algn="just" eaLnBrk="1" hangingPunct="1">
              <a:lnSpc>
                <a:spcPct val="200000"/>
              </a:lnSpc>
            </a:pPr>
            <a:r>
              <a:rPr lang="el-GR" altLang="el-GR" sz="2400" u="sng">
                <a:solidFill>
                  <a:srgbClr val="000000"/>
                </a:solidFill>
                <a:cs typeface="Times New Roman" panose="02020603050405020304" pitchFamily="18" charset="0"/>
              </a:rPr>
              <a:t>Το εντοπίζουν στα προϊόντα στο μαγαζάκι της τάξης. </a:t>
            </a:r>
            <a:endParaRPr lang="en-US" altLang="el-GR" sz="2400" u="sng">
              <a:solidFill>
                <a:srgbClr val="000000"/>
              </a:solidFill>
              <a:cs typeface="Times New Roman" panose="02020603050405020304" pitchFamily="18" charset="0"/>
            </a:endParaRPr>
          </a:p>
          <a:p>
            <a:pPr algn="just" eaLnBrk="1" hangingPunct="1">
              <a:lnSpc>
                <a:spcPct val="200000"/>
              </a:lnSpc>
            </a:pPr>
            <a:r>
              <a:rPr lang="el-GR" altLang="el-GR" sz="2400">
                <a:solidFill>
                  <a:srgbClr val="000000"/>
                </a:solidFill>
                <a:cs typeface="Times New Roman" panose="02020603050405020304" pitchFamily="18" charset="0"/>
              </a:rPr>
              <a:t>Το δημιουργούν και το τοποθετούν στους κάδους ανακύκλωσης</a:t>
            </a:r>
            <a:r>
              <a:rPr lang="en-US" altLang="el-GR" sz="2400">
                <a:solidFill>
                  <a:srgbClr val="000000"/>
                </a:solidFill>
                <a:cs typeface="Times New Roman" panose="02020603050405020304" pitchFamily="18" charset="0"/>
              </a:rPr>
              <a:t>,</a:t>
            </a:r>
            <a:r>
              <a:rPr lang="el-GR" altLang="el-GR" sz="2400">
                <a:solidFill>
                  <a:srgbClr val="000000"/>
                </a:solidFill>
                <a:cs typeface="Times New Roman" panose="02020603050405020304" pitchFamily="18" charset="0"/>
              </a:rPr>
              <a:t> στη γωνιά της ανακύκλωσης.</a:t>
            </a:r>
            <a:endParaRPr lang="el-GR" altLang="el-GR" sz="2400"/>
          </a:p>
        </p:txBody>
      </p:sp>
      <p:pic>
        <p:nvPicPr>
          <p:cNvPr id="56326" name="Picture 1" descr="recycle-logo">
            <a:extLst>
              <a:ext uri="{FF2B5EF4-FFF2-40B4-BE49-F238E27FC236}">
                <a16:creationId xmlns:a16="http://schemas.microsoft.com/office/drawing/2014/main" id="{A8578BCE-FAC6-45A3-8A29-EBD85CA20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100" y="4143375"/>
            <a:ext cx="24193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70C709BD-D6BB-4EA3-8CB6-61C69C688E50}"/>
              </a:ext>
            </a:extLst>
          </p:cNvPr>
          <p:cNvSpPr>
            <a:spLocks noGrp="1"/>
          </p:cNvSpPr>
          <p:nvPr>
            <p:ph idx="1"/>
          </p:nvPr>
        </p:nvSpPr>
        <p:spPr>
          <a:xfrm>
            <a:off x="1236663" y="642938"/>
            <a:ext cx="10144125" cy="5410200"/>
          </a:xfrm>
          <a:ln w="57150">
            <a:solidFill>
              <a:schemeClr val="accent5">
                <a:lumMod val="20000"/>
                <a:lumOff val="80000"/>
              </a:schemeClr>
            </a:solidFill>
          </a:ln>
        </p:spPr>
        <p:txBody>
          <a:bodyPr/>
          <a:lstStyle/>
          <a:p>
            <a:pPr>
              <a:buFont typeface="Arial" charset="0"/>
              <a:buNone/>
              <a:defRPr/>
            </a:pPr>
            <a:r>
              <a:rPr lang="el-GR" b="1" i="1" dirty="0">
                <a:solidFill>
                  <a:srgbClr val="00B050"/>
                </a:solidFill>
              </a:rPr>
              <a:t>Ανακυκλωμένο χαρτί(εικαστικά)</a:t>
            </a:r>
            <a:endParaRPr lang="el-GR" b="1" dirty="0">
              <a:solidFill>
                <a:srgbClr val="00B050"/>
              </a:solidFill>
            </a:endParaRPr>
          </a:p>
          <a:p>
            <a:pPr algn="just">
              <a:lnSpc>
                <a:spcPct val="150000"/>
              </a:lnSpc>
              <a:buFont typeface="Arial" charset="0"/>
              <a:buChar char="•"/>
              <a:defRPr/>
            </a:pPr>
            <a:r>
              <a:rPr lang="el-GR" dirty="0"/>
              <a:t>Τα παιδιά κόβουν τις εφημερίδες σε μικρά κομμάτια μέσα στη</a:t>
            </a:r>
            <a:r>
              <a:rPr lang="en-US" dirty="0"/>
              <a:t> </a:t>
            </a:r>
            <a:r>
              <a:rPr lang="el-GR" dirty="0"/>
              <a:t>λεκάνη</a:t>
            </a:r>
            <a:r>
              <a:rPr lang="en-US" dirty="0"/>
              <a:t>.</a:t>
            </a:r>
          </a:p>
          <a:p>
            <a:pPr algn="just">
              <a:lnSpc>
                <a:spcPct val="150000"/>
              </a:lnSpc>
              <a:buFont typeface="Arial" charset="0"/>
              <a:buChar char="•"/>
              <a:defRPr/>
            </a:pPr>
            <a:r>
              <a:rPr lang="el-GR" dirty="0"/>
              <a:t>Στη συνέχεια βάζουμε νερό και βρέχουμε καλά τα κομμάτια της εφημερίδας. Και αφού μουλιάσουν καλά τα τοποθετούμε στο μίξερ και τα χτυπάμε μέχρι να γίνουν πολτός. </a:t>
            </a:r>
            <a:endParaRPr lang="en-US" dirty="0"/>
          </a:p>
          <a:p>
            <a:pPr algn="just">
              <a:lnSpc>
                <a:spcPct val="150000"/>
              </a:lnSpc>
              <a:buFont typeface="Arial" charset="0"/>
              <a:buChar char="•"/>
              <a:defRPr/>
            </a:pPr>
            <a:r>
              <a:rPr lang="el-GR" dirty="0"/>
              <a:t>Τοποθετούμε τον πολτό πάνω σε μια σήτα και τον απλώνουμε καλά. Καλό θα ήταν σ’ αυτό το σημείο να επισημάνουμε ότι τα παιδιά κόβοντας με το ψαλίδι τα κομμάτια εφημερίδας και απλώνοντας τα πάνω στης σήτα με τον πλάστη αναπτύσσουν την λεπτή τους κινητικότητα.  </a:t>
            </a:r>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3620A1E4-D851-473D-85BB-D2E8D6A81F1F}"/>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CF04F391-EFC0-425C-93F6-FECA6502F0B2}"/>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055F6DD9-A52B-4839-A64E-B2183521A32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0B8FF7-AB17-4B0A-B0E9-0AEC5B464840}" type="slidenum">
              <a:rPr lang="el-GR" altLang="el-GR">
                <a:latin typeface="Constantia" panose="02030602050306030303" pitchFamily="18" charset="0"/>
              </a:rPr>
              <a:pPr eaLnBrk="1" hangingPunct="1"/>
              <a:t>52</a:t>
            </a:fld>
            <a:endParaRPr lang="el-GR" altLang="el-GR">
              <a:latin typeface="Constantia" panose="02030602050306030303" pitchFamily="18" charset="0"/>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55AD4EE5-94FD-4079-907F-32B10D3032EB}"/>
              </a:ext>
            </a:extLst>
          </p:cNvPr>
          <p:cNvSpPr>
            <a:spLocks noGrp="1"/>
          </p:cNvSpPr>
          <p:nvPr>
            <p:ph idx="1"/>
          </p:nvPr>
        </p:nvSpPr>
        <p:spPr>
          <a:xfrm>
            <a:off x="1219200" y="928688"/>
            <a:ext cx="9750425" cy="5141912"/>
          </a:xfrm>
          <a:ln w="57150">
            <a:solidFill>
              <a:schemeClr val="accent5">
                <a:lumMod val="20000"/>
                <a:lumOff val="80000"/>
              </a:schemeClr>
            </a:solidFill>
          </a:ln>
        </p:spPr>
        <p:txBody>
          <a:bodyPr/>
          <a:lstStyle/>
          <a:p>
            <a:pPr>
              <a:buFont typeface="Arial" charset="0"/>
              <a:buNone/>
              <a:defRPr/>
            </a:pPr>
            <a:r>
              <a:rPr lang="el-GR" b="1" i="1" dirty="0">
                <a:solidFill>
                  <a:srgbClr val="00B050"/>
                </a:solidFill>
              </a:rPr>
              <a:t>Ζωγραφίζοντας στο ανακυκλωμένο χαρτί (εικαστικά)</a:t>
            </a:r>
            <a:endParaRPr lang="el-GR" dirty="0">
              <a:solidFill>
                <a:srgbClr val="00B050"/>
              </a:solidFill>
            </a:endParaRPr>
          </a:p>
          <a:p>
            <a:pPr>
              <a:lnSpc>
                <a:spcPct val="200000"/>
              </a:lnSpc>
              <a:buFont typeface="Arial" charset="0"/>
              <a:buChar char="•"/>
              <a:defRPr/>
            </a:pPr>
            <a:r>
              <a:rPr lang="el-GR" dirty="0"/>
              <a:t>Μια ακόμη εικαστική δραστηριότητα είναι να ζωγραφίσει το κάθε παιδί πάνω στο ανακυκλωμένο χαρτί το σήμα της ανακύκλωσης ή ανακυκλώσιμα υλικά. </a:t>
            </a:r>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0A884DD9-CCAB-481E-BF03-9F4F5EC07B6B}"/>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4056F910-1E2D-4653-AD47-996D558B1653}"/>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70C73F4F-2D90-4A97-A1A7-BF4F28680E5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917FEB-73D1-4606-B3F2-02FCDF5D4CFF}" type="slidenum">
              <a:rPr lang="el-GR" altLang="el-GR">
                <a:latin typeface="Constantia" panose="02030602050306030303" pitchFamily="18" charset="0"/>
              </a:rPr>
              <a:pPr eaLnBrk="1" hangingPunct="1"/>
              <a:t>53</a:t>
            </a:fld>
            <a:endParaRPr lang="el-GR" altLang="el-GR">
              <a:latin typeface="Constantia" panose="02030602050306030303" pitchFamily="18" charset="0"/>
            </a:endParaRPr>
          </a:p>
        </p:txBody>
      </p:sp>
      <p:pic>
        <p:nvPicPr>
          <p:cNvPr id="58374" name="Picture 1" descr="recycle-logo">
            <a:extLst>
              <a:ext uri="{FF2B5EF4-FFF2-40B4-BE49-F238E27FC236}">
                <a16:creationId xmlns:a16="http://schemas.microsoft.com/office/drawing/2014/main" id="{0FEB499B-1524-40C7-9329-02D44904C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725" y="3357563"/>
            <a:ext cx="24193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316BA03D-9341-440E-B2C9-2DEF0BB1F797}"/>
              </a:ext>
            </a:extLst>
          </p:cNvPr>
          <p:cNvSpPr>
            <a:spLocks noGrp="1"/>
          </p:cNvSpPr>
          <p:nvPr>
            <p:ph idx="1"/>
          </p:nvPr>
        </p:nvSpPr>
        <p:spPr>
          <a:xfrm>
            <a:off x="736600" y="642938"/>
            <a:ext cx="11001375" cy="5427662"/>
          </a:xfrm>
          <a:ln w="57150">
            <a:solidFill>
              <a:schemeClr val="accent5">
                <a:lumMod val="20000"/>
                <a:lumOff val="80000"/>
              </a:schemeClr>
            </a:solidFill>
          </a:ln>
        </p:spPr>
        <p:txBody>
          <a:bodyPr/>
          <a:lstStyle/>
          <a:p>
            <a:pPr>
              <a:buFont typeface="Arial" charset="0"/>
              <a:buNone/>
              <a:defRPr/>
            </a:pPr>
            <a:r>
              <a:rPr lang="el-GR" b="1" i="1" dirty="0">
                <a:solidFill>
                  <a:srgbClr val="00B050"/>
                </a:solidFill>
              </a:rPr>
              <a:t>Τραγούδι « Η ανακύκλωση»( μουσική)</a:t>
            </a:r>
            <a:endParaRPr lang="el-GR" dirty="0"/>
          </a:p>
          <a:p>
            <a:pPr>
              <a:lnSpc>
                <a:spcPct val="150000"/>
              </a:lnSpc>
              <a:buFont typeface="Arial" charset="0"/>
              <a:buChar char="•"/>
              <a:defRPr/>
            </a:pPr>
            <a:r>
              <a:rPr lang="el-GR" dirty="0"/>
              <a:t>Το τραγούδι «Η ανακύκλωση» είναι τόσο ως προς τη μουσική του όσο και ως προς τους στίχους του  γραμμένο από τον </a:t>
            </a:r>
            <a:r>
              <a:rPr lang="el-GR" dirty="0" err="1"/>
              <a:t>Γ.Σακελλαρίδη</a:t>
            </a:r>
            <a:r>
              <a:rPr lang="el-GR" dirty="0"/>
              <a:t> (βιβλίο «</a:t>
            </a:r>
            <a:r>
              <a:rPr lang="el-GR" i="1" dirty="0"/>
              <a:t>Τραγούδια για παιδιά»</a:t>
            </a:r>
            <a:r>
              <a:rPr lang="el-GR" dirty="0"/>
              <a:t>, </a:t>
            </a:r>
            <a:r>
              <a:rPr lang="el-GR" dirty="0" err="1"/>
              <a:t>εκδ</a:t>
            </a:r>
            <a:r>
              <a:rPr lang="el-GR" dirty="0"/>
              <a:t>. Ελληνικά Γράμματα , Αθήνα, 1997)</a:t>
            </a:r>
          </a:p>
          <a:p>
            <a:pPr>
              <a:buFont typeface="Arial" charset="0"/>
              <a:buChar char="•"/>
              <a:defRPr/>
            </a:pPr>
            <a:r>
              <a:rPr lang="el-GR" dirty="0"/>
              <a:t>Οι πρώτοι στίχοι του είναι οι παρακάτω:</a:t>
            </a:r>
          </a:p>
          <a:p>
            <a:pPr>
              <a:buFont typeface="Arial" charset="0"/>
              <a:buChar char="•"/>
              <a:defRPr/>
            </a:pPr>
            <a:r>
              <a:rPr lang="el-GR" dirty="0"/>
              <a:t>Μια ξεμαλλιασμένη σφουγγαρίστρα </a:t>
            </a:r>
          </a:p>
          <a:p>
            <a:pPr>
              <a:buFont typeface="Arial" charset="0"/>
              <a:buChar char="•"/>
              <a:defRPr/>
            </a:pPr>
            <a:r>
              <a:rPr lang="el-GR" dirty="0"/>
              <a:t>κει στου σκουπιδότοπου την άκρη</a:t>
            </a:r>
          </a:p>
          <a:p>
            <a:pPr>
              <a:buFont typeface="Arial" charset="0"/>
              <a:buChar char="•"/>
              <a:defRPr/>
            </a:pPr>
            <a:r>
              <a:rPr lang="el-GR" dirty="0"/>
              <a:t> θυμάται και διηγείται τα παλιά </a:t>
            </a:r>
          </a:p>
          <a:p>
            <a:pPr>
              <a:buFont typeface="Arial" charset="0"/>
              <a:buChar char="•"/>
              <a:defRPr/>
            </a:pPr>
            <a:r>
              <a:rPr lang="el-GR" dirty="0"/>
              <a:t>και κάπου της ξεφεύγει ένα δάκρυ…</a:t>
            </a:r>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E60AC4B9-1045-468E-8D4A-04065CB97932}"/>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86D375B5-8DAF-4851-B602-74FAE440A451}"/>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96FEFA7D-BD29-4F6A-A981-E3F51FAEC0B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9C364F-A30B-4E44-98A7-A9E49B41F936}" type="slidenum">
              <a:rPr lang="el-GR" altLang="el-GR">
                <a:latin typeface="Constantia" panose="02030602050306030303" pitchFamily="18" charset="0"/>
              </a:rPr>
              <a:pPr eaLnBrk="1" hangingPunct="1"/>
              <a:t>54</a:t>
            </a:fld>
            <a:endParaRPr lang="el-GR" altLang="el-GR">
              <a:latin typeface="Constantia" panose="02030602050306030303" pitchFamily="18" charset="0"/>
            </a:endParaRPr>
          </a:p>
        </p:txBody>
      </p:sp>
      <p:pic>
        <p:nvPicPr>
          <p:cNvPr id="59398" name="Picture 2">
            <a:extLst>
              <a:ext uri="{FF2B5EF4-FFF2-40B4-BE49-F238E27FC236}">
                <a16:creationId xmlns:a16="http://schemas.microsoft.com/office/drawing/2014/main" id="{3225E844-4417-44D6-B10F-F0D5CAEE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038" y="3643313"/>
            <a:ext cx="5267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8242641B-A955-4585-9BB5-C104D5D4F3C4}"/>
              </a:ext>
            </a:extLst>
          </p:cNvPr>
          <p:cNvSpPr>
            <a:spLocks noGrp="1"/>
          </p:cNvSpPr>
          <p:nvPr>
            <p:ph idx="1"/>
          </p:nvPr>
        </p:nvSpPr>
        <p:spPr>
          <a:xfrm>
            <a:off x="1219200" y="714375"/>
            <a:ext cx="10304463" cy="5429250"/>
          </a:xfrm>
          <a:ln w="57150">
            <a:solidFill>
              <a:schemeClr val="accent5">
                <a:lumMod val="20000"/>
                <a:lumOff val="80000"/>
              </a:schemeClr>
            </a:solidFill>
          </a:ln>
        </p:spPr>
        <p:txBody>
          <a:bodyPr/>
          <a:lstStyle/>
          <a:p>
            <a:pPr>
              <a:buFont typeface="Arial" charset="0"/>
              <a:buNone/>
              <a:defRPr/>
            </a:pPr>
            <a:r>
              <a:rPr lang="el-GR" b="1" i="1" dirty="0">
                <a:solidFill>
                  <a:srgbClr val="00B050"/>
                </a:solidFill>
              </a:rPr>
              <a:t>«Επιτέλους καθαριότητα»( δραματική τέχνη)</a:t>
            </a:r>
            <a:endParaRPr lang="el-GR" dirty="0">
              <a:solidFill>
                <a:srgbClr val="00B050"/>
              </a:solidFill>
            </a:endParaRPr>
          </a:p>
          <a:p>
            <a:pPr algn="just">
              <a:lnSpc>
                <a:spcPct val="150000"/>
              </a:lnSpc>
              <a:buFont typeface="Arial" charset="0"/>
              <a:buChar char="•"/>
              <a:defRPr/>
            </a:pPr>
            <a:r>
              <a:rPr lang="el-GR" dirty="0"/>
              <a:t>Η νηπιαγωγός σε ρόλο δημάρχου εκθέτει το πρόβλημα της καθαριότητας , που αντιμετωπίζει η μικρή τους πόλη και απειλεί να επηρεάσει τον τουρισμό της, στα παιδιά που έχουν το ρόλο μελών του δημοτικού συμβουλίου. </a:t>
            </a:r>
            <a:endParaRPr lang="en-US" dirty="0"/>
          </a:p>
          <a:p>
            <a:pPr algn="just">
              <a:lnSpc>
                <a:spcPct val="150000"/>
              </a:lnSpc>
              <a:buFont typeface="Arial" charset="0"/>
              <a:buChar char="•"/>
              <a:defRPr/>
            </a:pPr>
            <a:r>
              <a:rPr lang="el-GR" dirty="0"/>
              <a:t>Ζητάει τη βοήθειά τους και τα παιδιά προτείνουν λύσεις και εργάζονται για την υλοποίησή τους. </a:t>
            </a:r>
            <a:endParaRPr lang="en-US" dirty="0"/>
          </a:p>
          <a:p>
            <a:pPr algn="just">
              <a:lnSpc>
                <a:spcPct val="150000"/>
              </a:lnSpc>
              <a:buFont typeface="Arial" charset="0"/>
              <a:buChar char="•"/>
              <a:defRPr/>
            </a:pPr>
            <a:r>
              <a:rPr lang="el-GR" dirty="0"/>
              <a:t>Θα ευαισθητοποιηθούν όλοι οι πολίτες, θα εργαστούν συλλογικά και με τη λήξη του δράματος ο υπουργός Τουρισμού θα τους υποσχεθεί ότι θα ενισχύσει κάθε τους προσπάθεια.</a:t>
            </a:r>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1529B2CC-0661-436C-BB4B-C37F6C3029AD}"/>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41C7ED61-6684-425D-9FDF-2299CBD3D402}"/>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4E3508C8-C388-41BF-99D9-EF81B14C299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69E34B-CD47-446B-8232-6FC8622087C3}" type="slidenum">
              <a:rPr lang="el-GR" altLang="el-GR">
                <a:latin typeface="Constantia" panose="02030602050306030303" pitchFamily="18" charset="0"/>
              </a:rPr>
              <a:pPr eaLnBrk="1" hangingPunct="1"/>
              <a:t>55</a:t>
            </a:fld>
            <a:endParaRPr lang="el-GR" altLang="el-GR">
              <a:latin typeface="Constantia" panose="02030602050306030303" pitchFamily="18" charset="0"/>
            </a:endParaRP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69759D7E-2302-47DC-B6D4-909921762D76}"/>
              </a:ext>
            </a:extLst>
          </p:cNvPr>
          <p:cNvSpPr>
            <a:spLocks noGrp="1"/>
          </p:cNvSpPr>
          <p:nvPr>
            <p:ph idx="1"/>
          </p:nvPr>
        </p:nvSpPr>
        <p:spPr>
          <a:xfrm>
            <a:off x="808038" y="1000125"/>
            <a:ext cx="10161587" cy="5070475"/>
          </a:xfrm>
          <a:ln w="57150">
            <a:solidFill>
              <a:schemeClr val="accent5">
                <a:lumMod val="20000"/>
                <a:lumOff val="80000"/>
              </a:schemeClr>
            </a:solidFill>
          </a:ln>
        </p:spPr>
        <p:txBody>
          <a:bodyPr/>
          <a:lstStyle/>
          <a:p>
            <a:pPr>
              <a:buFont typeface="Arial" charset="0"/>
              <a:buNone/>
              <a:defRPr/>
            </a:pPr>
            <a:r>
              <a:rPr lang="en-US" b="1" i="1" dirty="0">
                <a:solidFill>
                  <a:srgbClr val="00B050"/>
                </a:solidFill>
              </a:rPr>
              <a:t>    </a:t>
            </a:r>
            <a:r>
              <a:rPr lang="el-GR" b="1" i="1" dirty="0">
                <a:solidFill>
                  <a:srgbClr val="00B050"/>
                </a:solidFill>
              </a:rPr>
              <a:t>Επίσκεψη στο περιβαλλοντικό κέντρο της Κόνιτσας (φυσικό περιβάλλον) </a:t>
            </a:r>
            <a:endParaRPr lang="el-GR" dirty="0">
              <a:solidFill>
                <a:srgbClr val="00B050"/>
              </a:solidFill>
            </a:endParaRPr>
          </a:p>
          <a:p>
            <a:pPr>
              <a:lnSpc>
                <a:spcPct val="200000"/>
              </a:lnSpc>
              <a:buFont typeface="Arial" charset="0"/>
              <a:buChar char="•"/>
              <a:defRPr/>
            </a:pPr>
            <a:r>
              <a:rPr lang="el-GR" dirty="0"/>
              <a:t>Με την εκδρομή, τα παιδιά έρχονται σε άμεση επαφή με τη φύση και αντιλαμβάνονται πόσο ωφέλιμη είναι η φύση για τον άνθρωπο και ότι θα πρέπει να την διατηρούν καθαρή και να την προστατεύουν.</a:t>
            </a:r>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C7F67F21-075D-44D3-B7E5-3B61808299DA}"/>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3A26A1A6-62B7-45BC-81FC-E9E26DD241F1}"/>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29E6DC1B-5534-4FF3-9BBF-EAA50FAEED6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A6EFE2-2188-4F81-9A26-72112A685A9A}" type="slidenum">
              <a:rPr lang="el-GR" altLang="el-GR">
                <a:latin typeface="Constantia" panose="02030602050306030303" pitchFamily="18" charset="0"/>
              </a:rPr>
              <a:pPr eaLnBrk="1" hangingPunct="1"/>
              <a:t>56</a:t>
            </a:fld>
            <a:endParaRPr lang="el-GR" altLang="el-GR">
              <a:latin typeface="Constantia" panose="02030602050306030303" pitchFamily="18" charset="0"/>
            </a:endParaRP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DFF73F53-232B-4791-9FE0-029D00BB58F8}"/>
              </a:ext>
            </a:extLst>
          </p:cNvPr>
          <p:cNvSpPr>
            <a:spLocks noGrp="1"/>
          </p:cNvSpPr>
          <p:nvPr>
            <p:ph idx="1"/>
          </p:nvPr>
        </p:nvSpPr>
        <p:spPr>
          <a:xfrm>
            <a:off x="736600" y="571500"/>
            <a:ext cx="10858500" cy="5499100"/>
          </a:xfrm>
          <a:ln w="57150">
            <a:solidFill>
              <a:schemeClr val="accent5">
                <a:lumMod val="20000"/>
                <a:lumOff val="80000"/>
              </a:schemeClr>
            </a:solidFill>
          </a:ln>
        </p:spPr>
        <p:txBody>
          <a:bodyPr/>
          <a:lstStyle/>
          <a:p>
            <a:pPr>
              <a:buFont typeface="Arial" charset="0"/>
              <a:buNone/>
              <a:defRPr/>
            </a:pPr>
            <a:r>
              <a:rPr lang="el-GR" b="1" i="1" dirty="0">
                <a:solidFill>
                  <a:srgbClr val="00B050"/>
                </a:solidFill>
              </a:rPr>
              <a:t>«Άχρηστα αντικείμενα» (μαθηματικά)      </a:t>
            </a:r>
            <a:endParaRPr lang="el-GR" dirty="0">
              <a:solidFill>
                <a:srgbClr val="00B050"/>
              </a:solidFill>
            </a:endParaRPr>
          </a:p>
          <a:p>
            <a:pPr>
              <a:buFont typeface="Arial" charset="0"/>
              <a:buNone/>
              <a:defRPr/>
            </a:pPr>
            <a:r>
              <a:rPr lang="el-GR" b="1" i="1" dirty="0"/>
              <a:t>Στόχοι </a:t>
            </a:r>
            <a:r>
              <a:rPr lang="en-US" b="1" i="1" dirty="0"/>
              <a:t>:</a:t>
            </a:r>
            <a:r>
              <a:rPr lang="en-US" dirty="0"/>
              <a:t> </a:t>
            </a:r>
            <a:endParaRPr lang="el-GR" dirty="0"/>
          </a:p>
          <a:p>
            <a:pPr>
              <a:buFont typeface="Wingdings" pitchFamily="2" charset="2"/>
              <a:buChar char="ü"/>
              <a:defRPr/>
            </a:pPr>
            <a:r>
              <a:rPr lang="el-GR" dirty="0"/>
              <a:t>Να καλλιεργήσουν την παρατηρητικότητα και την ερευνητική τους ικανότητα.</a:t>
            </a:r>
          </a:p>
          <a:p>
            <a:pPr>
              <a:buFont typeface="Wingdings" pitchFamily="2" charset="2"/>
              <a:buChar char="ü"/>
              <a:defRPr/>
            </a:pPr>
            <a:r>
              <a:rPr lang="el-GR" dirty="0"/>
              <a:t>Να ακούν και να παρατηρούν.</a:t>
            </a:r>
          </a:p>
          <a:p>
            <a:pPr>
              <a:buFont typeface="Wingdings" pitchFamily="2" charset="2"/>
              <a:buChar char="ü"/>
              <a:defRPr/>
            </a:pPr>
            <a:r>
              <a:rPr lang="el-GR" dirty="0"/>
              <a:t>Να συλλέγουν πληροφορίες.</a:t>
            </a:r>
          </a:p>
          <a:p>
            <a:pPr>
              <a:buFont typeface="Wingdings" pitchFamily="2" charset="2"/>
              <a:buChar char="ü"/>
              <a:defRPr/>
            </a:pPr>
            <a:r>
              <a:rPr lang="el-GR" dirty="0"/>
              <a:t>Να ψάχνουν και να αναζητούν.</a:t>
            </a:r>
          </a:p>
          <a:p>
            <a:pPr>
              <a:buFont typeface="Wingdings" pitchFamily="2" charset="2"/>
              <a:buChar char="ü"/>
              <a:defRPr/>
            </a:pPr>
            <a:r>
              <a:rPr lang="el-GR" dirty="0"/>
              <a:t>Να συμμετέχουν.</a:t>
            </a:r>
          </a:p>
          <a:p>
            <a:pPr>
              <a:buFont typeface="Wingdings" pitchFamily="2" charset="2"/>
              <a:buChar char="ü"/>
              <a:defRPr/>
            </a:pPr>
            <a:r>
              <a:rPr lang="el-GR" dirty="0"/>
              <a:t>Να περιγράφουν αντικείμενα και τη χρήση τους.</a:t>
            </a:r>
          </a:p>
          <a:p>
            <a:pPr>
              <a:buFont typeface="Wingdings" pitchFamily="2" charset="2"/>
              <a:buChar char="ü"/>
              <a:defRPr/>
            </a:pPr>
            <a:r>
              <a:rPr lang="el-GR" dirty="0"/>
              <a:t>Να ταξινομούν αντικείμενα με βάση κάποιο κριτήριο, ώστε να φτιάχνουν ομάδες αντικειμένων.</a:t>
            </a:r>
          </a:p>
        </p:txBody>
      </p:sp>
      <p:sp>
        <p:nvSpPr>
          <p:cNvPr id="4" name="3 - Θέση υποσέλιδου">
            <a:extLst>
              <a:ext uri="{FF2B5EF4-FFF2-40B4-BE49-F238E27FC236}">
                <a16:creationId xmlns:a16="http://schemas.microsoft.com/office/drawing/2014/main" id="{E319450C-9D42-400C-8AC7-6D60ED62E26C}"/>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F6D5655D-057C-46B9-9EB0-50545430F458}"/>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069698D2-B2DD-4E6D-ACBE-D6C30C36D48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ECCF34-505F-4B56-83BD-CF482FA71B6F}" type="slidenum">
              <a:rPr lang="el-GR" altLang="el-GR">
                <a:latin typeface="Constantia" panose="02030602050306030303" pitchFamily="18" charset="0"/>
              </a:rPr>
              <a:pPr eaLnBrk="1" hangingPunct="1"/>
              <a:t>57</a:t>
            </a:fld>
            <a:endParaRPr lang="el-GR" altLang="el-GR">
              <a:latin typeface="Constantia" panose="02030602050306030303" pitchFamily="18" charset="0"/>
            </a:endParaRP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2A79AD04-95E0-4E4A-84CF-0DEA32BB6445}"/>
              </a:ext>
            </a:extLst>
          </p:cNvPr>
          <p:cNvSpPr>
            <a:spLocks noGrp="1"/>
          </p:cNvSpPr>
          <p:nvPr>
            <p:ph idx="1"/>
          </p:nvPr>
        </p:nvSpPr>
        <p:spPr>
          <a:xfrm>
            <a:off x="450850" y="500063"/>
            <a:ext cx="11287125" cy="5570537"/>
          </a:xfrm>
          <a:ln w="57150">
            <a:solidFill>
              <a:schemeClr val="accent5">
                <a:lumMod val="20000"/>
                <a:lumOff val="80000"/>
              </a:schemeClr>
            </a:solidFill>
          </a:ln>
        </p:spPr>
        <p:txBody>
          <a:bodyPr/>
          <a:lstStyle/>
          <a:p>
            <a:pPr>
              <a:buFont typeface="Arial" charset="0"/>
              <a:buNone/>
              <a:defRPr/>
            </a:pPr>
            <a:r>
              <a:rPr lang="el-GR" b="1" i="1" dirty="0">
                <a:solidFill>
                  <a:srgbClr val="00B050"/>
                </a:solidFill>
              </a:rPr>
              <a:t>Υλικά</a:t>
            </a:r>
            <a:r>
              <a:rPr lang="en-US" b="1" i="1" dirty="0">
                <a:solidFill>
                  <a:srgbClr val="00B050"/>
                </a:solidFill>
              </a:rPr>
              <a:t>: </a:t>
            </a:r>
            <a:endParaRPr lang="el-GR" dirty="0">
              <a:solidFill>
                <a:srgbClr val="00B050"/>
              </a:solidFill>
            </a:endParaRPr>
          </a:p>
          <a:p>
            <a:pPr>
              <a:lnSpc>
                <a:spcPct val="100000"/>
              </a:lnSpc>
              <a:buFont typeface="Arial" charset="0"/>
              <a:buChar char="•"/>
              <a:defRPr/>
            </a:pPr>
            <a:r>
              <a:rPr lang="el-GR" dirty="0"/>
              <a:t>Άχρηστα αντικείμενα που θα φέρουν τα παιδιά από το σπίτι ή θα μαζέψουν από το χώρο του σχολείου.</a:t>
            </a:r>
          </a:p>
          <a:p>
            <a:pPr>
              <a:buFont typeface="Arial" charset="0"/>
              <a:buNone/>
              <a:defRPr/>
            </a:pPr>
            <a:r>
              <a:rPr lang="el-GR" b="1" i="1" dirty="0">
                <a:solidFill>
                  <a:srgbClr val="00B050"/>
                </a:solidFill>
              </a:rPr>
              <a:t>Υλοποίηση </a:t>
            </a:r>
            <a:r>
              <a:rPr lang="en-US" b="1" i="1" dirty="0">
                <a:solidFill>
                  <a:srgbClr val="00B050"/>
                </a:solidFill>
              </a:rPr>
              <a:t>:           </a:t>
            </a:r>
            <a:endParaRPr lang="el-GR" dirty="0">
              <a:solidFill>
                <a:srgbClr val="00B050"/>
              </a:solidFill>
            </a:endParaRPr>
          </a:p>
          <a:p>
            <a:pPr algn="just">
              <a:lnSpc>
                <a:spcPct val="100000"/>
              </a:lnSpc>
              <a:buFont typeface="Arial" charset="0"/>
              <a:buChar char="•"/>
              <a:defRPr/>
            </a:pPr>
            <a:r>
              <a:rPr lang="el-GR" dirty="0"/>
              <a:t>Ο εκπαιδευτικός φτιάχνει ένα σωρό με τα άχρηστα αντικείμενα στον κύκλο συζήτησης και ζητά από τα παιδιά να  σκεφτούν έναν τρόπο ώστε να τα χωρίσουμε σε ομάδες. Αν δυσκολευτούν , τους προτείνει να σκεφτούν από τι υλικό είναι κατασκευασμένα. Ομαδοποιούν (συγκρίνουν και ταξινομούν) τα αντικείμενα στις τέσσερις βασικές κατηγορίες : </a:t>
            </a:r>
            <a:r>
              <a:rPr lang="el-GR" b="1" dirty="0">
                <a:solidFill>
                  <a:srgbClr val="00B050"/>
                </a:solidFill>
              </a:rPr>
              <a:t>χαρτί, αλουμίνιο, πλαστικό, γυαλί. </a:t>
            </a:r>
          </a:p>
          <a:p>
            <a:pPr>
              <a:lnSpc>
                <a:spcPct val="100000"/>
              </a:lnSpc>
              <a:buFont typeface="Arial" charset="0"/>
              <a:buChar char="•"/>
              <a:defRPr/>
            </a:pPr>
            <a:r>
              <a:rPr lang="el-GR" dirty="0"/>
              <a:t>Σε μια δεύτερη φάση τα παιδιά μπορούν να συγκρίνουν τα παραπάνω σύνολα, ποσοτικά, και να εξάγουν συμπεράσματα για το ποια κατηγορία  «σκουπιδιών» έχει περισσότερα «σκουπίδια» και ποια τα λιγότερα. </a:t>
            </a:r>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7F0FC700-D5E2-450E-90F4-B1B29DDA0570}"/>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A948EE9A-CCE1-4458-A8AF-B94DEA4883B7}"/>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EF9EC1FD-AABB-4C3E-96AC-ADB24569FCC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EF11FC-5524-43A8-BCCE-821103B90F09}" type="slidenum">
              <a:rPr lang="el-GR" altLang="el-GR">
                <a:latin typeface="Constantia" panose="02030602050306030303" pitchFamily="18" charset="0"/>
              </a:rPr>
              <a:pPr eaLnBrk="1" hangingPunct="1"/>
              <a:t>58</a:t>
            </a:fld>
            <a:endParaRPr lang="el-GR" altLang="el-GR">
              <a:latin typeface="Constantia" panose="02030602050306030303" pitchFamily="18" charset="0"/>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5B8240CB-D290-4BAD-B2B7-2908ED2CCA78}"/>
              </a:ext>
            </a:extLst>
          </p:cNvPr>
          <p:cNvSpPr>
            <a:spLocks noGrp="1"/>
          </p:cNvSpPr>
          <p:nvPr>
            <p:ph idx="1"/>
          </p:nvPr>
        </p:nvSpPr>
        <p:spPr>
          <a:xfrm>
            <a:off x="665163" y="500063"/>
            <a:ext cx="11072812" cy="5570537"/>
          </a:xfrm>
          <a:ln w="57150">
            <a:solidFill>
              <a:schemeClr val="accent5">
                <a:lumMod val="20000"/>
                <a:lumOff val="80000"/>
              </a:schemeClr>
            </a:solidFill>
          </a:ln>
        </p:spPr>
        <p:txBody>
          <a:bodyPr/>
          <a:lstStyle/>
          <a:p>
            <a:pPr>
              <a:lnSpc>
                <a:spcPct val="200000"/>
              </a:lnSpc>
              <a:buFont typeface="Arial" charset="0"/>
              <a:buNone/>
              <a:defRPr/>
            </a:pPr>
            <a:r>
              <a:rPr lang="el-GR" b="1" i="1" dirty="0">
                <a:solidFill>
                  <a:srgbClr val="00B050"/>
                </a:solidFill>
              </a:rPr>
              <a:t>Πιθανή επέκταση:</a:t>
            </a:r>
            <a:endParaRPr lang="el-GR" dirty="0">
              <a:solidFill>
                <a:srgbClr val="00B050"/>
              </a:solidFill>
            </a:endParaRPr>
          </a:p>
          <a:p>
            <a:pPr>
              <a:lnSpc>
                <a:spcPct val="200000"/>
              </a:lnSpc>
              <a:buFont typeface="Arial" charset="0"/>
              <a:buChar char="•"/>
              <a:defRPr/>
            </a:pPr>
            <a:r>
              <a:rPr lang="el-GR" dirty="0"/>
              <a:t>Να δημιουργήσουν το δικό τους κέντρο ανακύκλωσης στην τάξη τους και να ταξινομούν τα υλικά που φέρνουν.</a:t>
            </a:r>
          </a:p>
          <a:p>
            <a:pPr>
              <a:lnSpc>
                <a:spcPct val="200000"/>
              </a:lnSpc>
              <a:buFont typeface="Arial" charset="0"/>
              <a:buNone/>
              <a:defRPr/>
            </a:pPr>
            <a:r>
              <a:rPr lang="el-GR" b="1" i="1" dirty="0">
                <a:solidFill>
                  <a:srgbClr val="00B050"/>
                </a:solidFill>
              </a:rPr>
              <a:t>Συμμετοχή γονέων:</a:t>
            </a:r>
            <a:endParaRPr lang="el-GR" dirty="0">
              <a:solidFill>
                <a:srgbClr val="00B050"/>
              </a:solidFill>
            </a:endParaRPr>
          </a:p>
          <a:p>
            <a:pPr>
              <a:lnSpc>
                <a:spcPct val="200000"/>
              </a:lnSpc>
              <a:buFont typeface="Arial" charset="0"/>
              <a:buChar char="•"/>
              <a:defRPr/>
            </a:pPr>
            <a:r>
              <a:rPr lang="el-GR" dirty="0"/>
              <a:t>Μπορούν να βοηθήσουν στην συλλογή σκουπιδιών και να συζητήσουν με τα παιδιά για το υλικό κατασκευής των απορριμμάτων και τον τρόπο ανακύκλωσής του.  </a:t>
            </a:r>
          </a:p>
          <a:p>
            <a:pPr>
              <a:buFont typeface="Arial" charset="0"/>
              <a:buChar char="•"/>
              <a:defRPr/>
            </a:pPr>
            <a:endParaRPr lang="el-GR" dirty="0"/>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4DE1EF8D-6225-4A99-9EFC-6569F1C0D8A0}"/>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1587E091-BCCD-48F5-B6B2-6E9A72B78DF4}"/>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6FEEFDD6-0092-4271-9CC0-B1F7BEB28D2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CAFD15-A996-4116-9623-802BA7C164F8}" type="slidenum">
              <a:rPr lang="el-GR" altLang="el-GR">
                <a:latin typeface="Constantia" panose="02030602050306030303" pitchFamily="18" charset="0"/>
              </a:rPr>
              <a:pPr eaLnBrk="1" hangingPunct="1"/>
              <a:t>59</a:t>
            </a:fld>
            <a:endParaRPr lang="el-GR" altLang="el-GR">
              <a:latin typeface="Constantia" panose="02030602050306030303"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 Θέση περιεχομένου">
            <a:extLst>
              <a:ext uri="{FF2B5EF4-FFF2-40B4-BE49-F238E27FC236}">
                <a16:creationId xmlns:a16="http://schemas.microsoft.com/office/drawing/2014/main" id="{A4DB9101-CD3B-4B47-B4F2-D4C207090B3D}"/>
              </a:ext>
            </a:extLst>
          </p:cNvPr>
          <p:cNvSpPr>
            <a:spLocks noGrp="1"/>
          </p:cNvSpPr>
          <p:nvPr>
            <p:ph idx="1"/>
          </p:nvPr>
        </p:nvSpPr>
        <p:spPr>
          <a:xfrm>
            <a:off x="5237163" y="785813"/>
            <a:ext cx="6286500" cy="5284787"/>
          </a:xfrm>
          <a:ln w="57150">
            <a:solidFill>
              <a:schemeClr val="accent1">
                <a:lumMod val="60000"/>
                <a:lumOff val="40000"/>
              </a:schemeClr>
            </a:solidFill>
          </a:ln>
        </p:spPr>
        <p:txBody>
          <a:bodyPr/>
          <a:lstStyle/>
          <a:p>
            <a:pPr eaLnBrk="1" hangingPunct="1">
              <a:buFont typeface="Arial" charset="0"/>
              <a:buChar char="•"/>
              <a:defRPr/>
            </a:pPr>
            <a:r>
              <a:rPr lang="el-GR" b="1" dirty="0"/>
              <a:t>Σημαντικό	χαρακτηριστικό της	</a:t>
            </a:r>
            <a:r>
              <a:rPr lang="el-GR" b="1" dirty="0" err="1"/>
              <a:t>διαθεματικότητας</a:t>
            </a:r>
            <a:r>
              <a:rPr lang="el-GR" b="1" dirty="0"/>
              <a:t> είναι ότι:</a:t>
            </a:r>
          </a:p>
          <a:p>
            <a:pPr eaLnBrk="1" hangingPunct="1">
              <a:lnSpc>
                <a:spcPct val="150000"/>
              </a:lnSpc>
              <a:buFont typeface="Arial" charset="0"/>
              <a:buBlip>
                <a:blip r:embed="rId2"/>
              </a:buBlip>
              <a:defRPr/>
            </a:pPr>
            <a:r>
              <a:rPr lang="el-GR" b="1" dirty="0"/>
              <a:t>Κάθε μέλος της ομάδας συμβάλλει με τη δική του μορφή εμπειρίας στην κοινή εργασία</a:t>
            </a:r>
            <a:r>
              <a:rPr lang="en-US" b="1" dirty="0"/>
              <a:t>.</a:t>
            </a:r>
            <a:endParaRPr lang="el-GR" b="1" dirty="0"/>
          </a:p>
          <a:p>
            <a:pPr eaLnBrk="1" hangingPunct="1">
              <a:lnSpc>
                <a:spcPct val="150000"/>
              </a:lnSpc>
              <a:buFont typeface="Arial" charset="0"/>
              <a:buBlip>
                <a:blip r:embed="rId2"/>
              </a:buBlip>
              <a:defRPr/>
            </a:pPr>
            <a:r>
              <a:rPr lang="el-GR" b="1" dirty="0"/>
              <a:t>Οι ομάδες μοιράζονται τις εμπειρίες τους και μαθαίνουν η μια από την άλλη, μέσα από μια ανεμπόδιστη ροή πληροφοριών</a:t>
            </a:r>
            <a:r>
              <a:rPr lang="en-US" b="1" dirty="0"/>
              <a:t>.</a:t>
            </a:r>
            <a:endParaRPr lang="el-GR" b="1" dirty="0"/>
          </a:p>
          <a:p>
            <a:pPr eaLnBrk="1" hangingPunct="1">
              <a:buFont typeface="Arial" charset="0"/>
              <a:buChar char="•"/>
              <a:defRPr/>
            </a:pPr>
            <a:endParaRPr lang="el-GR" dirty="0"/>
          </a:p>
        </p:txBody>
      </p:sp>
      <p:sp>
        <p:nvSpPr>
          <p:cNvPr id="4" name="3 - Θέση ημερομηνίας">
            <a:extLst>
              <a:ext uri="{FF2B5EF4-FFF2-40B4-BE49-F238E27FC236}">
                <a16:creationId xmlns:a16="http://schemas.microsoft.com/office/drawing/2014/main" id="{01E42A49-6BDF-48B2-998A-12FF459E5211}"/>
              </a:ext>
            </a:extLst>
          </p:cNvPr>
          <p:cNvSpPr>
            <a:spLocks noGrp="1"/>
          </p:cNvSpPr>
          <p:nvPr>
            <p:ph type="dt" sz="quarter" idx="11"/>
          </p:nvPr>
        </p:nvSpPr>
        <p:spPr/>
        <p:txBody>
          <a:bodyPr/>
          <a:lstStyle/>
          <a:p>
            <a:pPr>
              <a:defRPr/>
            </a:pPr>
            <a:fld id="{84CF637F-01A9-4B0C-9F2E-14EE79D5586F}"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C280C71B-60F2-4742-833B-C6F5E886E10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1A34C-5109-4E78-B581-FE711FF950DE}" type="slidenum">
              <a:rPr lang="el-GR" altLang="el-GR">
                <a:latin typeface="Constantia" panose="02030602050306030303" pitchFamily="18" charset="0"/>
              </a:rPr>
              <a:pPr eaLnBrk="1" hangingPunct="1"/>
              <a:t>6</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B85B5C05-64EF-4BC0-9341-7E67E1D38570}"/>
              </a:ext>
            </a:extLst>
          </p:cNvPr>
          <p:cNvSpPr>
            <a:spLocks noGrp="1"/>
          </p:cNvSpPr>
          <p:nvPr>
            <p:ph type="ftr" sz="quarter" idx="10"/>
          </p:nvPr>
        </p:nvSpPr>
        <p:spPr/>
        <p:txBody>
          <a:bodyPr/>
          <a:lstStyle/>
          <a:p>
            <a:pPr>
              <a:defRPr/>
            </a:pPr>
            <a:r>
              <a:rPr lang="el-GR"/>
              <a:t>Παναγιώτα Στράτη</a:t>
            </a:r>
          </a:p>
        </p:txBody>
      </p:sp>
      <p:pic>
        <p:nvPicPr>
          <p:cNvPr id="10246" name="Picture 5" descr="Σχετική εικόνα">
            <a:extLst>
              <a:ext uri="{FF2B5EF4-FFF2-40B4-BE49-F238E27FC236}">
                <a16:creationId xmlns:a16="http://schemas.microsoft.com/office/drawing/2014/main" id="{8211EBB9-59FC-4298-8676-9E02BE34B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785938"/>
            <a:ext cx="4286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3E083DFD-98E8-4C39-A164-5606AC1CDF04}"/>
              </a:ext>
            </a:extLst>
          </p:cNvPr>
          <p:cNvSpPr>
            <a:spLocks noGrp="1"/>
          </p:cNvSpPr>
          <p:nvPr>
            <p:ph idx="1"/>
          </p:nvPr>
        </p:nvSpPr>
        <p:spPr>
          <a:xfrm>
            <a:off x="522288" y="571500"/>
            <a:ext cx="11215687" cy="5499100"/>
          </a:xfrm>
          <a:ln w="57150">
            <a:solidFill>
              <a:schemeClr val="accent5">
                <a:lumMod val="20000"/>
                <a:lumOff val="80000"/>
              </a:schemeClr>
            </a:solidFill>
          </a:ln>
        </p:spPr>
        <p:txBody>
          <a:bodyPr/>
          <a:lstStyle/>
          <a:p>
            <a:pPr algn="just">
              <a:buFont typeface="Arial" charset="0"/>
              <a:buNone/>
              <a:defRPr/>
            </a:pPr>
            <a:r>
              <a:rPr lang="el-GR" b="1" i="1" dirty="0">
                <a:solidFill>
                  <a:srgbClr val="00B050"/>
                </a:solidFill>
              </a:rPr>
              <a:t>ΑΞΙΟΛΟΓΗΣΗ</a:t>
            </a:r>
            <a:endParaRPr lang="el-GR" dirty="0">
              <a:solidFill>
                <a:srgbClr val="00B050"/>
              </a:solidFill>
            </a:endParaRPr>
          </a:p>
          <a:p>
            <a:pPr algn="just">
              <a:buFont typeface="Arial" charset="0"/>
              <a:buChar char="•"/>
              <a:defRPr/>
            </a:pPr>
            <a:r>
              <a:rPr lang="el-GR" dirty="0"/>
              <a:t>Μετά το τέλος της δραστηριότητας, ακολούθησε μία συζήτηση-αξιολόγηση από όλα τα μέλη της ομάδας, έτσι ώστε τα συμπεράσματα που προέκυψαν να αποτελέσουν έναν οδηγό για τις μελλοντικές δραστηριότητες που θα πραγματοποιήσει η ομάδα.</a:t>
            </a:r>
          </a:p>
          <a:p>
            <a:pPr algn="just">
              <a:buFont typeface="Arial" charset="0"/>
              <a:buNone/>
              <a:defRPr/>
            </a:pPr>
            <a:r>
              <a:rPr lang="el-GR" dirty="0"/>
              <a:t>Η αξιολόγηση έγινε σε τρία επίπεδα</a:t>
            </a:r>
            <a:r>
              <a:rPr lang="en-US" dirty="0"/>
              <a:t>:</a:t>
            </a:r>
            <a:endParaRPr lang="el-GR" dirty="0"/>
          </a:p>
          <a:p>
            <a:pPr algn="just">
              <a:buFont typeface="Wingdings" pitchFamily="2" charset="2"/>
              <a:buChar char="ü"/>
              <a:defRPr/>
            </a:pPr>
            <a:r>
              <a:rPr lang="el-GR" dirty="0"/>
              <a:t>Σε ατομικό-προσωπικό επίπεδο</a:t>
            </a:r>
          </a:p>
          <a:p>
            <a:pPr algn="just">
              <a:buFont typeface="Wingdings" pitchFamily="2" charset="2"/>
              <a:buChar char="ü"/>
              <a:defRPr/>
            </a:pPr>
            <a:r>
              <a:rPr lang="el-GR" dirty="0"/>
              <a:t>Στο επίπεδο της ομάδας</a:t>
            </a:r>
          </a:p>
          <a:p>
            <a:pPr algn="just">
              <a:buFont typeface="Wingdings" pitchFamily="2" charset="2"/>
              <a:buChar char="ü"/>
              <a:defRPr/>
            </a:pPr>
            <a:r>
              <a:rPr lang="el-GR" dirty="0"/>
              <a:t>Στο επίπεδο του θέματος</a:t>
            </a:r>
          </a:p>
          <a:p>
            <a:pPr algn="just">
              <a:buFont typeface="Arial" charset="0"/>
              <a:buNone/>
              <a:defRPr/>
            </a:pPr>
            <a:r>
              <a:rPr lang="el-GR" b="1" i="1" dirty="0">
                <a:solidFill>
                  <a:srgbClr val="002060"/>
                </a:solidFill>
              </a:rPr>
              <a:t>    Όλοι προσπαθήσαμε να απαντήσουμε στο τι επέφερε στον καθένα προσωπικά το θέμα, στο πως επέδρασε το θέμα στην εσωτερική κατάσταση των μελών, πως  συνεργάστηκαν μεταξύ τους και τι προέκυψε από το θέμα. </a:t>
            </a:r>
          </a:p>
          <a:p>
            <a:pPr>
              <a:buFont typeface="Arial" charset="0"/>
              <a:buNone/>
              <a:defRPr/>
            </a:pPr>
            <a:r>
              <a:rPr lang="el-GR" dirty="0"/>
              <a:t> </a:t>
            </a:r>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9B3515B9-7B61-4324-8AED-041D88E5238A}"/>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AAF1E5A3-52D1-4044-BDC0-A9C6CD8B100A}"/>
              </a:ext>
            </a:extLst>
          </p:cNvPr>
          <p:cNvSpPr>
            <a:spLocks noGrp="1"/>
          </p:cNvSpPr>
          <p:nvPr>
            <p:ph type="dt" sz="quarter" idx="11"/>
          </p:nvPr>
        </p:nvSpPr>
        <p:spPr/>
        <p:txBody>
          <a:bodyPr/>
          <a:lstStyle/>
          <a:p>
            <a:pPr>
              <a:defRPr/>
            </a:pPr>
            <a:fld id="{5DA987D3-5A3F-4A8B-B813-CA2D44D87CD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AE3F032C-C9C8-4C99-A783-CFD8EDFFFCD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B4BDAB-FC81-434C-9F3B-5CB1718B9FC3}" type="slidenum">
              <a:rPr lang="el-GR" altLang="el-GR">
                <a:latin typeface="Constantia" panose="02030602050306030303" pitchFamily="18" charset="0"/>
              </a:rPr>
              <a:pPr eaLnBrk="1" hangingPunct="1"/>
              <a:t>60</a:t>
            </a:fld>
            <a:endParaRPr lang="el-GR" altLang="el-GR">
              <a:latin typeface="Constantia" panose="02030602050306030303" pitchFamily="18"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2 - Θέση περιεχομένου">
            <a:extLst>
              <a:ext uri="{FF2B5EF4-FFF2-40B4-BE49-F238E27FC236}">
                <a16:creationId xmlns:a16="http://schemas.microsoft.com/office/drawing/2014/main" id="{99B90380-7FAF-41DF-8E96-23BD4071E362}"/>
              </a:ext>
            </a:extLst>
          </p:cNvPr>
          <p:cNvSpPr>
            <a:spLocks noGrp="1"/>
          </p:cNvSpPr>
          <p:nvPr>
            <p:ph idx="1"/>
          </p:nvPr>
        </p:nvSpPr>
        <p:spPr>
          <a:xfrm>
            <a:off x="665163" y="571500"/>
            <a:ext cx="11001375" cy="5499100"/>
          </a:xfrm>
          <a:ln w="76200">
            <a:solidFill>
              <a:schemeClr val="accent1">
                <a:lumMod val="60000"/>
                <a:lumOff val="40000"/>
              </a:schemeClr>
            </a:solidFill>
          </a:ln>
        </p:spPr>
        <p:txBody>
          <a:bodyPr/>
          <a:lstStyle/>
          <a:p>
            <a:pPr eaLnBrk="1" hangingPunct="1">
              <a:lnSpc>
                <a:spcPct val="150000"/>
              </a:lnSpc>
              <a:buFont typeface="Arial" charset="0"/>
              <a:buNone/>
              <a:defRPr/>
            </a:pPr>
            <a:r>
              <a:rPr lang="el-GR" b="1" dirty="0"/>
              <a:t>Οι όροι «</a:t>
            </a:r>
            <a:r>
              <a:rPr lang="el-GR" b="1" dirty="0" err="1"/>
              <a:t>διαθεματικότητα</a:t>
            </a:r>
            <a:r>
              <a:rPr lang="el-GR" b="1" dirty="0"/>
              <a:t>» και</a:t>
            </a:r>
            <a:r>
              <a:rPr lang="en-US" b="1" dirty="0"/>
              <a:t> </a:t>
            </a:r>
            <a:r>
              <a:rPr lang="el-GR" b="1" dirty="0"/>
              <a:t>«διεπιστημονικότητα» χρησιμοποιούνται ως</a:t>
            </a:r>
            <a:r>
              <a:rPr lang="en-US" b="1" dirty="0"/>
              <a:t>:</a:t>
            </a:r>
            <a:endParaRPr lang="el-GR" b="1" dirty="0"/>
          </a:p>
          <a:p>
            <a:pPr eaLnBrk="1" hangingPunct="1">
              <a:lnSpc>
                <a:spcPct val="150000"/>
              </a:lnSpc>
              <a:buFont typeface="Arial" charset="0"/>
              <a:buBlip>
                <a:blip r:embed="rId2"/>
              </a:buBlip>
              <a:defRPr/>
            </a:pPr>
            <a:r>
              <a:rPr lang="el-GR" b="1" dirty="0"/>
              <a:t>ταυτόσημοι</a:t>
            </a:r>
          </a:p>
          <a:p>
            <a:pPr eaLnBrk="1" hangingPunct="1">
              <a:lnSpc>
                <a:spcPct val="150000"/>
              </a:lnSpc>
              <a:buFont typeface="Arial" charset="0"/>
              <a:buNone/>
              <a:defRPr/>
            </a:pPr>
            <a:r>
              <a:rPr lang="el-GR" b="1" dirty="0"/>
              <a:t>    </a:t>
            </a:r>
            <a:r>
              <a:rPr lang="el-GR" b="1" dirty="0">
                <a:solidFill>
                  <a:schemeClr val="accent1">
                    <a:lumMod val="60000"/>
                    <a:lumOff val="40000"/>
                  </a:schemeClr>
                </a:solidFill>
              </a:rPr>
              <a:t>όταν το θέμα που εξετάζεται προσεγγίζεται μέσα από τη συμβολή διαφόρων επιστημών</a:t>
            </a:r>
          </a:p>
          <a:p>
            <a:pPr eaLnBrk="1" hangingPunct="1">
              <a:lnSpc>
                <a:spcPct val="150000"/>
              </a:lnSpc>
              <a:buFont typeface="Arial" charset="0"/>
              <a:buBlip>
                <a:blip r:embed="rId2"/>
              </a:buBlip>
              <a:defRPr/>
            </a:pPr>
            <a:r>
              <a:rPr lang="el-GR" b="1" dirty="0"/>
              <a:t>Διαφοροποιούνται:</a:t>
            </a:r>
          </a:p>
          <a:p>
            <a:pPr eaLnBrk="1" hangingPunct="1">
              <a:lnSpc>
                <a:spcPct val="150000"/>
              </a:lnSpc>
              <a:buFont typeface="Arial" charset="0"/>
              <a:buNone/>
              <a:defRPr/>
            </a:pPr>
            <a:r>
              <a:rPr lang="el-GR" b="1" dirty="0"/>
              <a:t>    </a:t>
            </a:r>
            <a:r>
              <a:rPr lang="el-GR" b="1" dirty="0">
                <a:solidFill>
                  <a:schemeClr val="accent1">
                    <a:lumMod val="60000"/>
                    <a:lumOff val="40000"/>
                  </a:schemeClr>
                </a:solidFill>
              </a:rPr>
              <a:t>όταν προσεγγίζεται από πολλές οπτικές επιστημονικές γωνίες, παράλληλα με την καλλιέργεια σχετικών δεξιοτήτων, στάσεων και αξιών.</a:t>
            </a:r>
          </a:p>
          <a:p>
            <a:pPr eaLnBrk="1" hangingPunct="1">
              <a:buFont typeface="Arial" charset="0"/>
              <a:buNone/>
              <a:defRPr/>
            </a:pPr>
            <a:endParaRPr lang="el-GR" dirty="0"/>
          </a:p>
        </p:txBody>
      </p:sp>
      <p:sp>
        <p:nvSpPr>
          <p:cNvPr id="4" name="3 - Θέση ημερομηνίας">
            <a:extLst>
              <a:ext uri="{FF2B5EF4-FFF2-40B4-BE49-F238E27FC236}">
                <a16:creationId xmlns:a16="http://schemas.microsoft.com/office/drawing/2014/main" id="{D19CACB1-A9E2-4008-B659-83723B7682DC}"/>
              </a:ext>
            </a:extLst>
          </p:cNvPr>
          <p:cNvSpPr>
            <a:spLocks noGrp="1"/>
          </p:cNvSpPr>
          <p:nvPr>
            <p:ph type="dt" sz="quarter" idx="11"/>
          </p:nvPr>
        </p:nvSpPr>
        <p:spPr/>
        <p:txBody>
          <a:bodyPr/>
          <a:lstStyle/>
          <a:p>
            <a:pPr>
              <a:defRPr/>
            </a:pPr>
            <a:fld id="{1B6EA50E-4AD4-467F-BA2E-872BD906C883}" type="datetime1">
              <a:rPr lang="el-GR"/>
              <a:pPr>
                <a:defRPr/>
              </a:pPr>
              <a:t>22/12/2019</a:t>
            </a:fld>
            <a:endParaRPr lang="el-GR" dirty="0"/>
          </a:p>
        </p:txBody>
      </p:sp>
      <p:sp>
        <p:nvSpPr>
          <p:cNvPr id="5" name="4 - Θέση αριθμού διαφάνειας">
            <a:extLst>
              <a:ext uri="{FF2B5EF4-FFF2-40B4-BE49-F238E27FC236}">
                <a16:creationId xmlns:a16="http://schemas.microsoft.com/office/drawing/2014/main" id="{4B5BF159-8D18-4048-AA66-55EA8C27FFA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75B873-8E12-4F7F-845E-4131F517737D}" type="slidenum">
              <a:rPr lang="el-GR" altLang="el-GR">
                <a:latin typeface="Constantia" panose="02030602050306030303" pitchFamily="18" charset="0"/>
              </a:rPr>
              <a:pPr eaLnBrk="1" hangingPunct="1"/>
              <a:t>7</a:t>
            </a:fld>
            <a:endParaRPr lang="el-GR" altLang="el-GR">
              <a:latin typeface="Constantia" panose="02030602050306030303" pitchFamily="18" charset="0"/>
            </a:endParaRPr>
          </a:p>
        </p:txBody>
      </p:sp>
      <p:sp>
        <p:nvSpPr>
          <p:cNvPr id="6" name="5 - Θέση υποσέλιδου">
            <a:extLst>
              <a:ext uri="{FF2B5EF4-FFF2-40B4-BE49-F238E27FC236}">
                <a16:creationId xmlns:a16="http://schemas.microsoft.com/office/drawing/2014/main" id="{1F76B9AF-CD1F-483C-8C10-983A5E65FACD}"/>
              </a:ext>
            </a:extLst>
          </p:cNvPr>
          <p:cNvSpPr>
            <a:spLocks noGrp="1"/>
          </p:cNvSpPr>
          <p:nvPr>
            <p:ph type="ftr" sz="quarter" idx="10"/>
          </p:nvPr>
        </p:nvSpPr>
        <p:spPr/>
        <p:txBody>
          <a:bodyPr/>
          <a:lstStyle/>
          <a:p>
            <a:pPr>
              <a:defRPr/>
            </a:pPr>
            <a:r>
              <a:rPr lang="el-GR"/>
              <a:t>Παναγιώτα Στράτη</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91D36AC6-6D87-416C-A285-A8B6E974F23D}"/>
              </a:ext>
            </a:extLst>
          </p:cNvPr>
          <p:cNvSpPr>
            <a:spLocks noGrp="1"/>
          </p:cNvSpPr>
          <p:nvPr>
            <p:ph type="title"/>
          </p:nvPr>
        </p:nvSpPr>
        <p:spPr>
          <a:xfrm>
            <a:off x="1219200" y="642938"/>
            <a:ext cx="9750425" cy="1143000"/>
          </a:xfrm>
          <a:solidFill>
            <a:schemeClr val="bg2">
              <a:lumMod val="90000"/>
            </a:schemeClr>
          </a:solidFill>
        </p:spPr>
        <p:txBody>
          <a:bodyPr/>
          <a:lstStyle/>
          <a:p>
            <a:pPr>
              <a:defRPr/>
            </a:pPr>
            <a:br>
              <a:rPr lang="el-GR" b="1" dirty="0"/>
            </a:br>
            <a:r>
              <a:rPr lang="el-GR" b="1" dirty="0"/>
              <a:t>Η μέθοδος εργασίας που χρησιμοποιείται</a:t>
            </a:r>
            <a:r>
              <a:rPr lang="en-US" b="1" dirty="0"/>
              <a:t>:</a:t>
            </a:r>
            <a:br>
              <a:rPr lang="el-GR" b="1" dirty="0"/>
            </a:br>
            <a:endParaRPr lang="el-GR" dirty="0"/>
          </a:p>
        </p:txBody>
      </p:sp>
      <p:sp>
        <p:nvSpPr>
          <p:cNvPr id="3" name="2 - Θέση περιεχομένου">
            <a:extLst>
              <a:ext uri="{FF2B5EF4-FFF2-40B4-BE49-F238E27FC236}">
                <a16:creationId xmlns:a16="http://schemas.microsoft.com/office/drawing/2014/main" id="{29ED0620-1CB8-4632-8EFE-64457E78AF2B}"/>
              </a:ext>
            </a:extLst>
          </p:cNvPr>
          <p:cNvSpPr>
            <a:spLocks noGrp="1"/>
          </p:cNvSpPr>
          <p:nvPr>
            <p:ph idx="1"/>
          </p:nvPr>
        </p:nvSpPr>
        <p:spPr>
          <a:xfrm>
            <a:off x="450850" y="1803400"/>
            <a:ext cx="11072813" cy="4267200"/>
          </a:xfrm>
        </p:spPr>
        <p:txBody>
          <a:bodyPr/>
          <a:lstStyle/>
          <a:p>
            <a:pPr algn="just">
              <a:lnSpc>
                <a:spcPct val="150000"/>
              </a:lnSpc>
              <a:buFont typeface="Arial" charset="0"/>
              <a:buChar char="•"/>
              <a:defRPr/>
            </a:pPr>
            <a:r>
              <a:rPr lang="el-GR" b="1" dirty="0">
                <a:solidFill>
                  <a:schemeClr val="bg2">
                    <a:lumMod val="50000"/>
                  </a:schemeClr>
                </a:solidFill>
              </a:rPr>
              <a:t>Περιλαμβάνει	κύρια	το	στοιχείο	της αυτενέργειας ώστε</a:t>
            </a:r>
            <a:r>
              <a:rPr lang="en-US" b="1" dirty="0">
                <a:solidFill>
                  <a:schemeClr val="bg2">
                    <a:lumMod val="50000"/>
                  </a:schemeClr>
                </a:solidFill>
              </a:rPr>
              <a:t> </a:t>
            </a:r>
            <a:r>
              <a:rPr lang="el-GR" b="1" dirty="0">
                <a:solidFill>
                  <a:schemeClr val="bg2">
                    <a:lumMod val="50000"/>
                  </a:schemeClr>
                </a:solidFill>
              </a:rPr>
              <a:t>η μάθηση να αποβαίνει βιωματική </a:t>
            </a:r>
            <a:endParaRPr lang="en-US" b="1" dirty="0">
              <a:solidFill>
                <a:schemeClr val="bg2">
                  <a:lumMod val="50000"/>
                </a:schemeClr>
              </a:solidFill>
            </a:endParaRPr>
          </a:p>
          <a:p>
            <a:pPr>
              <a:lnSpc>
                <a:spcPct val="150000"/>
              </a:lnSpc>
              <a:buFont typeface="Arial" charset="0"/>
              <a:buNone/>
              <a:defRPr/>
            </a:pPr>
            <a:r>
              <a:rPr lang="el-GR" b="1" u="sng" dirty="0"/>
              <a:t>Αποτέλεσμα</a:t>
            </a:r>
            <a:r>
              <a:rPr lang="en-US" b="1" u="sng" dirty="0"/>
              <a:t>:</a:t>
            </a:r>
            <a:endParaRPr lang="el-GR" b="1" u="sng" dirty="0"/>
          </a:p>
          <a:p>
            <a:pPr>
              <a:lnSpc>
                <a:spcPct val="150000"/>
              </a:lnSpc>
              <a:buFont typeface="Arial" charset="0"/>
              <a:buBlip>
                <a:blip r:embed="rId2"/>
              </a:buBlip>
              <a:defRPr/>
            </a:pPr>
            <a:r>
              <a:rPr lang="el-GR" b="1" dirty="0"/>
              <a:t>Η γνώση που προκύπτει να έχει χαρακτήρα υποκειμενικό</a:t>
            </a:r>
          </a:p>
          <a:p>
            <a:pPr>
              <a:lnSpc>
                <a:spcPct val="150000"/>
              </a:lnSpc>
              <a:buFont typeface="Arial" charset="0"/>
              <a:buBlip>
                <a:blip r:embed="rId2"/>
              </a:buBlip>
              <a:defRPr/>
            </a:pPr>
            <a:r>
              <a:rPr lang="el-GR" b="1" dirty="0"/>
              <a:t>Το</a:t>
            </a:r>
            <a:r>
              <a:rPr lang="en-US" b="1" dirty="0"/>
              <a:t> </a:t>
            </a:r>
            <a:r>
              <a:rPr lang="el-GR" b="1" dirty="0"/>
              <a:t>άτομο οδηγείται στην αγωγή της </a:t>
            </a:r>
            <a:r>
              <a:rPr lang="el-GR" b="1" dirty="0" err="1"/>
              <a:t>αυτομόρφωσης</a:t>
            </a:r>
            <a:endParaRPr lang="el-GR" b="1" dirty="0"/>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E93642BD-A900-4C51-B10D-43A471C6CCD7}"/>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607D38D7-9340-498E-B4EE-DF0F5CC43182}"/>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811A8EDC-AF4C-4645-9BEB-002C9F498E6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527C5A-0B00-4445-BA0E-76C8F458DF91}" type="slidenum">
              <a:rPr lang="el-GR" altLang="el-GR">
                <a:latin typeface="Constantia" panose="02030602050306030303" pitchFamily="18" charset="0"/>
              </a:rPr>
              <a:pPr eaLnBrk="1" hangingPunct="1"/>
              <a:t>8</a:t>
            </a:fld>
            <a:endParaRPr lang="el-GR" altLang="el-GR">
              <a:latin typeface="Constantia" panose="02030602050306030303" pitchFamily="18" charset="0"/>
            </a:endParaRPr>
          </a:p>
        </p:txBody>
      </p:sp>
      <p:pic>
        <p:nvPicPr>
          <p:cNvPr id="12295" name="Picture 7" descr="C:\Users\XS\Desktop\cropped-nipeiagwgeio_poia_einai_i_katallili_ilikia_gia_na_paei_to_paidi.jpg">
            <a:extLst>
              <a:ext uri="{FF2B5EF4-FFF2-40B4-BE49-F238E27FC236}">
                <a16:creationId xmlns:a16="http://schemas.microsoft.com/office/drawing/2014/main" id="{544BBD86-2A16-4760-9FE3-6BFE36641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350" y="3071813"/>
            <a:ext cx="2571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 Θέση περιεχομένου">
            <a:extLst>
              <a:ext uri="{FF2B5EF4-FFF2-40B4-BE49-F238E27FC236}">
                <a16:creationId xmlns:a16="http://schemas.microsoft.com/office/drawing/2014/main" id="{C11F5BFD-DDD3-413E-879F-AAF3A79B9B4C}"/>
              </a:ext>
            </a:extLst>
          </p:cNvPr>
          <p:cNvSpPr>
            <a:spLocks noGrp="1"/>
          </p:cNvSpPr>
          <p:nvPr>
            <p:ph idx="1"/>
          </p:nvPr>
        </p:nvSpPr>
        <p:spPr>
          <a:xfrm>
            <a:off x="1219200" y="785813"/>
            <a:ext cx="9750425" cy="5284787"/>
          </a:xfrm>
          <a:ln w="57150">
            <a:solidFill>
              <a:srgbClr val="002060"/>
            </a:solidFill>
            <a:miter lim="800000"/>
            <a:headEnd/>
            <a:tailEnd/>
          </a:ln>
        </p:spPr>
        <p:txBody>
          <a:bodyPr/>
          <a:lstStyle/>
          <a:p>
            <a:pPr>
              <a:lnSpc>
                <a:spcPct val="150000"/>
              </a:lnSpc>
              <a:buFont typeface="Arial" panose="020B0604020202020204" pitchFamily="34" charset="0"/>
              <a:buNone/>
            </a:pPr>
            <a:r>
              <a:rPr lang="en-US" altLang="el-GR" b="1"/>
              <a:t>   </a:t>
            </a:r>
            <a:r>
              <a:rPr lang="el-GR" altLang="el-GR" b="1">
                <a:solidFill>
                  <a:srgbClr val="002060"/>
                </a:solidFill>
              </a:rPr>
              <a:t>Στη διαθεματική προσέγγιση η μέθοδος εργασίας βοηθάει τους μαθητές </a:t>
            </a:r>
            <a:endParaRPr lang="en-US" altLang="el-GR" b="1">
              <a:solidFill>
                <a:srgbClr val="002060"/>
              </a:solidFill>
            </a:endParaRPr>
          </a:p>
          <a:p>
            <a:pPr>
              <a:buFont typeface="Arial" panose="020B0604020202020204" pitchFamily="34" charset="0"/>
              <a:buBlip>
                <a:blip r:embed="rId2"/>
              </a:buBlip>
            </a:pPr>
            <a:r>
              <a:rPr lang="el-GR" altLang="el-GR" b="1"/>
              <a:t>να γνωρίσουν πώς να συλλέγουν και να ταξινομούν πληροφορίες</a:t>
            </a:r>
          </a:p>
          <a:p>
            <a:pPr>
              <a:lnSpc>
                <a:spcPct val="150000"/>
              </a:lnSpc>
              <a:buFont typeface="Arial" panose="020B0604020202020204" pitchFamily="34" charset="0"/>
              <a:buBlip>
                <a:blip r:embed="rId2"/>
              </a:buBlip>
            </a:pPr>
            <a:r>
              <a:rPr lang="el-GR" altLang="el-GR" b="1"/>
              <a:t>Πώς να χρησιμοποιούν τις γνώσεις που έχουν για την επίλυση νέων προβλημάτων</a:t>
            </a:r>
          </a:p>
          <a:p>
            <a:pPr>
              <a:lnSpc>
                <a:spcPct val="150000"/>
              </a:lnSpc>
              <a:buFont typeface="Arial" panose="020B0604020202020204" pitchFamily="34" charset="0"/>
              <a:buNone/>
            </a:pPr>
            <a:r>
              <a:rPr lang="en-US" altLang="el-GR" b="1"/>
              <a:t>   </a:t>
            </a:r>
            <a:r>
              <a:rPr lang="el-GR" altLang="el-GR" b="1" i="1">
                <a:solidFill>
                  <a:srgbClr val="002060"/>
                </a:solidFill>
              </a:rPr>
              <a:t>Με τον τρόπο αυτό η γνώση βρίσκεται στην πραγματική ζωή και καλεί τον καθένα να τη συλλέξει και να τη συνθέσει δημιουργικά μέσα από διαφορετικούς δρόμους αναζήτησης.</a:t>
            </a:r>
          </a:p>
          <a:p>
            <a:endParaRPr lang="el-GR" altLang="el-GR"/>
          </a:p>
        </p:txBody>
      </p:sp>
      <p:sp>
        <p:nvSpPr>
          <p:cNvPr id="4" name="3 - Θέση υποσέλιδου">
            <a:extLst>
              <a:ext uri="{FF2B5EF4-FFF2-40B4-BE49-F238E27FC236}">
                <a16:creationId xmlns:a16="http://schemas.microsoft.com/office/drawing/2014/main" id="{8AE9D814-FC16-4E09-A0BA-22CC5652B3C3}"/>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4A810E41-F325-48D2-979D-B3B0802DABC0}"/>
              </a:ext>
            </a:extLst>
          </p:cNvPr>
          <p:cNvSpPr>
            <a:spLocks noGrp="1"/>
          </p:cNvSpPr>
          <p:nvPr>
            <p:ph type="dt" sz="quarter" idx="11"/>
          </p:nvPr>
        </p:nvSpPr>
        <p:spPr/>
        <p:txBody>
          <a:bodyPr/>
          <a:lstStyle/>
          <a:p>
            <a:pPr>
              <a:defRPr/>
            </a:pPr>
            <a:fld id="{511BED17-0C7B-486F-A4C8-72D62089FD0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2E4FD269-B6FA-4CE3-9E88-C27278E497E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B818A1-7865-4FD5-83EE-A4428DCC26DB}" type="slidenum">
              <a:rPr lang="el-GR" altLang="el-GR">
                <a:latin typeface="Constantia" panose="02030602050306030303" pitchFamily="18" charset="0"/>
              </a:rPr>
              <a:pPr eaLnBrk="1" hangingPunct="1"/>
              <a:t>9</a:t>
            </a:fld>
            <a:endParaRPr lang="el-GR" altLang="el-GR">
              <a:latin typeface="Constantia" panose="02030602050306030303" pitchFamily="18" charset="0"/>
            </a:endParaRP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0280105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2.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2035-01-01T08:00:00+00:00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706496</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2011-12-12T13:37:00+00:00</AssetStart>
    <FriendlyTitle xmlns="4873beb7-5857-4685-be1f-d57550cc96cc" xsi:nil="true"/>
    <MarketSpecific xmlns="4873beb7-5857-4685-be1f-d57550cc96cc">false</MarketSpecific>
    <TPNamespace xmlns="4873beb7-5857-4685-be1f-d57550cc96cc" xsi:nil="true"/>
    <PublishStatusLookup xmlns="4873beb7-5857-4685-be1f-d57550cc96cc">
      <Value>1360476</Value>
    </PublishStatusLookup>
    <APAuthor xmlns="4873beb7-5857-4685-be1f-d57550cc96cc">
      <UserInfo>
        <DisplayName>REDMOND\v-soujap</DisplayName>
        <AccountId>1954</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false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TP102801058</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14</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B85B4385-0F6B-45C6-AD98-0EEB0CE2892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TF02801059</Template>
  <TotalTime>1005</TotalTime>
  <Words>3999</Words>
  <Application>Microsoft Office PowerPoint</Application>
  <PresentationFormat>Προσαρμογή</PresentationFormat>
  <Paragraphs>507</Paragraphs>
  <Slides>60</Slides>
  <Notes>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60</vt:i4>
      </vt:variant>
    </vt:vector>
  </HeadingPairs>
  <TitlesOfParts>
    <vt:vector size="69" baseType="lpstr">
      <vt:lpstr>Arial</vt:lpstr>
      <vt:lpstr>Constantia</vt:lpstr>
      <vt:lpstr>Wingdings</vt:lpstr>
      <vt:lpstr>Corbel</vt:lpstr>
      <vt:lpstr>Courier New</vt:lpstr>
      <vt:lpstr>Times New Roman</vt:lpstr>
      <vt:lpstr>Calibri</vt:lpstr>
      <vt:lpstr>Monotype Corsiva</vt:lpstr>
      <vt:lpstr>TF02801059</vt:lpstr>
      <vt:lpstr>ΠΡΟΣΧΟΛΙΚΗ ΠΑΙΔΑΓΩΓΙΚΗ – ΣΥΓΧΡΟΝΕΣ ΔΙΔΑΚΤΙΚΕΣ ΠΡΟΤΑΣΕΙΣ </vt:lpstr>
      <vt:lpstr>Περιεχόμενα Μαθήματος</vt:lpstr>
      <vt:lpstr>Περιεχόμενα Μαθήματος</vt:lpstr>
      <vt:lpstr>Περιεχόμενα Μαθήματος</vt:lpstr>
      <vt:lpstr>Η διαθεματική προσέγγιση της μάθησης στην προσχολική Εκπαίδευση </vt:lpstr>
      <vt:lpstr>Παρουσίαση του PowerPoint</vt:lpstr>
      <vt:lpstr>Παρουσίαση του PowerPoint</vt:lpstr>
      <vt:lpstr> Η μέθοδος εργασίας που χρησιμοποιείται: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Διαθεματική Προσέγγιση στην Προσχολική Εκπαίδευση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Πρακτική εφαρμογή της διαθεματικής προσέγγισης της μάθησης </vt:lpstr>
      <vt:lpstr>Παρουσίαση του PowerPoint</vt:lpstr>
      <vt:lpstr>1. Ο προγραμματισμός του θέματος από τον εκπαιδευτικό:</vt:lpstr>
      <vt:lpstr>Το δεύτερο στάδιο αφορά: </vt:lpstr>
      <vt:lpstr>Παρουσίαση του PowerPoint</vt:lpstr>
      <vt:lpstr>Το τρίτο στάδιο διαρκεί περισσότερο: </vt:lpstr>
      <vt:lpstr>Το τελευταίο στάδιο αφορά την παρουσίαση και αξιολόγηση της εργασίας </vt:lpstr>
      <vt:lpstr>Παρουσίαση του PowerPoint</vt:lpstr>
      <vt:lpstr>Χαρακτηριστικά και βασικές αρχές του ισχύοντος αναλυτικού προγράμματος στο Νηπιαγωγείο (ΔΕΠΠΣ-ΑΠΣ)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Μαθησιακές περιοχές του ΔΕΠΠΣ-ΑΠΣ και μεθοδολογία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John</dc:creator>
  <cp:lastModifiedBy>ΤΖΙΜΑ ΕΛΕΝΗ</cp:lastModifiedBy>
  <cp:revision>181</cp:revision>
  <dcterms:created xsi:type="dcterms:W3CDTF">2019-09-16T13:51:17Z</dcterms:created>
  <dcterms:modified xsi:type="dcterms:W3CDTF">2019-12-22T12:42:43Z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