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32" r:id="rId4"/>
  </p:sldMasterIdLst>
  <p:notesMasterIdLst>
    <p:notesMasterId r:id="rId37"/>
  </p:notesMasterIdLst>
  <p:handoutMasterIdLst>
    <p:handoutMasterId r:id="rId38"/>
  </p:handoutMasterIdLst>
  <p:sldIdLst>
    <p:sldId id="267" r:id="rId5"/>
    <p:sldId id="279" r:id="rId6"/>
    <p:sldId id="296" r:id="rId7"/>
    <p:sldId id="297" r:id="rId8"/>
    <p:sldId id="298" r:id="rId9"/>
    <p:sldId id="299" r:id="rId10"/>
    <p:sldId id="300" r:id="rId11"/>
    <p:sldId id="301" r:id="rId12"/>
    <p:sldId id="302" r:id="rId13"/>
    <p:sldId id="303" r:id="rId14"/>
    <p:sldId id="304" r:id="rId15"/>
    <p:sldId id="305" r:id="rId16"/>
    <p:sldId id="306" r:id="rId17"/>
    <p:sldId id="307" r:id="rId18"/>
    <p:sldId id="308" r:id="rId19"/>
    <p:sldId id="309" r:id="rId20"/>
    <p:sldId id="310" r:id="rId21"/>
    <p:sldId id="311" r:id="rId22"/>
    <p:sldId id="312" r:id="rId23"/>
    <p:sldId id="313" r:id="rId24"/>
    <p:sldId id="314" r:id="rId25"/>
    <p:sldId id="315" r:id="rId26"/>
    <p:sldId id="316" r:id="rId27"/>
    <p:sldId id="317" r:id="rId28"/>
    <p:sldId id="318" r:id="rId29"/>
    <p:sldId id="319" r:id="rId30"/>
    <p:sldId id="320" r:id="rId31"/>
    <p:sldId id="321" r:id="rId32"/>
    <p:sldId id="322" r:id="rId33"/>
    <p:sldId id="323" r:id="rId34"/>
    <p:sldId id="324" r:id="rId35"/>
    <p:sldId id="325" r:id="rId36"/>
  </p:sldIdLst>
  <p:sldSz cx="12188825" cy="6858000"/>
  <p:notesSz cx="6858000" cy="9144000"/>
  <p:defaultTextStyle>
    <a:defPPr>
      <a:defRPr lang="el-G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3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557975"/>
    <a:srgbClr val="CC0000"/>
    <a:srgbClr val="4A161F"/>
    <a:srgbClr val="590713"/>
    <a:srgbClr val="501035"/>
    <a:srgbClr val="4D1328"/>
    <a:srgbClr val="49173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49" autoAdjust="0"/>
    <p:restoredTop sz="94599" autoAdjust="0"/>
  </p:normalViewPr>
  <p:slideViewPr>
    <p:cSldViewPr>
      <p:cViewPr varScale="1">
        <p:scale>
          <a:sx n="70" d="100"/>
          <a:sy n="70" d="100"/>
        </p:scale>
        <p:origin x="972" y="66"/>
      </p:cViewPr>
      <p:guideLst>
        <p:guide orient="horz" pos="2160"/>
        <p:guide pos="3839"/>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97" d="100"/>
          <a:sy n="97" d="100"/>
        </p:scale>
        <p:origin x="3534"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Σύμβολο κράτησης θέσης κεφαλίδας 1">
            <a:extLst>
              <a:ext uri="{FF2B5EF4-FFF2-40B4-BE49-F238E27FC236}">
                <a16:creationId xmlns:a16="http://schemas.microsoft.com/office/drawing/2014/main" id="{8A8BF537-346B-45A1-BDC4-CCC5363D04BC}"/>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rtl="0" fontAlgn="auto">
              <a:spcBef>
                <a:spcPts val="0"/>
              </a:spcBef>
              <a:spcAft>
                <a:spcPts val="0"/>
              </a:spcAft>
              <a:defRPr sz="1200">
                <a:latin typeface="+mn-lt"/>
                <a:cs typeface="+mn-cs"/>
              </a:defRPr>
            </a:lvl1pPr>
          </a:lstStyle>
          <a:p>
            <a:pPr>
              <a:defRPr/>
            </a:pPr>
            <a:endParaRPr lang="el-GR"/>
          </a:p>
        </p:txBody>
      </p:sp>
      <p:sp>
        <p:nvSpPr>
          <p:cNvPr id="3" name="Σύμβολο κράτησης θέσης ημερομηνίας 2">
            <a:extLst>
              <a:ext uri="{FF2B5EF4-FFF2-40B4-BE49-F238E27FC236}">
                <a16:creationId xmlns:a16="http://schemas.microsoft.com/office/drawing/2014/main" id="{746E0A1C-0D07-4B23-971D-5C86C2CCB5FE}"/>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rtl="0" fontAlgn="auto">
              <a:spcBef>
                <a:spcPts val="0"/>
              </a:spcBef>
              <a:spcAft>
                <a:spcPts val="0"/>
              </a:spcAft>
              <a:defRPr sz="1200">
                <a:latin typeface="+mn-lt"/>
                <a:cs typeface="+mn-cs"/>
              </a:defRPr>
            </a:lvl1pPr>
          </a:lstStyle>
          <a:p>
            <a:pPr>
              <a:defRPr/>
            </a:pPr>
            <a:fld id="{3288FBF5-A2B2-4BA6-83A2-54991590BE64}" type="datetime1">
              <a:rPr lang="el-GR"/>
              <a:pPr>
                <a:defRPr/>
              </a:pPr>
              <a:t>22/12/2019</a:t>
            </a:fld>
            <a:endParaRPr lang="el-GR" dirty="0"/>
          </a:p>
        </p:txBody>
      </p:sp>
      <p:sp>
        <p:nvSpPr>
          <p:cNvPr id="4" name="Σύμβολο κράτησης θέσης υποσέλιδου 3">
            <a:extLst>
              <a:ext uri="{FF2B5EF4-FFF2-40B4-BE49-F238E27FC236}">
                <a16:creationId xmlns:a16="http://schemas.microsoft.com/office/drawing/2014/main" id="{6656C175-10A7-4B4C-8377-ECD77EF2B698}"/>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rtl="0" fontAlgn="auto">
              <a:spcBef>
                <a:spcPts val="0"/>
              </a:spcBef>
              <a:spcAft>
                <a:spcPts val="0"/>
              </a:spcAft>
              <a:defRPr sz="1200">
                <a:latin typeface="+mn-lt"/>
                <a:cs typeface="+mn-cs"/>
              </a:defRPr>
            </a:lvl1pPr>
          </a:lstStyle>
          <a:p>
            <a:pPr>
              <a:defRPr/>
            </a:pPr>
            <a:endParaRPr lang="el-GR"/>
          </a:p>
        </p:txBody>
      </p:sp>
      <p:sp>
        <p:nvSpPr>
          <p:cNvPr id="5" name="Σύμβολο κράτησης θέσης αριθμού διαφάνειας 4">
            <a:extLst>
              <a:ext uri="{FF2B5EF4-FFF2-40B4-BE49-F238E27FC236}">
                <a16:creationId xmlns:a16="http://schemas.microsoft.com/office/drawing/2014/main" id="{BD2F3472-0A02-460C-B3DC-7D3730E9DA89}"/>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onstantia" panose="02030602050306030303" pitchFamily="18" charset="0"/>
              </a:defRPr>
            </a:lvl1pPr>
          </a:lstStyle>
          <a:p>
            <a:fld id="{1EA9B425-22CE-4DF9-98A2-78E7BF190B1C}" type="slidenum">
              <a:rPr lang="el-GR" altLang="el-GR"/>
              <a:pPr/>
              <a:t>‹#›</a:t>
            </a:fld>
            <a:endParaRPr lang="el-GR" altLang="el-G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Σύμβολο κράτησης θέσης κεφαλίδας 1">
            <a:extLst>
              <a:ext uri="{FF2B5EF4-FFF2-40B4-BE49-F238E27FC236}">
                <a16:creationId xmlns:a16="http://schemas.microsoft.com/office/drawing/2014/main" id="{4205D1DF-5A16-4238-B8B3-562BC390EDF7}"/>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rtl="0" fontAlgn="auto">
              <a:spcBef>
                <a:spcPts val="0"/>
              </a:spcBef>
              <a:spcAft>
                <a:spcPts val="0"/>
              </a:spcAft>
              <a:defRPr sz="1200">
                <a:latin typeface="+mn-lt"/>
                <a:cs typeface="+mn-cs"/>
              </a:defRPr>
            </a:lvl1pPr>
          </a:lstStyle>
          <a:p>
            <a:pPr>
              <a:defRPr/>
            </a:pPr>
            <a:endParaRPr lang="el-GR"/>
          </a:p>
        </p:txBody>
      </p:sp>
      <p:sp>
        <p:nvSpPr>
          <p:cNvPr id="3" name="Σύμβολο κράτησης θέσης ημερομηνίας 2">
            <a:extLst>
              <a:ext uri="{FF2B5EF4-FFF2-40B4-BE49-F238E27FC236}">
                <a16:creationId xmlns:a16="http://schemas.microsoft.com/office/drawing/2014/main" id="{B1D3DA52-34CC-4DCB-96BF-C27F6A5E797D}"/>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rtl="0" fontAlgn="auto">
              <a:spcBef>
                <a:spcPts val="0"/>
              </a:spcBef>
              <a:spcAft>
                <a:spcPts val="0"/>
              </a:spcAft>
              <a:defRPr sz="1200">
                <a:latin typeface="+mn-lt"/>
                <a:cs typeface="+mn-cs"/>
              </a:defRPr>
            </a:lvl1pPr>
          </a:lstStyle>
          <a:p>
            <a:pPr>
              <a:defRPr/>
            </a:pPr>
            <a:fld id="{BC515468-4878-419B-8391-CB1796588A39}" type="datetime1">
              <a:rPr lang="el-GR"/>
              <a:pPr>
                <a:defRPr/>
              </a:pPr>
              <a:t>22/12/2019</a:t>
            </a:fld>
            <a:endParaRPr lang="el-GR" dirty="0"/>
          </a:p>
        </p:txBody>
      </p:sp>
      <p:sp>
        <p:nvSpPr>
          <p:cNvPr id="4" name="Σύμβολο κράτησης θέσης εικόνας διαφάνειας 3">
            <a:extLst>
              <a:ext uri="{FF2B5EF4-FFF2-40B4-BE49-F238E27FC236}">
                <a16:creationId xmlns:a16="http://schemas.microsoft.com/office/drawing/2014/main" id="{2CA7EEBB-64A1-429F-A3D0-809154B0C96B}"/>
              </a:ext>
            </a:extLst>
          </p:cNvPr>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lvl="0"/>
            <a:endParaRPr lang="el-GR" noProof="0" dirty="0"/>
          </a:p>
        </p:txBody>
      </p:sp>
      <p:sp>
        <p:nvSpPr>
          <p:cNvPr id="5" name="Σύμβολο κράτησης θέσης σημειώσεων 4">
            <a:extLst>
              <a:ext uri="{FF2B5EF4-FFF2-40B4-BE49-F238E27FC236}">
                <a16:creationId xmlns:a16="http://schemas.microsoft.com/office/drawing/2014/main" id="{E3C4E5FF-3B39-4926-8521-446156475767}"/>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noProof="0" dirty="0"/>
              <a:t>Στυλ υποδείγματος κειμένου</a:t>
            </a:r>
          </a:p>
          <a:p>
            <a:pPr lvl="1"/>
            <a:r>
              <a:rPr lang="el-GR" noProof="0" dirty="0"/>
              <a:t>Δεύτερου επιπέδου</a:t>
            </a:r>
          </a:p>
          <a:p>
            <a:pPr lvl="2"/>
            <a:r>
              <a:rPr lang="el-GR" noProof="0" dirty="0"/>
              <a:t>Τρίτου επιπέδου</a:t>
            </a:r>
          </a:p>
          <a:p>
            <a:pPr lvl="3"/>
            <a:r>
              <a:rPr lang="el-GR" noProof="0" dirty="0"/>
              <a:t>Τέταρτου επιπέδου</a:t>
            </a:r>
          </a:p>
          <a:p>
            <a:pPr lvl="4"/>
            <a:r>
              <a:rPr lang="el-GR" noProof="0" dirty="0"/>
              <a:t>Πέμπτου επιπέδου</a:t>
            </a:r>
          </a:p>
        </p:txBody>
      </p:sp>
      <p:sp>
        <p:nvSpPr>
          <p:cNvPr id="6" name="Σύμβολο κράτησης θέσης υποσέλιδου 5">
            <a:extLst>
              <a:ext uri="{FF2B5EF4-FFF2-40B4-BE49-F238E27FC236}">
                <a16:creationId xmlns:a16="http://schemas.microsoft.com/office/drawing/2014/main" id="{CB91CB96-C3BD-45AC-9E68-3F4D6CA27360}"/>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rtl="0" fontAlgn="auto">
              <a:spcBef>
                <a:spcPts val="0"/>
              </a:spcBef>
              <a:spcAft>
                <a:spcPts val="0"/>
              </a:spcAft>
              <a:defRPr sz="1200">
                <a:latin typeface="+mn-lt"/>
                <a:cs typeface="+mn-cs"/>
              </a:defRPr>
            </a:lvl1pPr>
          </a:lstStyle>
          <a:p>
            <a:pPr>
              <a:defRPr/>
            </a:pPr>
            <a:endParaRPr lang="el-GR"/>
          </a:p>
        </p:txBody>
      </p:sp>
      <p:sp>
        <p:nvSpPr>
          <p:cNvPr id="7" name="Σύμβολο κράτησης θέσης αριθμού διαφάνειας 6">
            <a:extLst>
              <a:ext uri="{FF2B5EF4-FFF2-40B4-BE49-F238E27FC236}">
                <a16:creationId xmlns:a16="http://schemas.microsoft.com/office/drawing/2014/main" id="{E4D08DF5-8002-468B-895C-881F9840033F}"/>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onstantia" panose="02030602050306030303" pitchFamily="18" charset="0"/>
              </a:defRPr>
            </a:lvl1pPr>
          </a:lstStyle>
          <a:p>
            <a:fld id="{58E1997F-9E52-47B0-89C4-1F9718E5BBF6}" type="slidenum">
              <a:rPr lang="el-GR" altLang="el-GR"/>
              <a:pPr/>
              <a:t>‹#›</a:t>
            </a:fld>
            <a:endParaRPr lang="el-GR" altLang="el-G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Θέση εικόνας διαφάνειας 1">
            <a:extLst>
              <a:ext uri="{FF2B5EF4-FFF2-40B4-BE49-F238E27FC236}">
                <a16:creationId xmlns:a16="http://schemas.microsoft.com/office/drawing/2014/main" id="{C4159AD0-B64F-4ADC-A89B-8B244C00E5E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Θέση σημειώσεων 2">
            <a:extLst>
              <a:ext uri="{FF2B5EF4-FFF2-40B4-BE49-F238E27FC236}">
                <a16:creationId xmlns:a16="http://schemas.microsoft.com/office/drawing/2014/main" id="{08B6ED45-7A75-4370-A74A-57D95E29AC1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16388" name="Θέση αριθμού διαφάνειας 3">
            <a:extLst>
              <a:ext uri="{FF2B5EF4-FFF2-40B4-BE49-F238E27FC236}">
                <a16:creationId xmlns:a16="http://schemas.microsoft.com/office/drawing/2014/main" id="{9EDBC470-E9A0-46ED-844A-ECB481D37743}"/>
              </a:ext>
            </a:extLst>
          </p:cNvPr>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FC05ECE-E15E-4057-9697-4E86395411BB}" type="slidenum">
              <a:rPr lang="el-GR" altLang="el-GR">
                <a:latin typeface="Constantia" panose="02030602050306030303" pitchFamily="18" charset="0"/>
              </a:rPr>
              <a:pPr eaLnBrk="1" hangingPunct="1"/>
              <a:t>1</a:t>
            </a:fld>
            <a:endParaRPr lang="el-GR" altLang="el-GR">
              <a:latin typeface="Constantia" panose="02030602050306030303"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Pr>
        <a:solidFill>
          <a:schemeClr val="bg2"/>
        </a:solidFill>
        <a:effectLst/>
      </p:bgPr>
    </p:bg>
    <p:spTree>
      <p:nvGrpSpPr>
        <p:cNvPr id="1" name=""/>
        <p:cNvGrpSpPr/>
        <p:nvPr/>
      </p:nvGrpSpPr>
      <p:grpSpPr>
        <a:xfrm>
          <a:off x="0" y="0"/>
          <a:ext cx="0" cy="0"/>
          <a:chOff x="0" y="0"/>
          <a:chExt cx="0" cy="0"/>
        </a:xfrm>
      </p:grpSpPr>
      <p:sp>
        <p:nvSpPr>
          <p:cNvPr id="4" name="9 - Ορθογώνιο">
            <a:extLst>
              <a:ext uri="{FF2B5EF4-FFF2-40B4-BE49-F238E27FC236}">
                <a16:creationId xmlns:a16="http://schemas.microsoft.com/office/drawing/2014/main" id="{0BC3FB51-8623-4BFD-ADE7-02F2B43D03BC}"/>
              </a:ext>
            </a:extLst>
          </p:cNvPr>
          <p:cNvSpPr/>
          <p:nvPr/>
        </p:nvSpPr>
        <p:spPr bwMode="white">
          <a:xfrm>
            <a:off x="0" y="5970588"/>
            <a:ext cx="12188825"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10 - Ορθογώνιο">
            <a:extLst>
              <a:ext uri="{FF2B5EF4-FFF2-40B4-BE49-F238E27FC236}">
                <a16:creationId xmlns:a16="http://schemas.microsoft.com/office/drawing/2014/main" id="{4E552331-78D9-4B71-99DB-69A22694DE40}"/>
              </a:ext>
            </a:extLst>
          </p:cNvPr>
          <p:cNvSpPr/>
          <p:nvPr/>
        </p:nvSpPr>
        <p:spPr>
          <a:xfrm>
            <a:off x="-12700" y="6053138"/>
            <a:ext cx="29987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11 - Ορθογώνιο">
            <a:extLst>
              <a:ext uri="{FF2B5EF4-FFF2-40B4-BE49-F238E27FC236}">
                <a16:creationId xmlns:a16="http://schemas.microsoft.com/office/drawing/2014/main" id="{57109AA6-CC8B-490C-8325-3665C6E6B1CF}"/>
              </a:ext>
            </a:extLst>
          </p:cNvPr>
          <p:cNvSpPr/>
          <p:nvPr/>
        </p:nvSpPr>
        <p:spPr>
          <a:xfrm>
            <a:off x="3144838" y="6043613"/>
            <a:ext cx="9043987"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7 - Τίτλος"/>
          <p:cNvSpPr>
            <a:spLocks noGrp="1"/>
          </p:cNvSpPr>
          <p:nvPr>
            <p:ph type="ctrTitle"/>
          </p:nvPr>
        </p:nvSpPr>
        <p:spPr>
          <a:xfrm>
            <a:off x="3148780" y="4038600"/>
            <a:ext cx="8633751" cy="1828800"/>
          </a:xfrm>
        </p:spPr>
        <p:txBody>
          <a:bodyPr anchor="b"/>
          <a:lstStyle>
            <a:lvl1pPr>
              <a:defRPr cap="all" baseline="0"/>
            </a:lvl1pPr>
          </a:lstStyle>
          <a:p>
            <a:r>
              <a:rPr lang="el-GR"/>
              <a:t>Kλικ για επεξεργασία του τίτλου</a:t>
            </a:r>
            <a:endParaRPr lang="en-US"/>
          </a:p>
        </p:txBody>
      </p:sp>
      <p:sp>
        <p:nvSpPr>
          <p:cNvPr id="9" name="8 - Υπότιτλος"/>
          <p:cNvSpPr>
            <a:spLocks noGrp="1"/>
          </p:cNvSpPr>
          <p:nvPr>
            <p:ph type="subTitle" idx="1"/>
          </p:nvPr>
        </p:nvSpPr>
        <p:spPr>
          <a:xfrm>
            <a:off x="3148780" y="6050037"/>
            <a:ext cx="8938472"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l-GR"/>
              <a:t>Κάντε κλικ για να επεξεργαστείτε τον υπότιτλο του υποδείγματος</a:t>
            </a:r>
            <a:endParaRPr lang="en-US"/>
          </a:p>
        </p:txBody>
      </p:sp>
      <p:sp>
        <p:nvSpPr>
          <p:cNvPr id="7" name="27 - Θέση ημερομηνίας">
            <a:extLst>
              <a:ext uri="{FF2B5EF4-FFF2-40B4-BE49-F238E27FC236}">
                <a16:creationId xmlns:a16="http://schemas.microsoft.com/office/drawing/2014/main" id="{77A0FF09-6DF9-4C5A-A833-441B75A08CC0}"/>
              </a:ext>
            </a:extLst>
          </p:cNvPr>
          <p:cNvSpPr>
            <a:spLocks noGrp="1"/>
          </p:cNvSpPr>
          <p:nvPr>
            <p:ph type="dt" sz="half" idx="10"/>
          </p:nvPr>
        </p:nvSpPr>
        <p:spPr>
          <a:xfrm>
            <a:off x="101600" y="6069013"/>
            <a:ext cx="2743200" cy="685800"/>
          </a:xfrm>
        </p:spPr>
        <p:txBody>
          <a:bodyPr>
            <a:noAutofit/>
          </a:bodyPr>
          <a:lstStyle>
            <a:lvl1pPr algn="ctr">
              <a:defRPr sz="2000">
                <a:solidFill>
                  <a:srgbClr val="FFFFFF"/>
                </a:solidFill>
              </a:defRPr>
            </a:lvl1pPr>
          </a:lstStyle>
          <a:p>
            <a:pPr>
              <a:defRPr/>
            </a:pPr>
            <a:fld id="{5782F9F8-7188-4E61-B09D-46612630E633}" type="datetime1">
              <a:rPr lang="el-GR"/>
              <a:pPr>
                <a:defRPr/>
              </a:pPr>
              <a:t>22/12/2019</a:t>
            </a:fld>
            <a:endParaRPr lang="el-GR" dirty="0"/>
          </a:p>
        </p:txBody>
      </p:sp>
      <p:sp>
        <p:nvSpPr>
          <p:cNvPr id="10" name="16 - Θέση υποσέλιδου">
            <a:extLst>
              <a:ext uri="{FF2B5EF4-FFF2-40B4-BE49-F238E27FC236}">
                <a16:creationId xmlns:a16="http://schemas.microsoft.com/office/drawing/2014/main" id="{58838E3A-EC2A-49BE-BAD8-4045012C9866}"/>
              </a:ext>
            </a:extLst>
          </p:cNvPr>
          <p:cNvSpPr>
            <a:spLocks noGrp="1"/>
          </p:cNvSpPr>
          <p:nvPr>
            <p:ph type="ftr" sz="quarter" idx="11"/>
          </p:nvPr>
        </p:nvSpPr>
        <p:spPr>
          <a:xfrm>
            <a:off x="2779713" y="236538"/>
            <a:ext cx="7821612" cy="365125"/>
          </a:xfrm>
        </p:spPr>
        <p:txBody>
          <a:bodyPr/>
          <a:lstStyle>
            <a:lvl1pPr algn="r">
              <a:defRPr>
                <a:solidFill>
                  <a:schemeClr val="tx2"/>
                </a:solidFill>
              </a:defRPr>
            </a:lvl1pPr>
          </a:lstStyle>
          <a:p>
            <a:pPr>
              <a:defRPr/>
            </a:pPr>
            <a:r>
              <a:rPr lang="el-GR"/>
              <a:t>Παναγιώτα Στράτη</a:t>
            </a:r>
          </a:p>
        </p:txBody>
      </p:sp>
      <p:sp>
        <p:nvSpPr>
          <p:cNvPr id="11" name="28 - Θέση αριθμού διαφάνειας">
            <a:extLst>
              <a:ext uri="{FF2B5EF4-FFF2-40B4-BE49-F238E27FC236}">
                <a16:creationId xmlns:a16="http://schemas.microsoft.com/office/drawing/2014/main" id="{3F4282F5-DEA8-4FAF-8D0F-EE3577B503EE}"/>
              </a:ext>
            </a:extLst>
          </p:cNvPr>
          <p:cNvSpPr>
            <a:spLocks noGrp="1"/>
          </p:cNvSpPr>
          <p:nvPr>
            <p:ph type="sldNum" sz="quarter" idx="12"/>
          </p:nvPr>
        </p:nvSpPr>
        <p:spPr>
          <a:xfrm>
            <a:off x="10664825" y="228600"/>
            <a:ext cx="1117600" cy="381000"/>
          </a:xfrm>
        </p:spPr>
        <p:txBody>
          <a:bodyPr/>
          <a:lstStyle>
            <a:lvl1pPr>
              <a:defRPr>
                <a:solidFill>
                  <a:schemeClr val="tx2"/>
                </a:solidFill>
              </a:defRPr>
            </a:lvl1pPr>
          </a:lstStyle>
          <a:p>
            <a:fld id="{8AE8E28E-BD83-4CCA-8DDE-0C7AE98BC58E}" type="slidenum">
              <a:rPr lang="el-GR" altLang="el-GR"/>
              <a:pPr/>
              <a:t>‹#›</a:t>
            </a:fld>
            <a:endParaRPr lang="el-GR" altLang="el-GR"/>
          </a:p>
        </p:txBody>
      </p:sp>
    </p:spTree>
    <p:extLst>
      <p:ext uri="{BB962C8B-B14F-4D97-AF65-F5344CB8AC3E}">
        <p14:creationId xmlns:p14="http://schemas.microsoft.com/office/powerpoint/2010/main" val="974901244"/>
      </p:ext>
    </p:extLst>
  </p:cSld>
  <p:clrMapOvr>
    <a:overrideClrMapping bg1="dk1" tx1="lt1" bg2="dk2" tx2="lt2" accent1="accent1" accent2="accent2" accent3="accent3" accent4="accent4" accent5="accent5" accent6="accent6" hlink="hlink" folHlink="folHlink"/>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endParaRPr lang="en-US"/>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13 - Θέση ημερομηνίας">
            <a:extLst>
              <a:ext uri="{FF2B5EF4-FFF2-40B4-BE49-F238E27FC236}">
                <a16:creationId xmlns:a16="http://schemas.microsoft.com/office/drawing/2014/main" id="{FAEE7894-5C15-4307-A846-2558766C89E0}"/>
              </a:ext>
            </a:extLst>
          </p:cNvPr>
          <p:cNvSpPr>
            <a:spLocks noGrp="1"/>
          </p:cNvSpPr>
          <p:nvPr>
            <p:ph type="dt" sz="half" idx="10"/>
          </p:nvPr>
        </p:nvSpPr>
        <p:spPr/>
        <p:txBody>
          <a:bodyPr/>
          <a:lstStyle>
            <a:lvl1pPr>
              <a:defRPr/>
            </a:lvl1pPr>
          </a:lstStyle>
          <a:p>
            <a:pPr>
              <a:defRPr/>
            </a:pPr>
            <a:fld id="{686EA5DF-CFB0-4A40-B42D-139D24C39FD2}" type="datetime1">
              <a:rPr lang="el-GR"/>
              <a:pPr>
                <a:defRPr/>
              </a:pPr>
              <a:t>22/12/2019</a:t>
            </a:fld>
            <a:endParaRPr lang="el-GR" dirty="0"/>
          </a:p>
        </p:txBody>
      </p:sp>
      <p:sp>
        <p:nvSpPr>
          <p:cNvPr id="5" name="2 - Θέση υποσέλιδου">
            <a:extLst>
              <a:ext uri="{FF2B5EF4-FFF2-40B4-BE49-F238E27FC236}">
                <a16:creationId xmlns:a16="http://schemas.microsoft.com/office/drawing/2014/main" id="{D1C0AB0B-B518-4E57-B7DB-BCFB722A26F3}"/>
              </a:ext>
            </a:extLst>
          </p:cNvPr>
          <p:cNvSpPr>
            <a:spLocks noGrp="1"/>
          </p:cNvSpPr>
          <p:nvPr>
            <p:ph type="ftr" sz="quarter" idx="11"/>
          </p:nvPr>
        </p:nvSpPr>
        <p:spPr/>
        <p:txBody>
          <a:bodyPr/>
          <a:lstStyle>
            <a:lvl1pPr>
              <a:defRPr/>
            </a:lvl1pPr>
          </a:lstStyle>
          <a:p>
            <a:pPr>
              <a:defRPr/>
            </a:pPr>
            <a:r>
              <a:rPr lang="el-GR"/>
              <a:t>Παναγιώτα Στράτη</a:t>
            </a:r>
          </a:p>
        </p:txBody>
      </p:sp>
      <p:sp>
        <p:nvSpPr>
          <p:cNvPr id="6" name="22 - Θέση αριθμού διαφάνειας">
            <a:extLst>
              <a:ext uri="{FF2B5EF4-FFF2-40B4-BE49-F238E27FC236}">
                <a16:creationId xmlns:a16="http://schemas.microsoft.com/office/drawing/2014/main" id="{8CB281B8-AAF8-42CF-8BC4-D190C4C1E951}"/>
              </a:ext>
            </a:extLst>
          </p:cNvPr>
          <p:cNvSpPr>
            <a:spLocks noGrp="1"/>
          </p:cNvSpPr>
          <p:nvPr>
            <p:ph type="sldNum" sz="quarter" idx="12"/>
          </p:nvPr>
        </p:nvSpPr>
        <p:spPr/>
        <p:txBody>
          <a:bodyPr/>
          <a:lstStyle>
            <a:lvl1pPr>
              <a:defRPr/>
            </a:lvl1pPr>
          </a:lstStyle>
          <a:p>
            <a:fld id="{ED39C52C-9300-4C12-98AD-3BA48DDA2DAC}" type="slidenum">
              <a:rPr lang="el-GR" altLang="el-GR"/>
              <a:pPr/>
              <a:t>‹#›</a:t>
            </a:fld>
            <a:endParaRPr lang="el-GR" altLang="el-GR"/>
          </a:p>
        </p:txBody>
      </p:sp>
    </p:spTree>
    <p:extLst>
      <p:ext uri="{BB962C8B-B14F-4D97-AF65-F5344CB8AC3E}">
        <p14:creationId xmlns:p14="http://schemas.microsoft.com/office/powerpoint/2010/main" val="3744821238"/>
      </p:ext>
    </p:extLst>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4" name="9 - Ορθογώνιο">
            <a:extLst>
              <a:ext uri="{FF2B5EF4-FFF2-40B4-BE49-F238E27FC236}">
                <a16:creationId xmlns:a16="http://schemas.microsoft.com/office/drawing/2014/main" id="{F587A4C6-71D7-4440-929E-AEC2C814F0F0}"/>
              </a:ext>
            </a:extLst>
          </p:cNvPr>
          <p:cNvSpPr/>
          <p:nvPr/>
        </p:nvSpPr>
        <p:spPr bwMode="white">
          <a:xfrm>
            <a:off x="8126413" y="0"/>
            <a:ext cx="427037"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10 - Ορθογώνιο">
            <a:extLst>
              <a:ext uri="{FF2B5EF4-FFF2-40B4-BE49-F238E27FC236}">
                <a16:creationId xmlns:a16="http://schemas.microsoft.com/office/drawing/2014/main" id="{651901C6-CE43-46E2-B188-A768279AEC01}"/>
              </a:ext>
            </a:extLst>
          </p:cNvPr>
          <p:cNvSpPr/>
          <p:nvPr/>
        </p:nvSpPr>
        <p:spPr>
          <a:xfrm>
            <a:off x="8186738" y="609600"/>
            <a:ext cx="3048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11 - Ορθογώνιο">
            <a:extLst>
              <a:ext uri="{FF2B5EF4-FFF2-40B4-BE49-F238E27FC236}">
                <a16:creationId xmlns:a16="http://schemas.microsoft.com/office/drawing/2014/main" id="{8ED4EC9E-5ED4-4D58-A797-5B6ACD1AAADE}"/>
              </a:ext>
            </a:extLst>
          </p:cNvPr>
          <p:cNvSpPr/>
          <p:nvPr/>
        </p:nvSpPr>
        <p:spPr>
          <a:xfrm>
            <a:off x="8186738" y="0"/>
            <a:ext cx="3048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1 - Κατακόρυφος τίτλος"/>
          <p:cNvSpPr>
            <a:spLocks noGrp="1"/>
          </p:cNvSpPr>
          <p:nvPr>
            <p:ph type="title" orient="vert"/>
          </p:nvPr>
        </p:nvSpPr>
        <p:spPr>
          <a:xfrm>
            <a:off x="8735324" y="609601"/>
            <a:ext cx="2742486" cy="5516563"/>
          </a:xfrm>
        </p:spPr>
        <p:txBody>
          <a:bodyPr vert="eaVert"/>
          <a:lstStyle/>
          <a:p>
            <a:r>
              <a:rPr lang="el-GR"/>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609441" y="609600"/>
            <a:ext cx="7414869" cy="5516564"/>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7" name="3 - Θέση ημερομηνίας">
            <a:extLst>
              <a:ext uri="{FF2B5EF4-FFF2-40B4-BE49-F238E27FC236}">
                <a16:creationId xmlns:a16="http://schemas.microsoft.com/office/drawing/2014/main" id="{A21A3542-D1F2-4CB6-BA93-BB9EB34581C7}"/>
              </a:ext>
            </a:extLst>
          </p:cNvPr>
          <p:cNvSpPr>
            <a:spLocks noGrp="1"/>
          </p:cNvSpPr>
          <p:nvPr>
            <p:ph type="dt" sz="half" idx="10"/>
          </p:nvPr>
        </p:nvSpPr>
        <p:spPr>
          <a:xfrm>
            <a:off x="8736013" y="6248400"/>
            <a:ext cx="2944812" cy="365125"/>
          </a:xfrm>
        </p:spPr>
        <p:txBody>
          <a:bodyPr/>
          <a:lstStyle>
            <a:lvl1pPr>
              <a:defRPr/>
            </a:lvl1pPr>
          </a:lstStyle>
          <a:p>
            <a:pPr>
              <a:defRPr/>
            </a:pPr>
            <a:fld id="{3B1E9DC6-969F-4F01-9B81-078EE86FCA43}" type="datetime1">
              <a:rPr lang="el-GR"/>
              <a:pPr>
                <a:defRPr/>
              </a:pPr>
              <a:t>22/12/2019</a:t>
            </a:fld>
            <a:endParaRPr lang="el-GR" dirty="0"/>
          </a:p>
        </p:txBody>
      </p:sp>
      <p:sp>
        <p:nvSpPr>
          <p:cNvPr id="8" name="4 - Θέση υποσέλιδου">
            <a:extLst>
              <a:ext uri="{FF2B5EF4-FFF2-40B4-BE49-F238E27FC236}">
                <a16:creationId xmlns:a16="http://schemas.microsoft.com/office/drawing/2014/main" id="{E6FCD210-CD9A-4D83-90A3-C380E23D8918}"/>
              </a:ext>
            </a:extLst>
          </p:cNvPr>
          <p:cNvSpPr>
            <a:spLocks noGrp="1"/>
          </p:cNvSpPr>
          <p:nvPr>
            <p:ph type="ftr" sz="quarter" idx="11"/>
          </p:nvPr>
        </p:nvSpPr>
        <p:spPr>
          <a:xfrm>
            <a:off x="609600" y="6248400"/>
            <a:ext cx="7429500" cy="365125"/>
          </a:xfrm>
        </p:spPr>
        <p:txBody>
          <a:bodyPr/>
          <a:lstStyle>
            <a:lvl1pPr>
              <a:defRPr/>
            </a:lvl1pPr>
          </a:lstStyle>
          <a:p>
            <a:pPr>
              <a:defRPr/>
            </a:pPr>
            <a:r>
              <a:rPr lang="el-GR"/>
              <a:t>Παναγιώτα Στράτη</a:t>
            </a:r>
          </a:p>
        </p:txBody>
      </p:sp>
      <p:sp>
        <p:nvSpPr>
          <p:cNvPr id="9" name="5 - Θέση αριθμού διαφάνειας">
            <a:extLst>
              <a:ext uri="{FF2B5EF4-FFF2-40B4-BE49-F238E27FC236}">
                <a16:creationId xmlns:a16="http://schemas.microsoft.com/office/drawing/2014/main" id="{6BA2B556-0415-4C42-B74C-4E162C415340}"/>
              </a:ext>
            </a:extLst>
          </p:cNvPr>
          <p:cNvSpPr>
            <a:spLocks noGrp="1"/>
          </p:cNvSpPr>
          <p:nvPr>
            <p:ph type="sldNum" sz="quarter" idx="12"/>
          </p:nvPr>
        </p:nvSpPr>
        <p:spPr>
          <a:xfrm rot="5400000">
            <a:off x="8073232" y="103981"/>
            <a:ext cx="533400" cy="325437"/>
          </a:xfrm>
        </p:spPr>
        <p:txBody>
          <a:bodyPr/>
          <a:lstStyle>
            <a:lvl1pPr>
              <a:defRPr/>
            </a:lvl1pPr>
          </a:lstStyle>
          <a:p>
            <a:fld id="{CCBACAF7-7DF8-4D24-9850-B6C2F6CDF358}" type="slidenum">
              <a:rPr lang="el-GR" altLang="el-GR"/>
              <a:pPr/>
              <a:t>‹#›</a:t>
            </a:fld>
            <a:endParaRPr lang="el-GR" altLang="el-GR"/>
          </a:p>
        </p:txBody>
      </p:sp>
    </p:spTree>
    <p:extLst>
      <p:ext uri="{BB962C8B-B14F-4D97-AF65-F5344CB8AC3E}">
        <p14:creationId xmlns:p14="http://schemas.microsoft.com/office/powerpoint/2010/main" val="3150186693"/>
      </p:ext>
    </p:extLst>
  </p:cSld>
  <p:clrMapOvr>
    <a:overrideClrMapping bg1="lt1" tx1="dk1" bg2="lt2" tx2="dk2" accent1="accent1" accent2="accent2" accent3="accent3" accent4="accent4" accent5="accent5" accent6="accent6" hlink="hlink" folHlink="folHlink"/>
  </p:clrMapOvr>
  <p:hf hd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816651" y="228600"/>
            <a:ext cx="10868369" cy="990600"/>
          </a:xfrm>
        </p:spPr>
        <p:txBody>
          <a:bodyPr/>
          <a:lstStyle/>
          <a:p>
            <a:r>
              <a:rPr lang="el-GR"/>
              <a:t>Kλικ για επεξεργασία του τίτλου</a:t>
            </a:r>
            <a:endParaRPr lang="en-US"/>
          </a:p>
        </p:txBody>
      </p:sp>
      <p:sp>
        <p:nvSpPr>
          <p:cNvPr id="8" name="7 - Θέση περιεχομένου"/>
          <p:cNvSpPr>
            <a:spLocks noGrp="1"/>
          </p:cNvSpPr>
          <p:nvPr>
            <p:ph sz="quarter" idx="1"/>
          </p:nvPr>
        </p:nvSpPr>
        <p:spPr>
          <a:xfrm>
            <a:off x="816651" y="1600200"/>
            <a:ext cx="10868369" cy="4495800"/>
          </a:xfrm>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13 - Θέση ημερομηνίας">
            <a:extLst>
              <a:ext uri="{FF2B5EF4-FFF2-40B4-BE49-F238E27FC236}">
                <a16:creationId xmlns:a16="http://schemas.microsoft.com/office/drawing/2014/main" id="{5336CB53-C0B9-48CE-A6CB-BCEAA9E0F4F0}"/>
              </a:ext>
            </a:extLst>
          </p:cNvPr>
          <p:cNvSpPr>
            <a:spLocks noGrp="1"/>
          </p:cNvSpPr>
          <p:nvPr>
            <p:ph type="dt" sz="half" idx="10"/>
          </p:nvPr>
        </p:nvSpPr>
        <p:spPr/>
        <p:txBody>
          <a:bodyPr/>
          <a:lstStyle>
            <a:lvl1pPr>
              <a:defRPr/>
            </a:lvl1pPr>
          </a:lstStyle>
          <a:p>
            <a:pPr>
              <a:defRPr/>
            </a:pPr>
            <a:fld id="{4CA465D4-3F89-4F17-B959-6E6850AAD514}" type="datetime1">
              <a:rPr lang="el-GR"/>
              <a:pPr>
                <a:defRPr/>
              </a:pPr>
              <a:t>22/12/2019</a:t>
            </a:fld>
            <a:endParaRPr lang="el-GR" dirty="0"/>
          </a:p>
        </p:txBody>
      </p:sp>
      <p:sp>
        <p:nvSpPr>
          <p:cNvPr id="5" name="2 - Θέση υποσέλιδου">
            <a:extLst>
              <a:ext uri="{FF2B5EF4-FFF2-40B4-BE49-F238E27FC236}">
                <a16:creationId xmlns:a16="http://schemas.microsoft.com/office/drawing/2014/main" id="{E92CF4B2-C311-42C0-83D4-A4445CB53E21}"/>
              </a:ext>
            </a:extLst>
          </p:cNvPr>
          <p:cNvSpPr>
            <a:spLocks noGrp="1"/>
          </p:cNvSpPr>
          <p:nvPr>
            <p:ph type="ftr" sz="quarter" idx="11"/>
          </p:nvPr>
        </p:nvSpPr>
        <p:spPr/>
        <p:txBody>
          <a:bodyPr/>
          <a:lstStyle>
            <a:lvl1pPr>
              <a:defRPr/>
            </a:lvl1pPr>
          </a:lstStyle>
          <a:p>
            <a:pPr>
              <a:defRPr/>
            </a:pPr>
            <a:r>
              <a:rPr lang="el-GR"/>
              <a:t>Παναγιώτα Στράτη</a:t>
            </a:r>
          </a:p>
        </p:txBody>
      </p:sp>
      <p:sp>
        <p:nvSpPr>
          <p:cNvPr id="6" name="22 - Θέση αριθμού διαφάνειας">
            <a:extLst>
              <a:ext uri="{FF2B5EF4-FFF2-40B4-BE49-F238E27FC236}">
                <a16:creationId xmlns:a16="http://schemas.microsoft.com/office/drawing/2014/main" id="{B3B8EF26-2CD1-4CAA-85C2-C26D6B8223FA}"/>
              </a:ext>
            </a:extLst>
          </p:cNvPr>
          <p:cNvSpPr>
            <a:spLocks noGrp="1"/>
          </p:cNvSpPr>
          <p:nvPr>
            <p:ph type="sldNum" sz="quarter" idx="12"/>
          </p:nvPr>
        </p:nvSpPr>
        <p:spPr/>
        <p:txBody>
          <a:bodyPr/>
          <a:lstStyle>
            <a:lvl1pPr>
              <a:defRPr/>
            </a:lvl1pPr>
          </a:lstStyle>
          <a:p>
            <a:fld id="{C0088DA8-E458-44F2-8BEE-C9F359AF96CB}" type="slidenum">
              <a:rPr lang="el-GR" altLang="el-GR"/>
              <a:pPr/>
              <a:t>‹#›</a:t>
            </a:fld>
            <a:endParaRPr lang="el-GR" altLang="el-GR"/>
          </a:p>
        </p:txBody>
      </p:sp>
    </p:spTree>
    <p:extLst>
      <p:ext uri="{BB962C8B-B14F-4D97-AF65-F5344CB8AC3E}">
        <p14:creationId xmlns:p14="http://schemas.microsoft.com/office/powerpoint/2010/main" val="723335395"/>
      </p:ext>
    </p:extLst>
  </p:cSld>
  <p:clrMapOvr>
    <a:masterClrMapping/>
  </p:clrMapOvr>
  <p:hf hdr="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9 - Ορθογώνιο">
            <a:extLst>
              <a:ext uri="{FF2B5EF4-FFF2-40B4-BE49-F238E27FC236}">
                <a16:creationId xmlns:a16="http://schemas.microsoft.com/office/drawing/2014/main" id="{7603BF16-00EC-4FE6-A1D6-4E1C4FEA29F7}"/>
              </a:ext>
            </a:extLst>
          </p:cNvPr>
          <p:cNvSpPr/>
          <p:nvPr/>
        </p:nvSpPr>
        <p:spPr bwMode="white">
          <a:xfrm>
            <a:off x="0" y="1524000"/>
            <a:ext cx="12188825"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10 - Ορθογώνιο">
            <a:extLst>
              <a:ext uri="{FF2B5EF4-FFF2-40B4-BE49-F238E27FC236}">
                <a16:creationId xmlns:a16="http://schemas.microsoft.com/office/drawing/2014/main" id="{DE1032AE-7CAC-46B3-B2B6-1A22BBDC447B}"/>
              </a:ext>
            </a:extLst>
          </p:cNvPr>
          <p:cNvSpPr/>
          <p:nvPr/>
        </p:nvSpPr>
        <p:spPr>
          <a:xfrm>
            <a:off x="0" y="1600200"/>
            <a:ext cx="17272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11 - Ορθογώνιο">
            <a:extLst>
              <a:ext uri="{FF2B5EF4-FFF2-40B4-BE49-F238E27FC236}">
                <a16:creationId xmlns:a16="http://schemas.microsoft.com/office/drawing/2014/main" id="{13E7970E-5A7C-4606-9B42-F13AA2A97099}"/>
              </a:ext>
            </a:extLst>
          </p:cNvPr>
          <p:cNvSpPr/>
          <p:nvPr/>
        </p:nvSpPr>
        <p:spPr>
          <a:xfrm>
            <a:off x="1828800" y="1600200"/>
            <a:ext cx="10360025"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 name="2 - Θέση κειμένου"/>
          <p:cNvSpPr>
            <a:spLocks noGrp="1"/>
          </p:cNvSpPr>
          <p:nvPr>
            <p:ph type="body" idx="1"/>
          </p:nvPr>
        </p:nvSpPr>
        <p:spPr>
          <a:xfrm>
            <a:off x="1828324" y="2743200"/>
            <a:ext cx="9495011"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l-GR"/>
              <a:t>Kλικ για επεξεργασία των στυλ του υποδείγματος</a:t>
            </a:r>
          </a:p>
        </p:txBody>
      </p:sp>
      <p:sp>
        <p:nvSpPr>
          <p:cNvPr id="2" name="1 - Τίτλος"/>
          <p:cNvSpPr>
            <a:spLocks noGrp="1"/>
          </p:cNvSpPr>
          <p:nvPr>
            <p:ph type="title"/>
          </p:nvPr>
        </p:nvSpPr>
        <p:spPr>
          <a:xfrm>
            <a:off x="1828324" y="1600200"/>
            <a:ext cx="10157354" cy="990600"/>
          </a:xfrm>
        </p:spPr>
        <p:txBody>
          <a:bodyPr/>
          <a:lstStyle>
            <a:lvl1pPr algn="l">
              <a:buNone/>
              <a:defRPr sz="4400" b="0" cap="none">
                <a:solidFill>
                  <a:srgbClr val="FFFFFF"/>
                </a:solidFill>
              </a:defRPr>
            </a:lvl1pPr>
          </a:lstStyle>
          <a:p>
            <a:r>
              <a:rPr lang="el-GR"/>
              <a:t>Kλικ για επεξεργασία του τίτλου</a:t>
            </a:r>
            <a:endParaRPr lang="en-US"/>
          </a:p>
        </p:txBody>
      </p:sp>
      <p:sp>
        <p:nvSpPr>
          <p:cNvPr id="7" name="11 - Θέση ημερομηνίας">
            <a:extLst>
              <a:ext uri="{FF2B5EF4-FFF2-40B4-BE49-F238E27FC236}">
                <a16:creationId xmlns:a16="http://schemas.microsoft.com/office/drawing/2014/main" id="{7482F9BE-0333-4BA0-961D-F76FF537DB1C}"/>
              </a:ext>
            </a:extLst>
          </p:cNvPr>
          <p:cNvSpPr>
            <a:spLocks noGrp="1"/>
          </p:cNvSpPr>
          <p:nvPr>
            <p:ph type="dt" sz="half" idx="10"/>
          </p:nvPr>
        </p:nvSpPr>
        <p:spPr/>
        <p:txBody>
          <a:bodyPr/>
          <a:lstStyle>
            <a:lvl1pPr>
              <a:defRPr/>
            </a:lvl1pPr>
          </a:lstStyle>
          <a:p>
            <a:pPr>
              <a:defRPr/>
            </a:pPr>
            <a:fld id="{96570811-416D-47F7-B22E-436091DFDDF1}" type="datetime1">
              <a:rPr lang="el-GR"/>
              <a:pPr>
                <a:defRPr/>
              </a:pPr>
              <a:t>22/12/2019</a:t>
            </a:fld>
            <a:endParaRPr lang="el-GR" dirty="0"/>
          </a:p>
        </p:txBody>
      </p:sp>
      <p:sp>
        <p:nvSpPr>
          <p:cNvPr id="8" name="12 - Θέση αριθμού διαφάνειας">
            <a:extLst>
              <a:ext uri="{FF2B5EF4-FFF2-40B4-BE49-F238E27FC236}">
                <a16:creationId xmlns:a16="http://schemas.microsoft.com/office/drawing/2014/main" id="{94EAF461-4E78-47AE-AE89-C9F2913EB330}"/>
              </a:ext>
            </a:extLst>
          </p:cNvPr>
          <p:cNvSpPr>
            <a:spLocks noGrp="1"/>
          </p:cNvSpPr>
          <p:nvPr>
            <p:ph type="sldNum" sz="quarter" idx="11"/>
          </p:nvPr>
        </p:nvSpPr>
        <p:spPr>
          <a:xfrm>
            <a:off x="0" y="1752600"/>
            <a:ext cx="1727200" cy="701675"/>
          </a:xfrm>
        </p:spPr>
        <p:txBody>
          <a:bodyPr>
            <a:noAutofit/>
          </a:bodyPr>
          <a:lstStyle>
            <a:lvl1pPr>
              <a:defRPr sz="2400"/>
            </a:lvl1pPr>
          </a:lstStyle>
          <a:p>
            <a:fld id="{F17E2217-A6B6-4D23-980B-E5F7F2CE5B4F}" type="slidenum">
              <a:rPr lang="el-GR" altLang="el-GR"/>
              <a:pPr/>
              <a:t>‹#›</a:t>
            </a:fld>
            <a:endParaRPr lang="el-GR" altLang="el-GR"/>
          </a:p>
        </p:txBody>
      </p:sp>
      <p:sp>
        <p:nvSpPr>
          <p:cNvPr id="9" name="13 - Θέση υποσέλιδου">
            <a:extLst>
              <a:ext uri="{FF2B5EF4-FFF2-40B4-BE49-F238E27FC236}">
                <a16:creationId xmlns:a16="http://schemas.microsoft.com/office/drawing/2014/main" id="{973E7821-79CE-4634-A287-4905C6CBE2AC}"/>
              </a:ext>
            </a:extLst>
          </p:cNvPr>
          <p:cNvSpPr>
            <a:spLocks noGrp="1"/>
          </p:cNvSpPr>
          <p:nvPr>
            <p:ph type="ftr" sz="quarter" idx="12"/>
          </p:nvPr>
        </p:nvSpPr>
        <p:spPr/>
        <p:txBody>
          <a:bodyPr/>
          <a:lstStyle>
            <a:lvl1pPr>
              <a:defRPr/>
            </a:lvl1pPr>
          </a:lstStyle>
          <a:p>
            <a:pPr>
              <a:defRPr/>
            </a:pPr>
            <a:r>
              <a:rPr lang="el-GR"/>
              <a:t>Παναγιώτα Στράτη</a:t>
            </a:r>
          </a:p>
        </p:txBody>
      </p:sp>
    </p:spTree>
    <p:extLst>
      <p:ext uri="{BB962C8B-B14F-4D97-AF65-F5344CB8AC3E}">
        <p14:creationId xmlns:p14="http://schemas.microsoft.com/office/powerpoint/2010/main" val="3108177644"/>
      </p:ext>
    </p:extLst>
  </p:cSld>
  <p:clrMapOvr>
    <a:overrideClrMapping bg1="lt1" tx1="dk1" bg2="lt2" tx2="dk2" accent1="accent1" accent2="accent2" accent3="accent3" accent4="accent4" accent5="accent5" accent6="accent6" hlink="hlink" folHlink="folHlink"/>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endParaRPr lang="en-US"/>
          </a:p>
        </p:txBody>
      </p:sp>
      <p:sp>
        <p:nvSpPr>
          <p:cNvPr id="9" name="8 - Θέση περιεχομένου"/>
          <p:cNvSpPr>
            <a:spLocks noGrp="1"/>
          </p:cNvSpPr>
          <p:nvPr>
            <p:ph sz="quarter" idx="1"/>
          </p:nvPr>
        </p:nvSpPr>
        <p:spPr>
          <a:xfrm>
            <a:off x="812588" y="1589567"/>
            <a:ext cx="5180251" cy="4572000"/>
          </a:xfrm>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11" name="10 - Θέση περιεχομένου"/>
          <p:cNvSpPr>
            <a:spLocks noGrp="1"/>
          </p:cNvSpPr>
          <p:nvPr>
            <p:ph sz="quarter" idx="2"/>
          </p:nvPr>
        </p:nvSpPr>
        <p:spPr>
          <a:xfrm>
            <a:off x="6458186" y="1589567"/>
            <a:ext cx="5180251" cy="4572000"/>
          </a:xfrm>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7 - Θέση ημερομηνίας">
            <a:extLst>
              <a:ext uri="{FF2B5EF4-FFF2-40B4-BE49-F238E27FC236}">
                <a16:creationId xmlns:a16="http://schemas.microsoft.com/office/drawing/2014/main" id="{837C870D-3430-4541-87B5-65E7909C87AB}"/>
              </a:ext>
            </a:extLst>
          </p:cNvPr>
          <p:cNvSpPr>
            <a:spLocks noGrp="1"/>
          </p:cNvSpPr>
          <p:nvPr>
            <p:ph type="dt" sz="half" idx="10"/>
          </p:nvPr>
        </p:nvSpPr>
        <p:spPr/>
        <p:txBody>
          <a:bodyPr rtlCol="0"/>
          <a:lstStyle>
            <a:lvl1pPr>
              <a:defRPr/>
            </a:lvl1pPr>
          </a:lstStyle>
          <a:p>
            <a:pPr>
              <a:defRPr/>
            </a:pPr>
            <a:fld id="{6236E276-3B82-41D7-9CFD-86C3F73F4C5A}" type="datetime1">
              <a:rPr lang="el-GR"/>
              <a:pPr>
                <a:defRPr/>
              </a:pPr>
              <a:t>22/12/2019</a:t>
            </a:fld>
            <a:endParaRPr lang="el-GR" dirty="0"/>
          </a:p>
        </p:txBody>
      </p:sp>
      <p:sp>
        <p:nvSpPr>
          <p:cNvPr id="6" name="9 - Θέση αριθμού διαφάνειας">
            <a:extLst>
              <a:ext uri="{FF2B5EF4-FFF2-40B4-BE49-F238E27FC236}">
                <a16:creationId xmlns:a16="http://schemas.microsoft.com/office/drawing/2014/main" id="{7A437B05-3606-4503-AC0D-F611754F82EC}"/>
              </a:ext>
            </a:extLst>
          </p:cNvPr>
          <p:cNvSpPr>
            <a:spLocks noGrp="1"/>
          </p:cNvSpPr>
          <p:nvPr>
            <p:ph type="sldNum" sz="quarter" idx="11"/>
          </p:nvPr>
        </p:nvSpPr>
        <p:spPr/>
        <p:txBody>
          <a:bodyPr/>
          <a:lstStyle>
            <a:lvl1pPr>
              <a:defRPr/>
            </a:lvl1pPr>
          </a:lstStyle>
          <a:p>
            <a:fld id="{05D3980E-3552-4575-95BA-48C801CDC096}" type="slidenum">
              <a:rPr lang="el-GR" altLang="el-GR"/>
              <a:pPr/>
              <a:t>‹#›</a:t>
            </a:fld>
            <a:endParaRPr lang="el-GR" altLang="el-GR"/>
          </a:p>
        </p:txBody>
      </p:sp>
      <p:sp>
        <p:nvSpPr>
          <p:cNvPr id="7" name="11 - Θέση υποσέλιδου">
            <a:extLst>
              <a:ext uri="{FF2B5EF4-FFF2-40B4-BE49-F238E27FC236}">
                <a16:creationId xmlns:a16="http://schemas.microsoft.com/office/drawing/2014/main" id="{36F53F46-C811-499D-AB47-8485070B2DE7}"/>
              </a:ext>
            </a:extLst>
          </p:cNvPr>
          <p:cNvSpPr>
            <a:spLocks noGrp="1"/>
          </p:cNvSpPr>
          <p:nvPr>
            <p:ph type="ftr" sz="quarter" idx="12"/>
          </p:nvPr>
        </p:nvSpPr>
        <p:spPr/>
        <p:txBody>
          <a:bodyPr rtlCol="0"/>
          <a:lstStyle>
            <a:lvl1pPr>
              <a:defRPr/>
            </a:lvl1pPr>
          </a:lstStyle>
          <a:p>
            <a:pPr>
              <a:defRPr/>
            </a:pPr>
            <a:r>
              <a:rPr lang="el-GR"/>
              <a:t>Παναγιώτα Στράτη</a:t>
            </a:r>
          </a:p>
        </p:txBody>
      </p:sp>
    </p:spTree>
    <p:extLst>
      <p:ext uri="{BB962C8B-B14F-4D97-AF65-F5344CB8AC3E}">
        <p14:creationId xmlns:p14="http://schemas.microsoft.com/office/powerpoint/2010/main" val="319650460"/>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711015" y="273050"/>
            <a:ext cx="10868369" cy="869950"/>
          </a:xfrm>
        </p:spPr>
        <p:txBody>
          <a:bodyPr/>
          <a:lstStyle>
            <a:lvl1pPr>
              <a:defRPr/>
            </a:lvl1pPr>
          </a:lstStyle>
          <a:p>
            <a:r>
              <a:rPr lang="el-GR"/>
              <a:t>Kλικ για επεξεργασία του τίτλου</a:t>
            </a:r>
            <a:endParaRPr lang="en-US"/>
          </a:p>
        </p:txBody>
      </p:sp>
      <p:sp>
        <p:nvSpPr>
          <p:cNvPr id="11" name="10 - Θέση περιεχομένου"/>
          <p:cNvSpPr>
            <a:spLocks noGrp="1"/>
          </p:cNvSpPr>
          <p:nvPr>
            <p:ph sz="quarter" idx="2"/>
          </p:nvPr>
        </p:nvSpPr>
        <p:spPr>
          <a:xfrm>
            <a:off x="812588" y="2438400"/>
            <a:ext cx="5180251" cy="3581400"/>
          </a:xfrm>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13" name="12 - Θέση περιεχομένου"/>
          <p:cNvSpPr>
            <a:spLocks noGrp="1"/>
          </p:cNvSpPr>
          <p:nvPr>
            <p:ph sz="quarter" idx="4"/>
          </p:nvPr>
        </p:nvSpPr>
        <p:spPr>
          <a:xfrm>
            <a:off x="6399133" y="2438400"/>
            <a:ext cx="5180251" cy="3581400"/>
          </a:xfrm>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16" name="15 - Θέση κειμένου"/>
          <p:cNvSpPr>
            <a:spLocks noGrp="1"/>
          </p:cNvSpPr>
          <p:nvPr>
            <p:ph type="body" sz="quarter" idx="1"/>
          </p:nvPr>
        </p:nvSpPr>
        <p:spPr>
          <a:xfrm>
            <a:off x="812588" y="1752600"/>
            <a:ext cx="5180251" cy="640080"/>
          </a:xfrm>
          <a:solidFill>
            <a:schemeClr val="accent2"/>
          </a:solidFill>
        </p:spPr>
        <p:txBody>
          <a:bodyPr rtlCol="0" anchor="ctr"/>
          <a:lstStyle>
            <a:lvl1pPr marL="0" indent="0">
              <a:buFontTx/>
              <a:buNone/>
              <a:defRPr sz="2000" b="1">
                <a:solidFill>
                  <a:srgbClr val="FFFFFF"/>
                </a:solidFill>
              </a:defRPr>
            </a:lvl1pPr>
          </a:lstStyle>
          <a:p>
            <a:pPr lvl="0"/>
            <a:r>
              <a:rPr lang="el-GR"/>
              <a:t>Kλικ για επεξεργασία των στυλ του υποδείγματος</a:t>
            </a:r>
          </a:p>
        </p:txBody>
      </p:sp>
      <p:sp>
        <p:nvSpPr>
          <p:cNvPr id="15" name="14 - Θέση κειμένου"/>
          <p:cNvSpPr>
            <a:spLocks noGrp="1"/>
          </p:cNvSpPr>
          <p:nvPr>
            <p:ph type="body" sz="quarter" idx="3"/>
          </p:nvPr>
        </p:nvSpPr>
        <p:spPr>
          <a:xfrm>
            <a:off x="6399133" y="1752600"/>
            <a:ext cx="5180251" cy="640080"/>
          </a:xfrm>
          <a:solidFill>
            <a:schemeClr val="accent4"/>
          </a:solidFill>
        </p:spPr>
        <p:txBody>
          <a:bodyPr rtlCol="0" anchor="ctr"/>
          <a:lstStyle>
            <a:lvl1pPr marL="0" indent="0">
              <a:buFontTx/>
              <a:buNone/>
              <a:defRPr sz="2000" b="1">
                <a:solidFill>
                  <a:srgbClr val="FFFFFF"/>
                </a:solidFill>
              </a:defRPr>
            </a:lvl1pPr>
          </a:lstStyle>
          <a:p>
            <a:pPr lvl="0"/>
            <a:r>
              <a:rPr lang="el-GR"/>
              <a:t>Kλικ για επεξεργασία των στυλ του υποδείγματος</a:t>
            </a:r>
          </a:p>
        </p:txBody>
      </p:sp>
      <p:sp>
        <p:nvSpPr>
          <p:cNvPr id="7" name="9 - Θέση ημερομηνίας">
            <a:extLst>
              <a:ext uri="{FF2B5EF4-FFF2-40B4-BE49-F238E27FC236}">
                <a16:creationId xmlns:a16="http://schemas.microsoft.com/office/drawing/2014/main" id="{AC825F7F-0819-417C-91D2-6DBF594977A1}"/>
              </a:ext>
            </a:extLst>
          </p:cNvPr>
          <p:cNvSpPr>
            <a:spLocks noGrp="1"/>
          </p:cNvSpPr>
          <p:nvPr>
            <p:ph type="dt" sz="half" idx="10"/>
          </p:nvPr>
        </p:nvSpPr>
        <p:spPr/>
        <p:txBody>
          <a:bodyPr rtlCol="0"/>
          <a:lstStyle>
            <a:lvl1pPr>
              <a:defRPr/>
            </a:lvl1pPr>
          </a:lstStyle>
          <a:p>
            <a:pPr>
              <a:defRPr/>
            </a:pPr>
            <a:fld id="{24906899-FA5C-4D7B-A69D-DFC75197F72A}" type="datetime1">
              <a:rPr lang="el-GR"/>
              <a:pPr>
                <a:defRPr/>
              </a:pPr>
              <a:t>22/12/2019</a:t>
            </a:fld>
            <a:endParaRPr lang="el-GR" dirty="0"/>
          </a:p>
        </p:txBody>
      </p:sp>
      <p:sp>
        <p:nvSpPr>
          <p:cNvPr id="8" name="11 - Θέση αριθμού διαφάνειας">
            <a:extLst>
              <a:ext uri="{FF2B5EF4-FFF2-40B4-BE49-F238E27FC236}">
                <a16:creationId xmlns:a16="http://schemas.microsoft.com/office/drawing/2014/main" id="{1A3B49D3-C54D-4438-8A1E-D6642B052E30}"/>
              </a:ext>
            </a:extLst>
          </p:cNvPr>
          <p:cNvSpPr>
            <a:spLocks noGrp="1"/>
          </p:cNvSpPr>
          <p:nvPr>
            <p:ph type="sldNum" sz="quarter" idx="11"/>
          </p:nvPr>
        </p:nvSpPr>
        <p:spPr/>
        <p:txBody>
          <a:bodyPr/>
          <a:lstStyle>
            <a:lvl1pPr>
              <a:defRPr/>
            </a:lvl1pPr>
          </a:lstStyle>
          <a:p>
            <a:fld id="{BDCF008F-4CE1-4E04-9E6B-D09DDDB3D0B0}" type="slidenum">
              <a:rPr lang="el-GR" altLang="el-GR"/>
              <a:pPr/>
              <a:t>‹#›</a:t>
            </a:fld>
            <a:endParaRPr lang="el-GR" altLang="el-GR"/>
          </a:p>
        </p:txBody>
      </p:sp>
      <p:sp>
        <p:nvSpPr>
          <p:cNvPr id="9" name="13 - Θέση υποσέλιδου">
            <a:extLst>
              <a:ext uri="{FF2B5EF4-FFF2-40B4-BE49-F238E27FC236}">
                <a16:creationId xmlns:a16="http://schemas.microsoft.com/office/drawing/2014/main" id="{7A13563C-62F3-47FB-8AA9-10B34FFF5462}"/>
              </a:ext>
            </a:extLst>
          </p:cNvPr>
          <p:cNvSpPr>
            <a:spLocks noGrp="1"/>
          </p:cNvSpPr>
          <p:nvPr>
            <p:ph type="ftr" sz="quarter" idx="12"/>
          </p:nvPr>
        </p:nvSpPr>
        <p:spPr/>
        <p:txBody>
          <a:bodyPr rtlCol="0"/>
          <a:lstStyle>
            <a:lvl1pPr>
              <a:defRPr/>
            </a:lvl1pPr>
          </a:lstStyle>
          <a:p>
            <a:pPr>
              <a:defRPr/>
            </a:pPr>
            <a:r>
              <a:rPr lang="el-GR"/>
              <a:t>Παναγιώτα Στράτη</a:t>
            </a:r>
          </a:p>
        </p:txBody>
      </p:sp>
    </p:spTree>
    <p:extLst>
      <p:ext uri="{BB962C8B-B14F-4D97-AF65-F5344CB8AC3E}">
        <p14:creationId xmlns:p14="http://schemas.microsoft.com/office/powerpoint/2010/main" val="4194625575"/>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endParaRPr lang="en-US"/>
          </a:p>
        </p:txBody>
      </p:sp>
      <p:sp>
        <p:nvSpPr>
          <p:cNvPr id="3" name="13 - Θέση ημερομηνίας">
            <a:extLst>
              <a:ext uri="{FF2B5EF4-FFF2-40B4-BE49-F238E27FC236}">
                <a16:creationId xmlns:a16="http://schemas.microsoft.com/office/drawing/2014/main" id="{A5692CF5-1220-4035-AFD3-F699FAE7E2EE}"/>
              </a:ext>
            </a:extLst>
          </p:cNvPr>
          <p:cNvSpPr>
            <a:spLocks noGrp="1"/>
          </p:cNvSpPr>
          <p:nvPr>
            <p:ph type="dt" sz="half" idx="10"/>
          </p:nvPr>
        </p:nvSpPr>
        <p:spPr/>
        <p:txBody>
          <a:bodyPr/>
          <a:lstStyle>
            <a:lvl1pPr>
              <a:defRPr/>
            </a:lvl1pPr>
          </a:lstStyle>
          <a:p>
            <a:pPr>
              <a:defRPr/>
            </a:pPr>
            <a:fld id="{588B1FB9-CECD-4D96-ACF5-BA187A173D1B}" type="datetime1">
              <a:rPr lang="el-GR"/>
              <a:pPr>
                <a:defRPr/>
              </a:pPr>
              <a:t>22/12/2019</a:t>
            </a:fld>
            <a:endParaRPr lang="el-GR" dirty="0"/>
          </a:p>
        </p:txBody>
      </p:sp>
      <p:sp>
        <p:nvSpPr>
          <p:cNvPr id="4" name="2 - Θέση υποσέλιδου">
            <a:extLst>
              <a:ext uri="{FF2B5EF4-FFF2-40B4-BE49-F238E27FC236}">
                <a16:creationId xmlns:a16="http://schemas.microsoft.com/office/drawing/2014/main" id="{0203E5BC-E80D-46C3-87D3-F806533B027F}"/>
              </a:ext>
            </a:extLst>
          </p:cNvPr>
          <p:cNvSpPr>
            <a:spLocks noGrp="1"/>
          </p:cNvSpPr>
          <p:nvPr>
            <p:ph type="ftr" sz="quarter" idx="11"/>
          </p:nvPr>
        </p:nvSpPr>
        <p:spPr/>
        <p:txBody>
          <a:bodyPr/>
          <a:lstStyle>
            <a:lvl1pPr>
              <a:defRPr/>
            </a:lvl1pPr>
          </a:lstStyle>
          <a:p>
            <a:pPr>
              <a:defRPr/>
            </a:pPr>
            <a:r>
              <a:rPr lang="el-GR"/>
              <a:t>Παναγιώτα Στράτη</a:t>
            </a:r>
          </a:p>
        </p:txBody>
      </p:sp>
      <p:sp>
        <p:nvSpPr>
          <p:cNvPr id="5" name="22 - Θέση αριθμού διαφάνειας">
            <a:extLst>
              <a:ext uri="{FF2B5EF4-FFF2-40B4-BE49-F238E27FC236}">
                <a16:creationId xmlns:a16="http://schemas.microsoft.com/office/drawing/2014/main" id="{5A598545-BB62-4B4B-94E1-A64547C6CF06}"/>
              </a:ext>
            </a:extLst>
          </p:cNvPr>
          <p:cNvSpPr>
            <a:spLocks noGrp="1"/>
          </p:cNvSpPr>
          <p:nvPr>
            <p:ph type="sldNum" sz="quarter" idx="12"/>
          </p:nvPr>
        </p:nvSpPr>
        <p:spPr/>
        <p:txBody>
          <a:bodyPr/>
          <a:lstStyle>
            <a:lvl1pPr>
              <a:defRPr/>
            </a:lvl1pPr>
          </a:lstStyle>
          <a:p>
            <a:fld id="{5C9414FC-EA80-422C-8C72-C8FC1F15CEF4}" type="slidenum">
              <a:rPr lang="el-GR" altLang="el-GR"/>
              <a:pPr/>
              <a:t>‹#›</a:t>
            </a:fld>
            <a:endParaRPr lang="el-GR" altLang="el-GR"/>
          </a:p>
        </p:txBody>
      </p:sp>
    </p:spTree>
    <p:extLst>
      <p:ext uri="{BB962C8B-B14F-4D97-AF65-F5344CB8AC3E}">
        <p14:creationId xmlns:p14="http://schemas.microsoft.com/office/powerpoint/2010/main" val="622523113"/>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1 - Θέση ημερομηνίας">
            <a:extLst>
              <a:ext uri="{FF2B5EF4-FFF2-40B4-BE49-F238E27FC236}">
                <a16:creationId xmlns:a16="http://schemas.microsoft.com/office/drawing/2014/main" id="{3BE6435A-8FF0-4425-B774-DB98DB770EAD}"/>
              </a:ext>
            </a:extLst>
          </p:cNvPr>
          <p:cNvSpPr>
            <a:spLocks noGrp="1"/>
          </p:cNvSpPr>
          <p:nvPr>
            <p:ph type="dt" sz="half" idx="10"/>
          </p:nvPr>
        </p:nvSpPr>
        <p:spPr/>
        <p:txBody>
          <a:bodyPr/>
          <a:lstStyle>
            <a:lvl1pPr>
              <a:defRPr/>
            </a:lvl1pPr>
          </a:lstStyle>
          <a:p>
            <a:pPr>
              <a:defRPr/>
            </a:pPr>
            <a:fld id="{BBBBA481-ADC7-4501-8777-B1E5A8D53D6A}" type="datetime1">
              <a:rPr lang="el-GR"/>
              <a:pPr>
                <a:defRPr/>
              </a:pPr>
              <a:t>22/12/2019</a:t>
            </a:fld>
            <a:endParaRPr lang="el-GR" dirty="0"/>
          </a:p>
        </p:txBody>
      </p:sp>
      <p:sp>
        <p:nvSpPr>
          <p:cNvPr id="3" name="2 - Θέση υποσέλιδου">
            <a:extLst>
              <a:ext uri="{FF2B5EF4-FFF2-40B4-BE49-F238E27FC236}">
                <a16:creationId xmlns:a16="http://schemas.microsoft.com/office/drawing/2014/main" id="{5869E60B-08D5-4B7A-BA49-D13FDEC03F67}"/>
              </a:ext>
            </a:extLst>
          </p:cNvPr>
          <p:cNvSpPr>
            <a:spLocks noGrp="1"/>
          </p:cNvSpPr>
          <p:nvPr>
            <p:ph type="ftr" sz="quarter" idx="11"/>
          </p:nvPr>
        </p:nvSpPr>
        <p:spPr/>
        <p:txBody>
          <a:bodyPr/>
          <a:lstStyle>
            <a:lvl1pPr>
              <a:defRPr/>
            </a:lvl1pPr>
          </a:lstStyle>
          <a:p>
            <a:pPr>
              <a:defRPr/>
            </a:pPr>
            <a:r>
              <a:rPr lang="el-GR"/>
              <a:t>Παναγιώτα Στράτη</a:t>
            </a:r>
          </a:p>
        </p:txBody>
      </p:sp>
      <p:sp>
        <p:nvSpPr>
          <p:cNvPr id="4" name="3 - Θέση αριθμού διαφάνειας">
            <a:extLst>
              <a:ext uri="{FF2B5EF4-FFF2-40B4-BE49-F238E27FC236}">
                <a16:creationId xmlns:a16="http://schemas.microsoft.com/office/drawing/2014/main" id="{AF38FD24-C2E6-4F1D-878B-6EEB7F4D8922}"/>
              </a:ext>
            </a:extLst>
          </p:cNvPr>
          <p:cNvSpPr>
            <a:spLocks noGrp="1"/>
          </p:cNvSpPr>
          <p:nvPr>
            <p:ph type="sldNum" sz="quarter" idx="12"/>
          </p:nvPr>
        </p:nvSpPr>
        <p:spPr>
          <a:xfrm>
            <a:off x="0" y="6248400"/>
            <a:ext cx="711200" cy="381000"/>
          </a:xfrm>
        </p:spPr>
        <p:txBody>
          <a:bodyPr/>
          <a:lstStyle>
            <a:lvl1pPr>
              <a:defRPr>
                <a:solidFill>
                  <a:schemeClr val="tx2"/>
                </a:solidFill>
              </a:defRPr>
            </a:lvl1pPr>
          </a:lstStyle>
          <a:p>
            <a:fld id="{35795E2F-9C8C-491E-9722-E813219C929C}" type="slidenum">
              <a:rPr lang="el-GR" altLang="el-GR"/>
              <a:pPr/>
              <a:t>‹#›</a:t>
            </a:fld>
            <a:endParaRPr lang="el-GR" altLang="el-GR"/>
          </a:p>
        </p:txBody>
      </p:sp>
    </p:spTree>
    <p:extLst>
      <p:ext uri="{BB962C8B-B14F-4D97-AF65-F5344CB8AC3E}">
        <p14:creationId xmlns:p14="http://schemas.microsoft.com/office/powerpoint/2010/main" val="450259461"/>
      </p:ext>
    </p:extLst>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812589" y="273050"/>
            <a:ext cx="10766795" cy="869950"/>
          </a:xfrm>
        </p:spPr>
        <p:txBody>
          <a:bodyPr/>
          <a:lstStyle>
            <a:lvl1pPr algn="l">
              <a:buNone/>
              <a:defRPr sz="4400" b="0"/>
            </a:lvl1pPr>
          </a:lstStyle>
          <a:p>
            <a:r>
              <a:rPr lang="el-GR"/>
              <a:t>Kλικ για επεξεργασία του τίτλου</a:t>
            </a:r>
            <a:endParaRPr lang="en-US"/>
          </a:p>
        </p:txBody>
      </p:sp>
      <p:sp>
        <p:nvSpPr>
          <p:cNvPr id="3" name="2 - Θέση κειμένου"/>
          <p:cNvSpPr>
            <a:spLocks noGrp="1"/>
          </p:cNvSpPr>
          <p:nvPr>
            <p:ph type="body" idx="2"/>
          </p:nvPr>
        </p:nvSpPr>
        <p:spPr>
          <a:xfrm>
            <a:off x="812589" y="1752600"/>
            <a:ext cx="2133044"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el-GR"/>
              <a:t>Kλικ για επεξεργασία των στυλ του υποδείγματος</a:t>
            </a:r>
          </a:p>
        </p:txBody>
      </p:sp>
      <p:sp>
        <p:nvSpPr>
          <p:cNvPr id="9" name="8 - Θέση περιεχομένου"/>
          <p:cNvSpPr>
            <a:spLocks noGrp="1"/>
          </p:cNvSpPr>
          <p:nvPr>
            <p:ph sz="quarter" idx="1"/>
          </p:nvPr>
        </p:nvSpPr>
        <p:spPr>
          <a:xfrm>
            <a:off x="3148780" y="1752600"/>
            <a:ext cx="8532178" cy="4419600"/>
          </a:xfrm>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5" name="13 - Θέση ημερομηνίας">
            <a:extLst>
              <a:ext uri="{FF2B5EF4-FFF2-40B4-BE49-F238E27FC236}">
                <a16:creationId xmlns:a16="http://schemas.microsoft.com/office/drawing/2014/main" id="{DC232E5E-9707-4E76-9003-311D77DEDA51}"/>
              </a:ext>
            </a:extLst>
          </p:cNvPr>
          <p:cNvSpPr>
            <a:spLocks noGrp="1"/>
          </p:cNvSpPr>
          <p:nvPr>
            <p:ph type="dt" sz="half" idx="10"/>
          </p:nvPr>
        </p:nvSpPr>
        <p:spPr/>
        <p:txBody>
          <a:bodyPr/>
          <a:lstStyle>
            <a:lvl1pPr>
              <a:defRPr/>
            </a:lvl1pPr>
          </a:lstStyle>
          <a:p>
            <a:pPr>
              <a:defRPr/>
            </a:pPr>
            <a:fld id="{09541128-7E8F-4FA3-8FF5-DBFC0B38D54D}" type="datetime1">
              <a:rPr lang="el-GR"/>
              <a:pPr>
                <a:defRPr/>
              </a:pPr>
              <a:t>22/12/2019</a:t>
            </a:fld>
            <a:endParaRPr lang="el-GR" dirty="0"/>
          </a:p>
        </p:txBody>
      </p:sp>
      <p:sp>
        <p:nvSpPr>
          <p:cNvPr id="6" name="2 - Θέση υποσέλιδου">
            <a:extLst>
              <a:ext uri="{FF2B5EF4-FFF2-40B4-BE49-F238E27FC236}">
                <a16:creationId xmlns:a16="http://schemas.microsoft.com/office/drawing/2014/main" id="{6FBB7A7E-2D7C-47B2-BF00-D3DF9E2C454D}"/>
              </a:ext>
            </a:extLst>
          </p:cNvPr>
          <p:cNvSpPr>
            <a:spLocks noGrp="1"/>
          </p:cNvSpPr>
          <p:nvPr>
            <p:ph type="ftr" sz="quarter" idx="11"/>
          </p:nvPr>
        </p:nvSpPr>
        <p:spPr/>
        <p:txBody>
          <a:bodyPr/>
          <a:lstStyle>
            <a:lvl1pPr>
              <a:defRPr/>
            </a:lvl1pPr>
          </a:lstStyle>
          <a:p>
            <a:pPr>
              <a:defRPr/>
            </a:pPr>
            <a:r>
              <a:rPr lang="el-GR"/>
              <a:t>Παναγιώτα Στράτη</a:t>
            </a:r>
          </a:p>
        </p:txBody>
      </p:sp>
      <p:sp>
        <p:nvSpPr>
          <p:cNvPr id="7" name="22 - Θέση αριθμού διαφάνειας">
            <a:extLst>
              <a:ext uri="{FF2B5EF4-FFF2-40B4-BE49-F238E27FC236}">
                <a16:creationId xmlns:a16="http://schemas.microsoft.com/office/drawing/2014/main" id="{5A8CDB2D-D365-4A7E-8BAA-3D6ACB84A13D}"/>
              </a:ext>
            </a:extLst>
          </p:cNvPr>
          <p:cNvSpPr>
            <a:spLocks noGrp="1"/>
          </p:cNvSpPr>
          <p:nvPr>
            <p:ph type="sldNum" sz="quarter" idx="12"/>
          </p:nvPr>
        </p:nvSpPr>
        <p:spPr/>
        <p:txBody>
          <a:bodyPr/>
          <a:lstStyle>
            <a:lvl1pPr>
              <a:defRPr/>
            </a:lvl1pPr>
          </a:lstStyle>
          <a:p>
            <a:fld id="{A400674C-F5B6-4595-956D-B2000E21048D}" type="slidenum">
              <a:rPr lang="el-GR" altLang="el-GR"/>
              <a:pPr/>
              <a:t>‹#›</a:t>
            </a:fld>
            <a:endParaRPr lang="el-GR" altLang="el-GR"/>
          </a:p>
        </p:txBody>
      </p:sp>
    </p:spTree>
    <p:extLst>
      <p:ext uri="{BB962C8B-B14F-4D97-AF65-F5344CB8AC3E}">
        <p14:creationId xmlns:p14="http://schemas.microsoft.com/office/powerpoint/2010/main" val="2947440287"/>
      </p:ext>
    </p:extLst>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 name="9 - Ορθογώνιο">
            <a:extLst>
              <a:ext uri="{FF2B5EF4-FFF2-40B4-BE49-F238E27FC236}">
                <a16:creationId xmlns:a16="http://schemas.microsoft.com/office/drawing/2014/main" id="{FCE2C8B6-CE06-4B1A-B09F-C32EAEA7E3F3}"/>
              </a:ext>
            </a:extLst>
          </p:cNvPr>
          <p:cNvSpPr/>
          <p:nvPr/>
        </p:nvSpPr>
        <p:spPr bwMode="white">
          <a:xfrm>
            <a:off x="-12700" y="4572000"/>
            <a:ext cx="12188825"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10 - Ορθογώνιο">
            <a:extLst>
              <a:ext uri="{FF2B5EF4-FFF2-40B4-BE49-F238E27FC236}">
                <a16:creationId xmlns:a16="http://schemas.microsoft.com/office/drawing/2014/main" id="{9375E4AC-6117-4742-A305-132EBCAF520B}"/>
              </a:ext>
            </a:extLst>
          </p:cNvPr>
          <p:cNvSpPr/>
          <p:nvPr/>
        </p:nvSpPr>
        <p:spPr>
          <a:xfrm>
            <a:off x="-12700" y="4664075"/>
            <a:ext cx="1951038"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11 - Ορθογώνιο">
            <a:extLst>
              <a:ext uri="{FF2B5EF4-FFF2-40B4-BE49-F238E27FC236}">
                <a16:creationId xmlns:a16="http://schemas.microsoft.com/office/drawing/2014/main" id="{7C1B9BE3-B97F-45CB-94DF-6EA90F7B73B9}"/>
              </a:ext>
            </a:extLst>
          </p:cNvPr>
          <p:cNvSpPr/>
          <p:nvPr/>
        </p:nvSpPr>
        <p:spPr>
          <a:xfrm>
            <a:off x="2060575" y="4654550"/>
            <a:ext cx="10128250"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12 - Ορθογώνιο">
            <a:extLst>
              <a:ext uri="{FF2B5EF4-FFF2-40B4-BE49-F238E27FC236}">
                <a16:creationId xmlns:a16="http://schemas.microsoft.com/office/drawing/2014/main" id="{8F7B5BC5-C464-4450-BEBA-A16ED227BD62}"/>
              </a:ext>
            </a:extLst>
          </p:cNvPr>
          <p:cNvSpPr/>
          <p:nvPr/>
        </p:nvSpPr>
        <p:spPr bwMode="white">
          <a:xfrm>
            <a:off x="1930400" y="0"/>
            <a:ext cx="133350"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4" name="3 - Θέση κειμένου"/>
          <p:cNvSpPr>
            <a:spLocks noGrp="1"/>
          </p:cNvSpPr>
          <p:nvPr>
            <p:ph type="body" sz="half" idx="2"/>
          </p:nvPr>
        </p:nvSpPr>
        <p:spPr>
          <a:xfrm>
            <a:off x="2133044" y="5486400"/>
            <a:ext cx="975106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el-GR"/>
              <a:t>Kλικ για επεξεργασία των στυλ του υποδείγματος</a:t>
            </a:r>
          </a:p>
        </p:txBody>
      </p:sp>
      <p:sp>
        <p:nvSpPr>
          <p:cNvPr id="2" name="1 - Τίτλος"/>
          <p:cNvSpPr>
            <a:spLocks noGrp="1"/>
          </p:cNvSpPr>
          <p:nvPr>
            <p:ph type="title"/>
          </p:nvPr>
        </p:nvSpPr>
        <p:spPr>
          <a:xfrm>
            <a:off x="2133044" y="4648200"/>
            <a:ext cx="9751060" cy="685800"/>
          </a:xfrm>
        </p:spPr>
        <p:txBody>
          <a:bodyPr/>
          <a:lstStyle>
            <a:lvl1pPr algn="l">
              <a:buNone/>
              <a:defRPr sz="2800" b="0">
                <a:solidFill>
                  <a:srgbClr val="FFFFFF"/>
                </a:solidFill>
              </a:defRPr>
            </a:lvl1pPr>
          </a:lstStyle>
          <a:p>
            <a:r>
              <a:rPr lang="el-GR"/>
              <a:t>Kλικ για επεξεργασία του τίτλου</a:t>
            </a:r>
            <a:endParaRPr lang="en-US"/>
          </a:p>
        </p:txBody>
      </p:sp>
      <p:sp>
        <p:nvSpPr>
          <p:cNvPr id="3" name="2 - Θέση εικόνας"/>
          <p:cNvSpPr>
            <a:spLocks noGrp="1"/>
          </p:cNvSpPr>
          <p:nvPr>
            <p:ph type="pic" idx="1"/>
          </p:nvPr>
        </p:nvSpPr>
        <p:spPr>
          <a:xfrm>
            <a:off x="2080226" y="0"/>
            <a:ext cx="10108599" cy="4568952"/>
          </a:xfrm>
          <a:solidFill>
            <a:schemeClr val="accent1">
              <a:tint val="40000"/>
            </a:schemeClr>
          </a:solidFill>
          <a:ln>
            <a:noFill/>
          </a:ln>
        </p:spPr>
        <p:txBody>
          <a:bodyPr>
            <a:normAutofit/>
          </a:bodyPr>
          <a:lstStyle>
            <a:lvl1pPr marL="0" indent="0">
              <a:buNone/>
              <a:defRPr sz="3200"/>
            </a:lvl1pPr>
          </a:lstStyle>
          <a:p>
            <a:pPr lvl="0"/>
            <a:r>
              <a:rPr lang="el-GR" noProof="0"/>
              <a:t>Κάντε κλικ στο εικονίδιο για να προσθέσετε μια εικόνα</a:t>
            </a:r>
            <a:endParaRPr lang="en-US" noProof="0" dirty="0"/>
          </a:p>
        </p:txBody>
      </p:sp>
      <p:sp>
        <p:nvSpPr>
          <p:cNvPr id="9" name="11 - Θέση ημερομηνίας">
            <a:extLst>
              <a:ext uri="{FF2B5EF4-FFF2-40B4-BE49-F238E27FC236}">
                <a16:creationId xmlns:a16="http://schemas.microsoft.com/office/drawing/2014/main" id="{049DD2D8-17DA-4DA1-B76E-1C5715E0FC7D}"/>
              </a:ext>
            </a:extLst>
          </p:cNvPr>
          <p:cNvSpPr>
            <a:spLocks noGrp="1"/>
          </p:cNvSpPr>
          <p:nvPr>
            <p:ph type="dt" sz="half" idx="10"/>
          </p:nvPr>
        </p:nvSpPr>
        <p:spPr>
          <a:xfrm>
            <a:off x="8329613" y="6248400"/>
            <a:ext cx="3554412" cy="365125"/>
          </a:xfrm>
        </p:spPr>
        <p:txBody>
          <a:bodyPr rtlCol="0"/>
          <a:lstStyle>
            <a:lvl1pPr>
              <a:defRPr/>
            </a:lvl1pPr>
          </a:lstStyle>
          <a:p>
            <a:pPr>
              <a:defRPr/>
            </a:pPr>
            <a:fld id="{40D06EBB-45F9-4AD9-8D5D-FE95C51BB356}" type="datetime1">
              <a:rPr lang="el-GR"/>
              <a:pPr>
                <a:defRPr/>
              </a:pPr>
              <a:t>22/12/2019</a:t>
            </a:fld>
            <a:endParaRPr lang="el-GR" dirty="0"/>
          </a:p>
        </p:txBody>
      </p:sp>
      <p:sp>
        <p:nvSpPr>
          <p:cNvPr id="10" name="12 - Θέση αριθμού διαφάνειας">
            <a:extLst>
              <a:ext uri="{FF2B5EF4-FFF2-40B4-BE49-F238E27FC236}">
                <a16:creationId xmlns:a16="http://schemas.microsoft.com/office/drawing/2014/main" id="{6B3A5EC9-F6B0-4D17-90E7-79D8598F85A6}"/>
              </a:ext>
            </a:extLst>
          </p:cNvPr>
          <p:cNvSpPr>
            <a:spLocks noGrp="1"/>
          </p:cNvSpPr>
          <p:nvPr>
            <p:ph type="sldNum" sz="quarter" idx="11"/>
          </p:nvPr>
        </p:nvSpPr>
        <p:spPr>
          <a:xfrm>
            <a:off x="0" y="4667250"/>
            <a:ext cx="1930400" cy="663575"/>
          </a:xfrm>
        </p:spPr>
        <p:txBody>
          <a:bodyPr/>
          <a:lstStyle>
            <a:lvl1pPr>
              <a:defRPr sz="2800"/>
            </a:lvl1pPr>
          </a:lstStyle>
          <a:p>
            <a:fld id="{0B06D7DE-74B8-4BE0-80E0-CB792F1AC85B}" type="slidenum">
              <a:rPr lang="el-GR" altLang="el-GR"/>
              <a:pPr/>
              <a:t>‹#›</a:t>
            </a:fld>
            <a:endParaRPr lang="el-GR" altLang="el-GR"/>
          </a:p>
        </p:txBody>
      </p:sp>
      <p:sp>
        <p:nvSpPr>
          <p:cNvPr id="11" name="13 - Θέση υποσέλιδου">
            <a:extLst>
              <a:ext uri="{FF2B5EF4-FFF2-40B4-BE49-F238E27FC236}">
                <a16:creationId xmlns:a16="http://schemas.microsoft.com/office/drawing/2014/main" id="{DBB8BD81-9143-4C27-B605-DC41CCA30E83}"/>
              </a:ext>
            </a:extLst>
          </p:cNvPr>
          <p:cNvSpPr>
            <a:spLocks noGrp="1"/>
          </p:cNvSpPr>
          <p:nvPr>
            <p:ph type="ftr" sz="quarter" idx="12"/>
          </p:nvPr>
        </p:nvSpPr>
        <p:spPr>
          <a:xfrm>
            <a:off x="2133600" y="6248400"/>
            <a:ext cx="6094413" cy="365125"/>
          </a:xfrm>
        </p:spPr>
        <p:txBody>
          <a:bodyPr rtlCol="0"/>
          <a:lstStyle>
            <a:lvl1pPr>
              <a:defRPr/>
            </a:lvl1pPr>
          </a:lstStyle>
          <a:p>
            <a:pPr>
              <a:defRPr/>
            </a:pPr>
            <a:r>
              <a:rPr lang="el-GR"/>
              <a:t>Παναγιώτα Στράτη</a:t>
            </a:r>
          </a:p>
        </p:txBody>
      </p:sp>
    </p:spTree>
    <p:extLst>
      <p:ext uri="{BB962C8B-B14F-4D97-AF65-F5344CB8AC3E}">
        <p14:creationId xmlns:p14="http://schemas.microsoft.com/office/powerpoint/2010/main" val="795272845"/>
      </p:ext>
    </p:extLst>
  </p:cSld>
  <p:clrMapOvr>
    <a:overrideClrMapping bg1="lt1" tx1="dk1" bg2="lt2" tx2="dk2" accent1="accent1" accent2="accent2" accent3="accent3" accent4="accent4" accent5="accent5" accent6="accent6" hlink="hlink" folHlink="folHlink"/>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21 - Θέση τίτλου">
            <a:extLst>
              <a:ext uri="{FF2B5EF4-FFF2-40B4-BE49-F238E27FC236}">
                <a16:creationId xmlns:a16="http://schemas.microsoft.com/office/drawing/2014/main" id="{1017590F-ABEA-4B51-B572-A9A64FD2C8EF}"/>
              </a:ext>
            </a:extLst>
          </p:cNvPr>
          <p:cNvSpPr>
            <a:spLocks noGrp="1"/>
          </p:cNvSpPr>
          <p:nvPr>
            <p:ph type="title"/>
          </p:nvPr>
        </p:nvSpPr>
        <p:spPr bwMode="auto">
          <a:xfrm>
            <a:off x="812800" y="228600"/>
            <a:ext cx="10868025"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a:t>Kλικ για επεξεργασία του τίτλου</a:t>
            </a:r>
            <a:endParaRPr lang="en-US" altLang="el-GR"/>
          </a:p>
        </p:txBody>
      </p:sp>
      <p:sp>
        <p:nvSpPr>
          <p:cNvPr id="1027" name="12 - Θέση κειμένου">
            <a:extLst>
              <a:ext uri="{FF2B5EF4-FFF2-40B4-BE49-F238E27FC236}">
                <a16:creationId xmlns:a16="http://schemas.microsoft.com/office/drawing/2014/main" id="{545E0559-0848-4992-BCBC-9BACDA94EC7D}"/>
              </a:ext>
            </a:extLst>
          </p:cNvPr>
          <p:cNvSpPr>
            <a:spLocks noGrp="1"/>
          </p:cNvSpPr>
          <p:nvPr>
            <p:ph type="body" idx="1"/>
          </p:nvPr>
        </p:nvSpPr>
        <p:spPr bwMode="auto">
          <a:xfrm>
            <a:off x="815975" y="1600200"/>
            <a:ext cx="10869613"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a:t>Kλικ για επεξεργασία των στυλ του υποδείγματος</a:t>
            </a:r>
          </a:p>
          <a:p>
            <a:pPr lvl="1"/>
            <a:r>
              <a:rPr lang="el-GR" altLang="el-GR"/>
              <a:t>Δεύτερου επιπέδου</a:t>
            </a:r>
          </a:p>
          <a:p>
            <a:pPr lvl="2"/>
            <a:r>
              <a:rPr lang="el-GR" altLang="el-GR"/>
              <a:t>Τρίτου επιπέδου</a:t>
            </a:r>
          </a:p>
          <a:p>
            <a:pPr lvl="3"/>
            <a:r>
              <a:rPr lang="el-GR" altLang="el-GR"/>
              <a:t>Τέταρτου επιπέδου</a:t>
            </a:r>
          </a:p>
          <a:p>
            <a:pPr lvl="4"/>
            <a:r>
              <a:rPr lang="el-GR" altLang="el-GR"/>
              <a:t>Πέμπτου επιπέδου</a:t>
            </a:r>
            <a:endParaRPr lang="en-US" altLang="el-GR"/>
          </a:p>
        </p:txBody>
      </p:sp>
      <p:sp>
        <p:nvSpPr>
          <p:cNvPr id="14" name="13 - Θέση ημερομηνίας">
            <a:extLst>
              <a:ext uri="{FF2B5EF4-FFF2-40B4-BE49-F238E27FC236}">
                <a16:creationId xmlns:a16="http://schemas.microsoft.com/office/drawing/2014/main" id="{BB6A2F3E-A931-47E0-8AAB-80DEBA47E884}"/>
              </a:ext>
            </a:extLst>
          </p:cNvPr>
          <p:cNvSpPr>
            <a:spLocks noGrp="1"/>
          </p:cNvSpPr>
          <p:nvPr>
            <p:ph type="dt" sz="half" idx="2"/>
          </p:nvPr>
        </p:nvSpPr>
        <p:spPr>
          <a:xfrm>
            <a:off x="8126413" y="6248400"/>
            <a:ext cx="3554412" cy="365125"/>
          </a:xfrm>
          <a:prstGeom prst="rect">
            <a:avLst/>
          </a:prstGeom>
        </p:spPr>
        <p:txBody>
          <a:bodyPr vert="horz" anchor="ctr" anchorCtr="0"/>
          <a:lstStyle>
            <a:lvl1pPr algn="l" eaLnBrk="1" latinLnBrk="0" hangingPunct="1">
              <a:defRPr kumimoji="0" sz="1400">
                <a:solidFill>
                  <a:schemeClr val="tx2"/>
                </a:solidFill>
                <a:latin typeface="Arial" charset="0"/>
                <a:cs typeface="Arial" charset="0"/>
              </a:defRPr>
            </a:lvl1pPr>
          </a:lstStyle>
          <a:p>
            <a:pPr>
              <a:defRPr/>
            </a:pPr>
            <a:fld id="{59CC16B7-A5A3-4BBA-891B-C222D99F8A32}" type="datetime1">
              <a:rPr lang="el-GR"/>
              <a:pPr>
                <a:defRPr/>
              </a:pPr>
              <a:t>22/12/2019</a:t>
            </a:fld>
            <a:endParaRPr lang="el-GR" dirty="0"/>
          </a:p>
        </p:txBody>
      </p:sp>
      <p:sp>
        <p:nvSpPr>
          <p:cNvPr id="3" name="2 - Θέση υποσέλιδου">
            <a:extLst>
              <a:ext uri="{FF2B5EF4-FFF2-40B4-BE49-F238E27FC236}">
                <a16:creationId xmlns:a16="http://schemas.microsoft.com/office/drawing/2014/main" id="{8E8BDD7B-737A-453C-B232-6401A5BFF13E}"/>
              </a:ext>
            </a:extLst>
          </p:cNvPr>
          <p:cNvSpPr>
            <a:spLocks noGrp="1"/>
          </p:cNvSpPr>
          <p:nvPr>
            <p:ph type="ftr" sz="quarter" idx="3"/>
          </p:nvPr>
        </p:nvSpPr>
        <p:spPr>
          <a:xfrm>
            <a:off x="812800" y="6248400"/>
            <a:ext cx="7226300" cy="365125"/>
          </a:xfrm>
          <a:prstGeom prst="rect">
            <a:avLst/>
          </a:prstGeom>
        </p:spPr>
        <p:txBody>
          <a:bodyPr vert="horz" anchor="ctr"/>
          <a:lstStyle>
            <a:lvl1pPr algn="r" eaLnBrk="1" latinLnBrk="0" hangingPunct="1">
              <a:defRPr kumimoji="0" sz="1400">
                <a:solidFill>
                  <a:schemeClr val="tx2"/>
                </a:solidFill>
                <a:latin typeface="Arial" charset="0"/>
                <a:cs typeface="Arial" charset="0"/>
              </a:defRPr>
            </a:lvl1pPr>
          </a:lstStyle>
          <a:p>
            <a:pPr>
              <a:defRPr/>
            </a:pPr>
            <a:r>
              <a:rPr lang="el-GR"/>
              <a:t>Παναγιώτα Στράτη</a:t>
            </a:r>
          </a:p>
        </p:txBody>
      </p:sp>
      <p:sp>
        <p:nvSpPr>
          <p:cNvPr id="7" name="6 - Ορθογώνιο">
            <a:extLst>
              <a:ext uri="{FF2B5EF4-FFF2-40B4-BE49-F238E27FC236}">
                <a16:creationId xmlns:a16="http://schemas.microsoft.com/office/drawing/2014/main" id="{22A76B45-19EB-4454-A3D1-A70E1C829C42}"/>
              </a:ext>
            </a:extLst>
          </p:cNvPr>
          <p:cNvSpPr/>
          <p:nvPr/>
        </p:nvSpPr>
        <p:spPr bwMode="white">
          <a:xfrm>
            <a:off x="0" y="1235075"/>
            <a:ext cx="12188825"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7 - Ορθογώνιο">
            <a:extLst>
              <a:ext uri="{FF2B5EF4-FFF2-40B4-BE49-F238E27FC236}">
                <a16:creationId xmlns:a16="http://schemas.microsoft.com/office/drawing/2014/main" id="{72BA304E-C949-4005-BC0B-BFD3DBBEBF0C}"/>
              </a:ext>
            </a:extLst>
          </p:cNvPr>
          <p:cNvSpPr/>
          <p:nvPr/>
        </p:nvSpPr>
        <p:spPr>
          <a:xfrm>
            <a:off x="0" y="1279525"/>
            <a:ext cx="7112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8 - Ορθογώνιο">
            <a:extLst>
              <a:ext uri="{FF2B5EF4-FFF2-40B4-BE49-F238E27FC236}">
                <a16:creationId xmlns:a16="http://schemas.microsoft.com/office/drawing/2014/main" id="{89CCC31C-F494-49EB-B152-65AC3B171C4E}"/>
              </a:ext>
            </a:extLst>
          </p:cNvPr>
          <p:cNvSpPr/>
          <p:nvPr/>
        </p:nvSpPr>
        <p:spPr>
          <a:xfrm>
            <a:off x="787400" y="1279525"/>
            <a:ext cx="11401425"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3" name="22 - Θέση αριθμού διαφάνειας">
            <a:extLst>
              <a:ext uri="{FF2B5EF4-FFF2-40B4-BE49-F238E27FC236}">
                <a16:creationId xmlns:a16="http://schemas.microsoft.com/office/drawing/2014/main" id="{0D1F3D8C-2559-4CCE-BD3D-5B5CC13D4AD0}"/>
              </a:ext>
            </a:extLst>
          </p:cNvPr>
          <p:cNvSpPr>
            <a:spLocks noGrp="1"/>
          </p:cNvSpPr>
          <p:nvPr>
            <p:ph type="sldNum" sz="quarter" idx="4"/>
          </p:nvPr>
        </p:nvSpPr>
        <p:spPr>
          <a:xfrm>
            <a:off x="0" y="1271588"/>
            <a:ext cx="711200" cy="244475"/>
          </a:xfrm>
          <a:prstGeom prst="rect">
            <a:avLst/>
          </a:prstGeom>
        </p:spPr>
        <p:txBody>
          <a:bodyPr vert="horz" wrap="square" lIns="91440" tIns="45720" rIns="91440" bIns="45720" numCol="1" anchor="ctr" anchorCtr="0" compatLnSpc="1">
            <a:prstTxWarp prst="textNoShape">
              <a:avLst/>
            </a:prstTxWarp>
            <a:normAutofit/>
          </a:bodyPr>
          <a:lstStyle>
            <a:lvl1pPr algn="ctr">
              <a:defRPr sz="1400" b="1">
                <a:solidFill>
                  <a:srgbClr val="FFFFFF"/>
                </a:solidFill>
              </a:defRPr>
            </a:lvl1pPr>
          </a:lstStyle>
          <a:p>
            <a:fld id="{CC52A5FE-6E52-410E-9450-C582F8E8D305}" type="slidenum">
              <a:rPr lang="el-GR" altLang="el-GR"/>
              <a:pPr/>
              <a:t>‹#›</a:t>
            </a:fld>
            <a:endParaRPr lang="el-GR" altLang="el-GR"/>
          </a:p>
        </p:txBody>
      </p:sp>
    </p:spTree>
  </p:cSld>
  <p:clrMap bg1="lt1" tx1="dk1" bg2="lt2" tx2="dk2" accent1="accent1" accent2="accent2" accent3="accent3" accent4="accent4" accent5="accent5" accent6="accent6" hlink="hlink" folHlink="folHlink"/>
  <p:sldLayoutIdLst>
    <p:sldLayoutId id="2147484113" r:id="rId1"/>
    <p:sldLayoutId id="2147484109" r:id="rId2"/>
    <p:sldLayoutId id="2147484114" r:id="rId3"/>
    <p:sldLayoutId id="2147484115" r:id="rId4"/>
    <p:sldLayoutId id="2147484116" r:id="rId5"/>
    <p:sldLayoutId id="2147484110" r:id="rId6"/>
    <p:sldLayoutId id="2147484117" r:id="rId7"/>
    <p:sldLayoutId id="2147484111" r:id="rId8"/>
    <p:sldLayoutId id="2147484118" r:id="rId9"/>
    <p:sldLayoutId id="2147484112" r:id="rId10"/>
    <p:sldLayoutId id="2147484119" r:id="rId11"/>
  </p:sldLayoutIdLst>
  <p:transition spd="med">
    <p:fade/>
  </p:transition>
  <p:hf hdr="0"/>
  <p:txStyles>
    <p:titleStyle>
      <a:lvl1pPr algn="l" rtl="0" eaLnBrk="0" fontAlgn="base" hangingPunct="0">
        <a:spcBef>
          <a:spcPct val="0"/>
        </a:spcBef>
        <a:spcAft>
          <a:spcPct val="0"/>
        </a:spcAft>
        <a:defRPr sz="4400" kern="12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Calibri" pitchFamily="34" charset="0"/>
        </a:defRPr>
      </a:lvl2pPr>
      <a:lvl3pPr algn="l" rtl="0" eaLnBrk="0" fontAlgn="base" hangingPunct="0">
        <a:spcBef>
          <a:spcPct val="0"/>
        </a:spcBef>
        <a:spcAft>
          <a:spcPct val="0"/>
        </a:spcAft>
        <a:defRPr sz="4400">
          <a:solidFill>
            <a:schemeClr val="tx2"/>
          </a:solidFill>
          <a:latin typeface="Calibri" pitchFamily="34" charset="0"/>
        </a:defRPr>
      </a:lvl3pPr>
      <a:lvl4pPr algn="l" rtl="0" eaLnBrk="0" fontAlgn="base" hangingPunct="0">
        <a:spcBef>
          <a:spcPct val="0"/>
        </a:spcBef>
        <a:spcAft>
          <a:spcPct val="0"/>
        </a:spcAft>
        <a:defRPr sz="4400">
          <a:solidFill>
            <a:schemeClr val="tx2"/>
          </a:solidFill>
          <a:latin typeface="Calibri" pitchFamily="34" charset="0"/>
        </a:defRPr>
      </a:lvl4pPr>
      <a:lvl5pPr algn="l" rtl="0" eaLnBrk="0" fontAlgn="base" hangingPunct="0">
        <a:spcBef>
          <a:spcPct val="0"/>
        </a:spcBef>
        <a:spcAft>
          <a:spcPct val="0"/>
        </a:spcAft>
        <a:defRPr sz="4400">
          <a:solidFill>
            <a:schemeClr val="tx2"/>
          </a:solidFill>
          <a:latin typeface="Calibri" pitchFamily="34" charset="0"/>
        </a:defRPr>
      </a:lvl5pPr>
      <a:lvl6pPr marL="457200" algn="l" rtl="0" fontAlgn="base">
        <a:spcBef>
          <a:spcPct val="0"/>
        </a:spcBef>
        <a:spcAft>
          <a:spcPct val="0"/>
        </a:spcAft>
        <a:defRPr sz="4400">
          <a:solidFill>
            <a:schemeClr val="tx2"/>
          </a:solidFill>
          <a:latin typeface="Calibri" pitchFamily="34" charset="0"/>
        </a:defRPr>
      </a:lvl6pPr>
      <a:lvl7pPr marL="914400" algn="l" rtl="0" fontAlgn="base">
        <a:spcBef>
          <a:spcPct val="0"/>
        </a:spcBef>
        <a:spcAft>
          <a:spcPct val="0"/>
        </a:spcAft>
        <a:defRPr sz="4400">
          <a:solidFill>
            <a:schemeClr val="tx2"/>
          </a:solidFill>
          <a:latin typeface="Calibri" pitchFamily="34" charset="0"/>
        </a:defRPr>
      </a:lvl7pPr>
      <a:lvl8pPr marL="1371600" algn="l" rtl="0" fontAlgn="base">
        <a:spcBef>
          <a:spcPct val="0"/>
        </a:spcBef>
        <a:spcAft>
          <a:spcPct val="0"/>
        </a:spcAft>
        <a:defRPr sz="4400">
          <a:solidFill>
            <a:schemeClr val="tx2"/>
          </a:solidFill>
          <a:latin typeface="Calibri" pitchFamily="34" charset="0"/>
        </a:defRPr>
      </a:lvl8pPr>
      <a:lvl9pPr marL="1828800" algn="l" rtl="0" fontAlgn="base">
        <a:spcBef>
          <a:spcPct val="0"/>
        </a:spcBef>
        <a:spcAft>
          <a:spcPct val="0"/>
        </a:spcAft>
        <a:defRPr sz="4400">
          <a:solidFill>
            <a:schemeClr val="tx2"/>
          </a:solidFill>
          <a:latin typeface="Calibri" pitchFamily="34" charset="0"/>
        </a:defRPr>
      </a:lvl9pPr>
    </p:titleStyle>
    <p:bodyStyle>
      <a:lvl1pPr marL="319088" indent="-319088" algn="l" rtl="0" eaLnBrk="0" fontAlgn="base" hangingPunct="0">
        <a:spcBef>
          <a:spcPts val="700"/>
        </a:spcBef>
        <a:spcAft>
          <a:spcPct val="0"/>
        </a:spcAft>
        <a:buClr>
          <a:schemeClr val="accent2"/>
        </a:buClr>
        <a:buSzPct val="60000"/>
        <a:buFont typeface="Wingdings" panose="05000000000000000000" pitchFamily="2" charset="2"/>
        <a:buChar char=""/>
        <a:defRPr sz="2900" kern="1200">
          <a:solidFill>
            <a:schemeClr val="tx1"/>
          </a:solidFill>
          <a:latin typeface="+mn-lt"/>
          <a:ea typeface="+mn-ea"/>
          <a:cs typeface="+mn-cs"/>
        </a:defRPr>
      </a:lvl1pPr>
      <a:lvl2pPr marL="639763" indent="-273050" algn="l" rtl="0" eaLnBrk="0" fontAlgn="base" hangingPunct="0">
        <a:spcBef>
          <a:spcPts val="550"/>
        </a:spcBef>
        <a:spcAft>
          <a:spcPct val="0"/>
        </a:spcAft>
        <a:buClr>
          <a:schemeClr val="accent1"/>
        </a:buClr>
        <a:buSzPct val="70000"/>
        <a:buFont typeface="Wingdings 2" panose="05020102010507070707" pitchFamily="82" charset="2"/>
        <a:buChar char=""/>
        <a:defRPr sz="2600" kern="1200">
          <a:solidFill>
            <a:schemeClr val="tx1"/>
          </a:solidFill>
          <a:latin typeface="+mn-lt"/>
          <a:ea typeface="+mn-ea"/>
          <a:cs typeface="+mn-cs"/>
        </a:defRPr>
      </a:lvl2pPr>
      <a:lvl3pPr marL="914400" indent="-228600" algn="l" rtl="0" eaLnBrk="0" fontAlgn="base" hangingPunct="0">
        <a:spcBef>
          <a:spcPts val="500"/>
        </a:spcBef>
        <a:spcAft>
          <a:spcPct val="0"/>
        </a:spcAft>
        <a:buClr>
          <a:schemeClr val="accent2"/>
        </a:buClr>
        <a:buSzPct val="75000"/>
        <a:buFont typeface="Wingdings" panose="05000000000000000000" pitchFamily="2" charset="2"/>
        <a:buChar char=""/>
        <a:defRPr sz="2300" kern="1200">
          <a:solidFill>
            <a:schemeClr val="tx1"/>
          </a:solidFill>
          <a:latin typeface="+mn-lt"/>
          <a:ea typeface="+mn-ea"/>
          <a:cs typeface="+mn-cs"/>
        </a:defRPr>
      </a:lvl3pPr>
      <a:lvl4pPr marL="1371600" indent="-228600" algn="l" rtl="0" eaLnBrk="0" fontAlgn="base" hangingPunct="0">
        <a:spcBef>
          <a:spcPts val="400"/>
        </a:spcBef>
        <a:spcAft>
          <a:spcPct val="0"/>
        </a:spcAft>
        <a:buClr>
          <a:srgbClr val="A04DA3"/>
        </a:buClr>
        <a:buSzPct val="75000"/>
        <a:buFont typeface="Wingdings" panose="05000000000000000000" pitchFamily="2" charset="2"/>
        <a:buChar char=""/>
        <a:defRPr sz="2000" kern="1200">
          <a:solidFill>
            <a:schemeClr val="tx1"/>
          </a:solidFill>
          <a:latin typeface="+mn-lt"/>
          <a:ea typeface="+mn-ea"/>
          <a:cs typeface="+mn-cs"/>
        </a:defRPr>
      </a:lvl4pPr>
      <a:lvl5pPr marL="1828800" indent="-228600" algn="l" rtl="0" eaLnBrk="0" fontAlgn="base" hangingPunct="0">
        <a:spcBef>
          <a:spcPts val="400"/>
        </a:spcBef>
        <a:spcAft>
          <a:spcPct val="0"/>
        </a:spcAft>
        <a:buClr>
          <a:srgbClr val="C4652D"/>
        </a:buClr>
        <a:buSzPct val="65000"/>
        <a:buFont typeface="Wingdings" panose="05000000000000000000"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4.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Τίτλος 1">
            <a:extLst>
              <a:ext uri="{FF2B5EF4-FFF2-40B4-BE49-F238E27FC236}">
                <a16:creationId xmlns:a16="http://schemas.microsoft.com/office/drawing/2014/main" id="{F493EBC1-7D4C-4EED-967B-900269C6FBA0}"/>
              </a:ext>
            </a:extLst>
          </p:cNvPr>
          <p:cNvSpPr>
            <a:spLocks noGrp="1"/>
          </p:cNvSpPr>
          <p:nvPr>
            <p:ph type="ctrTitle"/>
          </p:nvPr>
        </p:nvSpPr>
        <p:spPr>
          <a:xfrm>
            <a:off x="1308100" y="1785938"/>
            <a:ext cx="9932988" cy="1000125"/>
          </a:xfrm>
          <a:solidFill>
            <a:schemeClr val="tx2"/>
          </a:solidFill>
        </p:spPr>
        <p:txBody>
          <a:bodyPr>
            <a:normAutofit fontScale="90000"/>
          </a:bodyPr>
          <a:lstStyle/>
          <a:p>
            <a:pPr algn="ctr" eaLnBrk="1" fontAlgn="auto" hangingPunct="1">
              <a:spcAft>
                <a:spcPts val="0"/>
              </a:spcAft>
              <a:defRPr/>
            </a:pPr>
            <a:br>
              <a:rPr lang="el-GR" sz="2800" b="1" dirty="0">
                <a:solidFill>
                  <a:srgbClr val="002060"/>
                </a:solidFill>
              </a:rPr>
            </a:br>
            <a:r>
              <a:rPr lang="el-GR" sz="2800" b="1" dirty="0">
                <a:solidFill>
                  <a:srgbClr val="002060"/>
                </a:solidFill>
              </a:rPr>
              <a:t>ΠΡΟΣΧΟΛΙΚΗ ΠΑΙΔΑΓΩΓΙΚΗ – ΣΥΓΧΡΟΝΕΣ ΔΙΔΑΚΤΙΚΕΣ ΠΡΟΤΑΣΕΙΣ</a:t>
            </a:r>
            <a:br>
              <a:rPr lang="en-US" sz="2800" b="1" dirty="0">
                <a:solidFill>
                  <a:srgbClr val="002060"/>
                </a:solidFill>
              </a:rPr>
            </a:br>
            <a:r>
              <a:rPr lang="el-GR" sz="2800" b="1" dirty="0">
                <a:solidFill>
                  <a:srgbClr val="002060"/>
                </a:solidFill>
              </a:rPr>
              <a:t> </a:t>
            </a:r>
          </a:p>
        </p:txBody>
      </p:sp>
      <p:sp>
        <p:nvSpPr>
          <p:cNvPr id="9219" name="5 - Θέση ημερομηνίας">
            <a:extLst>
              <a:ext uri="{FF2B5EF4-FFF2-40B4-BE49-F238E27FC236}">
                <a16:creationId xmlns:a16="http://schemas.microsoft.com/office/drawing/2014/main" id="{D27641A5-324F-48EA-93E8-DEC9FD33C277}"/>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372910A-0754-4537-B36B-54ECC3AE7F4E}" type="datetime1">
              <a:rPr lang="el-GR" altLang="el-GR" sz="1400" smtClean="0">
                <a:solidFill>
                  <a:srgbClr val="FFFFFF"/>
                </a:solidFill>
              </a:rPr>
              <a:pPr eaLnBrk="1" hangingPunct="1"/>
              <a:t>22/12/2019</a:t>
            </a:fld>
            <a:endParaRPr lang="el-GR" altLang="el-GR" sz="1400">
              <a:solidFill>
                <a:srgbClr val="FFFFFF"/>
              </a:solidFill>
            </a:endParaRPr>
          </a:p>
        </p:txBody>
      </p:sp>
      <p:sp>
        <p:nvSpPr>
          <p:cNvPr id="9220" name="3 - Θέση αριθμού διαφάνειας">
            <a:extLst>
              <a:ext uri="{FF2B5EF4-FFF2-40B4-BE49-F238E27FC236}">
                <a16:creationId xmlns:a16="http://schemas.microsoft.com/office/drawing/2014/main" id="{0ECDBCD3-96C2-47EA-99C2-9FCA750DF1D6}"/>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06CAEF9-7B29-4E63-89A4-9A0E8488EAC1}" type="slidenum">
              <a:rPr lang="el-GR" altLang="el-GR">
                <a:solidFill>
                  <a:schemeClr val="tx2"/>
                </a:solidFill>
              </a:rPr>
              <a:pPr eaLnBrk="1" hangingPunct="1"/>
              <a:t>1</a:t>
            </a:fld>
            <a:endParaRPr lang="el-GR" altLang="el-GR">
              <a:solidFill>
                <a:schemeClr val="tx2"/>
              </a:solidFill>
            </a:endParaRPr>
          </a:p>
        </p:txBody>
      </p:sp>
      <p:pic>
        <p:nvPicPr>
          <p:cNvPr id="9221" name="8 - Εικόνα">
            <a:extLst>
              <a:ext uri="{FF2B5EF4-FFF2-40B4-BE49-F238E27FC236}">
                <a16:creationId xmlns:a16="http://schemas.microsoft.com/office/drawing/2014/main" id="{94AF9EFB-F14C-47FF-87EE-0C6D8E472FD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0913" y="214313"/>
            <a:ext cx="1931987" cy="142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8 - Στρογγυλεμένο ορθογώνιο">
            <a:extLst>
              <a:ext uri="{FF2B5EF4-FFF2-40B4-BE49-F238E27FC236}">
                <a16:creationId xmlns:a16="http://schemas.microsoft.com/office/drawing/2014/main" id="{982CE63F-37D4-4C85-BAE3-A6BD4B1DA3BE}"/>
              </a:ext>
            </a:extLst>
          </p:cNvPr>
          <p:cNvSpPr/>
          <p:nvPr/>
        </p:nvSpPr>
        <p:spPr>
          <a:xfrm>
            <a:off x="1665288" y="3143250"/>
            <a:ext cx="9144000" cy="121443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sz="2800" dirty="0"/>
              <a:t>Στράτη Παναγιώτα</a:t>
            </a:r>
          </a:p>
          <a:p>
            <a:pPr algn="ctr">
              <a:defRPr/>
            </a:pPr>
            <a:r>
              <a:rPr lang="el-GR" sz="2800" dirty="0"/>
              <a:t>Διδάκτορας του </a:t>
            </a:r>
            <a:r>
              <a:rPr lang="el-GR" sz="2800"/>
              <a:t>Πανεπιστημίου Ιωαννίνων</a:t>
            </a:r>
            <a:endParaRPr lang="el-GR" sz="2800" dirty="0"/>
          </a:p>
        </p:txBody>
      </p:sp>
      <p:sp>
        <p:nvSpPr>
          <p:cNvPr id="7" name="6 - Στρογγυλεμένο ορθογώνιο">
            <a:extLst>
              <a:ext uri="{FF2B5EF4-FFF2-40B4-BE49-F238E27FC236}">
                <a16:creationId xmlns:a16="http://schemas.microsoft.com/office/drawing/2014/main" id="{FA96C233-A726-42A5-A5E2-DFF61F47B721}"/>
              </a:ext>
            </a:extLst>
          </p:cNvPr>
          <p:cNvSpPr/>
          <p:nvPr/>
        </p:nvSpPr>
        <p:spPr>
          <a:xfrm>
            <a:off x="3094038" y="4714875"/>
            <a:ext cx="5786437" cy="1000125"/>
          </a:xfrm>
          <a:prstGeom prst="round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400" b="1" dirty="0">
                <a:solidFill>
                  <a:schemeClr val="accent2"/>
                </a:solidFill>
              </a:rPr>
              <a:t>panagiotastrati@yahoo.gr</a:t>
            </a:r>
            <a:endParaRPr lang="el-GR" sz="2400" b="1" dirty="0">
              <a:solidFill>
                <a:schemeClr val="accent2"/>
              </a:solidFill>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 Θέση ημερομηνίας">
            <a:extLst>
              <a:ext uri="{FF2B5EF4-FFF2-40B4-BE49-F238E27FC236}">
                <a16:creationId xmlns:a16="http://schemas.microsoft.com/office/drawing/2014/main" id="{DA70D9A9-8218-4F25-8FD3-7FA6057A9D6D}"/>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28FF3FD-3453-4DE0-99DF-975FF6781EA5}" type="datetime1">
              <a:rPr lang="el-GR" altLang="el-GR" smtClean="0">
                <a:solidFill>
                  <a:schemeClr val="tx2"/>
                </a:solidFill>
              </a:rPr>
              <a:pPr eaLnBrk="1" hangingPunct="1"/>
              <a:t>22/12/2019</a:t>
            </a:fld>
            <a:endParaRPr lang="el-GR" altLang="el-GR">
              <a:solidFill>
                <a:schemeClr val="tx2"/>
              </a:solidFill>
            </a:endParaRPr>
          </a:p>
        </p:txBody>
      </p:sp>
      <p:sp>
        <p:nvSpPr>
          <p:cNvPr id="18435" name="2 - Θέση υποσέλιδου">
            <a:extLst>
              <a:ext uri="{FF2B5EF4-FFF2-40B4-BE49-F238E27FC236}">
                <a16:creationId xmlns:a16="http://schemas.microsoft.com/office/drawing/2014/main" id="{5286A30B-79E6-48B4-9830-B3AE5C178B44}"/>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18436" name="3 - Θέση αριθμού διαφάνειας">
            <a:extLst>
              <a:ext uri="{FF2B5EF4-FFF2-40B4-BE49-F238E27FC236}">
                <a16:creationId xmlns:a16="http://schemas.microsoft.com/office/drawing/2014/main" id="{31CFBA27-DE81-4A30-B15C-91730019EB30}"/>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1E1CFBB-E342-42ED-9C01-8AD39DB69586}" type="slidenum">
              <a:rPr lang="el-GR" altLang="el-GR">
                <a:solidFill>
                  <a:schemeClr val="tx2"/>
                </a:solidFill>
              </a:rPr>
              <a:pPr eaLnBrk="1" hangingPunct="1"/>
              <a:t>10</a:t>
            </a:fld>
            <a:endParaRPr lang="el-GR" altLang="el-GR">
              <a:solidFill>
                <a:schemeClr val="tx2"/>
              </a:solidFill>
            </a:endParaRPr>
          </a:p>
        </p:txBody>
      </p:sp>
      <p:sp>
        <p:nvSpPr>
          <p:cNvPr id="18437" name="4 - Ορθογώνιο">
            <a:extLst>
              <a:ext uri="{FF2B5EF4-FFF2-40B4-BE49-F238E27FC236}">
                <a16:creationId xmlns:a16="http://schemas.microsoft.com/office/drawing/2014/main" id="{C6907C28-FD59-4520-9D7E-F388BA2BC316}"/>
              </a:ext>
            </a:extLst>
          </p:cNvPr>
          <p:cNvSpPr>
            <a:spLocks noChangeArrowheads="1"/>
          </p:cNvSpPr>
          <p:nvPr/>
        </p:nvSpPr>
        <p:spPr bwMode="auto">
          <a:xfrm>
            <a:off x="1093788" y="750888"/>
            <a:ext cx="10429875" cy="5321300"/>
          </a:xfrm>
          <a:prstGeom prst="rect">
            <a:avLst/>
          </a:prstGeom>
          <a:solidFill>
            <a:schemeClr val="bg1"/>
          </a:solidFill>
          <a:ln w="76200">
            <a:solidFill>
              <a:schemeClr val="accent1"/>
            </a:solidFill>
            <a:miter lim="800000"/>
            <a:headEnd/>
            <a:tailEnd/>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buFontTx/>
              <a:buBlip>
                <a:blip r:embed="rId2"/>
              </a:buBlip>
            </a:pPr>
            <a:r>
              <a:rPr lang="el-GR" altLang="el-GR" sz="2400" b="1"/>
              <a:t>Ένα Αναλυτικό Πρόγραμμα με κοινωνική διάσταση </a:t>
            </a:r>
            <a:r>
              <a:rPr lang="el-GR" altLang="el-GR" sz="2400"/>
              <a:t>μέσα από μια ολιστική</a:t>
            </a:r>
            <a:r>
              <a:rPr lang="en-US" altLang="el-GR" sz="2400"/>
              <a:t> </a:t>
            </a:r>
            <a:r>
              <a:rPr lang="el-GR" altLang="el-GR" sz="2400"/>
              <a:t>προσέγγιση επιφέρει αλλαγή στο γραμμικό τρόπο σκέψης και βοηθά</a:t>
            </a:r>
            <a:r>
              <a:rPr lang="en-US" altLang="el-GR" sz="2400"/>
              <a:t> </a:t>
            </a:r>
            <a:r>
              <a:rPr lang="el-GR" altLang="el-GR" sz="2400"/>
              <a:t>το άτομο να συνθέσει και να δημιουργήσει. </a:t>
            </a:r>
            <a:endParaRPr lang="en-US" altLang="el-GR" sz="2400"/>
          </a:p>
          <a:p>
            <a:pPr algn="just" eaLnBrk="1" hangingPunct="1"/>
            <a:endParaRPr lang="en-US" altLang="el-GR" sz="2400"/>
          </a:p>
          <a:p>
            <a:pPr algn="just" eaLnBrk="1" hangingPunct="1">
              <a:buFontTx/>
              <a:buBlip>
                <a:blip r:embed="rId2"/>
              </a:buBlip>
            </a:pPr>
            <a:r>
              <a:rPr lang="el-GR" altLang="el-GR" sz="2400"/>
              <a:t>Επιπλέον </a:t>
            </a:r>
            <a:r>
              <a:rPr lang="el-GR" altLang="el-GR" sz="2400" b="1"/>
              <a:t>συνεισφέρει στην ιδέα της προσωπικής ανάπτυξης </a:t>
            </a:r>
            <a:r>
              <a:rPr lang="el-GR" altLang="el-GR" sz="2400"/>
              <a:t>μέσα από την ελεύθερη συμμετοχή, την ιδιαίτερη προσοχή που δίνεται στη συναισθηματική διάσταση της μάθησης και στη δημιουργία μιας </a:t>
            </a:r>
            <a:r>
              <a:rPr lang="el-GR" altLang="el-GR" sz="2400" b="1"/>
              <a:t>«δημοκρατικής ατμόσφαιρας στη τάξη»</a:t>
            </a:r>
            <a:r>
              <a:rPr lang="el-GR" altLang="el-GR" sz="2400"/>
              <a:t> (Χατζηγεωργίου,2002).</a:t>
            </a:r>
            <a:endParaRPr lang="en-US" altLang="el-GR" sz="2400"/>
          </a:p>
          <a:p>
            <a:pPr algn="just" eaLnBrk="1" hangingPunct="1"/>
            <a:endParaRPr lang="en-US" altLang="el-GR" sz="2400"/>
          </a:p>
          <a:p>
            <a:pPr algn="just" eaLnBrk="1" hangingPunct="1"/>
            <a:endParaRPr lang="en-US" altLang="el-GR" sz="2400"/>
          </a:p>
          <a:p>
            <a:pPr algn="just" eaLnBrk="1" hangingPunct="1"/>
            <a:r>
              <a:rPr lang="el-GR" altLang="el-GR" sz="2400" b="1" i="1"/>
              <a:t>Με βάση το ανθρωπιστικό μοντέλο, οι άξονες σχεδιασμού του Αναλυτικού Προγράμματος περιλαμβάνουν ατομικούς και κοινωνικούς σκοπούς, ενώ δίνεται έμφαση στην ανάπτυξη της ικανότητας επίλυσης προβληματικών καταστάσεων.</a:t>
            </a:r>
          </a:p>
        </p:txBody>
      </p:sp>
    </p:spTree>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 Τίτλος">
            <a:extLst>
              <a:ext uri="{FF2B5EF4-FFF2-40B4-BE49-F238E27FC236}">
                <a16:creationId xmlns:a16="http://schemas.microsoft.com/office/drawing/2014/main" id="{B0C38E43-6612-4591-B633-DA362903474D}"/>
              </a:ext>
            </a:extLst>
          </p:cNvPr>
          <p:cNvSpPr>
            <a:spLocks noGrp="1"/>
          </p:cNvSpPr>
          <p:nvPr>
            <p:ph type="title"/>
          </p:nvPr>
        </p:nvSpPr>
        <p:spPr>
          <a:xfrm>
            <a:off x="0" y="228600"/>
            <a:ext cx="11685588" cy="1200150"/>
          </a:xfrm>
        </p:spPr>
        <p:txBody>
          <a:bodyPr/>
          <a:lstStyle/>
          <a:p>
            <a:pPr eaLnBrk="1" hangingPunct="1"/>
            <a:r>
              <a:rPr lang="el-GR" altLang="el-GR" sz="2800" b="1"/>
              <a:t>Αξίζει να τονιστεί η αξία την οποία δίνει ο ανθρωπιστικός προσανατολισμός</a:t>
            </a:r>
            <a:r>
              <a:rPr lang="en-US" altLang="el-GR" sz="2800" b="1"/>
              <a:t>:</a:t>
            </a:r>
            <a:br>
              <a:rPr lang="el-GR" altLang="el-GR" b="1"/>
            </a:br>
            <a:endParaRPr lang="el-GR" altLang="el-GR" b="1"/>
          </a:p>
        </p:txBody>
      </p:sp>
      <p:sp>
        <p:nvSpPr>
          <p:cNvPr id="19459" name="2 - Θέση ημερομηνίας">
            <a:extLst>
              <a:ext uri="{FF2B5EF4-FFF2-40B4-BE49-F238E27FC236}">
                <a16:creationId xmlns:a16="http://schemas.microsoft.com/office/drawing/2014/main" id="{98DDA7CF-07AC-46A8-8D99-31C428F35947}"/>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A2B5651-253D-4AF0-90BD-646089C83C40}" type="datetime1">
              <a:rPr lang="el-GR" altLang="el-GR" smtClean="0">
                <a:solidFill>
                  <a:schemeClr val="tx2"/>
                </a:solidFill>
              </a:rPr>
              <a:pPr eaLnBrk="1" hangingPunct="1"/>
              <a:t>22/12/2019</a:t>
            </a:fld>
            <a:endParaRPr lang="el-GR" altLang="el-GR">
              <a:solidFill>
                <a:schemeClr val="tx2"/>
              </a:solidFill>
            </a:endParaRPr>
          </a:p>
        </p:txBody>
      </p:sp>
      <p:sp>
        <p:nvSpPr>
          <p:cNvPr id="19460" name="3 - Θέση υποσέλιδου">
            <a:extLst>
              <a:ext uri="{FF2B5EF4-FFF2-40B4-BE49-F238E27FC236}">
                <a16:creationId xmlns:a16="http://schemas.microsoft.com/office/drawing/2014/main" id="{C06A980C-8F16-42DB-A0A4-6BE986F1943C}"/>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5" name="4 - Θέση αριθμού διαφάνειας">
            <a:extLst>
              <a:ext uri="{FF2B5EF4-FFF2-40B4-BE49-F238E27FC236}">
                <a16:creationId xmlns:a16="http://schemas.microsoft.com/office/drawing/2014/main" id="{26F69594-BF8E-4AC5-9DB7-A7DEA4472D85}"/>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94741934-C2DA-4307-8BA9-12F31BC6000E}" type="slidenum">
              <a:rPr lang="el-GR" altLang="el-GR" sz="1200">
                <a:solidFill>
                  <a:srgbClr val="FFFFFF"/>
                </a:solidFill>
              </a:rPr>
              <a:pPr eaLnBrk="1" hangingPunct="1">
                <a:lnSpc>
                  <a:spcPct val="80000"/>
                </a:lnSpc>
              </a:pPr>
              <a:t>11</a:t>
            </a:fld>
            <a:endParaRPr lang="el-GR" altLang="el-GR" sz="1200">
              <a:solidFill>
                <a:srgbClr val="FFFFFF"/>
              </a:solidFill>
            </a:endParaRPr>
          </a:p>
        </p:txBody>
      </p:sp>
      <p:sp>
        <p:nvSpPr>
          <p:cNvPr id="19462" name="5 - Θέση περιεχομένου">
            <a:extLst>
              <a:ext uri="{FF2B5EF4-FFF2-40B4-BE49-F238E27FC236}">
                <a16:creationId xmlns:a16="http://schemas.microsoft.com/office/drawing/2014/main" id="{A464DE90-1806-468B-8C78-E58D48B7D2AC}"/>
              </a:ext>
            </a:extLst>
          </p:cNvPr>
          <p:cNvSpPr>
            <a:spLocks noGrp="1"/>
          </p:cNvSpPr>
          <p:nvPr>
            <p:ph sz="quarter" idx="1"/>
          </p:nvPr>
        </p:nvSpPr>
        <p:spPr>
          <a:xfrm>
            <a:off x="815975" y="1600200"/>
            <a:ext cx="10869613" cy="4495800"/>
          </a:xfrm>
          <a:ln w="76200">
            <a:solidFill>
              <a:schemeClr val="accent1"/>
            </a:solidFill>
            <a:miter lim="800000"/>
            <a:headEnd/>
            <a:tailEnd/>
          </a:ln>
        </p:spPr>
        <p:txBody>
          <a:bodyPr/>
          <a:lstStyle/>
          <a:p>
            <a:pPr eaLnBrk="1" hangingPunct="1">
              <a:lnSpc>
                <a:spcPct val="200000"/>
              </a:lnSpc>
              <a:buFont typeface="Wingdings" panose="05000000000000000000" pitchFamily="2" charset="2"/>
              <a:buBlip>
                <a:blip r:embed="rId2"/>
              </a:buBlip>
            </a:pPr>
            <a:r>
              <a:rPr lang="el-GR" altLang="el-GR" u="sng"/>
              <a:t>τόσο στη συναισθηματική διάσταση της διαδικασίας μάθησης</a:t>
            </a:r>
            <a:r>
              <a:rPr lang="el-GR" altLang="el-GR"/>
              <a:t>, με απώτερο</a:t>
            </a:r>
            <a:r>
              <a:rPr lang="en-US" altLang="el-GR"/>
              <a:t> </a:t>
            </a:r>
            <a:r>
              <a:rPr lang="el-GR" altLang="el-GR"/>
              <a:t>σκοπό την προσωπική ανάπτυξη μέσω της ανάπτυξης θετικών στάσεων</a:t>
            </a:r>
            <a:r>
              <a:rPr lang="en-US" altLang="el-GR"/>
              <a:t> </a:t>
            </a:r>
            <a:r>
              <a:rPr lang="el-GR" altLang="el-GR"/>
              <a:t>απέναντι στον εαυτό και τους συνομηλίκους, </a:t>
            </a:r>
            <a:endParaRPr lang="en-US" altLang="el-GR"/>
          </a:p>
          <a:p>
            <a:pPr eaLnBrk="1" hangingPunct="1">
              <a:lnSpc>
                <a:spcPct val="200000"/>
              </a:lnSpc>
              <a:buFont typeface="Wingdings" panose="05000000000000000000" pitchFamily="2" charset="2"/>
              <a:buBlip>
                <a:blip r:embed="rId2"/>
              </a:buBlip>
            </a:pPr>
            <a:r>
              <a:rPr lang="el-GR" altLang="el-GR"/>
              <a:t>όσο και </a:t>
            </a:r>
            <a:r>
              <a:rPr lang="el-GR" altLang="el-GR" u="sng"/>
              <a:t>στην ανάπτυξη της αυτονομίας</a:t>
            </a:r>
            <a:r>
              <a:rPr lang="en-US" altLang="el-GR" u="sng"/>
              <a:t> </a:t>
            </a:r>
            <a:r>
              <a:rPr lang="el-GR" altLang="el-GR" u="sng"/>
              <a:t>και της συνείδησης.</a:t>
            </a:r>
          </a:p>
          <a:p>
            <a:pPr eaLnBrk="1" hangingPunct="1"/>
            <a:endParaRPr lang="el-GR" altLang="el-GR"/>
          </a:p>
        </p:txBody>
      </p:sp>
    </p:spTree>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a:extLst>
              <a:ext uri="{FF2B5EF4-FFF2-40B4-BE49-F238E27FC236}">
                <a16:creationId xmlns:a16="http://schemas.microsoft.com/office/drawing/2014/main" id="{FE1312DF-AAA3-4334-A34F-4490313B5E62}"/>
              </a:ext>
            </a:extLst>
          </p:cNvPr>
          <p:cNvSpPr>
            <a:spLocks noGrp="1"/>
          </p:cNvSpPr>
          <p:nvPr>
            <p:ph type="title"/>
          </p:nvPr>
        </p:nvSpPr>
        <p:spPr>
          <a:xfrm>
            <a:off x="815975" y="228600"/>
            <a:ext cx="10869613" cy="1128713"/>
          </a:xfrm>
        </p:spPr>
        <p:txBody>
          <a:bodyPr>
            <a:normAutofit fontScale="90000"/>
          </a:bodyPr>
          <a:lstStyle/>
          <a:p>
            <a:pPr eaLnBrk="1" fontAlgn="auto" hangingPunct="1">
              <a:spcAft>
                <a:spcPts val="0"/>
              </a:spcAft>
              <a:defRPr/>
            </a:pPr>
            <a:r>
              <a:rPr lang="el-GR" sz="3600" b="1" dirty="0"/>
              <a:t>Ο ρόλος και η σημασία της Κοινωνικής Παιδαγωγικής</a:t>
            </a:r>
            <a:br>
              <a:rPr lang="el-GR" b="1" dirty="0"/>
            </a:br>
            <a:endParaRPr lang="el-GR" dirty="0"/>
          </a:p>
        </p:txBody>
      </p:sp>
      <p:sp>
        <p:nvSpPr>
          <p:cNvPr id="20483" name="2 - Θέση ημερομηνίας">
            <a:extLst>
              <a:ext uri="{FF2B5EF4-FFF2-40B4-BE49-F238E27FC236}">
                <a16:creationId xmlns:a16="http://schemas.microsoft.com/office/drawing/2014/main" id="{8CD6F4DB-7C99-4037-9DDC-EE17246CB29B}"/>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1386BB4-06B5-4103-90D0-14D68D13ED8B}" type="datetime1">
              <a:rPr lang="el-GR" altLang="el-GR" smtClean="0">
                <a:solidFill>
                  <a:schemeClr val="tx2"/>
                </a:solidFill>
              </a:rPr>
              <a:pPr eaLnBrk="1" hangingPunct="1"/>
              <a:t>22/12/2019</a:t>
            </a:fld>
            <a:endParaRPr lang="el-GR" altLang="el-GR">
              <a:solidFill>
                <a:schemeClr val="tx2"/>
              </a:solidFill>
            </a:endParaRPr>
          </a:p>
        </p:txBody>
      </p:sp>
      <p:sp>
        <p:nvSpPr>
          <p:cNvPr id="20484" name="3 - Θέση υποσέλιδου">
            <a:extLst>
              <a:ext uri="{FF2B5EF4-FFF2-40B4-BE49-F238E27FC236}">
                <a16:creationId xmlns:a16="http://schemas.microsoft.com/office/drawing/2014/main" id="{6233B5D3-4C95-4E9F-A954-F451E7CEF26D}"/>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5" name="4 - Θέση αριθμού διαφάνειας">
            <a:extLst>
              <a:ext uri="{FF2B5EF4-FFF2-40B4-BE49-F238E27FC236}">
                <a16:creationId xmlns:a16="http://schemas.microsoft.com/office/drawing/2014/main" id="{BF7DDC45-40ED-4E59-BC09-6B66B74977D8}"/>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C5E296A5-DD84-403E-9502-13F1888888B7}" type="slidenum">
              <a:rPr lang="el-GR" altLang="el-GR" sz="1200">
                <a:solidFill>
                  <a:srgbClr val="FFFFFF"/>
                </a:solidFill>
              </a:rPr>
              <a:pPr eaLnBrk="1" hangingPunct="1">
                <a:lnSpc>
                  <a:spcPct val="80000"/>
                </a:lnSpc>
              </a:pPr>
              <a:t>12</a:t>
            </a:fld>
            <a:endParaRPr lang="el-GR" altLang="el-GR" sz="1200">
              <a:solidFill>
                <a:srgbClr val="FFFFFF"/>
              </a:solidFill>
            </a:endParaRPr>
          </a:p>
        </p:txBody>
      </p:sp>
      <p:sp>
        <p:nvSpPr>
          <p:cNvPr id="20486" name="5 - Θέση περιεχομένου">
            <a:extLst>
              <a:ext uri="{FF2B5EF4-FFF2-40B4-BE49-F238E27FC236}">
                <a16:creationId xmlns:a16="http://schemas.microsoft.com/office/drawing/2014/main" id="{301BBD75-DDE5-4D7C-B0EA-F00DA22902D3}"/>
              </a:ext>
            </a:extLst>
          </p:cNvPr>
          <p:cNvSpPr>
            <a:spLocks noGrp="1"/>
          </p:cNvSpPr>
          <p:nvPr>
            <p:ph sz="quarter" idx="1"/>
          </p:nvPr>
        </p:nvSpPr>
        <p:spPr>
          <a:xfrm>
            <a:off x="815975" y="1600200"/>
            <a:ext cx="10869613" cy="4495800"/>
          </a:xfrm>
        </p:spPr>
        <p:txBody>
          <a:bodyPr/>
          <a:lstStyle/>
          <a:p>
            <a:pPr eaLnBrk="1" hangingPunct="1">
              <a:buFont typeface="Wingdings" panose="05000000000000000000" pitchFamily="2" charset="2"/>
              <a:buNone/>
            </a:pPr>
            <a:r>
              <a:rPr lang="en-US" altLang="el-GR"/>
              <a:t>   </a:t>
            </a:r>
            <a:r>
              <a:rPr lang="el-GR" altLang="el-GR" u="sng"/>
              <a:t>Η Κοινωνική Παιδαγωγική, σύμφωνα με τον Mollenhauer, θεωρεί ως</a:t>
            </a:r>
            <a:r>
              <a:rPr lang="en-US" altLang="el-GR" u="sng"/>
              <a:t> </a:t>
            </a:r>
            <a:r>
              <a:rPr lang="el-GR" altLang="el-GR" u="sng"/>
              <a:t>αποστολή της</a:t>
            </a:r>
            <a:r>
              <a:rPr lang="en-US" altLang="el-GR" u="sng"/>
              <a:t>:</a:t>
            </a:r>
            <a:r>
              <a:rPr lang="el-GR" altLang="el-GR" u="sng"/>
              <a:t> </a:t>
            </a:r>
            <a:endParaRPr lang="en-US" altLang="el-GR" u="sng"/>
          </a:p>
          <a:p>
            <a:pPr eaLnBrk="1" hangingPunct="1">
              <a:lnSpc>
                <a:spcPct val="150000"/>
              </a:lnSpc>
              <a:buFont typeface="Wingdings" panose="05000000000000000000" pitchFamily="2" charset="2"/>
              <a:buBlip>
                <a:blip r:embed="rId2"/>
              </a:buBlip>
            </a:pPr>
            <a:r>
              <a:rPr lang="el-GR" altLang="el-GR"/>
              <a:t>την ενίσχυση του ανθρώπου να ανταποκριθεί στα αδιέξοδα και</a:t>
            </a:r>
            <a:r>
              <a:rPr lang="en-US" altLang="el-GR"/>
              <a:t> </a:t>
            </a:r>
            <a:r>
              <a:rPr lang="el-GR" altLang="el-GR"/>
              <a:t>τα προβλήματα στα οποία καλείται να ζήσει (Καναβάκης, 2002)</a:t>
            </a:r>
            <a:endParaRPr lang="en-US" altLang="el-GR"/>
          </a:p>
          <a:p>
            <a:pPr eaLnBrk="1" hangingPunct="1">
              <a:lnSpc>
                <a:spcPct val="150000"/>
              </a:lnSpc>
              <a:buFont typeface="Wingdings" panose="05000000000000000000" pitchFamily="2" charset="2"/>
              <a:buBlip>
                <a:blip r:embed="rId2"/>
              </a:buBlip>
            </a:pPr>
            <a:r>
              <a:rPr lang="el-GR" altLang="el-GR"/>
              <a:t> και στοχεύει</a:t>
            </a:r>
            <a:r>
              <a:rPr lang="en-US" altLang="el-GR"/>
              <a:t> </a:t>
            </a:r>
            <a:r>
              <a:rPr lang="el-GR" altLang="el-GR"/>
              <a:t>στην καλλιέργεια στάσεων, ώστε ο άνθρωπος να είναι σε θέσει να ανταποκριθεί</a:t>
            </a:r>
            <a:r>
              <a:rPr lang="en-US" altLang="el-GR"/>
              <a:t> </a:t>
            </a:r>
            <a:r>
              <a:rPr lang="el-GR" altLang="el-GR"/>
              <a:t>τόσο στις διαπροσωπικές σχέσεις, όσο και στα κοινωνικά δεδομένα (Σακελλαρίου, 2002).</a:t>
            </a:r>
          </a:p>
          <a:p>
            <a:pPr eaLnBrk="1" hangingPunct="1"/>
            <a:endParaRPr lang="el-GR" altLang="el-GR"/>
          </a:p>
        </p:txBody>
      </p:sp>
    </p:spTree>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 Τίτλος">
            <a:extLst>
              <a:ext uri="{FF2B5EF4-FFF2-40B4-BE49-F238E27FC236}">
                <a16:creationId xmlns:a16="http://schemas.microsoft.com/office/drawing/2014/main" id="{061F9F54-E592-465C-A194-6208A5E4FF29}"/>
              </a:ext>
            </a:extLst>
          </p:cNvPr>
          <p:cNvSpPr>
            <a:spLocks noGrp="1"/>
          </p:cNvSpPr>
          <p:nvPr>
            <p:ph type="title"/>
          </p:nvPr>
        </p:nvSpPr>
        <p:spPr>
          <a:xfrm>
            <a:off x="815975" y="228600"/>
            <a:ext cx="10869613" cy="990600"/>
          </a:xfrm>
        </p:spPr>
        <p:txBody>
          <a:bodyPr/>
          <a:lstStyle/>
          <a:p>
            <a:pPr eaLnBrk="1" hangingPunct="1"/>
            <a:r>
              <a:rPr lang="el-GR" altLang="el-GR" sz="3600" b="1">
                <a:solidFill>
                  <a:schemeClr val="tx1"/>
                </a:solidFill>
              </a:rPr>
              <a:t>Μέσα από το πρίσμα της Κοινωνικής Παιδαγωγικής</a:t>
            </a:r>
            <a:r>
              <a:rPr lang="en-US" altLang="el-GR" sz="3600" b="1">
                <a:solidFill>
                  <a:schemeClr val="tx1"/>
                </a:solidFill>
              </a:rPr>
              <a:t>:</a:t>
            </a:r>
            <a:endParaRPr lang="el-GR" altLang="el-GR" sz="3600" b="1">
              <a:solidFill>
                <a:schemeClr val="tx1"/>
              </a:solidFill>
            </a:endParaRPr>
          </a:p>
        </p:txBody>
      </p:sp>
      <p:sp>
        <p:nvSpPr>
          <p:cNvPr id="21507" name="2 - Θέση ημερομηνίας">
            <a:extLst>
              <a:ext uri="{FF2B5EF4-FFF2-40B4-BE49-F238E27FC236}">
                <a16:creationId xmlns:a16="http://schemas.microsoft.com/office/drawing/2014/main" id="{25A2BB17-82F8-4A76-AACF-1C66036D1974}"/>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48676F5-3CBC-49A6-9C12-20E8D83E87F2}" type="datetime1">
              <a:rPr lang="el-GR" altLang="el-GR" smtClean="0">
                <a:solidFill>
                  <a:schemeClr val="tx2"/>
                </a:solidFill>
              </a:rPr>
              <a:pPr eaLnBrk="1" hangingPunct="1"/>
              <a:t>22/12/2019</a:t>
            </a:fld>
            <a:endParaRPr lang="el-GR" altLang="el-GR">
              <a:solidFill>
                <a:schemeClr val="tx2"/>
              </a:solidFill>
            </a:endParaRPr>
          </a:p>
        </p:txBody>
      </p:sp>
      <p:sp>
        <p:nvSpPr>
          <p:cNvPr id="21508" name="3 - Θέση υποσέλιδου">
            <a:extLst>
              <a:ext uri="{FF2B5EF4-FFF2-40B4-BE49-F238E27FC236}">
                <a16:creationId xmlns:a16="http://schemas.microsoft.com/office/drawing/2014/main" id="{5D36D0A2-E70F-4D35-9E5F-235626348933}"/>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5" name="4 - Θέση αριθμού διαφάνειας">
            <a:extLst>
              <a:ext uri="{FF2B5EF4-FFF2-40B4-BE49-F238E27FC236}">
                <a16:creationId xmlns:a16="http://schemas.microsoft.com/office/drawing/2014/main" id="{140C8C04-C064-4983-8A44-2609BDA48F63}"/>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D3B6C5D8-D737-4133-8F62-7D54B55FC68C}" type="slidenum">
              <a:rPr lang="el-GR" altLang="el-GR" sz="1200">
                <a:solidFill>
                  <a:srgbClr val="FFFFFF"/>
                </a:solidFill>
              </a:rPr>
              <a:pPr eaLnBrk="1" hangingPunct="1">
                <a:lnSpc>
                  <a:spcPct val="80000"/>
                </a:lnSpc>
              </a:pPr>
              <a:t>13</a:t>
            </a:fld>
            <a:endParaRPr lang="el-GR" altLang="el-GR" sz="1200">
              <a:solidFill>
                <a:srgbClr val="FFFFFF"/>
              </a:solidFill>
            </a:endParaRPr>
          </a:p>
        </p:txBody>
      </p:sp>
      <p:sp>
        <p:nvSpPr>
          <p:cNvPr id="6" name="5 - Θέση περιεχομένου">
            <a:extLst>
              <a:ext uri="{FF2B5EF4-FFF2-40B4-BE49-F238E27FC236}">
                <a16:creationId xmlns:a16="http://schemas.microsoft.com/office/drawing/2014/main" id="{909C1B87-C724-4AAB-AA72-D008B5E36A5F}"/>
              </a:ext>
            </a:extLst>
          </p:cNvPr>
          <p:cNvSpPr>
            <a:spLocks noGrp="1"/>
          </p:cNvSpPr>
          <p:nvPr>
            <p:ph sz="quarter" idx="1"/>
          </p:nvPr>
        </p:nvSpPr>
        <p:spPr>
          <a:xfrm>
            <a:off x="815975" y="1600200"/>
            <a:ext cx="10869613" cy="4495800"/>
          </a:xfrm>
          <a:ln w="76200">
            <a:solidFill>
              <a:schemeClr val="accent1"/>
            </a:solidFill>
          </a:ln>
        </p:spPr>
        <p:txBody>
          <a:bodyPr>
            <a:normAutofit fontScale="92500"/>
          </a:bodyPr>
          <a:lstStyle/>
          <a:p>
            <a:pPr marL="320040" indent="-320040" algn="just" eaLnBrk="1" fontAlgn="auto" hangingPunct="1">
              <a:spcAft>
                <a:spcPts val="0"/>
              </a:spcAft>
              <a:buFont typeface="Wingdings" panose="05000000000000000000" pitchFamily="2" charset="2"/>
              <a:buBlip>
                <a:blip r:embed="rId2"/>
              </a:buBlip>
              <a:defRPr/>
            </a:pPr>
            <a:r>
              <a:rPr lang="en-US" u="sng" dirty="0"/>
              <a:t>T</a:t>
            </a:r>
            <a:r>
              <a:rPr lang="el-GR" u="sng" dirty="0"/>
              <a:t>α περιεχόμενα</a:t>
            </a:r>
            <a:r>
              <a:rPr lang="en-US" u="sng" dirty="0"/>
              <a:t> </a:t>
            </a:r>
            <a:r>
              <a:rPr lang="el-GR" u="sng" dirty="0"/>
              <a:t>μάθησης καθορίζονται από τις ατομικές εμπειρίες και τα προβλήματα του</a:t>
            </a:r>
            <a:r>
              <a:rPr lang="en-US" u="sng" dirty="0"/>
              <a:t> </a:t>
            </a:r>
            <a:r>
              <a:rPr lang="el-GR" u="sng" dirty="0"/>
              <a:t>καθενός ή της ομάδας</a:t>
            </a:r>
            <a:r>
              <a:rPr lang="el-GR" dirty="0"/>
              <a:t>, ενώ η διαδικασία αγωγής χαρακτηρίζεται από ποικιλία</a:t>
            </a:r>
            <a:r>
              <a:rPr lang="en-US" dirty="0"/>
              <a:t> </a:t>
            </a:r>
            <a:r>
              <a:rPr lang="el-GR" dirty="0"/>
              <a:t>μεθοδολογικών συνδυασμών (Σακελλαρίου, 2002α).</a:t>
            </a:r>
            <a:endParaRPr lang="en-US" dirty="0"/>
          </a:p>
          <a:p>
            <a:pPr marL="320040" indent="-320040" algn="just" eaLnBrk="1" fontAlgn="auto" hangingPunct="1">
              <a:spcAft>
                <a:spcPts val="0"/>
              </a:spcAft>
              <a:buFont typeface="Wingdings" panose="05000000000000000000" pitchFamily="2" charset="2"/>
              <a:buBlip>
                <a:blip r:embed="rId2"/>
              </a:buBlip>
              <a:defRPr/>
            </a:pPr>
            <a:r>
              <a:rPr lang="el-GR" dirty="0"/>
              <a:t> Η μάθηση στο </a:t>
            </a:r>
            <a:r>
              <a:rPr lang="el-GR" dirty="0" err="1"/>
              <a:t>κοινωνικοπαιδαγωγικό</a:t>
            </a:r>
            <a:r>
              <a:rPr lang="el-GR" dirty="0"/>
              <a:t> πεδίο </a:t>
            </a:r>
            <a:r>
              <a:rPr lang="el-GR" u="sng" dirty="0"/>
              <a:t>είναι προσανατολισμένη στα προβλήματα της καθημερινής</a:t>
            </a:r>
            <a:r>
              <a:rPr lang="en-US" u="sng" dirty="0"/>
              <a:t> </a:t>
            </a:r>
            <a:r>
              <a:rPr lang="el-GR" u="sng" dirty="0"/>
              <a:t>πραγματικότητας</a:t>
            </a:r>
            <a:r>
              <a:rPr lang="el-GR" dirty="0"/>
              <a:t>, ανοιχτή ως προς τα οργανωτικά πλαίσια και τις</a:t>
            </a:r>
            <a:r>
              <a:rPr lang="en-US" dirty="0"/>
              <a:t> </a:t>
            </a:r>
            <a:r>
              <a:rPr lang="el-GR" dirty="0"/>
              <a:t>μεθοδολογικές προσεγγίσεις, ενώ προσφέρει ευκαιρίες για ολιστικές απαντήσεις</a:t>
            </a:r>
          </a:p>
          <a:p>
            <a:pPr marL="320040" indent="-320040" algn="just" eaLnBrk="1" fontAlgn="auto" hangingPunct="1">
              <a:spcAft>
                <a:spcPts val="0"/>
              </a:spcAft>
              <a:buFont typeface="Wingdings" panose="05000000000000000000" pitchFamily="2" charset="2"/>
              <a:buBlip>
                <a:blip r:embed="rId2"/>
              </a:buBlip>
              <a:defRPr/>
            </a:pPr>
            <a:r>
              <a:rPr lang="el-GR" dirty="0"/>
              <a:t>μέσα από την πραγμάτωση μιας αναλυτικής διαπιστωμένης διαδικασίας.</a:t>
            </a:r>
          </a:p>
        </p:txBody>
      </p:sp>
    </p:spTree>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 Τίτλος">
            <a:extLst>
              <a:ext uri="{FF2B5EF4-FFF2-40B4-BE49-F238E27FC236}">
                <a16:creationId xmlns:a16="http://schemas.microsoft.com/office/drawing/2014/main" id="{8CE42FE1-6FDF-4AC5-9AE8-C17176DB9731}"/>
              </a:ext>
            </a:extLst>
          </p:cNvPr>
          <p:cNvSpPr>
            <a:spLocks noGrp="1"/>
          </p:cNvSpPr>
          <p:nvPr>
            <p:ph type="title"/>
          </p:nvPr>
        </p:nvSpPr>
        <p:spPr>
          <a:xfrm>
            <a:off x="815975" y="228600"/>
            <a:ext cx="10869613" cy="990600"/>
          </a:xfrm>
          <a:ln>
            <a:solidFill>
              <a:schemeClr val="accent1"/>
            </a:solidFill>
            <a:miter lim="800000"/>
            <a:headEnd/>
            <a:tailEnd/>
          </a:ln>
        </p:spPr>
        <p:txBody>
          <a:bodyPr/>
          <a:lstStyle/>
          <a:p>
            <a:pPr eaLnBrk="1" hangingPunct="1"/>
            <a:endParaRPr lang="el-GR" altLang="el-GR"/>
          </a:p>
        </p:txBody>
      </p:sp>
      <p:sp>
        <p:nvSpPr>
          <p:cNvPr id="22531" name="2 - Θέση ημερομηνίας">
            <a:extLst>
              <a:ext uri="{FF2B5EF4-FFF2-40B4-BE49-F238E27FC236}">
                <a16:creationId xmlns:a16="http://schemas.microsoft.com/office/drawing/2014/main" id="{DAC60FFD-DA7B-4FE7-A1CB-2D3061B3E496}"/>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2D3CB41-A097-4C23-9424-311BDBB9DE8D}" type="datetime1">
              <a:rPr lang="el-GR" altLang="el-GR" smtClean="0">
                <a:solidFill>
                  <a:schemeClr val="tx2"/>
                </a:solidFill>
              </a:rPr>
              <a:pPr eaLnBrk="1" hangingPunct="1"/>
              <a:t>22/12/2019</a:t>
            </a:fld>
            <a:endParaRPr lang="el-GR" altLang="el-GR">
              <a:solidFill>
                <a:schemeClr val="tx2"/>
              </a:solidFill>
            </a:endParaRPr>
          </a:p>
        </p:txBody>
      </p:sp>
      <p:sp>
        <p:nvSpPr>
          <p:cNvPr id="22532" name="3 - Θέση υποσέλιδου">
            <a:extLst>
              <a:ext uri="{FF2B5EF4-FFF2-40B4-BE49-F238E27FC236}">
                <a16:creationId xmlns:a16="http://schemas.microsoft.com/office/drawing/2014/main" id="{B82FD679-481C-467F-BC44-3E0F16295F1E}"/>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5" name="4 - Θέση αριθμού διαφάνειας">
            <a:extLst>
              <a:ext uri="{FF2B5EF4-FFF2-40B4-BE49-F238E27FC236}">
                <a16:creationId xmlns:a16="http://schemas.microsoft.com/office/drawing/2014/main" id="{29239DEF-2C4A-452D-992F-10CB480605F7}"/>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1EFA7926-976F-4632-B68B-E11F7CB4E0E7}" type="slidenum">
              <a:rPr lang="el-GR" altLang="el-GR" sz="1200">
                <a:solidFill>
                  <a:srgbClr val="FFFFFF"/>
                </a:solidFill>
              </a:rPr>
              <a:pPr eaLnBrk="1" hangingPunct="1">
                <a:lnSpc>
                  <a:spcPct val="80000"/>
                </a:lnSpc>
              </a:pPr>
              <a:t>14</a:t>
            </a:fld>
            <a:endParaRPr lang="el-GR" altLang="el-GR" sz="1200">
              <a:solidFill>
                <a:srgbClr val="FFFFFF"/>
              </a:solidFill>
            </a:endParaRPr>
          </a:p>
        </p:txBody>
      </p:sp>
      <p:sp>
        <p:nvSpPr>
          <p:cNvPr id="22534" name="5 - Θέση περιεχομένου">
            <a:extLst>
              <a:ext uri="{FF2B5EF4-FFF2-40B4-BE49-F238E27FC236}">
                <a16:creationId xmlns:a16="http://schemas.microsoft.com/office/drawing/2014/main" id="{AA4C2FF4-C682-40A4-AAA0-835BA488840F}"/>
              </a:ext>
            </a:extLst>
          </p:cNvPr>
          <p:cNvSpPr>
            <a:spLocks noGrp="1"/>
          </p:cNvSpPr>
          <p:nvPr>
            <p:ph sz="quarter" idx="1"/>
          </p:nvPr>
        </p:nvSpPr>
        <p:spPr>
          <a:xfrm>
            <a:off x="815975" y="1600200"/>
            <a:ext cx="10993438" cy="4495800"/>
          </a:xfrm>
          <a:ln w="76200">
            <a:solidFill>
              <a:schemeClr val="accent1"/>
            </a:solidFill>
            <a:miter lim="800000"/>
            <a:headEnd/>
            <a:tailEnd/>
          </a:ln>
        </p:spPr>
        <p:txBody>
          <a:bodyPr/>
          <a:lstStyle/>
          <a:p>
            <a:pPr algn="just" eaLnBrk="1" hangingPunct="1"/>
            <a:r>
              <a:rPr lang="el-GR" altLang="el-GR"/>
              <a:t>Η μάθηση δηλαδή, και κατ’ επέκταση η γνώση, οικοδομείται μέσα</a:t>
            </a:r>
            <a:r>
              <a:rPr lang="en-US" altLang="el-GR"/>
              <a:t> </a:t>
            </a:r>
            <a:r>
              <a:rPr lang="el-GR" altLang="el-GR"/>
              <a:t>από την παραγωγική καθημερινή αξιοποίηση της προσωπικής εμπειρίας του</a:t>
            </a:r>
            <a:r>
              <a:rPr lang="en-US" altLang="el-GR"/>
              <a:t> </a:t>
            </a:r>
            <a:r>
              <a:rPr lang="el-GR" altLang="el-GR"/>
              <a:t>μαθητή, αφού πρόκειται </a:t>
            </a:r>
            <a:r>
              <a:rPr lang="el-GR" altLang="el-GR" u="sng"/>
              <a:t>για πραγματικές καταστάσεις της ζωής του.</a:t>
            </a:r>
            <a:endParaRPr lang="en-US" altLang="el-GR" u="sng"/>
          </a:p>
          <a:p>
            <a:pPr algn="just" eaLnBrk="1" hangingPunct="1"/>
            <a:r>
              <a:rPr lang="el-GR" altLang="el-GR" b="1"/>
              <a:t> Ο</a:t>
            </a:r>
            <a:r>
              <a:rPr lang="en-US" altLang="el-GR" b="1"/>
              <a:t> </a:t>
            </a:r>
            <a:r>
              <a:rPr lang="el-GR" altLang="el-GR" b="1"/>
              <a:t>Vygotsky </a:t>
            </a:r>
            <a:r>
              <a:rPr lang="el-GR" altLang="el-GR"/>
              <a:t>επισημαίνει ότι οι βασικές ιδέες μέσα από τις οποίες το άτομο</a:t>
            </a:r>
            <a:r>
              <a:rPr lang="en-US" altLang="el-GR"/>
              <a:t> </a:t>
            </a:r>
            <a:r>
              <a:rPr lang="el-GR" altLang="el-GR"/>
              <a:t>σκέπτεται δεν είναι παρά </a:t>
            </a:r>
            <a:r>
              <a:rPr lang="el-GR" altLang="el-GR" u="sng"/>
              <a:t>συλλήψεις του κοινωνικού νου και κοινωνικό – ιστορικές</a:t>
            </a:r>
            <a:r>
              <a:rPr lang="en-US" altLang="el-GR" u="sng"/>
              <a:t> </a:t>
            </a:r>
            <a:r>
              <a:rPr lang="el-GR" altLang="el-GR" u="sng"/>
              <a:t>περιστάσεις </a:t>
            </a:r>
            <a:r>
              <a:rPr lang="el-GR" altLang="el-GR"/>
              <a:t>που δημιουργούν την προβληματική παρέχοντας στο άτομο</a:t>
            </a:r>
            <a:r>
              <a:rPr lang="en-US" altLang="el-GR"/>
              <a:t> </a:t>
            </a:r>
            <a:r>
              <a:rPr lang="el-GR" altLang="el-GR"/>
              <a:t>παραστάσεις, μέσα από τις οποίες προσεγγίζει τα προβλήματα (Ματσαγγούρας, 1996).</a:t>
            </a:r>
          </a:p>
          <a:p>
            <a:pPr eaLnBrk="1" hangingPunct="1"/>
            <a:endParaRPr lang="el-GR" altLang="el-GR"/>
          </a:p>
        </p:txBody>
      </p:sp>
    </p:spTree>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 Τίτλος">
            <a:extLst>
              <a:ext uri="{FF2B5EF4-FFF2-40B4-BE49-F238E27FC236}">
                <a16:creationId xmlns:a16="http://schemas.microsoft.com/office/drawing/2014/main" id="{047B159E-45D6-4210-BA02-F1E283EE41E3}"/>
              </a:ext>
            </a:extLst>
          </p:cNvPr>
          <p:cNvSpPr>
            <a:spLocks noGrp="1"/>
          </p:cNvSpPr>
          <p:nvPr>
            <p:ph type="title"/>
          </p:nvPr>
        </p:nvSpPr>
        <p:spPr>
          <a:xfrm>
            <a:off x="815975" y="228600"/>
            <a:ext cx="10869613" cy="990600"/>
          </a:xfrm>
        </p:spPr>
        <p:txBody>
          <a:bodyPr/>
          <a:lstStyle/>
          <a:p>
            <a:pPr eaLnBrk="1" hangingPunct="1"/>
            <a:endParaRPr lang="el-GR" altLang="el-GR"/>
          </a:p>
        </p:txBody>
      </p:sp>
      <p:sp>
        <p:nvSpPr>
          <p:cNvPr id="23555" name="2 - Θέση ημερομηνίας">
            <a:extLst>
              <a:ext uri="{FF2B5EF4-FFF2-40B4-BE49-F238E27FC236}">
                <a16:creationId xmlns:a16="http://schemas.microsoft.com/office/drawing/2014/main" id="{DF3A689C-A454-40AA-8BBC-95F03DDA54BA}"/>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56ED7A5-F8B8-479D-8A9A-17289B4A581C}" type="datetime1">
              <a:rPr lang="el-GR" altLang="el-GR" smtClean="0">
                <a:solidFill>
                  <a:schemeClr val="tx2"/>
                </a:solidFill>
              </a:rPr>
              <a:pPr eaLnBrk="1" hangingPunct="1"/>
              <a:t>22/12/2019</a:t>
            </a:fld>
            <a:endParaRPr lang="el-GR" altLang="el-GR">
              <a:solidFill>
                <a:schemeClr val="tx2"/>
              </a:solidFill>
            </a:endParaRPr>
          </a:p>
        </p:txBody>
      </p:sp>
      <p:sp>
        <p:nvSpPr>
          <p:cNvPr id="23556" name="3 - Θέση υποσέλιδου">
            <a:extLst>
              <a:ext uri="{FF2B5EF4-FFF2-40B4-BE49-F238E27FC236}">
                <a16:creationId xmlns:a16="http://schemas.microsoft.com/office/drawing/2014/main" id="{74F6F359-66F2-4965-9FD6-1A91B219B4A0}"/>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5" name="4 - Θέση αριθμού διαφάνειας">
            <a:extLst>
              <a:ext uri="{FF2B5EF4-FFF2-40B4-BE49-F238E27FC236}">
                <a16:creationId xmlns:a16="http://schemas.microsoft.com/office/drawing/2014/main" id="{683DDAD1-E2C3-4E3C-941D-E271D3700DD3}"/>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5B4F4A3C-5C1B-4583-8622-6096E8C851EB}" type="slidenum">
              <a:rPr lang="el-GR" altLang="el-GR" sz="1200">
                <a:solidFill>
                  <a:srgbClr val="FFFFFF"/>
                </a:solidFill>
              </a:rPr>
              <a:pPr eaLnBrk="1" hangingPunct="1">
                <a:lnSpc>
                  <a:spcPct val="80000"/>
                </a:lnSpc>
              </a:pPr>
              <a:t>15</a:t>
            </a:fld>
            <a:endParaRPr lang="el-GR" altLang="el-GR" sz="1200">
              <a:solidFill>
                <a:srgbClr val="FFFFFF"/>
              </a:solidFill>
            </a:endParaRPr>
          </a:p>
        </p:txBody>
      </p:sp>
      <p:sp>
        <p:nvSpPr>
          <p:cNvPr id="6" name="5 - Θέση περιεχομένου">
            <a:extLst>
              <a:ext uri="{FF2B5EF4-FFF2-40B4-BE49-F238E27FC236}">
                <a16:creationId xmlns:a16="http://schemas.microsoft.com/office/drawing/2014/main" id="{365848C3-9849-4894-AA9A-5808AE8A8D1B}"/>
              </a:ext>
            </a:extLst>
          </p:cNvPr>
          <p:cNvSpPr>
            <a:spLocks noGrp="1"/>
          </p:cNvSpPr>
          <p:nvPr>
            <p:ph sz="quarter" idx="1"/>
          </p:nvPr>
        </p:nvSpPr>
        <p:spPr>
          <a:xfrm>
            <a:off x="815975" y="1600200"/>
            <a:ext cx="10869613" cy="4614863"/>
          </a:xfrm>
        </p:spPr>
        <p:txBody>
          <a:bodyPr>
            <a:normAutofit fontScale="92500" lnSpcReduction="10000"/>
          </a:bodyPr>
          <a:lstStyle/>
          <a:p>
            <a:pPr marL="320040" indent="-320040" algn="just" eaLnBrk="1" fontAlgn="auto" hangingPunct="1">
              <a:spcAft>
                <a:spcPts val="0"/>
              </a:spcAft>
              <a:buFont typeface="Wingdings"/>
              <a:buChar char=""/>
              <a:defRPr/>
            </a:pPr>
            <a:r>
              <a:rPr lang="el-GR" dirty="0"/>
              <a:t>Η ανθρωπιστική σχολή συνδέει άμεσα την έννοια της </a:t>
            </a:r>
            <a:r>
              <a:rPr lang="el-GR" b="1" dirty="0"/>
              <a:t>«εμπειρικής μάθησης» </a:t>
            </a:r>
            <a:r>
              <a:rPr lang="el-GR" dirty="0"/>
              <a:t>με την προσωπική ανάπτυξη.</a:t>
            </a:r>
            <a:endParaRPr lang="en-US" dirty="0"/>
          </a:p>
          <a:p>
            <a:pPr marL="320040" indent="-320040" algn="just" eaLnBrk="1" fontAlgn="auto" hangingPunct="1">
              <a:spcAft>
                <a:spcPts val="0"/>
              </a:spcAft>
              <a:buFont typeface="Wingdings"/>
              <a:buChar char=""/>
              <a:defRPr/>
            </a:pPr>
            <a:r>
              <a:rPr lang="en-US" dirty="0"/>
              <a:t>H </a:t>
            </a:r>
            <a:r>
              <a:rPr lang="el-GR" dirty="0"/>
              <a:t>«εμπειρική μάθηση» δεν σημαίνει απλώς να ασχοληθεί ο μαθητής με μια δραστηριότητα, αλλά </a:t>
            </a:r>
            <a:r>
              <a:rPr lang="el-GR" u="sng" dirty="0"/>
              <a:t>να συνδέσει, να συνθέσει και να συνειδητοποιήσει τις πράξεις του, τις ενέργειές του με τις συνέπειές τους.</a:t>
            </a:r>
          </a:p>
          <a:p>
            <a:pPr marL="320040" indent="-320040" algn="just" eaLnBrk="1" fontAlgn="auto" hangingPunct="1">
              <a:spcAft>
                <a:spcPts val="0"/>
              </a:spcAft>
              <a:buFont typeface="Wingdings"/>
              <a:buChar char=""/>
              <a:defRPr/>
            </a:pPr>
            <a:r>
              <a:rPr lang="el-GR" dirty="0"/>
              <a:t>Ο ρόλος του εκπαιδευτικού δεν είναι απλώς αυτός του </a:t>
            </a:r>
            <a:r>
              <a:rPr lang="el-GR" b="1" dirty="0"/>
              <a:t>«</a:t>
            </a:r>
            <a:r>
              <a:rPr lang="el-GR" b="1" dirty="0" err="1"/>
              <a:t>διευκολυντή</a:t>
            </a:r>
            <a:r>
              <a:rPr lang="el-GR" b="1" dirty="0"/>
              <a:t>», </a:t>
            </a:r>
            <a:r>
              <a:rPr lang="el-GR" dirty="0"/>
              <a:t>αλλά κυρίως του </a:t>
            </a:r>
            <a:r>
              <a:rPr lang="el-GR" b="1" dirty="0"/>
              <a:t>«κριτικού διαμεσολαβητή» </a:t>
            </a:r>
            <a:r>
              <a:rPr lang="el-GR" dirty="0"/>
              <a:t>που παίρνει θέση ανάμεσα στο μαθητή και το αντικείμενο της γνώσης και μέσω ερωτήσεων, επεξηγήσεων, ερμηνειών και ανατροφοδότησης βοηθά στην ανάπτυξή του (Χατζηγεωργίου, 2002).</a:t>
            </a:r>
          </a:p>
          <a:p>
            <a:pPr marL="320040" indent="-320040" eaLnBrk="1" fontAlgn="auto" hangingPunct="1">
              <a:spcAft>
                <a:spcPts val="0"/>
              </a:spcAft>
              <a:buFont typeface="Wingdings"/>
              <a:buChar char=""/>
              <a:defRPr/>
            </a:pPr>
            <a:endParaRPr lang="el-GR" dirty="0"/>
          </a:p>
          <a:p>
            <a:pPr marL="320040" indent="-320040" eaLnBrk="1" fontAlgn="auto" hangingPunct="1">
              <a:spcAft>
                <a:spcPts val="0"/>
              </a:spcAft>
              <a:buFont typeface="Wingdings"/>
              <a:buChar char=""/>
              <a:defRPr/>
            </a:pPr>
            <a:endParaRPr lang="el-GR" dirty="0"/>
          </a:p>
        </p:txBody>
      </p:sp>
      <p:pic>
        <p:nvPicPr>
          <p:cNvPr id="23559" name="Picture 8" descr="Σχετική εικόνα">
            <a:extLst>
              <a:ext uri="{FF2B5EF4-FFF2-40B4-BE49-F238E27FC236}">
                <a16:creationId xmlns:a16="http://schemas.microsoft.com/office/drawing/2014/main" id="{8B8FDC27-96E8-4070-A9A3-2E8FCE51673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79788" y="0"/>
            <a:ext cx="4071937" cy="1214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a:extLst>
              <a:ext uri="{FF2B5EF4-FFF2-40B4-BE49-F238E27FC236}">
                <a16:creationId xmlns:a16="http://schemas.microsoft.com/office/drawing/2014/main" id="{1592F3B5-0052-4D26-8086-D311D1FDB100}"/>
              </a:ext>
            </a:extLst>
          </p:cNvPr>
          <p:cNvSpPr>
            <a:spLocks noGrp="1"/>
          </p:cNvSpPr>
          <p:nvPr>
            <p:ph type="title"/>
          </p:nvPr>
        </p:nvSpPr>
        <p:spPr>
          <a:xfrm>
            <a:off x="815975" y="228600"/>
            <a:ext cx="10869613" cy="1343025"/>
          </a:xfrm>
        </p:spPr>
        <p:txBody>
          <a:bodyPr>
            <a:normAutofit fontScale="90000"/>
          </a:bodyPr>
          <a:lstStyle/>
          <a:p>
            <a:pPr eaLnBrk="1" fontAlgn="auto" hangingPunct="1">
              <a:spcAft>
                <a:spcPts val="0"/>
              </a:spcAft>
              <a:defRPr/>
            </a:pPr>
            <a:r>
              <a:rPr lang="el-GR" sz="3100" b="1" dirty="0"/>
              <a:t>Ανάπτυξη Αναλυτικών Προγραμμάτων και Κοινωνική Παιδαγωγική</a:t>
            </a:r>
            <a:br>
              <a:rPr lang="el-GR" sz="3100" b="1" dirty="0"/>
            </a:br>
            <a:r>
              <a:rPr lang="el-GR" sz="3100" b="1" dirty="0"/>
              <a:t>στο χώρο της Προσχολικής Εκπαίδευσης</a:t>
            </a:r>
            <a:br>
              <a:rPr lang="el-GR" b="1" dirty="0"/>
            </a:br>
            <a:endParaRPr lang="el-GR" dirty="0"/>
          </a:p>
        </p:txBody>
      </p:sp>
      <p:sp>
        <p:nvSpPr>
          <p:cNvPr id="24579" name="2 - Θέση ημερομηνίας">
            <a:extLst>
              <a:ext uri="{FF2B5EF4-FFF2-40B4-BE49-F238E27FC236}">
                <a16:creationId xmlns:a16="http://schemas.microsoft.com/office/drawing/2014/main" id="{ACA1B527-5F3D-4B11-B2C5-7CA08CD79BAF}"/>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8A6DAB5-2BC9-45D2-A5FB-9617E257683B}" type="datetime1">
              <a:rPr lang="el-GR" altLang="el-GR" smtClean="0">
                <a:solidFill>
                  <a:schemeClr val="tx2"/>
                </a:solidFill>
              </a:rPr>
              <a:pPr eaLnBrk="1" hangingPunct="1"/>
              <a:t>22/12/2019</a:t>
            </a:fld>
            <a:endParaRPr lang="el-GR" altLang="el-GR">
              <a:solidFill>
                <a:schemeClr val="tx2"/>
              </a:solidFill>
            </a:endParaRPr>
          </a:p>
        </p:txBody>
      </p:sp>
      <p:sp>
        <p:nvSpPr>
          <p:cNvPr id="24580" name="3 - Θέση υποσέλιδου">
            <a:extLst>
              <a:ext uri="{FF2B5EF4-FFF2-40B4-BE49-F238E27FC236}">
                <a16:creationId xmlns:a16="http://schemas.microsoft.com/office/drawing/2014/main" id="{B21F3544-B40B-4152-AEB7-F91338747258}"/>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5" name="4 - Θέση αριθμού διαφάνειας">
            <a:extLst>
              <a:ext uri="{FF2B5EF4-FFF2-40B4-BE49-F238E27FC236}">
                <a16:creationId xmlns:a16="http://schemas.microsoft.com/office/drawing/2014/main" id="{58F1D767-7D93-44D1-A833-68453BF70448}"/>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65C5B91A-6A1D-499E-A8BD-9986DA46DA94}" type="slidenum">
              <a:rPr lang="el-GR" altLang="el-GR" sz="1200">
                <a:solidFill>
                  <a:srgbClr val="FFFFFF"/>
                </a:solidFill>
              </a:rPr>
              <a:pPr eaLnBrk="1" hangingPunct="1">
                <a:lnSpc>
                  <a:spcPct val="80000"/>
                </a:lnSpc>
              </a:pPr>
              <a:t>16</a:t>
            </a:fld>
            <a:endParaRPr lang="el-GR" altLang="el-GR" sz="1200">
              <a:solidFill>
                <a:srgbClr val="FFFFFF"/>
              </a:solidFill>
            </a:endParaRPr>
          </a:p>
        </p:txBody>
      </p:sp>
      <p:sp>
        <p:nvSpPr>
          <p:cNvPr id="6" name="5 - Θέση περιεχομένου">
            <a:extLst>
              <a:ext uri="{FF2B5EF4-FFF2-40B4-BE49-F238E27FC236}">
                <a16:creationId xmlns:a16="http://schemas.microsoft.com/office/drawing/2014/main" id="{05C42454-4824-4AA1-A5FD-709D778FABB6}"/>
              </a:ext>
            </a:extLst>
          </p:cNvPr>
          <p:cNvSpPr>
            <a:spLocks noGrp="1"/>
          </p:cNvSpPr>
          <p:nvPr>
            <p:ph sz="quarter" idx="1"/>
          </p:nvPr>
        </p:nvSpPr>
        <p:spPr>
          <a:xfrm>
            <a:off x="815975" y="1600200"/>
            <a:ext cx="10869613" cy="4495800"/>
          </a:xfrm>
        </p:spPr>
        <p:txBody>
          <a:bodyPr>
            <a:normAutofit fontScale="85000" lnSpcReduction="20000"/>
          </a:bodyPr>
          <a:lstStyle/>
          <a:p>
            <a:pPr marL="320040" indent="-320040" algn="just" eaLnBrk="1" fontAlgn="auto" hangingPunct="1">
              <a:lnSpc>
                <a:spcPct val="120000"/>
              </a:lnSpc>
              <a:spcAft>
                <a:spcPts val="0"/>
              </a:spcAft>
              <a:buFont typeface="Wingdings"/>
              <a:buChar char=""/>
              <a:defRPr/>
            </a:pPr>
            <a:r>
              <a:rPr lang="el-GR" u="sng" dirty="0"/>
              <a:t>Η Κοινωνική Παιδαγωγική ως μορφή διδακτικού σχεδιασμού σε σχέση με την ανάπτυξη προγραμμάτων άρχισε στα τέλη της δεκαετίας του ’60.</a:t>
            </a:r>
          </a:p>
          <a:p>
            <a:pPr marL="320040" indent="-320040" algn="just" eaLnBrk="1" fontAlgn="auto" hangingPunct="1">
              <a:spcAft>
                <a:spcPts val="0"/>
              </a:spcAft>
              <a:buFont typeface="Wingdings"/>
              <a:buChar char=""/>
              <a:defRPr/>
            </a:pPr>
            <a:r>
              <a:rPr lang="el-GR" b="1" dirty="0"/>
              <a:t> Οι πρώτες εφαρμογές παρατηρούνται σχεδόν αποκλειστικά στο χώρο της προσχολικής εκπαίδευσης (Σακελλαρίου, 2002).</a:t>
            </a:r>
          </a:p>
          <a:p>
            <a:pPr marL="320040" indent="-320040" algn="just" eaLnBrk="1" fontAlgn="auto" hangingPunct="1">
              <a:spcAft>
                <a:spcPts val="0"/>
              </a:spcAft>
              <a:buFont typeface="Wingdings"/>
              <a:buChar char=""/>
              <a:defRPr/>
            </a:pPr>
            <a:r>
              <a:rPr lang="el-GR" dirty="0"/>
              <a:t> Με την εξέλιξη των μεταρρυθμιστικών προσπαθειών για την προσχολική αγωγή (το Νηπιαγωγείο ως μορφωτική κοινότητα, προαγωγή της ισότητας ευκαιριών, εξουδετέρωση ελλειμμάτων της οικογενειακής κοινωνικοποίησης, συμπεράσματα της σύγχρονης αναπτυξιακής ψυχολογίας και της ψυχαναλυτικής θεωρίας) </a:t>
            </a:r>
            <a:r>
              <a:rPr lang="el-GR" u="sng" dirty="0"/>
              <a:t>δημιουργήθηκαν νέες αντιλήψεις σχεδιασμού για την αγωγή στο Νηπιαγωγείο.</a:t>
            </a:r>
          </a:p>
          <a:p>
            <a:pPr marL="320040" indent="-320040" algn="just" eaLnBrk="1" fontAlgn="auto" hangingPunct="1">
              <a:spcAft>
                <a:spcPts val="0"/>
              </a:spcAft>
              <a:buFont typeface="Wingdings"/>
              <a:buChar char=""/>
              <a:defRPr/>
            </a:pPr>
            <a:r>
              <a:rPr lang="el-GR" i="1" dirty="0"/>
              <a:t>Αυτό είχε ως αποτέλεσμα, να δημιουργηθούν προγράμματα τα οποία, τόσο στη στοχοθέτηση όσο και στα περιεχόμενα, παρουσίαζαν μια μετατόπιση από την προηγούμενη βασική διαδικασία μάθησης.</a:t>
            </a:r>
          </a:p>
          <a:p>
            <a:pPr marL="320040" indent="-320040" eaLnBrk="1" fontAlgn="auto" hangingPunct="1">
              <a:spcAft>
                <a:spcPts val="0"/>
              </a:spcAft>
              <a:buFont typeface="Wingdings"/>
              <a:buChar char=""/>
              <a:defRPr/>
            </a:pPr>
            <a:endParaRPr lang="el-GR" dirty="0"/>
          </a:p>
        </p:txBody>
      </p:sp>
    </p:spTree>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 Τίτλος">
            <a:extLst>
              <a:ext uri="{FF2B5EF4-FFF2-40B4-BE49-F238E27FC236}">
                <a16:creationId xmlns:a16="http://schemas.microsoft.com/office/drawing/2014/main" id="{E81EABBC-DFB0-4E9E-A703-637ECFB7FC51}"/>
              </a:ext>
            </a:extLst>
          </p:cNvPr>
          <p:cNvSpPr>
            <a:spLocks noGrp="1"/>
          </p:cNvSpPr>
          <p:nvPr>
            <p:ph type="title"/>
          </p:nvPr>
        </p:nvSpPr>
        <p:spPr>
          <a:xfrm>
            <a:off x="815975" y="228600"/>
            <a:ext cx="10869613" cy="990600"/>
          </a:xfrm>
        </p:spPr>
        <p:txBody>
          <a:bodyPr/>
          <a:lstStyle/>
          <a:p>
            <a:pPr marL="319088" indent="-319088" eaLnBrk="1" hangingPunct="1"/>
            <a:r>
              <a:rPr lang="el-GR" altLang="el-GR" sz="2800"/>
              <a:t>Από τα πρώτα Αναλυτικά Προγράμματα κοινωνικοπαιδαγωγικής δράσης είναι και αυτά των Schmalohr &amp; Belser.</a:t>
            </a:r>
          </a:p>
        </p:txBody>
      </p:sp>
      <p:sp>
        <p:nvSpPr>
          <p:cNvPr id="25603" name="2 - Θέση ημερομηνίας">
            <a:extLst>
              <a:ext uri="{FF2B5EF4-FFF2-40B4-BE49-F238E27FC236}">
                <a16:creationId xmlns:a16="http://schemas.microsoft.com/office/drawing/2014/main" id="{36B59084-81AA-4CAD-9504-6B49BE8C20D1}"/>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D2DB271-6453-4FAB-B175-B4DE913D9E9B}" type="datetime1">
              <a:rPr lang="el-GR" altLang="el-GR" smtClean="0">
                <a:solidFill>
                  <a:schemeClr val="tx2"/>
                </a:solidFill>
              </a:rPr>
              <a:pPr eaLnBrk="1" hangingPunct="1"/>
              <a:t>22/12/2019</a:t>
            </a:fld>
            <a:endParaRPr lang="el-GR" altLang="el-GR">
              <a:solidFill>
                <a:schemeClr val="tx2"/>
              </a:solidFill>
            </a:endParaRPr>
          </a:p>
        </p:txBody>
      </p:sp>
      <p:sp>
        <p:nvSpPr>
          <p:cNvPr id="25604" name="3 - Θέση υποσέλιδου">
            <a:extLst>
              <a:ext uri="{FF2B5EF4-FFF2-40B4-BE49-F238E27FC236}">
                <a16:creationId xmlns:a16="http://schemas.microsoft.com/office/drawing/2014/main" id="{C9511DF8-45BD-4FBF-8F85-56152265C90A}"/>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l-GR" altLang="el-GR">
                <a:solidFill>
                  <a:schemeClr val="tx2"/>
                </a:solidFill>
              </a:rPr>
              <a:t>Παναγιώτα Στράτη</a:t>
            </a:r>
          </a:p>
        </p:txBody>
      </p:sp>
      <p:sp>
        <p:nvSpPr>
          <p:cNvPr id="5" name="4 - Θέση αριθμού διαφάνειας">
            <a:extLst>
              <a:ext uri="{FF2B5EF4-FFF2-40B4-BE49-F238E27FC236}">
                <a16:creationId xmlns:a16="http://schemas.microsoft.com/office/drawing/2014/main" id="{9EF1E144-0EBD-4110-AF9B-FC9ADFA8626C}"/>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85E12506-30DB-4D5F-BF2F-D7F0DF7A45F5}" type="slidenum">
              <a:rPr lang="el-GR" altLang="el-GR" sz="1200">
                <a:solidFill>
                  <a:srgbClr val="FFFFFF"/>
                </a:solidFill>
              </a:rPr>
              <a:pPr eaLnBrk="1" hangingPunct="1">
                <a:lnSpc>
                  <a:spcPct val="80000"/>
                </a:lnSpc>
              </a:pPr>
              <a:t>17</a:t>
            </a:fld>
            <a:endParaRPr lang="el-GR" altLang="el-GR" sz="1200">
              <a:solidFill>
                <a:srgbClr val="FFFFFF"/>
              </a:solidFill>
            </a:endParaRPr>
          </a:p>
        </p:txBody>
      </p:sp>
      <p:sp>
        <p:nvSpPr>
          <p:cNvPr id="25606" name="5 - Θέση περιεχομένου">
            <a:extLst>
              <a:ext uri="{FF2B5EF4-FFF2-40B4-BE49-F238E27FC236}">
                <a16:creationId xmlns:a16="http://schemas.microsoft.com/office/drawing/2014/main" id="{B5812F2E-A529-4632-8A08-E20EBB8E356A}"/>
              </a:ext>
            </a:extLst>
          </p:cNvPr>
          <p:cNvSpPr>
            <a:spLocks noGrp="1"/>
          </p:cNvSpPr>
          <p:nvPr>
            <p:ph sz="quarter" idx="1"/>
          </p:nvPr>
        </p:nvSpPr>
        <p:spPr>
          <a:xfrm>
            <a:off x="815975" y="1600200"/>
            <a:ext cx="10869613" cy="4495800"/>
          </a:xfrm>
        </p:spPr>
        <p:txBody>
          <a:bodyPr/>
          <a:lstStyle/>
          <a:p>
            <a:pPr eaLnBrk="1" hangingPunct="1"/>
            <a:r>
              <a:rPr lang="el-GR" altLang="el-GR"/>
              <a:t>Πρόκειται για παραδοσιακά προγράμματα που αφορούν τη διαδικασία διαπαιδαγώγησης και μόρφωσης στο Νηπιαγωγείο συμπληρωμένα με δύο τομείς</a:t>
            </a:r>
            <a:r>
              <a:rPr lang="en-US" altLang="el-GR"/>
              <a:t>:</a:t>
            </a:r>
            <a:endParaRPr lang="el-GR" altLang="el-GR"/>
          </a:p>
          <a:p>
            <a:pPr eaLnBrk="1" hangingPunct="1">
              <a:buFont typeface="Wingdings" panose="05000000000000000000" pitchFamily="2" charset="2"/>
              <a:buBlip>
                <a:blip r:embed="rId2"/>
              </a:buBlip>
            </a:pPr>
            <a:r>
              <a:rPr lang="el-GR" altLang="el-GR"/>
              <a:t>την κοινωνική συμπεριφορά </a:t>
            </a:r>
            <a:endParaRPr lang="en-US" altLang="el-GR"/>
          </a:p>
          <a:p>
            <a:pPr eaLnBrk="1" hangingPunct="1">
              <a:buFont typeface="Wingdings" panose="05000000000000000000" pitchFamily="2" charset="2"/>
              <a:buBlip>
                <a:blip r:embed="rId2"/>
              </a:buBlip>
            </a:pPr>
            <a:r>
              <a:rPr lang="el-GR" altLang="el-GR"/>
              <a:t>και τις ασκήσεις της καθημερινής ζωής (Schmalohr,</a:t>
            </a:r>
            <a:r>
              <a:rPr lang="en-US" altLang="el-GR"/>
              <a:t> </a:t>
            </a:r>
            <a:r>
              <a:rPr lang="el-GR" altLang="el-GR"/>
              <a:t>1971).</a:t>
            </a:r>
          </a:p>
          <a:p>
            <a:pPr eaLnBrk="1" hangingPunct="1">
              <a:buFont typeface="Wingdings" panose="05000000000000000000" pitchFamily="2" charset="2"/>
              <a:buNone/>
            </a:pPr>
            <a:endParaRPr lang="el-GR" altLang="el-GR"/>
          </a:p>
        </p:txBody>
      </p:sp>
      <p:pic>
        <p:nvPicPr>
          <p:cNvPr id="25607" name="Picture 9" descr="Αποτέλεσμα εικόνας για earlychilhood">
            <a:extLst>
              <a:ext uri="{FF2B5EF4-FFF2-40B4-BE49-F238E27FC236}">
                <a16:creationId xmlns:a16="http://schemas.microsoft.com/office/drawing/2014/main" id="{5C760851-2388-46BF-8B6D-B27BD4F44FB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22538" y="4500563"/>
            <a:ext cx="3081337" cy="211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 Τίτλος">
            <a:extLst>
              <a:ext uri="{FF2B5EF4-FFF2-40B4-BE49-F238E27FC236}">
                <a16:creationId xmlns:a16="http://schemas.microsoft.com/office/drawing/2014/main" id="{2BAE5AF7-FB31-429A-89A8-99F6A0A92AD1}"/>
              </a:ext>
            </a:extLst>
          </p:cNvPr>
          <p:cNvSpPr>
            <a:spLocks noGrp="1"/>
          </p:cNvSpPr>
          <p:nvPr>
            <p:ph type="title"/>
          </p:nvPr>
        </p:nvSpPr>
        <p:spPr>
          <a:xfrm>
            <a:off x="815975" y="228600"/>
            <a:ext cx="10869613" cy="990600"/>
          </a:xfrm>
        </p:spPr>
        <p:txBody>
          <a:bodyPr/>
          <a:lstStyle/>
          <a:p>
            <a:pPr eaLnBrk="1" hangingPunct="1"/>
            <a:r>
              <a:rPr lang="el-GR" altLang="el-GR" sz="2800" b="1"/>
              <a:t>Τα Αναλυτικά Προγράμματα κοινωνικής προσέγγισης παρουσιάζουν ως βασικό πλεονέκτημα</a:t>
            </a:r>
            <a:r>
              <a:rPr lang="en-US" altLang="el-GR" sz="2800" b="1"/>
              <a:t>:</a:t>
            </a:r>
            <a:endParaRPr lang="el-GR" altLang="el-GR" sz="2800" b="1"/>
          </a:p>
        </p:txBody>
      </p:sp>
      <p:sp>
        <p:nvSpPr>
          <p:cNvPr id="26627" name="2 - Θέση ημερομηνίας">
            <a:extLst>
              <a:ext uri="{FF2B5EF4-FFF2-40B4-BE49-F238E27FC236}">
                <a16:creationId xmlns:a16="http://schemas.microsoft.com/office/drawing/2014/main" id="{DE397091-A85F-4964-8575-4DED63EB62C9}"/>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4827D04-DC83-46F6-B038-99F0D3C46E15}" type="datetime1">
              <a:rPr lang="el-GR" altLang="el-GR" smtClean="0">
                <a:solidFill>
                  <a:schemeClr val="tx2"/>
                </a:solidFill>
              </a:rPr>
              <a:pPr eaLnBrk="1" hangingPunct="1"/>
              <a:t>22/12/2019</a:t>
            </a:fld>
            <a:endParaRPr lang="el-GR" altLang="el-GR">
              <a:solidFill>
                <a:schemeClr val="tx2"/>
              </a:solidFill>
            </a:endParaRPr>
          </a:p>
        </p:txBody>
      </p:sp>
      <p:sp>
        <p:nvSpPr>
          <p:cNvPr id="26628" name="3 - Θέση υποσέλιδου">
            <a:extLst>
              <a:ext uri="{FF2B5EF4-FFF2-40B4-BE49-F238E27FC236}">
                <a16:creationId xmlns:a16="http://schemas.microsoft.com/office/drawing/2014/main" id="{4D6A720C-67D5-43DF-91F8-1686DDDE844D}"/>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5" name="4 - Θέση αριθμού διαφάνειας">
            <a:extLst>
              <a:ext uri="{FF2B5EF4-FFF2-40B4-BE49-F238E27FC236}">
                <a16:creationId xmlns:a16="http://schemas.microsoft.com/office/drawing/2014/main" id="{129B3A84-D2E8-4D40-AE44-C5DC5F82254C}"/>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2B1CE3BE-C247-45EF-B401-329B012A4D97}" type="slidenum">
              <a:rPr lang="el-GR" altLang="el-GR" sz="1200">
                <a:solidFill>
                  <a:srgbClr val="FFFFFF"/>
                </a:solidFill>
              </a:rPr>
              <a:pPr eaLnBrk="1" hangingPunct="1">
                <a:lnSpc>
                  <a:spcPct val="80000"/>
                </a:lnSpc>
              </a:pPr>
              <a:t>18</a:t>
            </a:fld>
            <a:endParaRPr lang="el-GR" altLang="el-GR" sz="1200">
              <a:solidFill>
                <a:srgbClr val="FFFFFF"/>
              </a:solidFill>
            </a:endParaRPr>
          </a:p>
        </p:txBody>
      </p:sp>
      <p:sp>
        <p:nvSpPr>
          <p:cNvPr id="26630" name="5 - Θέση περιεχομένου">
            <a:extLst>
              <a:ext uri="{FF2B5EF4-FFF2-40B4-BE49-F238E27FC236}">
                <a16:creationId xmlns:a16="http://schemas.microsoft.com/office/drawing/2014/main" id="{48EE5C19-AA97-4F8B-8763-24E3F901292C}"/>
              </a:ext>
            </a:extLst>
          </p:cNvPr>
          <p:cNvSpPr>
            <a:spLocks noGrp="1"/>
          </p:cNvSpPr>
          <p:nvPr>
            <p:ph sz="quarter" idx="1"/>
          </p:nvPr>
        </p:nvSpPr>
        <p:spPr>
          <a:xfrm>
            <a:off x="815975" y="1600200"/>
            <a:ext cx="10869613" cy="4495800"/>
          </a:xfrm>
          <a:ln w="38100">
            <a:solidFill>
              <a:schemeClr val="accent1"/>
            </a:solidFill>
            <a:miter lim="800000"/>
            <a:headEnd/>
            <a:tailEnd/>
          </a:ln>
        </p:spPr>
        <p:txBody>
          <a:bodyPr/>
          <a:lstStyle/>
          <a:p>
            <a:pPr eaLnBrk="1" hangingPunct="1"/>
            <a:r>
              <a:rPr lang="el-GR" altLang="el-GR"/>
              <a:t>τη συμμετοχή του μαθητή στο σχεδιασμό της εκπαιδευτικής διαδικασίας, </a:t>
            </a:r>
            <a:endParaRPr lang="en-US" altLang="el-GR"/>
          </a:p>
          <a:p>
            <a:pPr eaLnBrk="1" hangingPunct="1"/>
            <a:r>
              <a:rPr lang="el-GR" altLang="el-GR"/>
              <a:t>Τις ευκαιρίες για δράση σε πολλαπλά επίπεδα, </a:t>
            </a:r>
          </a:p>
          <a:p>
            <a:pPr eaLnBrk="1" hangingPunct="1"/>
            <a:r>
              <a:rPr lang="el-GR" altLang="el-GR"/>
              <a:t>την ανάπτυξη της υπευθυνότητας,</a:t>
            </a:r>
          </a:p>
          <a:p>
            <a:pPr eaLnBrk="1" hangingPunct="1"/>
            <a:r>
              <a:rPr lang="el-GR" altLang="el-GR"/>
              <a:t> την ανάπτυξη</a:t>
            </a:r>
            <a:r>
              <a:rPr lang="en-US" altLang="el-GR"/>
              <a:t> </a:t>
            </a:r>
            <a:r>
              <a:rPr lang="el-GR" altLang="el-GR"/>
              <a:t>της ικανότητας επίλυσης προβλημάτων, </a:t>
            </a:r>
          </a:p>
          <a:p>
            <a:pPr eaLnBrk="1" hangingPunct="1"/>
            <a:r>
              <a:rPr lang="el-GR" altLang="el-GR"/>
              <a:t>Καθώς επίσης, ευκαιρίες για διάλογο και λήψη αποφάσεων.</a:t>
            </a:r>
          </a:p>
          <a:p>
            <a:pPr eaLnBrk="1" hangingPunct="1">
              <a:buFont typeface="Wingdings" panose="05000000000000000000" pitchFamily="2" charset="2"/>
              <a:buNone/>
            </a:pPr>
            <a:endParaRPr lang="el-GR" altLang="el-GR"/>
          </a:p>
          <a:p>
            <a:pPr eaLnBrk="1" hangingPunct="1"/>
            <a:endParaRPr lang="el-GR" altLang="el-GR"/>
          </a:p>
        </p:txBody>
      </p:sp>
      <p:pic>
        <p:nvPicPr>
          <p:cNvPr id="26631" name="Picture 8" descr="Αποτέλεσμα εικόνας για earlychilhood">
            <a:extLst>
              <a:ext uri="{FF2B5EF4-FFF2-40B4-BE49-F238E27FC236}">
                <a16:creationId xmlns:a16="http://schemas.microsoft.com/office/drawing/2014/main" id="{3440C0DD-EAEE-40A9-88A6-D1889FE7F03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09100" y="2071688"/>
            <a:ext cx="2071688" cy="161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 Θέση ημερομηνίας">
            <a:extLst>
              <a:ext uri="{FF2B5EF4-FFF2-40B4-BE49-F238E27FC236}">
                <a16:creationId xmlns:a16="http://schemas.microsoft.com/office/drawing/2014/main" id="{F1DD0700-2704-484C-933E-04361E1E5242}"/>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4ABBF32-D9A2-48BA-AD58-2C274B147D12}" type="datetime1">
              <a:rPr lang="el-GR" altLang="el-GR" smtClean="0">
                <a:solidFill>
                  <a:schemeClr val="tx2"/>
                </a:solidFill>
              </a:rPr>
              <a:pPr eaLnBrk="1" hangingPunct="1"/>
              <a:t>22/12/2019</a:t>
            </a:fld>
            <a:endParaRPr lang="el-GR" altLang="el-GR">
              <a:solidFill>
                <a:schemeClr val="tx2"/>
              </a:solidFill>
            </a:endParaRPr>
          </a:p>
        </p:txBody>
      </p:sp>
      <p:sp>
        <p:nvSpPr>
          <p:cNvPr id="27651" name="2 - Θέση υποσέλιδου">
            <a:extLst>
              <a:ext uri="{FF2B5EF4-FFF2-40B4-BE49-F238E27FC236}">
                <a16:creationId xmlns:a16="http://schemas.microsoft.com/office/drawing/2014/main" id="{988E2533-1B41-4063-B6B0-BCD222DE5DD3}"/>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27652" name="3 - Θέση αριθμού διαφάνειας">
            <a:extLst>
              <a:ext uri="{FF2B5EF4-FFF2-40B4-BE49-F238E27FC236}">
                <a16:creationId xmlns:a16="http://schemas.microsoft.com/office/drawing/2014/main" id="{5B216794-7EFA-4AB7-A99A-11C7A737BFFF}"/>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7FFC98C-2D3E-4D06-9D3D-BE4034440901}" type="slidenum">
              <a:rPr lang="el-GR" altLang="el-GR">
                <a:solidFill>
                  <a:schemeClr val="tx2"/>
                </a:solidFill>
              </a:rPr>
              <a:pPr eaLnBrk="1" hangingPunct="1"/>
              <a:t>19</a:t>
            </a:fld>
            <a:endParaRPr lang="el-GR" altLang="el-GR">
              <a:solidFill>
                <a:schemeClr val="tx2"/>
              </a:solidFill>
            </a:endParaRPr>
          </a:p>
        </p:txBody>
      </p:sp>
      <p:sp>
        <p:nvSpPr>
          <p:cNvPr id="27653" name="4 - Ορθογώνιο">
            <a:extLst>
              <a:ext uri="{FF2B5EF4-FFF2-40B4-BE49-F238E27FC236}">
                <a16:creationId xmlns:a16="http://schemas.microsoft.com/office/drawing/2014/main" id="{BFA7DFC3-B598-41C1-814D-12A03DACE7B0}"/>
              </a:ext>
            </a:extLst>
          </p:cNvPr>
          <p:cNvSpPr>
            <a:spLocks noChangeArrowheads="1"/>
          </p:cNvSpPr>
          <p:nvPr/>
        </p:nvSpPr>
        <p:spPr bwMode="auto">
          <a:xfrm>
            <a:off x="450850" y="196850"/>
            <a:ext cx="11501438" cy="6002338"/>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endParaRPr lang="el-GR" altLang="el-GR" sz="2400"/>
          </a:p>
          <a:p>
            <a:pPr algn="just" eaLnBrk="1" hangingPunct="1">
              <a:buFontTx/>
              <a:buBlip>
                <a:blip r:embed="rId2"/>
              </a:buBlip>
            </a:pPr>
            <a:r>
              <a:rPr lang="el-GR" altLang="el-GR" sz="2400"/>
              <a:t>Μια σημαντική νέα αρχή για την προσχολική εκπαίδευση και ένα καλό παράδειγμα κοινωνικής προσέγγισης αποτελεί το πρόγραμμα </a:t>
            </a:r>
            <a:r>
              <a:rPr lang="el-GR" altLang="el-GR" sz="2400" b="1" u="sng">
                <a:solidFill>
                  <a:schemeClr val="tx2"/>
                </a:solidFill>
              </a:rPr>
              <a:t>«Κοινωνική Μάθηση» της Ομάδας Εργασίας Προσχολικής Αγωγής του Μονάχου</a:t>
            </a:r>
            <a:r>
              <a:rPr lang="el-GR" altLang="el-GR" sz="2400"/>
              <a:t> (Arbeitsgruppe </a:t>
            </a:r>
            <a:r>
              <a:rPr lang="de-DE" altLang="el-GR" sz="2400"/>
              <a:t>Vorschulerziehung in München) (Σακελλαρίου, 2002, Zimmer,</a:t>
            </a:r>
            <a:r>
              <a:rPr lang="el-GR" altLang="el-GR" sz="2400"/>
              <a:t> 1997, Zimmer, 1998).</a:t>
            </a:r>
          </a:p>
          <a:p>
            <a:pPr algn="just" eaLnBrk="1" hangingPunct="1">
              <a:buFontTx/>
              <a:buBlip>
                <a:blip r:embed="rId2"/>
              </a:buBlip>
            </a:pPr>
            <a:endParaRPr lang="el-GR" altLang="el-GR" sz="2400"/>
          </a:p>
          <a:p>
            <a:pPr algn="just" eaLnBrk="1" hangingPunct="1">
              <a:buFontTx/>
              <a:buBlip>
                <a:blip r:embed="rId2"/>
              </a:buBlip>
            </a:pPr>
            <a:r>
              <a:rPr lang="el-GR" altLang="el-GR" sz="2400"/>
              <a:t> Το πρόγραμμα αυτό αναπτύσσει ένα εξειδικευμένο κοινωνικοπαιδαγωγικό πρόγραμμα για την προσχολική εκπαίδευση. </a:t>
            </a:r>
          </a:p>
          <a:p>
            <a:pPr algn="just" eaLnBrk="1" hangingPunct="1">
              <a:buFontTx/>
              <a:buBlip>
                <a:blip r:embed="rId2"/>
              </a:buBlip>
            </a:pPr>
            <a:endParaRPr lang="el-GR" altLang="el-GR" sz="2400"/>
          </a:p>
          <a:p>
            <a:pPr algn="just" eaLnBrk="1" hangingPunct="1">
              <a:buFontTx/>
              <a:buBlip>
                <a:blip r:embed="rId2"/>
              </a:buBlip>
            </a:pPr>
            <a:r>
              <a:rPr lang="el-GR" altLang="el-GR" sz="2400"/>
              <a:t>Για πρώτη φορά οι ιδιαίτερες προϋποθέσεις του Νηπιαγωγείου και οι βιωματικές καταστάσεις των παιδιών της προσχολικής ηλικίας γίνονται η βάση ενός προγράμματος.</a:t>
            </a:r>
          </a:p>
          <a:p>
            <a:pPr algn="just" eaLnBrk="1" hangingPunct="1">
              <a:buFontTx/>
              <a:buBlip>
                <a:blip r:embed="rId2"/>
              </a:buBlip>
            </a:pPr>
            <a:endParaRPr lang="el-GR" altLang="el-GR" sz="2400"/>
          </a:p>
          <a:p>
            <a:pPr algn="just" eaLnBrk="1" hangingPunct="1">
              <a:buFontTx/>
              <a:buBlip>
                <a:blip r:embed="rId2"/>
              </a:buBlip>
            </a:pPr>
            <a:r>
              <a:rPr lang="el-GR" altLang="el-GR" sz="2400"/>
              <a:t>Βασικό σημείο αναφοράς γίνεται αυτό που στο σχολείο ήταν περιθωριακό θέμα, δηλαδή </a:t>
            </a:r>
            <a:r>
              <a:rPr lang="el-GR" altLang="el-GR" sz="2400" b="1"/>
              <a:t>η βιωματική και κοινωνική ζωή του παιδιού</a:t>
            </a:r>
            <a:r>
              <a:rPr lang="el-GR" altLang="el-GR" sz="2400"/>
              <a:t>, από όπου προκύπτουν οι συγκεκριμένοι στόχοι της κοινωνικοπαιδαγωγικής προσχολικής αγωγής.</a:t>
            </a:r>
          </a:p>
        </p:txBody>
      </p:sp>
    </p:spTree>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 Τίτλος">
            <a:extLst>
              <a:ext uri="{FF2B5EF4-FFF2-40B4-BE49-F238E27FC236}">
                <a16:creationId xmlns:a16="http://schemas.microsoft.com/office/drawing/2014/main" id="{824CA060-2F49-495A-8ECE-8DD0D36224FF}"/>
              </a:ext>
            </a:extLst>
          </p:cNvPr>
          <p:cNvSpPr>
            <a:spLocks noGrp="1"/>
          </p:cNvSpPr>
          <p:nvPr>
            <p:ph type="title"/>
          </p:nvPr>
        </p:nvSpPr>
        <p:spPr>
          <a:xfrm>
            <a:off x="815975" y="228600"/>
            <a:ext cx="10869613" cy="990600"/>
          </a:xfrm>
        </p:spPr>
        <p:txBody>
          <a:bodyPr>
            <a:normAutofit/>
          </a:bodyPr>
          <a:lstStyle/>
          <a:p>
            <a:pPr algn="ctr" eaLnBrk="1" fontAlgn="auto" hangingPunct="1">
              <a:spcAft>
                <a:spcPts val="0"/>
              </a:spcAft>
              <a:defRPr/>
            </a:pPr>
            <a:r>
              <a:rPr lang="el-GR" sz="3200" b="1" dirty="0">
                <a:solidFill>
                  <a:schemeClr val="accent1">
                    <a:lumMod val="60000"/>
                    <a:lumOff val="40000"/>
                  </a:schemeClr>
                </a:solidFill>
              </a:rPr>
              <a:t>Περιεχόμενα Μαθήματος</a:t>
            </a:r>
          </a:p>
        </p:txBody>
      </p:sp>
      <p:sp>
        <p:nvSpPr>
          <p:cNvPr id="10243" name="5 - Θέση ημερομηνίας">
            <a:extLst>
              <a:ext uri="{FF2B5EF4-FFF2-40B4-BE49-F238E27FC236}">
                <a16:creationId xmlns:a16="http://schemas.microsoft.com/office/drawing/2014/main" id="{8C5654E9-5652-4E44-A7E0-C296DAF8C408}"/>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6158E0D-BB7B-41A9-A7C9-E9689A99526C}" type="datetime1">
              <a:rPr lang="el-GR" altLang="el-GR" smtClean="0">
                <a:solidFill>
                  <a:schemeClr val="tx2"/>
                </a:solidFill>
              </a:rPr>
              <a:pPr eaLnBrk="1" hangingPunct="1"/>
              <a:t>22/12/2019</a:t>
            </a:fld>
            <a:endParaRPr lang="el-GR" altLang="el-GR">
              <a:solidFill>
                <a:schemeClr val="tx2"/>
              </a:solidFill>
            </a:endParaRPr>
          </a:p>
        </p:txBody>
      </p:sp>
      <p:sp>
        <p:nvSpPr>
          <p:cNvPr id="10244" name="4 - Θέση υποσέλιδου">
            <a:extLst>
              <a:ext uri="{FF2B5EF4-FFF2-40B4-BE49-F238E27FC236}">
                <a16:creationId xmlns:a16="http://schemas.microsoft.com/office/drawing/2014/main" id="{E71D699A-0382-458A-A072-763441A5765B}"/>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4" name="3 - Θέση αριθμού διαφάνειας">
            <a:extLst>
              <a:ext uri="{FF2B5EF4-FFF2-40B4-BE49-F238E27FC236}">
                <a16:creationId xmlns:a16="http://schemas.microsoft.com/office/drawing/2014/main" id="{1298A67E-2152-4CF6-8338-A16151904D28}"/>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D2EEDCD4-87C5-479D-94BE-98A171756A7E}" type="slidenum">
              <a:rPr lang="el-GR" altLang="el-GR" sz="1200">
                <a:solidFill>
                  <a:srgbClr val="FFFFFF"/>
                </a:solidFill>
              </a:rPr>
              <a:pPr eaLnBrk="1" hangingPunct="1">
                <a:lnSpc>
                  <a:spcPct val="80000"/>
                </a:lnSpc>
              </a:pPr>
              <a:t>2</a:t>
            </a:fld>
            <a:endParaRPr lang="el-GR" altLang="el-GR" sz="1200">
              <a:solidFill>
                <a:srgbClr val="FFFFFF"/>
              </a:solidFill>
            </a:endParaRPr>
          </a:p>
        </p:txBody>
      </p:sp>
      <p:sp>
        <p:nvSpPr>
          <p:cNvPr id="10246" name="2 - Θέση περιεχομένου">
            <a:extLst>
              <a:ext uri="{FF2B5EF4-FFF2-40B4-BE49-F238E27FC236}">
                <a16:creationId xmlns:a16="http://schemas.microsoft.com/office/drawing/2014/main" id="{714F76ED-62A0-4FE7-A537-D0EEE2A899B2}"/>
              </a:ext>
            </a:extLst>
          </p:cNvPr>
          <p:cNvSpPr>
            <a:spLocks noGrp="1"/>
          </p:cNvSpPr>
          <p:nvPr>
            <p:ph sz="quarter" idx="1"/>
          </p:nvPr>
        </p:nvSpPr>
        <p:spPr>
          <a:xfrm>
            <a:off x="815975" y="1600200"/>
            <a:ext cx="10869613" cy="4495800"/>
          </a:xfrm>
        </p:spPr>
        <p:txBody>
          <a:bodyPr/>
          <a:lstStyle/>
          <a:p>
            <a:pPr eaLnBrk="1" hangingPunct="1">
              <a:buFont typeface="Arial" panose="020B0604020202020204" pitchFamily="34" charset="0"/>
              <a:buBlip>
                <a:blip r:embed="rId2"/>
              </a:buBlip>
            </a:pPr>
            <a:r>
              <a:rPr lang="el-GR" altLang="el-GR" sz="2400"/>
              <a:t>Τύποι παιδαγωγικών Σχεδίων</a:t>
            </a:r>
          </a:p>
          <a:p>
            <a:pPr eaLnBrk="1" hangingPunct="1">
              <a:buFont typeface="Wingdings" panose="05000000000000000000" pitchFamily="2" charset="2"/>
              <a:buChar char="ü"/>
            </a:pPr>
            <a:r>
              <a:rPr lang="el-GR" altLang="el-GR" sz="2400"/>
              <a:t>Οι παιδαγωγικές απόψεις του Fröbel</a:t>
            </a:r>
          </a:p>
          <a:p>
            <a:pPr eaLnBrk="1" hangingPunct="1">
              <a:buFont typeface="Wingdings" panose="05000000000000000000" pitchFamily="2" charset="2"/>
              <a:buChar char="ü"/>
            </a:pPr>
            <a:r>
              <a:rPr lang="el-GR" altLang="el-GR" sz="2400"/>
              <a:t>Η παιδαγωγική του </a:t>
            </a:r>
            <a:r>
              <a:rPr lang="en-US" altLang="el-GR" sz="2400"/>
              <a:t>Waldorf</a:t>
            </a:r>
            <a:endParaRPr lang="el-GR" altLang="el-GR" sz="2400"/>
          </a:p>
          <a:p>
            <a:pPr eaLnBrk="1" hangingPunct="1">
              <a:buFont typeface="Wingdings" panose="05000000000000000000" pitchFamily="2" charset="2"/>
              <a:buChar char="ü"/>
            </a:pPr>
            <a:r>
              <a:rPr lang="el-GR" altLang="el-GR" sz="2400"/>
              <a:t>Η παιδαγωγική και διδακτική πρακτική της </a:t>
            </a:r>
            <a:r>
              <a:rPr lang="en-US" altLang="el-GR" sz="2400"/>
              <a:t>Montessori</a:t>
            </a:r>
            <a:endParaRPr lang="el-GR" altLang="el-GR" sz="2400"/>
          </a:p>
          <a:p>
            <a:pPr eaLnBrk="1" hangingPunct="1">
              <a:buFont typeface="Arial" panose="020B0604020202020204" pitchFamily="34" charset="0"/>
              <a:buBlip>
                <a:blip r:embed="rId2"/>
              </a:buBlip>
            </a:pPr>
            <a:r>
              <a:rPr lang="el-GR" altLang="el-GR" sz="2400"/>
              <a:t>Διδακτικές Προτάσεις</a:t>
            </a:r>
          </a:p>
          <a:p>
            <a:pPr eaLnBrk="1" hangingPunct="1"/>
            <a:r>
              <a:rPr lang="el-GR" altLang="el-GR" sz="2400"/>
              <a:t>Α) Η πρόταση της αναπτυξιακής (λειτουργικής) θεώρησης</a:t>
            </a:r>
          </a:p>
          <a:p>
            <a:pPr eaLnBrk="1" hangingPunct="1"/>
            <a:r>
              <a:rPr lang="el-GR" altLang="el-GR" sz="2400"/>
              <a:t>Β) Η πρόταση της ακαδημαϊκής (επιστημονικής) θεώρησης</a:t>
            </a:r>
          </a:p>
          <a:p>
            <a:pPr eaLnBrk="1" hangingPunct="1"/>
            <a:r>
              <a:rPr lang="el-GR" altLang="el-GR" sz="2400"/>
              <a:t>Γ) Η πρόταση της βιωματικής – κοινωνικής θεώρησης</a:t>
            </a:r>
          </a:p>
          <a:p>
            <a:pPr eaLnBrk="1" hangingPunct="1">
              <a:buFont typeface="Arial" panose="020B0604020202020204" pitchFamily="34" charset="0"/>
              <a:buBlip>
                <a:blip r:embed="rId2"/>
              </a:buBlip>
            </a:pPr>
            <a:r>
              <a:rPr lang="el-GR" altLang="el-GR" sz="2400"/>
              <a:t>Προγράμματα Ενιαίας Δομής</a:t>
            </a:r>
          </a:p>
          <a:p>
            <a:pPr eaLnBrk="1" hangingPunct="1"/>
            <a:endParaRPr lang="el-GR" altLang="el-GR" sz="2000"/>
          </a:p>
        </p:txBody>
      </p:sp>
    </p:spTree>
  </p:cSld>
  <p:clrMapOvr>
    <a:masterClrMapping/>
  </p:clrMapOvr>
  <p:transition spd="med">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a:extLst>
              <a:ext uri="{FF2B5EF4-FFF2-40B4-BE49-F238E27FC236}">
                <a16:creationId xmlns:a16="http://schemas.microsoft.com/office/drawing/2014/main" id="{B29C7AC9-DD82-4B40-8BF3-2DA0C7F1244C}"/>
              </a:ext>
            </a:extLst>
          </p:cNvPr>
          <p:cNvSpPr>
            <a:spLocks noGrp="1"/>
          </p:cNvSpPr>
          <p:nvPr>
            <p:ph type="title"/>
          </p:nvPr>
        </p:nvSpPr>
        <p:spPr>
          <a:xfrm>
            <a:off x="815975" y="285750"/>
            <a:ext cx="10869613" cy="1571625"/>
          </a:xfrm>
        </p:spPr>
        <p:txBody>
          <a:bodyPr>
            <a:normAutofit fontScale="90000"/>
          </a:bodyPr>
          <a:lstStyle/>
          <a:p>
            <a:pPr algn="ctr" eaLnBrk="1" fontAlgn="auto" hangingPunct="1">
              <a:spcAft>
                <a:spcPts val="0"/>
              </a:spcAft>
              <a:defRPr/>
            </a:pPr>
            <a:r>
              <a:rPr lang="el-GR" sz="2700" b="1" dirty="0">
                <a:latin typeface="+mn-lt"/>
              </a:rPr>
              <a:t>Το πρόγραμμα «Κοινωνική Μάθηση» της Ομάδας Εργασίας Προσχολικής</a:t>
            </a:r>
            <a:br>
              <a:rPr lang="el-GR" sz="2700" b="1" dirty="0">
                <a:latin typeface="+mn-lt"/>
              </a:rPr>
            </a:br>
            <a:r>
              <a:rPr lang="de-DE" sz="2700" b="1" dirty="0" err="1">
                <a:latin typeface="Calibri" pitchFamily="34" charset="0"/>
                <a:cs typeface="Calibri" pitchFamily="34" charset="0"/>
              </a:rPr>
              <a:t>Αγωγής</a:t>
            </a:r>
            <a:r>
              <a:rPr lang="de-DE" sz="2700" b="1" dirty="0">
                <a:latin typeface="Calibri" pitchFamily="34" charset="0"/>
                <a:cs typeface="Calibri" pitchFamily="34" charset="0"/>
              </a:rPr>
              <a:t> </a:t>
            </a:r>
            <a:r>
              <a:rPr lang="de-DE" sz="2700" b="1" dirty="0" err="1">
                <a:latin typeface="Calibri" pitchFamily="34" charset="0"/>
                <a:cs typeface="Calibri" pitchFamily="34" charset="0"/>
              </a:rPr>
              <a:t>του</a:t>
            </a:r>
            <a:r>
              <a:rPr lang="de-DE" sz="2700" b="1" dirty="0">
                <a:latin typeface="Calibri" pitchFamily="34" charset="0"/>
                <a:cs typeface="Calibri" pitchFamily="34" charset="0"/>
              </a:rPr>
              <a:t> </a:t>
            </a:r>
            <a:r>
              <a:rPr lang="de-DE" sz="2700" b="1" dirty="0" err="1">
                <a:latin typeface="Calibri" pitchFamily="34" charset="0"/>
                <a:cs typeface="Calibri" pitchFamily="34" charset="0"/>
              </a:rPr>
              <a:t>Μονάχου</a:t>
            </a:r>
            <a:r>
              <a:rPr lang="de-DE" sz="2700" b="1" dirty="0">
                <a:latin typeface="Calibri" pitchFamily="34" charset="0"/>
                <a:cs typeface="Calibri" pitchFamily="34" charset="0"/>
              </a:rPr>
              <a:t> (ARBEITSGRUPPE VORSCHULERZIEHUNG</a:t>
            </a:r>
            <a:br>
              <a:rPr lang="de-DE" sz="2700" b="1" dirty="0">
                <a:latin typeface="Calibri" pitchFamily="34" charset="0"/>
                <a:cs typeface="Calibri" pitchFamily="34" charset="0"/>
              </a:rPr>
            </a:br>
            <a:r>
              <a:rPr lang="it-IT" sz="2700" b="1" dirty="0">
                <a:latin typeface="Calibri" pitchFamily="34" charset="0"/>
                <a:cs typeface="Calibri" pitchFamily="34" charset="0"/>
              </a:rPr>
              <a:t>IN MÜNCHEN)</a:t>
            </a:r>
            <a:br>
              <a:rPr lang="it-IT" b="1" dirty="0"/>
            </a:br>
            <a:endParaRPr lang="el-GR" dirty="0"/>
          </a:p>
        </p:txBody>
      </p:sp>
      <p:sp>
        <p:nvSpPr>
          <p:cNvPr id="28675" name="2 - Θέση ημερομηνίας">
            <a:extLst>
              <a:ext uri="{FF2B5EF4-FFF2-40B4-BE49-F238E27FC236}">
                <a16:creationId xmlns:a16="http://schemas.microsoft.com/office/drawing/2014/main" id="{BE80A375-6EF7-4666-8B21-D5220E622EF2}"/>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48260B1-96EC-46FD-B228-333032ED515E}" type="datetime1">
              <a:rPr lang="el-GR" altLang="el-GR" smtClean="0">
                <a:solidFill>
                  <a:schemeClr val="tx2"/>
                </a:solidFill>
              </a:rPr>
              <a:pPr eaLnBrk="1" hangingPunct="1"/>
              <a:t>22/12/2019</a:t>
            </a:fld>
            <a:endParaRPr lang="el-GR" altLang="el-GR">
              <a:solidFill>
                <a:schemeClr val="tx2"/>
              </a:solidFill>
            </a:endParaRPr>
          </a:p>
        </p:txBody>
      </p:sp>
      <p:sp>
        <p:nvSpPr>
          <p:cNvPr id="28676" name="3 - Θέση υποσέλιδου">
            <a:extLst>
              <a:ext uri="{FF2B5EF4-FFF2-40B4-BE49-F238E27FC236}">
                <a16:creationId xmlns:a16="http://schemas.microsoft.com/office/drawing/2014/main" id="{0D07D6C8-41E5-44CE-8A8B-72974492A07E}"/>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5" name="4 - Θέση αριθμού διαφάνειας">
            <a:extLst>
              <a:ext uri="{FF2B5EF4-FFF2-40B4-BE49-F238E27FC236}">
                <a16:creationId xmlns:a16="http://schemas.microsoft.com/office/drawing/2014/main" id="{2B5298FC-B7DF-49AC-85C3-BF3520B6BA1B}"/>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1CCFF394-1C27-48E8-842E-87FBACBCF81E}" type="slidenum">
              <a:rPr lang="el-GR" altLang="el-GR" sz="1200">
                <a:solidFill>
                  <a:srgbClr val="FFFFFF"/>
                </a:solidFill>
              </a:rPr>
              <a:pPr eaLnBrk="1" hangingPunct="1">
                <a:lnSpc>
                  <a:spcPct val="80000"/>
                </a:lnSpc>
              </a:pPr>
              <a:t>20</a:t>
            </a:fld>
            <a:endParaRPr lang="el-GR" altLang="el-GR" sz="1200">
              <a:solidFill>
                <a:srgbClr val="FFFFFF"/>
              </a:solidFill>
            </a:endParaRPr>
          </a:p>
        </p:txBody>
      </p:sp>
      <p:sp>
        <p:nvSpPr>
          <p:cNvPr id="28678" name="5 - Θέση περιεχομένου">
            <a:extLst>
              <a:ext uri="{FF2B5EF4-FFF2-40B4-BE49-F238E27FC236}">
                <a16:creationId xmlns:a16="http://schemas.microsoft.com/office/drawing/2014/main" id="{6A97CA83-9DFA-44BE-813C-88AF06F54A7F}"/>
              </a:ext>
            </a:extLst>
          </p:cNvPr>
          <p:cNvSpPr>
            <a:spLocks noGrp="1"/>
          </p:cNvSpPr>
          <p:nvPr>
            <p:ph sz="quarter" idx="1"/>
          </p:nvPr>
        </p:nvSpPr>
        <p:spPr>
          <a:xfrm>
            <a:off x="815975" y="1600200"/>
            <a:ext cx="10869613" cy="4495800"/>
          </a:xfrm>
          <a:ln w="38100">
            <a:solidFill>
              <a:schemeClr val="accent1"/>
            </a:solidFill>
            <a:miter lim="800000"/>
            <a:headEnd/>
            <a:tailEnd/>
          </a:ln>
        </p:spPr>
        <p:txBody>
          <a:bodyPr/>
          <a:lstStyle/>
          <a:p>
            <a:pPr algn="just" eaLnBrk="1" hangingPunct="1"/>
            <a:r>
              <a:rPr lang="el-GR" altLang="el-GR"/>
              <a:t>Το πρόγραμμα «Κοινωνική Μάθηση» συντάχθηκε από την Ομάδα Εργασίας Προσχολικής Αγωγής του Deutsches Jugendinstitut του Μονάχου σε συνεργασία με Νηπιαγωγεία του Rheinland - Pfalz και της Έσσης (Σακελλαρίου, 2002). </a:t>
            </a:r>
          </a:p>
          <a:p>
            <a:pPr algn="just" eaLnBrk="1" hangingPunct="1"/>
            <a:r>
              <a:rPr lang="el-GR" altLang="el-GR"/>
              <a:t>Οι παιδαγωγοί της Ομάδας Εργασίας προτείνουν οι διαδικασίες αγωγής και μάθησης να σχετίζονται άμεσα με τη συγκεκριμένη κοινωνική πραγματικότητα και όχι με σχολικούς μαθησιακούς τομείς ή με επιστημονικές ειδικότητες (</a:t>
            </a:r>
            <a:r>
              <a:rPr lang="it-IT" altLang="el-GR"/>
              <a:t>Zimmer, 1998).</a:t>
            </a:r>
          </a:p>
          <a:p>
            <a:pPr eaLnBrk="1" hangingPunct="1"/>
            <a:endParaRPr lang="el-GR" altLang="el-GR"/>
          </a:p>
        </p:txBody>
      </p:sp>
    </p:spTree>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a:extLst>
              <a:ext uri="{FF2B5EF4-FFF2-40B4-BE49-F238E27FC236}">
                <a16:creationId xmlns:a16="http://schemas.microsoft.com/office/drawing/2014/main" id="{05E37853-8CDE-44C2-A749-67AA6F9621CD}"/>
              </a:ext>
            </a:extLst>
          </p:cNvPr>
          <p:cNvSpPr>
            <a:spLocks noGrp="1"/>
          </p:cNvSpPr>
          <p:nvPr>
            <p:ph type="title"/>
          </p:nvPr>
        </p:nvSpPr>
        <p:spPr>
          <a:xfrm>
            <a:off x="815975" y="228600"/>
            <a:ext cx="10869613" cy="1628775"/>
          </a:xfrm>
        </p:spPr>
        <p:txBody>
          <a:bodyPr>
            <a:normAutofit fontScale="90000"/>
          </a:bodyPr>
          <a:lstStyle/>
          <a:p>
            <a:pPr eaLnBrk="1" fontAlgn="auto" hangingPunct="1">
              <a:spcAft>
                <a:spcPts val="0"/>
              </a:spcAft>
              <a:defRPr/>
            </a:pPr>
            <a:br>
              <a:rPr lang="el-GR" sz="3100" dirty="0"/>
            </a:br>
            <a:r>
              <a:rPr lang="el-GR" sz="3100" b="1" dirty="0"/>
              <a:t>Τα βασικά σημεία του προγράμματος είναι τα εξής:</a:t>
            </a:r>
            <a:br>
              <a:rPr lang="el-GR" sz="3100" b="1" dirty="0"/>
            </a:br>
            <a:r>
              <a:rPr lang="el-GR" sz="3100" b="1" dirty="0"/>
              <a:t>1. Η </a:t>
            </a:r>
            <a:r>
              <a:rPr lang="el-GR" sz="3100" b="1" dirty="0" err="1"/>
              <a:t>σκοποθεσία</a:t>
            </a:r>
            <a:br>
              <a:rPr lang="el-GR" dirty="0"/>
            </a:br>
            <a:br>
              <a:rPr lang="el-GR" dirty="0"/>
            </a:br>
            <a:endParaRPr lang="el-GR" dirty="0"/>
          </a:p>
        </p:txBody>
      </p:sp>
      <p:sp>
        <p:nvSpPr>
          <p:cNvPr id="29699" name="2 - Θέση ημερομηνίας">
            <a:extLst>
              <a:ext uri="{FF2B5EF4-FFF2-40B4-BE49-F238E27FC236}">
                <a16:creationId xmlns:a16="http://schemas.microsoft.com/office/drawing/2014/main" id="{4C401FCE-801A-4A38-9B81-0784BA70E59C}"/>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6CA76A8-611B-46A2-BF7D-21E036525B57}" type="datetime1">
              <a:rPr lang="el-GR" altLang="el-GR" smtClean="0">
                <a:solidFill>
                  <a:schemeClr val="tx2"/>
                </a:solidFill>
              </a:rPr>
              <a:pPr eaLnBrk="1" hangingPunct="1"/>
              <a:t>22/12/2019</a:t>
            </a:fld>
            <a:endParaRPr lang="el-GR" altLang="el-GR">
              <a:solidFill>
                <a:schemeClr val="tx2"/>
              </a:solidFill>
            </a:endParaRPr>
          </a:p>
        </p:txBody>
      </p:sp>
      <p:sp>
        <p:nvSpPr>
          <p:cNvPr id="29700" name="3 - Θέση υποσέλιδου">
            <a:extLst>
              <a:ext uri="{FF2B5EF4-FFF2-40B4-BE49-F238E27FC236}">
                <a16:creationId xmlns:a16="http://schemas.microsoft.com/office/drawing/2014/main" id="{2AE35A96-2CA2-497F-B17E-D2E4BBD7EB16}"/>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5" name="4 - Θέση αριθμού διαφάνειας">
            <a:extLst>
              <a:ext uri="{FF2B5EF4-FFF2-40B4-BE49-F238E27FC236}">
                <a16:creationId xmlns:a16="http://schemas.microsoft.com/office/drawing/2014/main" id="{72D1794F-34A8-46F2-A22D-288475E937A0}"/>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53982F21-0992-41B2-9CDB-1FF20451EB34}" type="slidenum">
              <a:rPr lang="el-GR" altLang="el-GR" sz="1200">
                <a:solidFill>
                  <a:srgbClr val="FFFFFF"/>
                </a:solidFill>
              </a:rPr>
              <a:pPr eaLnBrk="1" hangingPunct="1">
                <a:lnSpc>
                  <a:spcPct val="80000"/>
                </a:lnSpc>
              </a:pPr>
              <a:t>21</a:t>
            </a:fld>
            <a:endParaRPr lang="el-GR" altLang="el-GR" sz="1200">
              <a:solidFill>
                <a:srgbClr val="FFFFFF"/>
              </a:solidFill>
            </a:endParaRPr>
          </a:p>
        </p:txBody>
      </p:sp>
      <p:sp>
        <p:nvSpPr>
          <p:cNvPr id="6" name="5 - Θέση περιεχομένου">
            <a:extLst>
              <a:ext uri="{FF2B5EF4-FFF2-40B4-BE49-F238E27FC236}">
                <a16:creationId xmlns:a16="http://schemas.microsoft.com/office/drawing/2014/main" id="{C2D1A52C-DC72-4363-8120-7E4F3FA1EE89}"/>
              </a:ext>
            </a:extLst>
          </p:cNvPr>
          <p:cNvSpPr>
            <a:spLocks noGrp="1"/>
          </p:cNvSpPr>
          <p:nvPr>
            <p:ph sz="quarter" idx="1"/>
          </p:nvPr>
        </p:nvSpPr>
        <p:spPr>
          <a:xfrm>
            <a:off x="815975" y="1600200"/>
            <a:ext cx="10869613" cy="4495800"/>
          </a:xfrm>
        </p:spPr>
        <p:txBody>
          <a:bodyPr>
            <a:normAutofit fontScale="92500" lnSpcReduction="20000"/>
          </a:bodyPr>
          <a:lstStyle/>
          <a:p>
            <a:pPr marL="320040" indent="-320040" algn="just" eaLnBrk="1" fontAlgn="auto" hangingPunct="1">
              <a:spcAft>
                <a:spcPts val="0"/>
              </a:spcAft>
              <a:buFont typeface="Wingdings"/>
              <a:buChar char=""/>
              <a:defRPr/>
            </a:pPr>
            <a:r>
              <a:rPr lang="el-GR" dirty="0"/>
              <a:t>Οι έννοιες </a:t>
            </a:r>
            <a:r>
              <a:rPr lang="el-GR" b="1" dirty="0"/>
              <a:t>«αυτονομία» </a:t>
            </a:r>
            <a:r>
              <a:rPr lang="el-GR" dirty="0"/>
              <a:t>και </a:t>
            </a:r>
            <a:r>
              <a:rPr lang="el-GR" b="1" dirty="0"/>
              <a:t>«υπευθυνότητα»</a:t>
            </a:r>
            <a:r>
              <a:rPr lang="el-GR" dirty="0"/>
              <a:t> αποτελούν τα βασικά σημεία της </a:t>
            </a:r>
            <a:r>
              <a:rPr lang="el-GR" dirty="0" err="1"/>
              <a:t>σκοποθεσίας</a:t>
            </a:r>
            <a:r>
              <a:rPr lang="el-GR" dirty="0"/>
              <a:t> του προγράμματος. </a:t>
            </a:r>
          </a:p>
          <a:p>
            <a:pPr marL="320040" indent="-320040" algn="just" eaLnBrk="1" fontAlgn="auto" hangingPunct="1">
              <a:spcAft>
                <a:spcPts val="0"/>
              </a:spcAft>
              <a:buFont typeface="Wingdings"/>
              <a:buChar char=""/>
              <a:defRPr/>
            </a:pPr>
            <a:r>
              <a:rPr lang="el-GR" u="sng" dirty="0"/>
              <a:t>Η βασική διδακτική σκέψη </a:t>
            </a:r>
            <a:r>
              <a:rPr lang="el-GR" dirty="0"/>
              <a:t>είναι ότι πρέπει να ξεκινάμε από καταστάσεις στις οποίες </a:t>
            </a:r>
            <a:r>
              <a:rPr lang="el-GR" b="1" i="1" dirty="0"/>
              <a:t>οι δυνατότητες δράσης των παιδιών είναι περιορισμένες ή αμφισβητείται η αυτόνομη δράση τους</a:t>
            </a:r>
            <a:r>
              <a:rPr lang="el-GR" dirty="0"/>
              <a:t>, ώστε να τους δίνεται η ευκαιρία να αντιμετωπίσουν με επιτυχία καταστάσεις χωρίς άγχος, υπεύθυνα, αλληλέγγυα και πιο ενήμερα. </a:t>
            </a:r>
          </a:p>
          <a:p>
            <a:pPr marL="320040" indent="-320040" algn="just" eaLnBrk="1" fontAlgn="auto" hangingPunct="1">
              <a:spcAft>
                <a:spcPts val="0"/>
              </a:spcAft>
              <a:buFont typeface="Wingdings"/>
              <a:buChar char=""/>
              <a:defRPr/>
            </a:pPr>
            <a:r>
              <a:rPr lang="el-GR" dirty="0"/>
              <a:t>Με την </a:t>
            </a:r>
            <a:r>
              <a:rPr lang="el-GR" dirty="0" err="1"/>
              <a:t>κοινωνικοπαιδαγωγική</a:t>
            </a:r>
            <a:r>
              <a:rPr lang="el-GR" dirty="0"/>
              <a:t> εργασία τα παιδιά μαθαίνουν να υποστηρίζουν τις ανάγκες τους αλλά και να αντιλαμβάνονται και να λαμβάνουν υπόψη τις προσδοκίες των άλλων.</a:t>
            </a:r>
          </a:p>
          <a:p>
            <a:pPr marL="320040" indent="-320040" algn="just" eaLnBrk="1" fontAlgn="auto" hangingPunct="1">
              <a:spcAft>
                <a:spcPts val="0"/>
              </a:spcAft>
              <a:buFont typeface="Wingdings"/>
              <a:buChar char=""/>
              <a:defRPr/>
            </a:pPr>
            <a:r>
              <a:rPr lang="el-GR" dirty="0"/>
              <a:t> </a:t>
            </a:r>
            <a:r>
              <a:rPr lang="el-GR" i="1" dirty="0"/>
              <a:t>Από το συλλογισμό αυτό προκύπτει το άλλο βασικό σημείο της </a:t>
            </a:r>
            <a:r>
              <a:rPr lang="el-GR" i="1" dirty="0" err="1"/>
              <a:t>σκοποθεσίας</a:t>
            </a:r>
            <a:r>
              <a:rPr lang="el-GR" i="1" dirty="0"/>
              <a:t>, η «υπευθυνότητα».</a:t>
            </a:r>
          </a:p>
          <a:p>
            <a:pPr marL="320040" indent="-320040" eaLnBrk="1" fontAlgn="auto" hangingPunct="1">
              <a:spcAft>
                <a:spcPts val="0"/>
              </a:spcAft>
              <a:buFont typeface="Wingdings"/>
              <a:buChar char=""/>
              <a:defRPr/>
            </a:pPr>
            <a:endParaRPr lang="el-GR" dirty="0"/>
          </a:p>
        </p:txBody>
      </p:sp>
    </p:spTree>
  </p:cSld>
  <p:clrMapOvr>
    <a:masterClrMapping/>
  </p:clrMapOvr>
  <p:transition spd="med">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a:extLst>
              <a:ext uri="{FF2B5EF4-FFF2-40B4-BE49-F238E27FC236}">
                <a16:creationId xmlns:a16="http://schemas.microsoft.com/office/drawing/2014/main" id="{660C6CEC-E2A3-4A1B-9F35-DD8DAA46AA8B}"/>
              </a:ext>
            </a:extLst>
          </p:cNvPr>
          <p:cNvSpPr>
            <a:spLocks noGrp="1"/>
          </p:cNvSpPr>
          <p:nvPr>
            <p:ph type="title"/>
          </p:nvPr>
        </p:nvSpPr>
        <p:spPr>
          <a:xfrm>
            <a:off x="815975" y="228600"/>
            <a:ext cx="10869613" cy="1200150"/>
          </a:xfrm>
        </p:spPr>
        <p:txBody>
          <a:bodyPr>
            <a:normAutofit fontScale="90000"/>
          </a:bodyPr>
          <a:lstStyle/>
          <a:p>
            <a:pPr eaLnBrk="1" fontAlgn="auto" hangingPunct="1">
              <a:spcAft>
                <a:spcPts val="0"/>
              </a:spcAft>
              <a:defRPr/>
            </a:pPr>
            <a:r>
              <a:rPr lang="el-GR" sz="3600" b="1" dirty="0"/>
              <a:t>2. Η βιωματική θεώρηση</a:t>
            </a:r>
            <a:br>
              <a:rPr lang="el-GR" dirty="0"/>
            </a:br>
            <a:endParaRPr lang="el-GR" dirty="0"/>
          </a:p>
        </p:txBody>
      </p:sp>
      <p:sp>
        <p:nvSpPr>
          <p:cNvPr id="30723" name="2 - Θέση ημερομηνίας">
            <a:extLst>
              <a:ext uri="{FF2B5EF4-FFF2-40B4-BE49-F238E27FC236}">
                <a16:creationId xmlns:a16="http://schemas.microsoft.com/office/drawing/2014/main" id="{D1821053-D7EF-4529-9789-24754543E67A}"/>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B353D3F-B14B-46B4-9225-A18FC4A1C98D}" type="datetime1">
              <a:rPr lang="el-GR" altLang="el-GR" smtClean="0">
                <a:solidFill>
                  <a:schemeClr val="tx2"/>
                </a:solidFill>
              </a:rPr>
              <a:pPr eaLnBrk="1" hangingPunct="1"/>
              <a:t>22/12/2019</a:t>
            </a:fld>
            <a:endParaRPr lang="el-GR" altLang="el-GR">
              <a:solidFill>
                <a:schemeClr val="tx2"/>
              </a:solidFill>
            </a:endParaRPr>
          </a:p>
        </p:txBody>
      </p:sp>
      <p:sp>
        <p:nvSpPr>
          <p:cNvPr id="30724" name="3 - Θέση υποσέλιδου">
            <a:extLst>
              <a:ext uri="{FF2B5EF4-FFF2-40B4-BE49-F238E27FC236}">
                <a16:creationId xmlns:a16="http://schemas.microsoft.com/office/drawing/2014/main" id="{105D2478-74A1-49BA-814D-FCB52B81E98F}"/>
              </a:ext>
            </a:extLst>
          </p:cNvPr>
          <p:cNvSpPr>
            <a:spLocks noGrp="1"/>
          </p:cNvSpPr>
          <p:nvPr>
            <p:ph type="ftr" sz="quarter" idx="11"/>
          </p:nvPr>
        </p:nvSpPr>
        <p:spPr bwMode="auto">
          <a:xfrm>
            <a:off x="808038" y="6215063"/>
            <a:ext cx="72263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5" name="4 - Θέση αριθμού διαφάνειας">
            <a:extLst>
              <a:ext uri="{FF2B5EF4-FFF2-40B4-BE49-F238E27FC236}">
                <a16:creationId xmlns:a16="http://schemas.microsoft.com/office/drawing/2014/main" id="{5350185B-1AAC-4C1D-B976-98C2DB7F56DB}"/>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40BAEFBE-9F7F-4568-961E-A8B84EE2A62D}" type="slidenum">
              <a:rPr lang="el-GR" altLang="el-GR" sz="1200">
                <a:solidFill>
                  <a:srgbClr val="FFFFFF"/>
                </a:solidFill>
              </a:rPr>
              <a:pPr eaLnBrk="1" hangingPunct="1">
                <a:lnSpc>
                  <a:spcPct val="80000"/>
                </a:lnSpc>
              </a:pPr>
              <a:t>22</a:t>
            </a:fld>
            <a:endParaRPr lang="el-GR" altLang="el-GR" sz="1200">
              <a:solidFill>
                <a:srgbClr val="FFFFFF"/>
              </a:solidFill>
            </a:endParaRPr>
          </a:p>
        </p:txBody>
      </p:sp>
      <p:sp>
        <p:nvSpPr>
          <p:cNvPr id="30726" name="5 - Θέση περιεχομένου">
            <a:extLst>
              <a:ext uri="{FF2B5EF4-FFF2-40B4-BE49-F238E27FC236}">
                <a16:creationId xmlns:a16="http://schemas.microsoft.com/office/drawing/2014/main" id="{186D933E-4A0D-4AF1-B25B-60E8FB9DF026}"/>
              </a:ext>
            </a:extLst>
          </p:cNvPr>
          <p:cNvSpPr>
            <a:spLocks noGrp="1"/>
          </p:cNvSpPr>
          <p:nvPr>
            <p:ph sz="quarter" idx="1"/>
          </p:nvPr>
        </p:nvSpPr>
        <p:spPr>
          <a:xfrm>
            <a:off x="815975" y="1600200"/>
            <a:ext cx="10869613" cy="4495800"/>
          </a:xfrm>
        </p:spPr>
        <p:txBody>
          <a:bodyPr/>
          <a:lstStyle/>
          <a:p>
            <a:pPr eaLnBrk="1" hangingPunct="1"/>
            <a:r>
              <a:rPr lang="el-GR" altLang="el-GR" b="1"/>
              <a:t>Η βασική ιδέα της «βιωματικής θεώρησης» αναφέρεται</a:t>
            </a:r>
            <a:r>
              <a:rPr lang="en-US" altLang="el-GR" b="1"/>
              <a:t>:</a:t>
            </a:r>
          </a:p>
          <a:p>
            <a:pPr eaLnBrk="1" hangingPunct="1">
              <a:buFont typeface="Wingdings" panose="05000000000000000000" pitchFamily="2" charset="2"/>
              <a:buChar char="Ø"/>
            </a:pPr>
            <a:r>
              <a:rPr lang="el-GR" altLang="el-GR"/>
              <a:t> στη βιωματική κατάσταση,</a:t>
            </a:r>
            <a:endParaRPr lang="en-US" altLang="el-GR"/>
          </a:p>
          <a:p>
            <a:pPr eaLnBrk="1" hangingPunct="1">
              <a:buFont typeface="Wingdings" panose="05000000000000000000" pitchFamily="2" charset="2"/>
              <a:buChar char="Ø"/>
            </a:pPr>
            <a:r>
              <a:rPr lang="el-GR" altLang="el-GR"/>
              <a:t> στις ικανότητες </a:t>
            </a:r>
            <a:endParaRPr lang="en-US" altLang="el-GR"/>
          </a:p>
          <a:p>
            <a:pPr eaLnBrk="1" hangingPunct="1">
              <a:buFont typeface="Wingdings" panose="05000000000000000000" pitchFamily="2" charset="2"/>
              <a:buChar char="Ø"/>
            </a:pPr>
            <a:r>
              <a:rPr lang="el-GR" altLang="el-GR"/>
              <a:t>και στο πρόγραμμα διδασκαλίας.</a:t>
            </a:r>
            <a:endParaRPr lang="en-US" altLang="el-GR"/>
          </a:p>
          <a:p>
            <a:pPr eaLnBrk="1" hangingPunct="1">
              <a:buFont typeface="Wingdings" panose="05000000000000000000" pitchFamily="2" charset="2"/>
              <a:buNone/>
            </a:pPr>
            <a:endParaRPr lang="en-US" altLang="el-GR"/>
          </a:p>
          <a:p>
            <a:pPr eaLnBrk="1" hangingPunct="1"/>
            <a:r>
              <a:rPr lang="el-GR" altLang="el-GR"/>
              <a:t> Οι βιωματικές καταστάσεις αφορούν προβλήματα, φόβους, χαρές και ελπίδες, μέσα στις οποίες ζουν τα παιδιά ή πρόκειται να ζήσουν. Από τις καταστάσεις αυτές προσδιορίζονται και οι ικανότητες που πρέπει να αναπτυχθούν.</a:t>
            </a:r>
          </a:p>
          <a:p>
            <a:pPr eaLnBrk="1" hangingPunct="1"/>
            <a:endParaRPr lang="el-GR" altLang="el-GR"/>
          </a:p>
        </p:txBody>
      </p:sp>
      <p:sp>
        <p:nvSpPr>
          <p:cNvPr id="30727" name="AutoShape 8" descr="Αποτέλεσμα εικόνας για earlychilhood">
            <a:extLst>
              <a:ext uri="{FF2B5EF4-FFF2-40B4-BE49-F238E27FC236}">
                <a16:creationId xmlns:a16="http://schemas.microsoft.com/office/drawing/2014/main" id="{2D450233-945A-48F0-B2E1-E7D4628F019A}"/>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sp>
        <p:nvSpPr>
          <p:cNvPr id="30728" name="AutoShape 10" descr="Αποτέλεσμα εικόνας για earlychilhood">
            <a:extLst>
              <a:ext uri="{FF2B5EF4-FFF2-40B4-BE49-F238E27FC236}">
                <a16:creationId xmlns:a16="http://schemas.microsoft.com/office/drawing/2014/main" id="{236CF205-A17D-4E77-9D78-51CDA547A2F6}"/>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pic>
        <p:nvPicPr>
          <p:cNvPr id="30729" name="Picture 11">
            <a:extLst>
              <a:ext uri="{FF2B5EF4-FFF2-40B4-BE49-F238E27FC236}">
                <a16:creationId xmlns:a16="http://schemas.microsoft.com/office/drawing/2014/main" id="{508F527C-445F-47FF-B9F2-D0F36FB944F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09038" y="2143125"/>
            <a:ext cx="2143125" cy="2143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1 - Τίτλος">
            <a:extLst>
              <a:ext uri="{FF2B5EF4-FFF2-40B4-BE49-F238E27FC236}">
                <a16:creationId xmlns:a16="http://schemas.microsoft.com/office/drawing/2014/main" id="{08184430-38B4-4E74-AD96-12F0C2232C32}"/>
              </a:ext>
            </a:extLst>
          </p:cNvPr>
          <p:cNvSpPr>
            <a:spLocks noGrp="1"/>
          </p:cNvSpPr>
          <p:nvPr>
            <p:ph type="title"/>
          </p:nvPr>
        </p:nvSpPr>
        <p:spPr>
          <a:xfrm>
            <a:off x="815975" y="228600"/>
            <a:ext cx="10869613" cy="990600"/>
          </a:xfrm>
        </p:spPr>
        <p:txBody>
          <a:bodyPr/>
          <a:lstStyle/>
          <a:p>
            <a:pPr eaLnBrk="1" hangingPunct="1"/>
            <a:endParaRPr lang="el-GR" altLang="el-GR"/>
          </a:p>
        </p:txBody>
      </p:sp>
      <p:sp>
        <p:nvSpPr>
          <p:cNvPr id="31747" name="2 - Θέση ημερομηνίας">
            <a:extLst>
              <a:ext uri="{FF2B5EF4-FFF2-40B4-BE49-F238E27FC236}">
                <a16:creationId xmlns:a16="http://schemas.microsoft.com/office/drawing/2014/main" id="{E7BC2BDB-B942-432A-92D2-BF604DE4C9CC}"/>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6DDA999-BA6E-4320-A22C-81D2AB7DC9A4}" type="datetime1">
              <a:rPr lang="el-GR" altLang="el-GR" smtClean="0">
                <a:solidFill>
                  <a:schemeClr val="tx2"/>
                </a:solidFill>
              </a:rPr>
              <a:pPr eaLnBrk="1" hangingPunct="1"/>
              <a:t>22/12/2019</a:t>
            </a:fld>
            <a:endParaRPr lang="el-GR" altLang="el-GR">
              <a:solidFill>
                <a:schemeClr val="tx2"/>
              </a:solidFill>
            </a:endParaRPr>
          </a:p>
        </p:txBody>
      </p:sp>
      <p:sp>
        <p:nvSpPr>
          <p:cNvPr id="31748" name="3 - Θέση υποσέλιδου">
            <a:extLst>
              <a:ext uri="{FF2B5EF4-FFF2-40B4-BE49-F238E27FC236}">
                <a16:creationId xmlns:a16="http://schemas.microsoft.com/office/drawing/2014/main" id="{C6A117E8-4A7D-49CA-AEB4-2D3CC3DEF826}"/>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5" name="4 - Θέση αριθμού διαφάνειας">
            <a:extLst>
              <a:ext uri="{FF2B5EF4-FFF2-40B4-BE49-F238E27FC236}">
                <a16:creationId xmlns:a16="http://schemas.microsoft.com/office/drawing/2014/main" id="{562BB2E4-1C82-4847-8636-6C13DE9D55FA}"/>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FB08413E-1E04-4805-9AB2-022F342AFE1C}" type="slidenum">
              <a:rPr lang="el-GR" altLang="el-GR" sz="1200">
                <a:solidFill>
                  <a:srgbClr val="FFFFFF"/>
                </a:solidFill>
              </a:rPr>
              <a:pPr eaLnBrk="1" hangingPunct="1">
                <a:lnSpc>
                  <a:spcPct val="80000"/>
                </a:lnSpc>
              </a:pPr>
              <a:t>23</a:t>
            </a:fld>
            <a:endParaRPr lang="el-GR" altLang="el-GR" sz="1200">
              <a:solidFill>
                <a:srgbClr val="FFFFFF"/>
              </a:solidFill>
            </a:endParaRPr>
          </a:p>
        </p:txBody>
      </p:sp>
      <p:sp>
        <p:nvSpPr>
          <p:cNvPr id="31750" name="5 - Θέση περιεχομένου">
            <a:extLst>
              <a:ext uri="{FF2B5EF4-FFF2-40B4-BE49-F238E27FC236}">
                <a16:creationId xmlns:a16="http://schemas.microsoft.com/office/drawing/2014/main" id="{28D1334D-A54D-4EA2-A81E-DDF05E0C2EA0}"/>
              </a:ext>
            </a:extLst>
          </p:cNvPr>
          <p:cNvSpPr>
            <a:spLocks noGrp="1"/>
          </p:cNvSpPr>
          <p:nvPr>
            <p:ph sz="quarter" idx="1"/>
          </p:nvPr>
        </p:nvSpPr>
        <p:spPr>
          <a:xfrm>
            <a:off x="815975" y="1600200"/>
            <a:ext cx="10869613" cy="4495800"/>
          </a:xfrm>
        </p:spPr>
        <p:txBody>
          <a:bodyPr/>
          <a:lstStyle/>
          <a:p>
            <a:pPr algn="just" eaLnBrk="1" hangingPunct="1">
              <a:buFont typeface="Wingdings" panose="05000000000000000000" pitchFamily="2" charset="2"/>
              <a:buNone/>
            </a:pPr>
            <a:r>
              <a:rPr lang="el-GR" altLang="el-GR" b="1"/>
              <a:t>Η «βιωματική θεώρηση» εδώ έχει διπλή λειτουργία</a:t>
            </a:r>
            <a:r>
              <a:rPr lang="en-US" altLang="el-GR" b="1"/>
              <a:t>:</a:t>
            </a:r>
          </a:p>
          <a:p>
            <a:pPr algn="just" eaLnBrk="1" hangingPunct="1">
              <a:buFont typeface="Wingdings" panose="05000000000000000000" pitchFamily="2" charset="2"/>
              <a:buBlip>
                <a:blip r:embed="rId2"/>
              </a:buBlip>
            </a:pPr>
            <a:r>
              <a:rPr lang="el-GR" altLang="el-GR"/>
              <a:t> Από τη μια εξυπηρετεί, ως αποφασιστικό μέτρο, στον προσδιορισμό συγκεκριμένων στόχων οι οποίοι προκύπτουν από τις καταστάσεις </a:t>
            </a:r>
            <a:endParaRPr lang="en-US" altLang="el-GR"/>
          </a:p>
          <a:p>
            <a:pPr algn="just" eaLnBrk="1" hangingPunct="1">
              <a:buFont typeface="Wingdings" panose="05000000000000000000" pitchFamily="2" charset="2"/>
              <a:buBlip>
                <a:blip r:embed="rId2"/>
              </a:buBlip>
            </a:pPr>
            <a:r>
              <a:rPr lang="el-GR" altLang="el-GR"/>
              <a:t>και από την άλλη συνδέει την αγωγή με αφορμές από την κατάσταση, ώστε η μάθηση και η απόκτηση εμπειριών να επιτυγχάνονται μέσα από την ίδια την κατάσταση. </a:t>
            </a:r>
            <a:endParaRPr lang="en-US" altLang="el-GR"/>
          </a:p>
          <a:p>
            <a:pPr algn="just" eaLnBrk="1" hangingPunct="1">
              <a:buFont typeface="Wingdings" panose="05000000000000000000" pitchFamily="2" charset="2"/>
              <a:buNone/>
            </a:pPr>
            <a:r>
              <a:rPr lang="en-US" altLang="el-GR" b="1"/>
              <a:t>   </a:t>
            </a:r>
            <a:r>
              <a:rPr lang="el-GR" altLang="el-GR" b="1"/>
              <a:t>Για τη δεύτερη σημασία της η «βιωματική κατάσταση» χαρακτηρίζεται ως «διδακτική αρχή».</a:t>
            </a:r>
          </a:p>
          <a:p>
            <a:pPr eaLnBrk="1" hangingPunct="1">
              <a:buFont typeface="Wingdings" panose="05000000000000000000" pitchFamily="2" charset="2"/>
              <a:buNone/>
            </a:pPr>
            <a:endParaRPr lang="el-GR" altLang="el-GR"/>
          </a:p>
        </p:txBody>
      </p:sp>
    </p:spTree>
  </p:cSld>
  <p:clrMapOvr>
    <a:masterClrMapping/>
  </p:clrMapOvr>
  <p:transition spd="med">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a:extLst>
              <a:ext uri="{FF2B5EF4-FFF2-40B4-BE49-F238E27FC236}">
                <a16:creationId xmlns:a16="http://schemas.microsoft.com/office/drawing/2014/main" id="{60257B30-D8D0-4A4B-B0CF-1B7830DD95F1}"/>
              </a:ext>
            </a:extLst>
          </p:cNvPr>
          <p:cNvSpPr>
            <a:spLocks noGrp="1"/>
          </p:cNvSpPr>
          <p:nvPr>
            <p:ph type="title"/>
          </p:nvPr>
        </p:nvSpPr>
        <p:spPr>
          <a:xfrm>
            <a:off x="815975" y="228600"/>
            <a:ext cx="10869613" cy="1128713"/>
          </a:xfrm>
        </p:spPr>
        <p:txBody>
          <a:bodyPr>
            <a:normAutofit fontScale="90000"/>
          </a:bodyPr>
          <a:lstStyle/>
          <a:p>
            <a:pPr eaLnBrk="1" fontAlgn="auto" hangingPunct="1">
              <a:spcAft>
                <a:spcPts val="0"/>
              </a:spcAft>
              <a:defRPr/>
            </a:pPr>
            <a:br>
              <a:rPr lang="en-US" sz="3600" b="1" dirty="0"/>
            </a:br>
            <a:r>
              <a:rPr lang="el-GR" sz="3600" b="1" dirty="0"/>
              <a:t>3. Οι διδακτικές ενότητες</a:t>
            </a:r>
            <a:br>
              <a:rPr lang="el-GR" dirty="0"/>
            </a:br>
            <a:endParaRPr lang="el-GR" dirty="0"/>
          </a:p>
        </p:txBody>
      </p:sp>
      <p:sp>
        <p:nvSpPr>
          <p:cNvPr id="32771" name="2 - Θέση ημερομηνίας">
            <a:extLst>
              <a:ext uri="{FF2B5EF4-FFF2-40B4-BE49-F238E27FC236}">
                <a16:creationId xmlns:a16="http://schemas.microsoft.com/office/drawing/2014/main" id="{197029E5-0E19-49F6-A75A-29E88A7548F4}"/>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41191AB-80CC-43BB-B2C3-9ECB474D95F7}" type="datetime1">
              <a:rPr lang="el-GR" altLang="el-GR" smtClean="0">
                <a:solidFill>
                  <a:schemeClr val="tx2"/>
                </a:solidFill>
              </a:rPr>
              <a:pPr eaLnBrk="1" hangingPunct="1"/>
              <a:t>22/12/2019</a:t>
            </a:fld>
            <a:endParaRPr lang="el-GR" altLang="el-GR">
              <a:solidFill>
                <a:schemeClr val="tx2"/>
              </a:solidFill>
            </a:endParaRPr>
          </a:p>
        </p:txBody>
      </p:sp>
      <p:sp>
        <p:nvSpPr>
          <p:cNvPr id="32772" name="3 - Θέση υποσέλιδου">
            <a:extLst>
              <a:ext uri="{FF2B5EF4-FFF2-40B4-BE49-F238E27FC236}">
                <a16:creationId xmlns:a16="http://schemas.microsoft.com/office/drawing/2014/main" id="{D2DD8404-497B-463D-AD75-45BC758DFE2E}"/>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5" name="4 - Θέση αριθμού διαφάνειας">
            <a:extLst>
              <a:ext uri="{FF2B5EF4-FFF2-40B4-BE49-F238E27FC236}">
                <a16:creationId xmlns:a16="http://schemas.microsoft.com/office/drawing/2014/main" id="{07081D39-842B-44BF-80B0-D4D9198A4353}"/>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54032574-4A5E-4FFC-959C-BAD3FF4C6386}" type="slidenum">
              <a:rPr lang="el-GR" altLang="el-GR" sz="1200">
                <a:solidFill>
                  <a:srgbClr val="FFFFFF"/>
                </a:solidFill>
              </a:rPr>
              <a:pPr eaLnBrk="1" hangingPunct="1">
                <a:lnSpc>
                  <a:spcPct val="80000"/>
                </a:lnSpc>
              </a:pPr>
              <a:t>24</a:t>
            </a:fld>
            <a:endParaRPr lang="el-GR" altLang="el-GR" sz="1200">
              <a:solidFill>
                <a:srgbClr val="FFFFFF"/>
              </a:solidFill>
            </a:endParaRPr>
          </a:p>
        </p:txBody>
      </p:sp>
      <p:sp>
        <p:nvSpPr>
          <p:cNvPr id="6" name="5 - Θέση περιεχομένου">
            <a:extLst>
              <a:ext uri="{FF2B5EF4-FFF2-40B4-BE49-F238E27FC236}">
                <a16:creationId xmlns:a16="http://schemas.microsoft.com/office/drawing/2014/main" id="{6067D583-DE27-4E07-BCA7-23366939F507}"/>
              </a:ext>
            </a:extLst>
          </p:cNvPr>
          <p:cNvSpPr>
            <a:spLocks noGrp="1"/>
          </p:cNvSpPr>
          <p:nvPr>
            <p:ph sz="quarter" idx="1"/>
          </p:nvPr>
        </p:nvSpPr>
        <p:spPr>
          <a:xfrm>
            <a:off x="815975" y="1600200"/>
            <a:ext cx="10869613" cy="4686300"/>
          </a:xfrm>
        </p:spPr>
        <p:txBody>
          <a:bodyPr>
            <a:normAutofit fontScale="92500" lnSpcReduction="10000"/>
          </a:bodyPr>
          <a:lstStyle/>
          <a:p>
            <a:pPr marL="320040" indent="-320040" algn="just" eaLnBrk="1" fontAlgn="auto" hangingPunct="1">
              <a:spcAft>
                <a:spcPts val="0"/>
              </a:spcAft>
              <a:buFont typeface="Wingdings"/>
              <a:buChar char=""/>
              <a:defRPr/>
            </a:pPr>
            <a:r>
              <a:rPr lang="el-GR" dirty="0"/>
              <a:t>Για τις ανάγκες του προγράμματος επιλέχτηκαν 28 καταστάσεις οι οποίες</a:t>
            </a:r>
            <a:r>
              <a:rPr lang="en-US" dirty="0"/>
              <a:t> </a:t>
            </a:r>
            <a:r>
              <a:rPr lang="el-GR" dirty="0"/>
              <a:t>αποτέλεσαν αντικείμενο επεξεργασίας ως βάση του προγράμματος και χαρακτηρίστηκαν</a:t>
            </a:r>
            <a:r>
              <a:rPr lang="en-US" dirty="0"/>
              <a:t> </a:t>
            </a:r>
            <a:r>
              <a:rPr lang="el-GR" b="1" dirty="0">
                <a:solidFill>
                  <a:schemeClr val="tx2"/>
                </a:solidFill>
              </a:rPr>
              <a:t>«διδακτικές ενότητες» </a:t>
            </a:r>
            <a:r>
              <a:rPr lang="el-GR" dirty="0"/>
              <a:t>(</a:t>
            </a:r>
            <a:r>
              <a:rPr lang="it-IT" dirty="0"/>
              <a:t>Arbeitsgruppe Vorschulerziehung,</a:t>
            </a:r>
            <a:r>
              <a:rPr lang="el-GR" dirty="0"/>
              <a:t>1980). </a:t>
            </a:r>
            <a:endParaRPr lang="en-US" dirty="0"/>
          </a:p>
          <a:p>
            <a:pPr marL="320040" indent="-320040" algn="just" eaLnBrk="1" fontAlgn="auto" hangingPunct="1">
              <a:spcAft>
                <a:spcPts val="0"/>
              </a:spcAft>
              <a:buFont typeface="Wingdings"/>
              <a:buChar char=""/>
              <a:defRPr/>
            </a:pPr>
            <a:r>
              <a:rPr lang="el-GR" dirty="0"/>
              <a:t>Τα θέματα των διδακτικών ενοτήτων χαρακτηρίζουν κάθε φορά μια κατάσταση</a:t>
            </a:r>
            <a:r>
              <a:rPr lang="en-US" dirty="0"/>
              <a:t> </a:t>
            </a:r>
            <a:r>
              <a:rPr lang="el-GR" dirty="0"/>
              <a:t>ή έναν τομέα της κατάστασης στο πλαίσιο της κοινωνικής μάθησης.</a:t>
            </a:r>
            <a:endParaRPr lang="en-US" dirty="0"/>
          </a:p>
          <a:p>
            <a:pPr marL="320040" indent="-320040" algn="just" eaLnBrk="1" fontAlgn="auto" hangingPunct="1">
              <a:spcAft>
                <a:spcPts val="0"/>
              </a:spcAft>
              <a:buFont typeface="Wingdings"/>
              <a:buChar char=""/>
              <a:defRPr/>
            </a:pPr>
            <a:r>
              <a:rPr lang="en-US" dirty="0"/>
              <a:t> </a:t>
            </a:r>
            <a:r>
              <a:rPr lang="el-GR" dirty="0"/>
              <a:t>Ενδεικτικά θέματα: «Παιδιά στο Νοσοκομείο», «Παιδιά</a:t>
            </a:r>
            <a:r>
              <a:rPr lang="en-US" dirty="0"/>
              <a:t> </a:t>
            </a:r>
            <a:r>
              <a:rPr lang="el-GR" dirty="0"/>
              <a:t>έρχονται στο σχολείο», «Σαββατοκύριακο», Περιπλανιέμαι στην πόλη», «Η οικογένειά μου κι εγώ», «Γέννηση και τρυφερότητα», «Παιδιά με ένα γονέα»,</a:t>
            </a:r>
            <a:r>
              <a:rPr lang="en-US" dirty="0"/>
              <a:t> </a:t>
            </a:r>
            <a:r>
              <a:rPr lang="el-GR" dirty="0"/>
              <a:t>«Παιδιά αλλοδαπών», «Μαγειρεύω, Εκδρομή, Παιδικές γιορτές»…</a:t>
            </a:r>
          </a:p>
          <a:p>
            <a:pPr marL="320040" indent="-320040" eaLnBrk="1" fontAlgn="auto" hangingPunct="1">
              <a:spcAft>
                <a:spcPts val="0"/>
              </a:spcAft>
              <a:buFont typeface="Wingdings"/>
              <a:buChar char=""/>
              <a:defRPr/>
            </a:pPr>
            <a:endParaRPr lang="el-GR" dirty="0"/>
          </a:p>
          <a:p>
            <a:pPr marL="320040" indent="-320040" eaLnBrk="1" fontAlgn="auto" hangingPunct="1">
              <a:spcAft>
                <a:spcPts val="0"/>
              </a:spcAft>
              <a:buFont typeface="Wingdings" panose="05000000000000000000" pitchFamily="2" charset="2"/>
              <a:buNone/>
              <a:defRPr/>
            </a:pPr>
            <a:endParaRPr lang="el-GR" dirty="0"/>
          </a:p>
        </p:txBody>
      </p:sp>
    </p:spTree>
  </p:cSld>
  <p:clrMapOvr>
    <a:masterClrMapping/>
  </p:clrMapOvr>
  <p:transition spd="med">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1 - Τίτλος">
            <a:extLst>
              <a:ext uri="{FF2B5EF4-FFF2-40B4-BE49-F238E27FC236}">
                <a16:creationId xmlns:a16="http://schemas.microsoft.com/office/drawing/2014/main" id="{7952F6BF-A265-45F0-85A3-2EBC2F4FB812}"/>
              </a:ext>
            </a:extLst>
          </p:cNvPr>
          <p:cNvSpPr>
            <a:spLocks noGrp="1"/>
          </p:cNvSpPr>
          <p:nvPr>
            <p:ph type="title"/>
          </p:nvPr>
        </p:nvSpPr>
        <p:spPr>
          <a:xfrm>
            <a:off x="815975" y="228600"/>
            <a:ext cx="10869613" cy="990600"/>
          </a:xfrm>
        </p:spPr>
        <p:txBody>
          <a:bodyPr/>
          <a:lstStyle/>
          <a:p>
            <a:pPr eaLnBrk="1" hangingPunct="1"/>
            <a:endParaRPr lang="el-GR" altLang="el-GR"/>
          </a:p>
        </p:txBody>
      </p:sp>
      <p:sp>
        <p:nvSpPr>
          <p:cNvPr id="33795" name="2 - Θέση ημερομηνίας">
            <a:extLst>
              <a:ext uri="{FF2B5EF4-FFF2-40B4-BE49-F238E27FC236}">
                <a16:creationId xmlns:a16="http://schemas.microsoft.com/office/drawing/2014/main" id="{0B2BC86A-90FE-486D-A9E6-D06DE2A14DF1}"/>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1A33074-DA69-44CD-95FA-63E878D8A838}" type="datetime1">
              <a:rPr lang="el-GR" altLang="el-GR" smtClean="0">
                <a:solidFill>
                  <a:schemeClr val="tx2"/>
                </a:solidFill>
              </a:rPr>
              <a:pPr eaLnBrk="1" hangingPunct="1"/>
              <a:t>22/12/2019</a:t>
            </a:fld>
            <a:endParaRPr lang="el-GR" altLang="el-GR">
              <a:solidFill>
                <a:schemeClr val="tx2"/>
              </a:solidFill>
            </a:endParaRPr>
          </a:p>
        </p:txBody>
      </p:sp>
      <p:sp>
        <p:nvSpPr>
          <p:cNvPr id="33796" name="3 - Θέση υποσέλιδου">
            <a:extLst>
              <a:ext uri="{FF2B5EF4-FFF2-40B4-BE49-F238E27FC236}">
                <a16:creationId xmlns:a16="http://schemas.microsoft.com/office/drawing/2014/main" id="{00374F55-C944-458E-9645-B938835EF53D}"/>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5" name="4 - Θέση αριθμού διαφάνειας">
            <a:extLst>
              <a:ext uri="{FF2B5EF4-FFF2-40B4-BE49-F238E27FC236}">
                <a16:creationId xmlns:a16="http://schemas.microsoft.com/office/drawing/2014/main" id="{8584B12D-B885-4635-9437-B39C1CFA69F1}"/>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2B78485B-9C51-4E5E-A0CB-F37AA49A50F4}" type="slidenum">
              <a:rPr lang="el-GR" altLang="el-GR" sz="1200">
                <a:solidFill>
                  <a:srgbClr val="FFFFFF"/>
                </a:solidFill>
              </a:rPr>
              <a:pPr eaLnBrk="1" hangingPunct="1">
                <a:lnSpc>
                  <a:spcPct val="80000"/>
                </a:lnSpc>
              </a:pPr>
              <a:t>25</a:t>
            </a:fld>
            <a:endParaRPr lang="el-GR" altLang="el-GR" sz="1200">
              <a:solidFill>
                <a:srgbClr val="FFFFFF"/>
              </a:solidFill>
            </a:endParaRPr>
          </a:p>
        </p:txBody>
      </p:sp>
      <p:sp>
        <p:nvSpPr>
          <p:cNvPr id="33798" name="5 - Θέση περιεχομένου">
            <a:extLst>
              <a:ext uri="{FF2B5EF4-FFF2-40B4-BE49-F238E27FC236}">
                <a16:creationId xmlns:a16="http://schemas.microsoft.com/office/drawing/2014/main" id="{D233851C-2F35-4BB2-A4CF-48BC83558DFF}"/>
              </a:ext>
            </a:extLst>
          </p:cNvPr>
          <p:cNvSpPr>
            <a:spLocks noGrp="1"/>
          </p:cNvSpPr>
          <p:nvPr>
            <p:ph sz="quarter" idx="1"/>
          </p:nvPr>
        </p:nvSpPr>
        <p:spPr>
          <a:xfrm>
            <a:off x="815975" y="1600200"/>
            <a:ext cx="10869613" cy="4495800"/>
          </a:xfrm>
        </p:spPr>
        <p:txBody>
          <a:bodyPr/>
          <a:lstStyle/>
          <a:p>
            <a:pPr algn="just" eaLnBrk="1" hangingPunct="1"/>
            <a:r>
              <a:rPr lang="el-GR" altLang="el-GR"/>
              <a:t>Αυτές οι διδακτικές ενότητες θα πρέπει να θεωρηθούν μόνο </a:t>
            </a:r>
            <a:r>
              <a:rPr lang="el-GR" altLang="el-GR" u="sng"/>
              <a:t>ως παραδείγματα </a:t>
            </a:r>
            <a:r>
              <a:rPr lang="el-GR" altLang="el-GR"/>
              <a:t>για το πώς μπορούμε να μετασχηματίσουμε τη βιωματική θεωρία σε πράξη εργασίας στο Νηπιαγωγείο.</a:t>
            </a:r>
          </a:p>
          <a:p>
            <a:pPr algn="just" eaLnBrk="1" hangingPunct="1">
              <a:buFont typeface="Wingdings" panose="05000000000000000000" pitchFamily="2" charset="2"/>
              <a:buNone/>
            </a:pPr>
            <a:endParaRPr lang="el-GR" altLang="el-GR"/>
          </a:p>
          <a:p>
            <a:pPr algn="just" eaLnBrk="1" hangingPunct="1"/>
            <a:r>
              <a:rPr lang="el-GR" altLang="el-GR"/>
              <a:t>Οι διδακτικές ενότητες δεν αποτελούν μια σταθερή διαδικασία, αλλά κάθε φορά προσαρμόζονται σε μια συγκεκριμένη κατάσταση που εξυπηρετεί τόσο την </a:t>
            </a:r>
            <a:r>
              <a:rPr lang="el-GR" altLang="el-GR" b="1">
                <a:solidFill>
                  <a:schemeClr val="tx2"/>
                </a:solidFill>
              </a:rPr>
              <a:t>επιμόρφωση των εκπαιδευτικών όσο και τη συμμετοχή των γονέων στην πράξη του Νηπιαγωγείου.</a:t>
            </a:r>
          </a:p>
          <a:p>
            <a:pPr eaLnBrk="1" hangingPunct="1"/>
            <a:endParaRPr lang="el-GR" altLang="el-GR"/>
          </a:p>
        </p:txBody>
      </p:sp>
    </p:spTree>
  </p:cSld>
  <p:clrMapOvr>
    <a:masterClrMapping/>
  </p:clrMapOvr>
  <p:transition spd="med">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a:extLst>
              <a:ext uri="{FF2B5EF4-FFF2-40B4-BE49-F238E27FC236}">
                <a16:creationId xmlns:a16="http://schemas.microsoft.com/office/drawing/2014/main" id="{97A724B3-98F7-42A4-BC50-6F940916600E}"/>
              </a:ext>
            </a:extLst>
          </p:cNvPr>
          <p:cNvSpPr>
            <a:spLocks noGrp="1"/>
          </p:cNvSpPr>
          <p:nvPr>
            <p:ph type="title"/>
          </p:nvPr>
        </p:nvSpPr>
        <p:spPr>
          <a:xfrm>
            <a:off x="815975" y="228600"/>
            <a:ext cx="10869613" cy="1057275"/>
          </a:xfrm>
        </p:spPr>
        <p:txBody>
          <a:bodyPr>
            <a:normAutofit fontScale="90000"/>
          </a:bodyPr>
          <a:lstStyle/>
          <a:p>
            <a:pPr eaLnBrk="1" fontAlgn="auto" hangingPunct="1">
              <a:spcAft>
                <a:spcPts val="0"/>
              </a:spcAft>
              <a:defRPr/>
            </a:pPr>
            <a:br>
              <a:rPr lang="el-GR" dirty="0"/>
            </a:br>
            <a:r>
              <a:rPr lang="el-GR" sz="3600" b="1" dirty="0"/>
              <a:t>4. Η διαδικασία του προγράμματος</a:t>
            </a:r>
            <a:br>
              <a:rPr lang="el-GR" dirty="0"/>
            </a:br>
            <a:endParaRPr lang="el-GR" dirty="0"/>
          </a:p>
        </p:txBody>
      </p:sp>
      <p:sp>
        <p:nvSpPr>
          <p:cNvPr id="34819" name="2 - Θέση ημερομηνίας">
            <a:extLst>
              <a:ext uri="{FF2B5EF4-FFF2-40B4-BE49-F238E27FC236}">
                <a16:creationId xmlns:a16="http://schemas.microsoft.com/office/drawing/2014/main" id="{37AD5BBC-A348-40D7-B378-73CB5A368F8A}"/>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A1A7560-8B93-4DF1-AD4A-F57A06BE283D}" type="datetime1">
              <a:rPr lang="el-GR" altLang="el-GR" smtClean="0">
                <a:solidFill>
                  <a:schemeClr val="tx2"/>
                </a:solidFill>
              </a:rPr>
              <a:pPr eaLnBrk="1" hangingPunct="1"/>
              <a:t>22/12/2019</a:t>
            </a:fld>
            <a:endParaRPr lang="el-GR" altLang="el-GR">
              <a:solidFill>
                <a:schemeClr val="tx2"/>
              </a:solidFill>
            </a:endParaRPr>
          </a:p>
        </p:txBody>
      </p:sp>
      <p:sp>
        <p:nvSpPr>
          <p:cNvPr id="34820" name="3 - Θέση υποσέλιδου">
            <a:extLst>
              <a:ext uri="{FF2B5EF4-FFF2-40B4-BE49-F238E27FC236}">
                <a16:creationId xmlns:a16="http://schemas.microsoft.com/office/drawing/2014/main" id="{30D73AF8-8A2B-484E-A31C-7D53D5BD444F}"/>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5" name="4 - Θέση αριθμού διαφάνειας">
            <a:extLst>
              <a:ext uri="{FF2B5EF4-FFF2-40B4-BE49-F238E27FC236}">
                <a16:creationId xmlns:a16="http://schemas.microsoft.com/office/drawing/2014/main" id="{D594C570-5FD5-44FF-B6C6-691018D0D127}"/>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621E473E-3006-4505-8F84-79C0F75F85B2}" type="slidenum">
              <a:rPr lang="el-GR" altLang="el-GR" sz="1200">
                <a:solidFill>
                  <a:srgbClr val="FFFFFF"/>
                </a:solidFill>
              </a:rPr>
              <a:pPr eaLnBrk="1" hangingPunct="1">
                <a:lnSpc>
                  <a:spcPct val="80000"/>
                </a:lnSpc>
              </a:pPr>
              <a:t>26</a:t>
            </a:fld>
            <a:endParaRPr lang="el-GR" altLang="el-GR" sz="1200">
              <a:solidFill>
                <a:srgbClr val="FFFFFF"/>
              </a:solidFill>
            </a:endParaRPr>
          </a:p>
        </p:txBody>
      </p:sp>
      <p:sp>
        <p:nvSpPr>
          <p:cNvPr id="34822" name="5 - Θέση περιεχομένου">
            <a:extLst>
              <a:ext uri="{FF2B5EF4-FFF2-40B4-BE49-F238E27FC236}">
                <a16:creationId xmlns:a16="http://schemas.microsoft.com/office/drawing/2014/main" id="{410D7320-4ED7-4A06-98FC-B5A7C55AD93A}"/>
              </a:ext>
            </a:extLst>
          </p:cNvPr>
          <p:cNvSpPr>
            <a:spLocks noGrp="1"/>
          </p:cNvSpPr>
          <p:nvPr>
            <p:ph sz="quarter" idx="1"/>
          </p:nvPr>
        </p:nvSpPr>
        <p:spPr>
          <a:xfrm>
            <a:off x="815975" y="1600200"/>
            <a:ext cx="10869613" cy="4686300"/>
          </a:xfrm>
        </p:spPr>
        <p:txBody>
          <a:bodyPr/>
          <a:lstStyle/>
          <a:p>
            <a:pPr eaLnBrk="1" hangingPunct="1">
              <a:lnSpc>
                <a:spcPct val="150000"/>
              </a:lnSpc>
              <a:buFont typeface="Wingdings" panose="05000000000000000000" pitchFamily="2" charset="2"/>
              <a:buNone/>
            </a:pPr>
            <a:r>
              <a:rPr lang="el-GR" altLang="el-GR" b="1"/>
              <a:t>Η διαδικασία του προγράμματος ακολουθεί τα εξής στάδια: </a:t>
            </a:r>
          </a:p>
          <a:p>
            <a:pPr eaLnBrk="1" hangingPunct="1">
              <a:lnSpc>
                <a:spcPct val="150000"/>
              </a:lnSpc>
              <a:buFont typeface="Wingdings" panose="05000000000000000000" pitchFamily="2" charset="2"/>
              <a:buBlip>
                <a:blip r:embed="rId2"/>
              </a:buBlip>
            </a:pPr>
            <a:r>
              <a:rPr lang="el-GR" altLang="el-GR"/>
              <a:t>Ανάλυση των αφορμών της κατάστασης, </a:t>
            </a:r>
          </a:p>
          <a:p>
            <a:pPr eaLnBrk="1" hangingPunct="1">
              <a:lnSpc>
                <a:spcPct val="150000"/>
              </a:lnSpc>
              <a:buFont typeface="Wingdings" panose="05000000000000000000" pitchFamily="2" charset="2"/>
              <a:buBlip>
                <a:blip r:embed="rId2"/>
              </a:buBlip>
            </a:pPr>
            <a:r>
              <a:rPr lang="el-GR" altLang="el-GR"/>
              <a:t>Προσδιορισμός της Παιδαγωγικής σκοποθεσίας, </a:t>
            </a:r>
          </a:p>
          <a:p>
            <a:pPr eaLnBrk="1" hangingPunct="1">
              <a:lnSpc>
                <a:spcPct val="150000"/>
              </a:lnSpc>
              <a:buFont typeface="Wingdings" panose="05000000000000000000" pitchFamily="2" charset="2"/>
              <a:buBlip>
                <a:blip r:embed="rId2"/>
              </a:buBlip>
            </a:pPr>
            <a:r>
              <a:rPr lang="el-GR" altLang="el-GR"/>
              <a:t>Υλοποίηση του Projekt,</a:t>
            </a:r>
          </a:p>
          <a:p>
            <a:pPr eaLnBrk="1" hangingPunct="1">
              <a:lnSpc>
                <a:spcPct val="150000"/>
              </a:lnSpc>
              <a:buFont typeface="Wingdings" panose="05000000000000000000" pitchFamily="2" charset="2"/>
              <a:buBlip>
                <a:blip r:embed="rId2"/>
              </a:buBlip>
            </a:pPr>
            <a:r>
              <a:rPr lang="el-GR" altLang="el-GR"/>
              <a:t> Πραγματοποίηση διδακτικών ελιγμών, </a:t>
            </a:r>
          </a:p>
          <a:p>
            <a:pPr eaLnBrk="1" hangingPunct="1">
              <a:lnSpc>
                <a:spcPct val="150000"/>
              </a:lnSpc>
              <a:buFont typeface="Wingdings" panose="05000000000000000000" pitchFamily="2" charset="2"/>
              <a:buBlip>
                <a:blip r:embed="rId2"/>
              </a:buBlip>
            </a:pPr>
            <a:r>
              <a:rPr lang="el-GR" altLang="el-GR"/>
              <a:t>Διάθεση υλικού</a:t>
            </a:r>
          </a:p>
          <a:p>
            <a:pPr eaLnBrk="1" hangingPunct="1"/>
            <a:endParaRPr lang="el-GR" altLang="el-GR"/>
          </a:p>
        </p:txBody>
      </p:sp>
      <p:pic>
        <p:nvPicPr>
          <p:cNvPr id="34823" name="Picture 5">
            <a:extLst>
              <a:ext uri="{FF2B5EF4-FFF2-40B4-BE49-F238E27FC236}">
                <a16:creationId xmlns:a16="http://schemas.microsoft.com/office/drawing/2014/main" id="{FAC77469-33C4-45F3-BEBF-AF877AC1B8D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94600" y="3786188"/>
            <a:ext cx="4181475" cy="1871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1 - Τίτλος">
            <a:extLst>
              <a:ext uri="{FF2B5EF4-FFF2-40B4-BE49-F238E27FC236}">
                <a16:creationId xmlns:a16="http://schemas.microsoft.com/office/drawing/2014/main" id="{B9DB53F0-A57C-453E-8B4D-CBEA15DD2C4A}"/>
              </a:ext>
            </a:extLst>
          </p:cNvPr>
          <p:cNvSpPr>
            <a:spLocks noGrp="1"/>
          </p:cNvSpPr>
          <p:nvPr>
            <p:ph type="title"/>
          </p:nvPr>
        </p:nvSpPr>
        <p:spPr>
          <a:xfrm>
            <a:off x="815975" y="228600"/>
            <a:ext cx="10869613" cy="1343025"/>
          </a:xfrm>
        </p:spPr>
        <p:txBody>
          <a:bodyPr/>
          <a:lstStyle/>
          <a:p>
            <a:pPr eaLnBrk="1" hangingPunct="1"/>
            <a:br>
              <a:rPr lang="el-GR" altLang="el-GR" sz="2800" b="1"/>
            </a:br>
            <a:r>
              <a:rPr lang="el-GR" altLang="el-GR" sz="2800" b="1"/>
              <a:t>Οι αφορμές για μια κατάσταση προκύπτουν από την καθημερινή πραγματικότητα των παιδιών</a:t>
            </a:r>
            <a:r>
              <a:rPr lang="en-US" altLang="el-GR" sz="2800" b="1"/>
              <a:t>:</a:t>
            </a:r>
            <a:br>
              <a:rPr lang="el-GR" altLang="el-GR" b="1"/>
            </a:br>
            <a:endParaRPr lang="el-GR" altLang="el-GR" b="1"/>
          </a:p>
        </p:txBody>
      </p:sp>
      <p:sp>
        <p:nvSpPr>
          <p:cNvPr id="35843" name="2 - Θέση ημερομηνίας">
            <a:extLst>
              <a:ext uri="{FF2B5EF4-FFF2-40B4-BE49-F238E27FC236}">
                <a16:creationId xmlns:a16="http://schemas.microsoft.com/office/drawing/2014/main" id="{FB8B9EA6-6246-4BAC-96CF-A29FFBA550A5}"/>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D27CC38-3F9A-4F59-83F7-43EB4A257172}" type="datetime1">
              <a:rPr lang="el-GR" altLang="el-GR" smtClean="0">
                <a:solidFill>
                  <a:schemeClr val="tx2"/>
                </a:solidFill>
              </a:rPr>
              <a:pPr eaLnBrk="1" hangingPunct="1"/>
              <a:t>22/12/2019</a:t>
            </a:fld>
            <a:endParaRPr lang="el-GR" altLang="el-GR">
              <a:solidFill>
                <a:schemeClr val="tx2"/>
              </a:solidFill>
            </a:endParaRPr>
          </a:p>
        </p:txBody>
      </p:sp>
      <p:sp>
        <p:nvSpPr>
          <p:cNvPr id="35844" name="3 - Θέση υποσέλιδου">
            <a:extLst>
              <a:ext uri="{FF2B5EF4-FFF2-40B4-BE49-F238E27FC236}">
                <a16:creationId xmlns:a16="http://schemas.microsoft.com/office/drawing/2014/main" id="{82B86108-76DD-4709-9AEF-E3C2ECA1F0BA}"/>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5" name="4 - Θέση αριθμού διαφάνειας">
            <a:extLst>
              <a:ext uri="{FF2B5EF4-FFF2-40B4-BE49-F238E27FC236}">
                <a16:creationId xmlns:a16="http://schemas.microsoft.com/office/drawing/2014/main" id="{A326FEB5-42A8-41D2-BF57-BA5314436D87}"/>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05E238B2-3061-4627-A8E4-CE8C00BEED4F}" type="slidenum">
              <a:rPr lang="el-GR" altLang="el-GR" sz="1200">
                <a:solidFill>
                  <a:srgbClr val="FFFFFF"/>
                </a:solidFill>
              </a:rPr>
              <a:pPr eaLnBrk="1" hangingPunct="1">
                <a:lnSpc>
                  <a:spcPct val="80000"/>
                </a:lnSpc>
              </a:pPr>
              <a:t>27</a:t>
            </a:fld>
            <a:endParaRPr lang="el-GR" altLang="el-GR" sz="1200">
              <a:solidFill>
                <a:srgbClr val="FFFFFF"/>
              </a:solidFill>
            </a:endParaRPr>
          </a:p>
        </p:txBody>
      </p:sp>
      <p:sp>
        <p:nvSpPr>
          <p:cNvPr id="35846" name="5 - Θέση περιεχομένου">
            <a:extLst>
              <a:ext uri="{FF2B5EF4-FFF2-40B4-BE49-F238E27FC236}">
                <a16:creationId xmlns:a16="http://schemas.microsoft.com/office/drawing/2014/main" id="{0127C713-77BB-4DB5-BE49-B79728A45C4A}"/>
              </a:ext>
            </a:extLst>
          </p:cNvPr>
          <p:cNvSpPr>
            <a:spLocks noGrp="1"/>
          </p:cNvSpPr>
          <p:nvPr>
            <p:ph sz="quarter" idx="1"/>
          </p:nvPr>
        </p:nvSpPr>
        <p:spPr>
          <a:xfrm>
            <a:off x="815975" y="1600200"/>
            <a:ext cx="10869613" cy="4495800"/>
          </a:xfrm>
        </p:spPr>
        <p:txBody>
          <a:bodyPr/>
          <a:lstStyle/>
          <a:p>
            <a:pPr eaLnBrk="1" hangingPunct="1">
              <a:buFont typeface="Wingdings" panose="05000000000000000000" pitchFamily="2" charset="2"/>
              <a:buBlip>
                <a:blip r:embed="rId2"/>
              </a:buBlip>
            </a:pPr>
            <a:r>
              <a:rPr lang="el-GR" altLang="el-GR"/>
              <a:t>Μπορεί να είναι μικρά καθημερινά συμβάντα ή περιστατικά ευκαιριακής βιωματικής σημασίας.</a:t>
            </a:r>
          </a:p>
          <a:p>
            <a:pPr eaLnBrk="1" hangingPunct="1">
              <a:buFont typeface="Wingdings" panose="05000000000000000000" pitchFamily="2" charset="2"/>
              <a:buBlip>
                <a:blip r:embed="rId2"/>
              </a:buBlip>
            </a:pPr>
            <a:r>
              <a:rPr lang="el-GR" altLang="el-GR"/>
              <a:t> Η αφορμή της επιλογής μπορεί να προέρχεται από τα παιδιά, τους εκπαιδευτικούς, τους γονείς ή από ειδικούς συμβούλους. </a:t>
            </a:r>
          </a:p>
          <a:p>
            <a:pPr algn="just" eaLnBrk="1" hangingPunct="1">
              <a:buFont typeface="Wingdings" panose="05000000000000000000" pitchFamily="2" charset="2"/>
              <a:buBlip>
                <a:blip r:embed="rId2"/>
              </a:buBlip>
            </a:pPr>
            <a:r>
              <a:rPr lang="el-GR" altLang="el-GR" i="1"/>
              <a:t>Αν οι μετέχοντες συμφωνήσουν, ακολουθεί η έρευνα της κατάστασης μέσα από διάφορες πηγές όπως: καταθέσεις και παρατηρήσεις των εκπαιδευτικών, καταθέσεις γονέων, παρατήρηση της ίδιας της κατάστασης, καταθέσεις άλλων ενηλίκων ή ειδικών.</a:t>
            </a:r>
          </a:p>
          <a:p>
            <a:pPr eaLnBrk="1" hangingPunct="1">
              <a:buFont typeface="Wingdings" panose="05000000000000000000" pitchFamily="2" charset="2"/>
              <a:buNone/>
            </a:pPr>
            <a:endParaRPr lang="el-GR" altLang="el-GR"/>
          </a:p>
        </p:txBody>
      </p:sp>
    </p:spTree>
  </p:cSld>
  <p:clrMapOvr>
    <a:masterClrMapping/>
  </p:clrMapOvr>
  <p:transition spd="med">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1 - Τίτλος">
            <a:extLst>
              <a:ext uri="{FF2B5EF4-FFF2-40B4-BE49-F238E27FC236}">
                <a16:creationId xmlns:a16="http://schemas.microsoft.com/office/drawing/2014/main" id="{5D59421D-0ED2-4B46-94EE-82081AB36C58}"/>
              </a:ext>
            </a:extLst>
          </p:cNvPr>
          <p:cNvSpPr>
            <a:spLocks noGrp="1"/>
          </p:cNvSpPr>
          <p:nvPr>
            <p:ph type="title"/>
          </p:nvPr>
        </p:nvSpPr>
        <p:spPr>
          <a:xfrm>
            <a:off x="815975" y="228600"/>
            <a:ext cx="10869613" cy="990600"/>
          </a:xfrm>
        </p:spPr>
        <p:txBody>
          <a:bodyPr/>
          <a:lstStyle/>
          <a:p>
            <a:pPr eaLnBrk="1" hangingPunct="1"/>
            <a:endParaRPr lang="el-GR" altLang="el-GR"/>
          </a:p>
        </p:txBody>
      </p:sp>
      <p:sp>
        <p:nvSpPr>
          <p:cNvPr id="36867" name="2 - Θέση ημερομηνίας">
            <a:extLst>
              <a:ext uri="{FF2B5EF4-FFF2-40B4-BE49-F238E27FC236}">
                <a16:creationId xmlns:a16="http://schemas.microsoft.com/office/drawing/2014/main" id="{B0083421-F472-41C9-A4A3-D059452379F0}"/>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1F98794-4983-49E0-9AE4-41C8D37B8648}" type="datetime1">
              <a:rPr lang="el-GR" altLang="el-GR" smtClean="0">
                <a:solidFill>
                  <a:schemeClr val="tx2"/>
                </a:solidFill>
              </a:rPr>
              <a:pPr eaLnBrk="1" hangingPunct="1"/>
              <a:t>22/12/2019</a:t>
            </a:fld>
            <a:endParaRPr lang="el-GR" altLang="el-GR">
              <a:solidFill>
                <a:schemeClr val="tx2"/>
              </a:solidFill>
            </a:endParaRPr>
          </a:p>
        </p:txBody>
      </p:sp>
      <p:sp>
        <p:nvSpPr>
          <p:cNvPr id="36868" name="3 - Θέση υποσέλιδου">
            <a:extLst>
              <a:ext uri="{FF2B5EF4-FFF2-40B4-BE49-F238E27FC236}">
                <a16:creationId xmlns:a16="http://schemas.microsoft.com/office/drawing/2014/main" id="{F83EF8AE-4E05-419A-A6AB-7CD07C7062BA}"/>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5" name="4 - Θέση αριθμού διαφάνειας">
            <a:extLst>
              <a:ext uri="{FF2B5EF4-FFF2-40B4-BE49-F238E27FC236}">
                <a16:creationId xmlns:a16="http://schemas.microsoft.com/office/drawing/2014/main" id="{38FE3653-DADC-48A5-84DA-87AAF5732380}"/>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2BFEF543-F3D3-4A8B-BCCE-B01251E84427}" type="slidenum">
              <a:rPr lang="el-GR" altLang="el-GR" sz="1200">
                <a:solidFill>
                  <a:srgbClr val="FFFFFF"/>
                </a:solidFill>
              </a:rPr>
              <a:pPr eaLnBrk="1" hangingPunct="1">
                <a:lnSpc>
                  <a:spcPct val="80000"/>
                </a:lnSpc>
              </a:pPr>
              <a:t>28</a:t>
            </a:fld>
            <a:endParaRPr lang="el-GR" altLang="el-GR" sz="1200">
              <a:solidFill>
                <a:srgbClr val="FFFFFF"/>
              </a:solidFill>
            </a:endParaRPr>
          </a:p>
        </p:txBody>
      </p:sp>
      <p:sp>
        <p:nvSpPr>
          <p:cNvPr id="36870" name="5 - Θέση περιεχομένου">
            <a:extLst>
              <a:ext uri="{FF2B5EF4-FFF2-40B4-BE49-F238E27FC236}">
                <a16:creationId xmlns:a16="http://schemas.microsoft.com/office/drawing/2014/main" id="{BA3416C3-ABC3-463D-9F36-9C7AEF99F5D0}"/>
              </a:ext>
            </a:extLst>
          </p:cNvPr>
          <p:cNvSpPr>
            <a:spLocks noGrp="1"/>
          </p:cNvSpPr>
          <p:nvPr>
            <p:ph sz="quarter" idx="1"/>
          </p:nvPr>
        </p:nvSpPr>
        <p:spPr>
          <a:xfrm>
            <a:off x="815975" y="1600200"/>
            <a:ext cx="10869613" cy="4495800"/>
          </a:xfrm>
        </p:spPr>
        <p:txBody>
          <a:bodyPr/>
          <a:lstStyle/>
          <a:p>
            <a:pPr algn="just" eaLnBrk="1" hangingPunct="1"/>
            <a:r>
              <a:rPr lang="el-GR" altLang="el-GR" b="1" u="sng"/>
              <a:t>Ο προσδιορισμός της παιδαγωγικής σκοποθεσίας </a:t>
            </a:r>
            <a:r>
              <a:rPr lang="el-GR" altLang="el-GR"/>
              <a:t>προκύπτει από την</a:t>
            </a:r>
            <a:r>
              <a:rPr lang="en-US" altLang="el-GR"/>
              <a:t> </a:t>
            </a:r>
            <a:r>
              <a:rPr lang="el-GR" altLang="el-GR"/>
              <a:t>ανάλυση της κατάστασης και από τη γενικότερη σκοποθεσία, ενώ διατυπώνεται</a:t>
            </a:r>
            <a:r>
              <a:rPr lang="en-US" altLang="el-GR"/>
              <a:t> </a:t>
            </a:r>
            <a:r>
              <a:rPr lang="el-GR" altLang="el-GR"/>
              <a:t>έτσι ώστε να γίνεται κατανοητή και αποδεκτή από όλους τους μετέχοντες.</a:t>
            </a:r>
            <a:endParaRPr lang="en-US" altLang="el-GR"/>
          </a:p>
          <a:p>
            <a:pPr algn="just" eaLnBrk="1" hangingPunct="1"/>
            <a:r>
              <a:rPr lang="en-US" altLang="el-GR"/>
              <a:t> </a:t>
            </a:r>
            <a:r>
              <a:rPr lang="el-GR" altLang="el-GR" b="1" u="sng"/>
              <a:t>Για την πραγματοποίηση των διδακτικών ενοτήτων </a:t>
            </a:r>
            <a:r>
              <a:rPr lang="el-GR" altLang="el-GR"/>
              <a:t>ανατρέχουμε ορισμένες</a:t>
            </a:r>
            <a:r>
              <a:rPr lang="en-US" altLang="el-GR"/>
              <a:t> </a:t>
            </a:r>
            <a:r>
              <a:rPr lang="el-GR" altLang="el-GR"/>
              <a:t>φορές σε στοιχεία της παραδοσιακής διδακτικής πράξης του Νηπιαγωγείου</a:t>
            </a:r>
            <a:r>
              <a:rPr lang="en-US" altLang="el-GR"/>
              <a:t> </a:t>
            </a:r>
            <a:r>
              <a:rPr lang="el-GR" altLang="el-GR"/>
              <a:t>ή ξεπερνώντας τα περιορισμένα όρια του Νηπιαγωγείου ως μαθησιακού</a:t>
            </a:r>
            <a:r>
              <a:rPr lang="en-US" altLang="el-GR"/>
              <a:t> </a:t>
            </a:r>
            <a:r>
              <a:rPr lang="el-GR" altLang="el-GR"/>
              <a:t>χώρου προσεγγίζουμε την κοινοτική εργασία</a:t>
            </a:r>
            <a:r>
              <a:rPr lang="en-US" altLang="el-GR"/>
              <a:t>.</a:t>
            </a:r>
            <a:endParaRPr lang="el-GR" altLang="el-GR"/>
          </a:p>
          <a:p>
            <a:pPr eaLnBrk="1" hangingPunct="1"/>
            <a:endParaRPr lang="el-GR" altLang="el-GR"/>
          </a:p>
        </p:txBody>
      </p:sp>
    </p:spTree>
  </p:cSld>
  <p:clrMapOvr>
    <a:masterClrMapping/>
  </p:clrMapOvr>
  <p:transition spd="med">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1 - Τίτλος">
            <a:extLst>
              <a:ext uri="{FF2B5EF4-FFF2-40B4-BE49-F238E27FC236}">
                <a16:creationId xmlns:a16="http://schemas.microsoft.com/office/drawing/2014/main" id="{3F70EC44-67B1-47D8-B562-EE05EA6039F4}"/>
              </a:ext>
            </a:extLst>
          </p:cNvPr>
          <p:cNvSpPr>
            <a:spLocks noGrp="1"/>
          </p:cNvSpPr>
          <p:nvPr>
            <p:ph type="title"/>
          </p:nvPr>
        </p:nvSpPr>
        <p:spPr>
          <a:xfrm>
            <a:off x="815975" y="228600"/>
            <a:ext cx="10869613" cy="990600"/>
          </a:xfrm>
        </p:spPr>
        <p:txBody>
          <a:bodyPr/>
          <a:lstStyle/>
          <a:p>
            <a:pPr eaLnBrk="1" hangingPunct="1"/>
            <a:endParaRPr lang="el-GR" altLang="el-GR"/>
          </a:p>
        </p:txBody>
      </p:sp>
      <p:sp>
        <p:nvSpPr>
          <p:cNvPr id="37891" name="2 - Θέση ημερομηνίας">
            <a:extLst>
              <a:ext uri="{FF2B5EF4-FFF2-40B4-BE49-F238E27FC236}">
                <a16:creationId xmlns:a16="http://schemas.microsoft.com/office/drawing/2014/main" id="{8FB3DE2C-E0FA-4A09-898A-088D4085D7F6}"/>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23DE570-1009-478B-8D41-B4114E38E8A6}" type="datetime1">
              <a:rPr lang="el-GR" altLang="el-GR" smtClean="0">
                <a:solidFill>
                  <a:schemeClr val="tx2"/>
                </a:solidFill>
              </a:rPr>
              <a:pPr eaLnBrk="1" hangingPunct="1"/>
              <a:t>22/12/2019</a:t>
            </a:fld>
            <a:endParaRPr lang="el-GR" altLang="el-GR">
              <a:solidFill>
                <a:schemeClr val="tx2"/>
              </a:solidFill>
            </a:endParaRPr>
          </a:p>
        </p:txBody>
      </p:sp>
      <p:sp>
        <p:nvSpPr>
          <p:cNvPr id="37892" name="3 - Θέση υποσέλιδου">
            <a:extLst>
              <a:ext uri="{FF2B5EF4-FFF2-40B4-BE49-F238E27FC236}">
                <a16:creationId xmlns:a16="http://schemas.microsoft.com/office/drawing/2014/main" id="{FB9F20BA-4E94-41E6-AF91-CBBFDA8262C8}"/>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5" name="4 - Θέση αριθμού διαφάνειας">
            <a:extLst>
              <a:ext uri="{FF2B5EF4-FFF2-40B4-BE49-F238E27FC236}">
                <a16:creationId xmlns:a16="http://schemas.microsoft.com/office/drawing/2014/main" id="{1545429C-8F0F-4C94-808B-5E860D4C7757}"/>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C5CCB958-058D-4369-ADBE-04DF2EAD17BB}" type="slidenum">
              <a:rPr lang="el-GR" altLang="el-GR" sz="1200">
                <a:solidFill>
                  <a:srgbClr val="FFFFFF"/>
                </a:solidFill>
              </a:rPr>
              <a:pPr eaLnBrk="1" hangingPunct="1">
                <a:lnSpc>
                  <a:spcPct val="80000"/>
                </a:lnSpc>
              </a:pPr>
              <a:t>29</a:t>
            </a:fld>
            <a:endParaRPr lang="el-GR" altLang="el-GR" sz="1200">
              <a:solidFill>
                <a:srgbClr val="FFFFFF"/>
              </a:solidFill>
            </a:endParaRPr>
          </a:p>
        </p:txBody>
      </p:sp>
      <p:sp>
        <p:nvSpPr>
          <p:cNvPr id="37894" name="5 - Θέση περιεχομένου">
            <a:extLst>
              <a:ext uri="{FF2B5EF4-FFF2-40B4-BE49-F238E27FC236}">
                <a16:creationId xmlns:a16="http://schemas.microsoft.com/office/drawing/2014/main" id="{B9FA3B23-B8EC-4E6B-89FB-EB9C49E8697E}"/>
              </a:ext>
            </a:extLst>
          </p:cNvPr>
          <p:cNvSpPr>
            <a:spLocks noGrp="1"/>
          </p:cNvSpPr>
          <p:nvPr>
            <p:ph sz="quarter" idx="1"/>
          </p:nvPr>
        </p:nvSpPr>
        <p:spPr>
          <a:xfrm>
            <a:off x="815975" y="1600200"/>
            <a:ext cx="10869613" cy="4495800"/>
          </a:xfrm>
        </p:spPr>
        <p:txBody>
          <a:bodyPr/>
          <a:lstStyle/>
          <a:p>
            <a:pPr algn="just" eaLnBrk="1" hangingPunct="1"/>
            <a:r>
              <a:rPr lang="el-GR" altLang="el-GR" b="1" u="sng"/>
              <a:t>Ως «διδακτικός ελιγμός» </a:t>
            </a:r>
            <a:r>
              <a:rPr lang="el-GR" altLang="el-GR"/>
              <a:t>χαρακτηρίζονται οι σύντομες μαθησιακές</a:t>
            </a:r>
            <a:r>
              <a:rPr lang="en-US" altLang="el-GR"/>
              <a:t> </a:t>
            </a:r>
            <a:r>
              <a:rPr lang="el-GR" altLang="el-GR"/>
              <a:t>ενότητες («πορείες στήριξης») με τις οποίες μεταβιβάζονται στα παιδιά</a:t>
            </a:r>
            <a:r>
              <a:rPr lang="en-US" altLang="el-GR"/>
              <a:t> </a:t>
            </a:r>
            <a:r>
              <a:rPr lang="el-GR" altLang="el-GR"/>
              <a:t>συγκεκριμένες γνώσεις και ικανότητες τις οποίες χρειάζονται για το ξεπέρασμα</a:t>
            </a:r>
            <a:r>
              <a:rPr lang="en-US" altLang="el-GR"/>
              <a:t> </a:t>
            </a:r>
            <a:r>
              <a:rPr lang="el-GR" altLang="el-GR"/>
              <a:t>μιας συγκεκριμένης κατάστασης.</a:t>
            </a:r>
            <a:endParaRPr lang="en-US" altLang="el-GR"/>
          </a:p>
          <a:p>
            <a:pPr algn="just" eaLnBrk="1" hangingPunct="1"/>
            <a:r>
              <a:rPr lang="el-GR" altLang="el-GR"/>
              <a:t> </a:t>
            </a:r>
            <a:r>
              <a:rPr lang="el-GR" altLang="el-GR" b="1"/>
              <a:t>Για παράδειγμα, </a:t>
            </a:r>
            <a:r>
              <a:rPr lang="el-GR" altLang="el-GR"/>
              <a:t>όταν τα παιδιά στο</a:t>
            </a:r>
            <a:r>
              <a:rPr lang="en-US" altLang="el-GR"/>
              <a:t> </a:t>
            </a:r>
            <a:r>
              <a:rPr lang="el-GR" altLang="el-GR"/>
              <a:t>πλαίσιο της διδακτικής ενότητας «Περιπλάνηση στην πόλη» πρέπει να τηλεφωνήσουν,</a:t>
            </a:r>
            <a:r>
              <a:rPr lang="en-US" altLang="el-GR"/>
              <a:t> </a:t>
            </a:r>
            <a:r>
              <a:rPr lang="el-GR" altLang="el-GR"/>
              <a:t>τότε είναι αναγκαία η εκμάθηση των αριθμών 0 έως 9 (κάτι όμως</a:t>
            </a:r>
            <a:r>
              <a:rPr lang="en-US" altLang="el-GR"/>
              <a:t> </a:t>
            </a:r>
            <a:r>
              <a:rPr lang="el-GR" altLang="el-GR"/>
              <a:t>που δεν απαιτεί συστηματική μαθηματική διδασκαλία).</a:t>
            </a:r>
          </a:p>
          <a:p>
            <a:pPr eaLnBrk="1" hangingPunct="1"/>
            <a:endParaRPr lang="el-GR" altLang="el-GR"/>
          </a:p>
        </p:txBody>
      </p:sp>
      <p:sp>
        <p:nvSpPr>
          <p:cNvPr id="37895" name="AutoShape 8" descr="Αποτέλεσμα εικόνας για earlychilhood">
            <a:extLst>
              <a:ext uri="{FF2B5EF4-FFF2-40B4-BE49-F238E27FC236}">
                <a16:creationId xmlns:a16="http://schemas.microsoft.com/office/drawing/2014/main" id="{01ECBA30-4A19-47ED-A5C3-87E5489A8371}"/>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p>
        </p:txBody>
      </p:sp>
      <p:pic>
        <p:nvPicPr>
          <p:cNvPr id="37896" name="Picture 9">
            <a:extLst>
              <a:ext uri="{FF2B5EF4-FFF2-40B4-BE49-F238E27FC236}">
                <a16:creationId xmlns:a16="http://schemas.microsoft.com/office/drawing/2014/main" id="{A0DF427B-BAA1-4C31-9182-E665D901D9A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79850" y="5267325"/>
            <a:ext cx="2867025" cy="159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a:extLst>
              <a:ext uri="{FF2B5EF4-FFF2-40B4-BE49-F238E27FC236}">
                <a16:creationId xmlns:a16="http://schemas.microsoft.com/office/drawing/2014/main" id="{2DE09B28-4382-4CD0-A027-D5049A718266}"/>
              </a:ext>
            </a:extLst>
          </p:cNvPr>
          <p:cNvSpPr>
            <a:spLocks noGrp="1"/>
          </p:cNvSpPr>
          <p:nvPr>
            <p:ph type="title"/>
          </p:nvPr>
        </p:nvSpPr>
        <p:spPr>
          <a:xfrm>
            <a:off x="815975" y="228600"/>
            <a:ext cx="10869613" cy="990600"/>
          </a:xfrm>
        </p:spPr>
        <p:txBody>
          <a:bodyPr>
            <a:normAutofit/>
          </a:bodyPr>
          <a:lstStyle/>
          <a:p>
            <a:pPr algn="ctr" eaLnBrk="1" fontAlgn="auto" hangingPunct="1">
              <a:spcAft>
                <a:spcPts val="0"/>
              </a:spcAft>
              <a:defRPr/>
            </a:pPr>
            <a:r>
              <a:rPr lang="el-GR" sz="3200" b="1" dirty="0">
                <a:solidFill>
                  <a:schemeClr val="accent1">
                    <a:lumMod val="60000"/>
                    <a:lumOff val="40000"/>
                  </a:schemeClr>
                </a:solidFill>
              </a:rPr>
              <a:t>Περιεχόμενα Μαθήματος</a:t>
            </a:r>
            <a:endParaRPr lang="el-GR" sz="3200" dirty="0"/>
          </a:p>
        </p:txBody>
      </p:sp>
      <p:sp>
        <p:nvSpPr>
          <p:cNvPr id="11267" name="4 - Θέση ημερομηνίας">
            <a:extLst>
              <a:ext uri="{FF2B5EF4-FFF2-40B4-BE49-F238E27FC236}">
                <a16:creationId xmlns:a16="http://schemas.microsoft.com/office/drawing/2014/main" id="{B98302BD-A751-498F-84D1-4C92DC53CE8D}"/>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60BBF06-2912-4EEA-8F09-FAF19E48F2F1}" type="datetime1">
              <a:rPr lang="el-GR" altLang="el-GR" smtClean="0">
                <a:solidFill>
                  <a:schemeClr val="tx2"/>
                </a:solidFill>
              </a:rPr>
              <a:pPr eaLnBrk="1" hangingPunct="1"/>
              <a:t>22/12/2019</a:t>
            </a:fld>
            <a:endParaRPr lang="el-GR" altLang="el-GR">
              <a:solidFill>
                <a:schemeClr val="tx2"/>
              </a:solidFill>
            </a:endParaRPr>
          </a:p>
        </p:txBody>
      </p:sp>
      <p:sp>
        <p:nvSpPr>
          <p:cNvPr id="11268" name="3 - Θέση υποσέλιδου">
            <a:extLst>
              <a:ext uri="{FF2B5EF4-FFF2-40B4-BE49-F238E27FC236}">
                <a16:creationId xmlns:a16="http://schemas.microsoft.com/office/drawing/2014/main" id="{AC5DD777-17DD-4F0C-A751-519B033C0714}"/>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6" name="5 - Θέση αριθμού διαφάνειας">
            <a:extLst>
              <a:ext uri="{FF2B5EF4-FFF2-40B4-BE49-F238E27FC236}">
                <a16:creationId xmlns:a16="http://schemas.microsoft.com/office/drawing/2014/main" id="{4F16ECC1-CC53-4BDD-B0E7-6C3BCAA4468E}"/>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3601DB58-26E4-423C-94DC-77E887A2F674}" type="slidenum">
              <a:rPr lang="el-GR" altLang="el-GR" sz="1200">
                <a:solidFill>
                  <a:srgbClr val="FFFFFF"/>
                </a:solidFill>
              </a:rPr>
              <a:pPr eaLnBrk="1" hangingPunct="1">
                <a:lnSpc>
                  <a:spcPct val="80000"/>
                </a:lnSpc>
              </a:pPr>
              <a:t>3</a:t>
            </a:fld>
            <a:endParaRPr lang="el-GR" altLang="el-GR" sz="1200">
              <a:solidFill>
                <a:srgbClr val="FFFFFF"/>
              </a:solidFill>
            </a:endParaRPr>
          </a:p>
        </p:txBody>
      </p:sp>
      <p:sp>
        <p:nvSpPr>
          <p:cNvPr id="7171" name="2 - Θέση περιεχομένου">
            <a:extLst>
              <a:ext uri="{FF2B5EF4-FFF2-40B4-BE49-F238E27FC236}">
                <a16:creationId xmlns:a16="http://schemas.microsoft.com/office/drawing/2014/main" id="{B95899BB-5381-4F2A-95A5-0317C908C106}"/>
              </a:ext>
            </a:extLst>
          </p:cNvPr>
          <p:cNvSpPr>
            <a:spLocks noGrp="1"/>
          </p:cNvSpPr>
          <p:nvPr>
            <p:ph sz="quarter" idx="1"/>
          </p:nvPr>
        </p:nvSpPr>
        <p:spPr>
          <a:xfrm>
            <a:off x="1219200" y="1643063"/>
            <a:ext cx="10018713" cy="4427537"/>
          </a:xfrm>
        </p:spPr>
        <p:txBody>
          <a:bodyPr>
            <a:normAutofit fontScale="92500" lnSpcReduction="20000"/>
          </a:bodyPr>
          <a:lstStyle/>
          <a:p>
            <a:pPr marL="320040" indent="-320040" eaLnBrk="1" fontAlgn="auto" hangingPunct="1">
              <a:spcAft>
                <a:spcPts val="0"/>
              </a:spcAft>
              <a:buFont typeface="Arial" charset="0"/>
              <a:buBlip>
                <a:blip r:embed="rId2"/>
              </a:buBlip>
              <a:defRPr/>
            </a:pPr>
            <a:r>
              <a:rPr lang="el-GR" u="sng" dirty="0"/>
              <a:t>Η </a:t>
            </a:r>
            <a:r>
              <a:rPr lang="el-GR" u="sng" dirty="0" err="1"/>
              <a:t>διαθεματική</a:t>
            </a:r>
            <a:r>
              <a:rPr lang="el-GR" u="sng" dirty="0"/>
              <a:t> προσέγγιση της μάθησης στην προσχολική Εκπαίδευση</a:t>
            </a:r>
          </a:p>
          <a:p>
            <a:pPr marL="320040" indent="-320040" eaLnBrk="1" fontAlgn="auto" hangingPunct="1">
              <a:spcAft>
                <a:spcPts val="0"/>
              </a:spcAft>
              <a:buFont typeface="Arial" charset="0"/>
              <a:buBlip>
                <a:blip r:embed="rId2"/>
              </a:buBlip>
              <a:defRPr/>
            </a:pPr>
            <a:r>
              <a:rPr lang="el-GR" dirty="0"/>
              <a:t>Διδακτικές και μεθοδολογικές απόψεις για την </a:t>
            </a:r>
            <a:r>
              <a:rPr lang="el-GR" dirty="0" err="1"/>
              <a:t>κοινωνικοπαιδαγωγική</a:t>
            </a:r>
            <a:r>
              <a:rPr lang="el-GR" dirty="0"/>
              <a:t> εργασία του νηπιαγωγείου</a:t>
            </a:r>
          </a:p>
          <a:p>
            <a:pPr marL="320040" indent="-320040" eaLnBrk="1" fontAlgn="auto" hangingPunct="1">
              <a:spcAft>
                <a:spcPts val="0"/>
              </a:spcAft>
              <a:buFont typeface="Arial" charset="0"/>
              <a:buBlip>
                <a:blip r:embed="rId2"/>
              </a:buBlip>
              <a:defRPr/>
            </a:pPr>
            <a:r>
              <a:rPr lang="el-GR" dirty="0"/>
              <a:t>Το Αναλυτικό Πρόγραμμα μέσα από το πρίσμα της Κοινωνικής Παιδαγωγικής</a:t>
            </a:r>
          </a:p>
          <a:p>
            <a:pPr marL="320040" indent="-320040" eaLnBrk="1" fontAlgn="auto" hangingPunct="1">
              <a:spcAft>
                <a:spcPts val="0"/>
              </a:spcAft>
              <a:buFont typeface="Arial" charset="0"/>
              <a:buBlip>
                <a:blip r:embed="rId2"/>
              </a:buBlip>
              <a:defRPr/>
            </a:pPr>
            <a:r>
              <a:rPr lang="el-GR" dirty="0"/>
              <a:t>Η Σχολική Προετοιμασία στο Νηπιαγωγείο</a:t>
            </a:r>
          </a:p>
          <a:p>
            <a:pPr marL="320040" indent="-320040" eaLnBrk="1" fontAlgn="auto" hangingPunct="1">
              <a:spcAft>
                <a:spcPts val="0"/>
              </a:spcAft>
              <a:buFont typeface="Arial" charset="0"/>
              <a:buBlip>
                <a:blip r:embed="rId2"/>
              </a:buBlip>
              <a:defRPr/>
            </a:pPr>
            <a:r>
              <a:rPr lang="el-GR" dirty="0"/>
              <a:t>Τα προβλήματα μετάβασης του παιδιού από το Νηπιαγωγείο στο Δημοτικό Σχολείο</a:t>
            </a:r>
          </a:p>
          <a:p>
            <a:pPr marL="320040" indent="-320040" eaLnBrk="1" fontAlgn="auto" hangingPunct="1">
              <a:spcAft>
                <a:spcPts val="0"/>
              </a:spcAft>
              <a:buFont typeface="Arial" charset="0"/>
              <a:buBlip>
                <a:blip r:embed="rId2"/>
              </a:buBlip>
              <a:defRPr/>
            </a:pPr>
            <a:r>
              <a:rPr lang="el-GR" dirty="0"/>
              <a:t>Η θρησκευτική Αγωγή σε πολυπολιτισμικά προσχολικά περιβάλλοντα (θεωρητικές και εμπειρικές προσεγγίσεις)</a:t>
            </a:r>
          </a:p>
          <a:p>
            <a:pPr marL="320040" indent="-320040" eaLnBrk="1" fontAlgn="auto" hangingPunct="1">
              <a:spcAft>
                <a:spcPts val="0"/>
              </a:spcAft>
              <a:buFont typeface="Wingdings"/>
              <a:buChar char=""/>
              <a:defRPr/>
            </a:pPr>
            <a:endParaRPr lang="el-GR" dirty="0"/>
          </a:p>
          <a:p>
            <a:pPr marL="320040" indent="-320040" eaLnBrk="1" fontAlgn="auto" hangingPunct="1">
              <a:spcAft>
                <a:spcPts val="0"/>
              </a:spcAft>
              <a:buFont typeface="Wingdings"/>
              <a:buChar char=""/>
              <a:defRPr/>
            </a:pPr>
            <a:endParaRPr lang="el-GR" dirty="0"/>
          </a:p>
        </p:txBody>
      </p:sp>
    </p:spTree>
  </p:cSld>
  <p:clrMapOvr>
    <a:masterClrMapping/>
  </p:clrMapOvr>
  <p:transition spd="med">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1 - Τίτλος">
            <a:extLst>
              <a:ext uri="{FF2B5EF4-FFF2-40B4-BE49-F238E27FC236}">
                <a16:creationId xmlns:a16="http://schemas.microsoft.com/office/drawing/2014/main" id="{DE9D21A1-5E68-427E-A535-085885E5EE26}"/>
              </a:ext>
            </a:extLst>
          </p:cNvPr>
          <p:cNvSpPr>
            <a:spLocks noGrp="1"/>
          </p:cNvSpPr>
          <p:nvPr>
            <p:ph type="title"/>
          </p:nvPr>
        </p:nvSpPr>
        <p:spPr>
          <a:xfrm>
            <a:off x="815975" y="228600"/>
            <a:ext cx="10869613" cy="990600"/>
          </a:xfrm>
        </p:spPr>
        <p:txBody>
          <a:bodyPr/>
          <a:lstStyle/>
          <a:p>
            <a:pPr eaLnBrk="1" hangingPunct="1"/>
            <a:r>
              <a:rPr lang="el-GR" altLang="el-GR" sz="3200" b="1"/>
              <a:t>Στο πλαίσιο της διάθεσης διδακτικού υλικού κάθε διδακτική ενότητα προσφέρεται σε δύο φακέλους</a:t>
            </a:r>
            <a:r>
              <a:rPr lang="en-US" altLang="el-GR" sz="3200" b="1"/>
              <a:t>:</a:t>
            </a:r>
            <a:endParaRPr lang="el-GR" altLang="el-GR" sz="3200" b="1"/>
          </a:p>
        </p:txBody>
      </p:sp>
      <p:sp>
        <p:nvSpPr>
          <p:cNvPr id="38915" name="2 - Θέση ημερομηνίας">
            <a:extLst>
              <a:ext uri="{FF2B5EF4-FFF2-40B4-BE49-F238E27FC236}">
                <a16:creationId xmlns:a16="http://schemas.microsoft.com/office/drawing/2014/main" id="{DE41AE52-B37C-44F0-8AFF-1157DEB8D9C7}"/>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6E5BFFE-7C7E-4A15-B3BF-DB896A59E1C4}" type="datetime1">
              <a:rPr lang="el-GR" altLang="el-GR" smtClean="0">
                <a:solidFill>
                  <a:schemeClr val="tx2"/>
                </a:solidFill>
              </a:rPr>
              <a:pPr eaLnBrk="1" hangingPunct="1"/>
              <a:t>22/12/2019</a:t>
            </a:fld>
            <a:endParaRPr lang="el-GR" altLang="el-GR">
              <a:solidFill>
                <a:schemeClr val="tx2"/>
              </a:solidFill>
            </a:endParaRPr>
          </a:p>
        </p:txBody>
      </p:sp>
      <p:sp>
        <p:nvSpPr>
          <p:cNvPr id="38916" name="3 - Θέση υποσέλιδου">
            <a:extLst>
              <a:ext uri="{FF2B5EF4-FFF2-40B4-BE49-F238E27FC236}">
                <a16:creationId xmlns:a16="http://schemas.microsoft.com/office/drawing/2014/main" id="{DBB8D652-0BEF-4493-9B57-CD833D245316}"/>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5" name="4 - Θέση αριθμού διαφάνειας">
            <a:extLst>
              <a:ext uri="{FF2B5EF4-FFF2-40B4-BE49-F238E27FC236}">
                <a16:creationId xmlns:a16="http://schemas.microsoft.com/office/drawing/2014/main" id="{965D274E-E911-409C-AD7D-D3D5B372F621}"/>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2814DCE7-AB7D-4F74-B583-1635F9311A5C}" type="slidenum">
              <a:rPr lang="el-GR" altLang="el-GR" sz="1200">
                <a:solidFill>
                  <a:srgbClr val="FFFFFF"/>
                </a:solidFill>
              </a:rPr>
              <a:pPr eaLnBrk="1" hangingPunct="1">
                <a:lnSpc>
                  <a:spcPct val="80000"/>
                </a:lnSpc>
              </a:pPr>
              <a:t>30</a:t>
            </a:fld>
            <a:endParaRPr lang="el-GR" altLang="el-GR" sz="1200">
              <a:solidFill>
                <a:srgbClr val="FFFFFF"/>
              </a:solidFill>
            </a:endParaRPr>
          </a:p>
        </p:txBody>
      </p:sp>
      <p:sp>
        <p:nvSpPr>
          <p:cNvPr id="38918" name="5 - Θέση περιεχομένου">
            <a:extLst>
              <a:ext uri="{FF2B5EF4-FFF2-40B4-BE49-F238E27FC236}">
                <a16:creationId xmlns:a16="http://schemas.microsoft.com/office/drawing/2014/main" id="{67B634C1-5DE6-42E7-9D3D-E8F94B3926E4}"/>
              </a:ext>
            </a:extLst>
          </p:cNvPr>
          <p:cNvSpPr>
            <a:spLocks noGrp="1"/>
          </p:cNvSpPr>
          <p:nvPr>
            <p:ph sz="quarter" idx="1"/>
          </p:nvPr>
        </p:nvSpPr>
        <p:spPr>
          <a:xfrm>
            <a:off x="815975" y="1600200"/>
            <a:ext cx="10869613" cy="4495800"/>
          </a:xfrm>
          <a:ln w="57150">
            <a:solidFill>
              <a:schemeClr val="accent1"/>
            </a:solidFill>
            <a:miter lim="800000"/>
            <a:headEnd/>
            <a:tailEnd/>
          </a:ln>
        </p:spPr>
        <p:txBody>
          <a:bodyPr/>
          <a:lstStyle/>
          <a:p>
            <a:pPr eaLnBrk="1" hangingPunct="1">
              <a:buFont typeface="Wingdings" panose="05000000000000000000" pitchFamily="2" charset="2"/>
              <a:buChar char="Ø"/>
            </a:pPr>
            <a:r>
              <a:rPr lang="en-US" altLang="el-GR" b="1"/>
              <a:t> </a:t>
            </a:r>
            <a:r>
              <a:rPr lang="el-GR" altLang="el-GR" b="1"/>
              <a:t>Ο ένας περιέχει υποδείξεις και βοήθεια για τη χρησιμοποίηση του διδακτικού υλικού </a:t>
            </a:r>
            <a:endParaRPr lang="en-US" altLang="el-GR" b="1"/>
          </a:p>
          <a:p>
            <a:pPr eaLnBrk="1" hangingPunct="1">
              <a:buFont typeface="Wingdings" panose="05000000000000000000" pitchFamily="2" charset="2"/>
              <a:buChar char="Ø"/>
            </a:pPr>
            <a:r>
              <a:rPr lang="el-GR" altLang="el-GR" b="1"/>
              <a:t>και ο άλλος μέρος του υλικού</a:t>
            </a:r>
            <a:endParaRPr lang="en-US" altLang="el-GR" b="1"/>
          </a:p>
          <a:p>
            <a:pPr eaLnBrk="1" hangingPunct="1">
              <a:buFont typeface="Wingdings" panose="05000000000000000000" pitchFamily="2" charset="2"/>
              <a:buNone/>
            </a:pPr>
            <a:r>
              <a:rPr lang="en-US" altLang="el-GR"/>
              <a:t>   </a:t>
            </a:r>
            <a:r>
              <a:rPr lang="el-GR" altLang="el-GR"/>
              <a:t> (ιστορίες, κάρτες, φωτογραφίες, αφίσες, ταινίες</a:t>
            </a:r>
            <a:r>
              <a:rPr lang="en-US" altLang="el-GR"/>
              <a:t>)</a:t>
            </a:r>
            <a:endParaRPr lang="el-GR" altLang="el-GR"/>
          </a:p>
          <a:p>
            <a:pPr eaLnBrk="1" hangingPunct="1">
              <a:buFont typeface="Wingdings" panose="05000000000000000000" pitchFamily="2" charset="2"/>
              <a:buNone/>
            </a:pPr>
            <a:endParaRPr lang="en-US" altLang="el-GR"/>
          </a:p>
          <a:p>
            <a:pPr algn="just" eaLnBrk="1" hangingPunct="1">
              <a:buFont typeface="Wingdings" panose="05000000000000000000" pitchFamily="2" charset="2"/>
              <a:buNone/>
            </a:pPr>
            <a:r>
              <a:rPr lang="en-US" altLang="el-GR"/>
              <a:t>   </a:t>
            </a:r>
            <a:r>
              <a:rPr lang="el-GR" altLang="el-GR" i="1"/>
              <a:t>Τα υλικά αυτά χρησιμοποιούνται ως συμπληρωματικά στα ήδη υπάρχοντα στο Νηπιαγωγείο, ενώ υπάρχει η παρότρυνση για τη χρησιμοποίηση αντικειμένων από την καθημερινότητα των παιδιών ή εκπαιδευτικών.</a:t>
            </a:r>
          </a:p>
          <a:p>
            <a:pPr eaLnBrk="1" hangingPunct="1"/>
            <a:endParaRPr lang="el-GR" altLang="el-GR"/>
          </a:p>
        </p:txBody>
      </p:sp>
    </p:spTree>
  </p:cSld>
  <p:clrMapOvr>
    <a:masterClrMapping/>
  </p:clrMapOvr>
  <p:transition spd="med">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1 - Τίτλος">
            <a:extLst>
              <a:ext uri="{FF2B5EF4-FFF2-40B4-BE49-F238E27FC236}">
                <a16:creationId xmlns:a16="http://schemas.microsoft.com/office/drawing/2014/main" id="{DADDC7A7-B69E-4BE0-A7E4-B3AEF229AF9A}"/>
              </a:ext>
            </a:extLst>
          </p:cNvPr>
          <p:cNvSpPr>
            <a:spLocks noGrp="1"/>
          </p:cNvSpPr>
          <p:nvPr>
            <p:ph type="title"/>
          </p:nvPr>
        </p:nvSpPr>
        <p:spPr>
          <a:xfrm>
            <a:off x="815975" y="228600"/>
            <a:ext cx="10869613" cy="990600"/>
          </a:xfrm>
        </p:spPr>
        <p:txBody>
          <a:bodyPr/>
          <a:lstStyle/>
          <a:p>
            <a:pPr eaLnBrk="1" hangingPunct="1"/>
            <a:endParaRPr lang="el-GR" altLang="el-GR"/>
          </a:p>
        </p:txBody>
      </p:sp>
      <p:sp>
        <p:nvSpPr>
          <p:cNvPr id="39939" name="2 - Θέση ημερομηνίας">
            <a:extLst>
              <a:ext uri="{FF2B5EF4-FFF2-40B4-BE49-F238E27FC236}">
                <a16:creationId xmlns:a16="http://schemas.microsoft.com/office/drawing/2014/main" id="{28EBD997-2BA1-46D8-9F4A-74858AB40682}"/>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91DB13D-BB9D-4B1D-8590-595769A78710}" type="datetime1">
              <a:rPr lang="el-GR" altLang="el-GR" smtClean="0">
                <a:solidFill>
                  <a:schemeClr val="tx2"/>
                </a:solidFill>
              </a:rPr>
              <a:pPr eaLnBrk="1" hangingPunct="1"/>
              <a:t>22/12/2019</a:t>
            </a:fld>
            <a:endParaRPr lang="el-GR" altLang="el-GR">
              <a:solidFill>
                <a:schemeClr val="tx2"/>
              </a:solidFill>
            </a:endParaRPr>
          </a:p>
        </p:txBody>
      </p:sp>
      <p:sp>
        <p:nvSpPr>
          <p:cNvPr id="39940" name="3 - Θέση υποσέλιδου">
            <a:extLst>
              <a:ext uri="{FF2B5EF4-FFF2-40B4-BE49-F238E27FC236}">
                <a16:creationId xmlns:a16="http://schemas.microsoft.com/office/drawing/2014/main" id="{A64044C6-7E2A-4759-B89C-04643121423D}"/>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l-GR" altLang="el-GR">
                <a:solidFill>
                  <a:schemeClr val="tx2"/>
                </a:solidFill>
              </a:rPr>
              <a:t>Παναγιώτα Στράτη</a:t>
            </a:r>
          </a:p>
        </p:txBody>
      </p:sp>
      <p:sp>
        <p:nvSpPr>
          <p:cNvPr id="5" name="4 - Θέση αριθμού διαφάνειας">
            <a:extLst>
              <a:ext uri="{FF2B5EF4-FFF2-40B4-BE49-F238E27FC236}">
                <a16:creationId xmlns:a16="http://schemas.microsoft.com/office/drawing/2014/main" id="{FB8A2C6C-527D-4F8D-9287-D4066FA04094}"/>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134D1D97-13A1-463D-95A9-586FDD35B91B}" type="slidenum">
              <a:rPr lang="el-GR" altLang="el-GR" sz="1200">
                <a:solidFill>
                  <a:srgbClr val="FFFFFF"/>
                </a:solidFill>
              </a:rPr>
              <a:pPr eaLnBrk="1" hangingPunct="1">
                <a:lnSpc>
                  <a:spcPct val="80000"/>
                </a:lnSpc>
              </a:pPr>
              <a:t>31</a:t>
            </a:fld>
            <a:endParaRPr lang="el-GR" altLang="el-GR" sz="1200">
              <a:solidFill>
                <a:srgbClr val="FFFFFF"/>
              </a:solidFill>
            </a:endParaRPr>
          </a:p>
        </p:txBody>
      </p:sp>
      <p:sp>
        <p:nvSpPr>
          <p:cNvPr id="6" name="5 - Θέση περιεχομένου">
            <a:extLst>
              <a:ext uri="{FF2B5EF4-FFF2-40B4-BE49-F238E27FC236}">
                <a16:creationId xmlns:a16="http://schemas.microsoft.com/office/drawing/2014/main" id="{3469CE7C-BC79-497C-A671-6F36692CCC46}"/>
              </a:ext>
            </a:extLst>
          </p:cNvPr>
          <p:cNvSpPr>
            <a:spLocks noGrp="1"/>
          </p:cNvSpPr>
          <p:nvPr>
            <p:ph sz="quarter" idx="1"/>
          </p:nvPr>
        </p:nvSpPr>
        <p:spPr>
          <a:xfrm>
            <a:off x="815975" y="1600200"/>
            <a:ext cx="10869613" cy="4495800"/>
          </a:xfrm>
        </p:spPr>
        <p:txBody>
          <a:bodyPr>
            <a:normAutofit lnSpcReduction="10000"/>
          </a:bodyPr>
          <a:lstStyle/>
          <a:p>
            <a:pPr marL="320040" indent="-320040" algn="just" eaLnBrk="1" fontAlgn="auto" hangingPunct="1">
              <a:spcAft>
                <a:spcPts val="0"/>
              </a:spcAft>
              <a:buFont typeface="Wingdings"/>
              <a:buChar char=""/>
              <a:defRPr/>
            </a:pPr>
            <a:r>
              <a:rPr lang="el-GR" b="1" u="sng" dirty="0"/>
              <a:t>Ως μορφή εργασίας, </a:t>
            </a:r>
            <a:r>
              <a:rPr lang="el-GR" dirty="0"/>
              <a:t>η ανάπτυξη ενός </a:t>
            </a:r>
            <a:r>
              <a:rPr lang="el-GR" dirty="0" err="1"/>
              <a:t>κοινωνικοπαιδαγωγικού</a:t>
            </a:r>
            <a:r>
              <a:rPr lang="el-GR" dirty="0"/>
              <a:t> σχεδίου αποβλέπει αλλά και προϋποθέτει </a:t>
            </a:r>
            <a:r>
              <a:rPr lang="el-GR" b="1" dirty="0"/>
              <a:t>την ανάπτυξη στάσεων και στρατηγικών παραγωγικής σκέψης </a:t>
            </a:r>
            <a:r>
              <a:rPr lang="el-GR" dirty="0"/>
              <a:t>που επιτρέπουν στο παιδί </a:t>
            </a:r>
            <a:r>
              <a:rPr lang="el-GR" u="sng" dirty="0"/>
              <a:t>να παράγει νέα γνώση</a:t>
            </a:r>
            <a:r>
              <a:rPr lang="el-GR" dirty="0"/>
              <a:t>, η οποία θα δίνει λύσεις σε προβληματικές καταστάσεις.</a:t>
            </a:r>
          </a:p>
          <a:p>
            <a:pPr marL="320040" indent="-320040" algn="just" eaLnBrk="1" fontAlgn="auto" hangingPunct="1">
              <a:spcAft>
                <a:spcPts val="0"/>
              </a:spcAft>
              <a:buFont typeface="Wingdings"/>
              <a:buChar char=""/>
              <a:defRPr/>
            </a:pPr>
            <a:r>
              <a:rPr lang="el-GR" dirty="0"/>
              <a:t> Άλλωστε η μελέτη θεμάτων και προβλημάτων που αφορούν το παιδί και τον κόσμο, μέσα από τις απεριόριστες δυνατότητες που προσφέρει η διερεύνησή τους, βοηθούν το ίδιο το παιδί να συνειδητοποιήσει </a:t>
            </a:r>
            <a:r>
              <a:rPr lang="el-GR" u="sng" dirty="0"/>
              <a:t>ποιο είναι και ποια η σχέση του με το ευρύτερο περιβάλλον.</a:t>
            </a:r>
          </a:p>
        </p:txBody>
      </p:sp>
    </p:spTree>
  </p:cSld>
  <p:clrMapOvr>
    <a:masterClrMapping/>
  </p:clrMapOvr>
  <p:transition spd="med">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1 - Τίτλος">
            <a:extLst>
              <a:ext uri="{FF2B5EF4-FFF2-40B4-BE49-F238E27FC236}">
                <a16:creationId xmlns:a16="http://schemas.microsoft.com/office/drawing/2014/main" id="{7E5B2127-74F1-4383-8075-854F531FDB1E}"/>
              </a:ext>
            </a:extLst>
          </p:cNvPr>
          <p:cNvSpPr>
            <a:spLocks noGrp="1"/>
          </p:cNvSpPr>
          <p:nvPr>
            <p:ph type="title"/>
          </p:nvPr>
        </p:nvSpPr>
        <p:spPr>
          <a:xfrm>
            <a:off x="815975" y="228600"/>
            <a:ext cx="10869613" cy="990600"/>
          </a:xfrm>
        </p:spPr>
        <p:txBody>
          <a:bodyPr/>
          <a:lstStyle/>
          <a:p>
            <a:pPr eaLnBrk="1" hangingPunct="1"/>
            <a:endParaRPr lang="el-GR" altLang="el-GR"/>
          </a:p>
        </p:txBody>
      </p:sp>
      <p:sp>
        <p:nvSpPr>
          <p:cNvPr id="40963" name="2 - Θέση ημερομηνίας">
            <a:extLst>
              <a:ext uri="{FF2B5EF4-FFF2-40B4-BE49-F238E27FC236}">
                <a16:creationId xmlns:a16="http://schemas.microsoft.com/office/drawing/2014/main" id="{D40D7174-E7D3-45C3-92D2-3A80309FC888}"/>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01DD0A0-D897-4F2E-8B73-72EBD0C2B662}" type="datetime1">
              <a:rPr lang="el-GR" altLang="el-GR" smtClean="0">
                <a:solidFill>
                  <a:schemeClr val="tx2"/>
                </a:solidFill>
              </a:rPr>
              <a:pPr eaLnBrk="1" hangingPunct="1"/>
              <a:t>22/12/2019</a:t>
            </a:fld>
            <a:endParaRPr lang="el-GR" altLang="el-GR">
              <a:solidFill>
                <a:schemeClr val="tx2"/>
              </a:solidFill>
            </a:endParaRPr>
          </a:p>
        </p:txBody>
      </p:sp>
      <p:sp>
        <p:nvSpPr>
          <p:cNvPr id="40964" name="3 - Θέση υποσέλιδου">
            <a:extLst>
              <a:ext uri="{FF2B5EF4-FFF2-40B4-BE49-F238E27FC236}">
                <a16:creationId xmlns:a16="http://schemas.microsoft.com/office/drawing/2014/main" id="{67A7C933-DCB7-4A78-B27F-F15BC54BDC42}"/>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5" name="4 - Θέση αριθμού διαφάνειας">
            <a:extLst>
              <a:ext uri="{FF2B5EF4-FFF2-40B4-BE49-F238E27FC236}">
                <a16:creationId xmlns:a16="http://schemas.microsoft.com/office/drawing/2014/main" id="{D0D68272-70AE-44BC-8F2D-FD5268725F84}"/>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2AB0B1C5-B8F0-4439-B24A-34C0A74B42DF}" type="slidenum">
              <a:rPr lang="el-GR" altLang="el-GR" sz="1200">
                <a:solidFill>
                  <a:srgbClr val="FFFFFF"/>
                </a:solidFill>
              </a:rPr>
              <a:pPr eaLnBrk="1" hangingPunct="1">
                <a:lnSpc>
                  <a:spcPct val="80000"/>
                </a:lnSpc>
              </a:pPr>
              <a:t>32</a:t>
            </a:fld>
            <a:endParaRPr lang="el-GR" altLang="el-GR" sz="1200">
              <a:solidFill>
                <a:srgbClr val="FFFFFF"/>
              </a:solidFill>
            </a:endParaRPr>
          </a:p>
        </p:txBody>
      </p:sp>
      <p:sp>
        <p:nvSpPr>
          <p:cNvPr id="40966" name="5 - Θέση περιεχομένου">
            <a:extLst>
              <a:ext uri="{FF2B5EF4-FFF2-40B4-BE49-F238E27FC236}">
                <a16:creationId xmlns:a16="http://schemas.microsoft.com/office/drawing/2014/main" id="{6B323725-6E5F-4E15-9D21-15E4EB103A01}"/>
              </a:ext>
            </a:extLst>
          </p:cNvPr>
          <p:cNvSpPr>
            <a:spLocks noGrp="1"/>
          </p:cNvSpPr>
          <p:nvPr>
            <p:ph sz="quarter" idx="1"/>
          </p:nvPr>
        </p:nvSpPr>
        <p:spPr>
          <a:xfrm>
            <a:off x="815975" y="1600200"/>
            <a:ext cx="10869613" cy="4495800"/>
          </a:xfrm>
          <a:solidFill>
            <a:schemeClr val="bg2"/>
          </a:solidFill>
        </p:spPr>
        <p:txBody>
          <a:bodyPr/>
          <a:lstStyle/>
          <a:p>
            <a:pPr algn="just" eaLnBrk="1" hangingPunct="1"/>
            <a:r>
              <a:rPr lang="el-GR" altLang="el-GR" b="1" u="sng">
                <a:solidFill>
                  <a:schemeClr val="tx2"/>
                </a:solidFill>
              </a:rPr>
              <a:t>Ένα Αναλυτικό Πρόγραμμα με κοινωνική διάσταση </a:t>
            </a:r>
            <a:r>
              <a:rPr lang="el-GR" altLang="el-GR"/>
              <a:t>βοηθά το παιδί </a:t>
            </a:r>
            <a:r>
              <a:rPr lang="el-GR" altLang="el-GR" u="sng"/>
              <a:t>να συνειδητοποιήσει την αλληλεξάρτηση των πά</a:t>
            </a:r>
            <a:r>
              <a:rPr lang="el-GR" altLang="el-GR"/>
              <a:t>ντων και ταυτόχρονα προωθείται η ιδέα ότι </a:t>
            </a:r>
            <a:r>
              <a:rPr lang="el-GR" altLang="el-GR" u="sng"/>
              <a:t>η ολιστική αντίληψη του κόσμου συνεπάγεται μια αλλαγή στον τρόπο σκέψης και μια αλλαγή στον ευρύτερο κόσμο. </a:t>
            </a:r>
          </a:p>
          <a:p>
            <a:pPr algn="just" eaLnBrk="1" hangingPunct="1"/>
            <a:r>
              <a:rPr lang="el-GR" altLang="el-GR"/>
              <a:t>Μέσα από αυτές τις διαδικασίες αποκτάται </a:t>
            </a:r>
            <a:r>
              <a:rPr lang="el-GR" altLang="el-GR" u="sng"/>
              <a:t>η ικανότητα της σύνθεσης</a:t>
            </a:r>
            <a:r>
              <a:rPr lang="el-GR" altLang="el-GR"/>
              <a:t>, ικανότητα απαραίτητη για τον πολίτη του 21ου αιώνα (Χατζηγεωργίου, 2002).</a:t>
            </a:r>
          </a:p>
          <a:p>
            <a:pPr eaLnBrk="1" hangingPunct="1"/>
            <a:endParaRPr lang="el-GR" altLang="el-GR"/>
          </a:p>
        </p:txBody>
      </p:sp>
    </p:spTree>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a:extLst>
              <a:ext uri="{FF2B5EF4-FFF2-40B4-BE49-F238E27FC236}">
                <a16:creationId xmlns:a16="http://schemas.microsoft.com/office/drawing/2014/main" id="{0E689101-2A0F-44AA-99C9-7DC47B4C27CB}"/>
              </a:ext>
            </a:extLst>
          </p:cNvPr>
          <p:cNvSpPr>
            <a:spLocks noGrp="1"/>
          </p:cNvSpPr>
          <p:nvPr>
            <p:ph type="title"/>
          </p:nvPr>
        </p:nvSpPr>
        <p:spPr>
          <a:xfrm>
            <a:off x="1219200" y="431800"/>
            <a:ext cx="9750425" cy="854075"/>
          </a:xfrm>
        </p:spPr>
        <p:txBody>
          <a:bodyPr>
            <a:normAutofit/>
          </a:bodyPr>
          <a:lstStyle/>
          <a:p>
            <a:pPr algn="ctr" eaLnBrk="1" fontAlgn="auto" hangingPunct="1">
              <a:spcAft>
                <a:spcPts val="0"/>
              </a:spcAft>
              <a:defRPr/>
            </a:pPr>
            <a:r>
              <a:rPr lang="el-GR" sz="3200" b="1" dirty="0">
                <a:solidFill>
                  <a:schemeClr val="accent1">
                    <a:lumMod val="60000"/>
                    <a:lumOff val="40000"/>
                  </a:schemeClr>
                </a:solidFill>
              </a:rPr>
              <a:t>Περιεχόμενα Μαθήματος</a:t>
            </a:r>
            <a:endParaRPr lang="el-GR" sz="3200" dirty="0"/>
          </a:p>
        </p:txBody>
      </p:sp>
      <p:sp>
        <p:nvSpPr>
          <p:cNvPr id="12291" name="4 - Θέση ημερομηνίας">
            <a:extLst>
              <a:ext uri="{FF2B5EF4-FFF2-40B4-BE49-F238E27FC236}">
                <a16:creationId xmlns:a16="http://schemas.microsoft.com/office/drawing/2014/main" id="{40DDC506-36B0-4A2D-AECA-DE20E2279CD5}"/>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56406B9-D6DF-4D0B-89B4-613E247D8720}" type="datetime1">
              <a:rPr lang="el-GR" altLang="el-GR" smtClean="0">
                <a:solidFill>
                  <a:schemeClr val="tx2"/>
                </a:solidFill>
              </a:rPr>
              <a:pPr eaLnBrk="1" hangingPunct="1"/>
              <a:t>22/12/2019</a:t>
            </a:fld>
            <a:endParaRPr lang="el-GR" altLang="el-GR">
              <a:solidFill>
                <a:schemeClr val="tx2"/>
              </a:solidFill>
            </a:endParaRPr>
          </a:p>
        </p:txBody>
      </p:sp>
      <p:sp>
        <p:nvSpPr>
          <p:cNvPr id="12292" name="3 - Θέση υποσέλιδου">
            <a:extLst>
              <a:ext uri="{FF2B5EF4-FFF2-40B4-BE49-F238E27FC236}">
                <a16:creationId xmlns:a16="http://schemas.microsoft.com/office/drawing/2014/main" id="{C129B4CB-A6FB-4B9F-9037-DD4CB5945D24}"/>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6" name="5 - Θέση αριθμού διαφάνειας">
            <a:extLst>
              <a:ext uri="{FF2B5EF4-FFF2-40B4-BE49-F238E27FC236}">
                <a16:creationId xmlns:a16="http://schemas.microsoft.com/office/drawing/2014/main" id="{48CCC3D2-72DC-465B-9735-9AFBA2E457E3}"/>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CC7A8723-8303-45C8-BD99-A6BF7B9135DC}" type="slidenum">
              <a:rPr lang="el-GR" altLang="el-GR" sz="1200">
                <a:solidFill>
                  <a:srgbClr val="FFFFFF"/>
                </a:solidFill>
              </a:rPr>
              <a:pPr eaLnBrk="1" hangingPunct="1">
                <a:lnSpc>
                  <a:spcPct val="80000"/>
                </a:lnSpc>
              </a:pPr>
              <a:t>4</a:t>
            </a:fld>
            <a:endParaRPr lang="el-GR" altLang="el-GR" sz="1200">
              <a:solidFill>
                <a:srgbClr val="FFFFFF"/>
              </a:solidFill>
            </a:endParaRPr>
          </a:p>
        </p:txBody>
      </p:sp>
      <p:sp>
        <p:nvSpPr>
          <p:cNvPr id="8195" name="2 - Θέση περιεχομένου">
            <a:extLst>
              <a:ext uri="{FF2B5EF4-FFF2-40B4-BE49-F238E27FC236}">
                <a16:creationId xmlns:a16="http://schemas.microsoft.com/office/drawing/2014/main" id="{65663272-FF7B-4E93-8668-D504E399B83F}"/>
              </a:ext>
            </a:extLst>
          </p:cNvPr>
          <p:cNvSpPr>
            <a:spLocks noGrp="1"/>
          </p:cNvSpPr>
          <p:nvPr>
            <p:ph sz="quarter" idx="1"/>
          </p:nvPr>
        </p:nvSpPr>
        <p:spPr>
          <a:xfrm>
            <a:off x="1219200" y="1714500"/>
            <a:ext cx="10304463" cy="4356100"/>
          </a:xfrm>
        </p:spPr>
        <p:txBody>
          <a:bodyPr>
            <a:normAutofit fontScale="92500" lnSpcReduction="10000"/>
          </a:bodyPr>
          <a:lstStyle/>
          <a:p>
            <a:pPr marL="320040" indent="-320040" eaLnBrk="1" fontAlgn="auto" hangingPunct="1">
              <a:spcAft>
                <a:spcPts val="0"/>
              </a:spcAft>
              <a:buFont typeface="Arial" charset="0"/>
              <a:buBlip>
                <a:blip r:embed="rId2"/>
              </a:buBlip>
              <a:defRPr/>
            </a:pPr>
            <a:r>
              <a:rPr lang="el-GR" dirty="0"/>
              <a:t>Η εκπαίδευση των νηπιαγωγών για καλύτερη επικοινωνία – συνεργασία με τους γονείς</a:t>
            </a:r>
          </a:p>
          <a:p>
            <a:pPr marL="320040" indent="-320040" eaLnBrk="1" fontAlgn="auto" hangingPunct="1">
              <a:spcAft>
                <a:spcPts val="0"/>
              </a:spcAft>
              <a:buFont typeface="Arial" charset="0"/>
              <a:buBlip>
                <a:blip r:embed="rId2"/>
              </a:buBlip>
              <a:defRPr/>
            </a:pPr>
            <a:r>
              <a:rPr lang="el-GR" dirty="0"/>
              <a:t>Παιδιά από άλλες χώρες στο νηπιαγωγείο και προτάσεις διδασκαλίας</a:t>
            </a:r>
          </a:p>
          <a:p>
            <a:pPr marL="320040" indent="-320040" eaLnBrk="1" fontAlgn="auto" hangingPunct="1">
              <a:spcAft>
                <a:spcPts val="0"/>
              </a:spcAft>
              <a:buFont typeface="Arial" charset="0"/>
              <a:buBlip>
                <a:blip r:embed="rId2"/>
              </a:buBlip>
              <a:defRPr/>
            </a:pPr>
            <a:r>
              <a:rPr lang="el-GR" dirty="0"/>
              <a:t>Βασικές θεωρητικές αρχές και προσεγγίσεις για τη συνεργασία Οικογένειας και Νηπιαγωγείου</a:t>
            </a:r>
          </a:p>
          <a:p>
            <a:pPr marL="320040" indent="-320040" eaLnBrk="1" fontAlgn="auto" hangingPunct="1">
              <a:spcAft>
                <a:spcPts val="0"/>
              </a:spcAft>
              <a:buFont typeface="Arial" charset="0"/>
              <a:buBlip>
                <a:blip r:embed="rId2"/>
              </a:buBlip>
              <a:defRPr/>
            </a:pPr>
            <a:r>
              <a:rPr lang="el-GR" dirty="0"/>
              <a:t>Το πολυδιάστατο πεδίο της Κοινωνικής Μάθησης</a:t>
            </a:r>
          </a:p>
          <a:p>
            <a:pPr marL="320040" indent="-320040" eaLnBrk="1" fontAlgn="auto" hangingPunct="1">
              <a:spcAft>
                <a:spcPts val="0"/>
              </a:spcAft>
              <a:buFont typeface="Arial" charset="0"/>
              <a:buBlip>
                <a:blip r:embed="rId2"/>
              </a:buBlip>
              <a:defRPr/>
            </a:pPr>
            <a:r>
              <a:rPr lang="el-GR" dirty="0"/>
              <a:t>Η αξιοποίηση του πεδίου της Κοινωνικής Μάθησης στην παιδαγωγική εργασία του Νηπιαγωγείου</a:t>
            </a:r>
          </a:p>
          <a:p>
            <a:pPr marL="320040" indent="-320040" eaLnBrk="1" fontAlgn="auto" hangingPunct="1">
              <a:spcAft>
                <a:spcPts val="0"/>
              </a:spcAft>
              <a:buFont typeface="Arial" charset="0"/>
              <a:buBlip>
                <a:blip r:embed="rId2"/>
              </a:buBlip>
              <a:defRPr/>
            </a:pPr>
            <a:r>
              <a:rPr lang="el-GR" dirty="0"/>
              <a:t>Εξατομικευμένος παιδαγωγικός σχεδιασμός</a:t>
            </a:r>
          </a:p>
          <a:p>
            <a:pPr marL="320040" indent="-320040" eaLnBrk="1" fontAlgn="auto" hangingPunct="1">
              <a:spcAft>
                <a:spcPts val="0"/>
              </a:spcAft>
              <a:buFont typeface="Arial" charset="0"/>
              <a:buBlip>
                <a:blip r:embed="rId2"/>
              </a:buBlip>
              <a:defRPr/>
            </a:pPr>
            <a:r>
              <a:rPr lang="el-GR" dirty="0"/>
              <a:t>Παρουσίαση ερευνητικών εργασιών</a:t>
            </a:r>
          </a:p>
          <a:p>
            <a:pPr marL="320040" indent="-320040" eaLnBrk="1" fontAlgn="auto" hangingPunct="1">
              <a:spcAft>
                <a:spcPts val="0"/>
              </a:spcAft>
              <a:buFont typeface="Wingdings"/>
              <a:buChar char=""/>
              <a:defRPr/>
            </a:pPr>
            <a:endParaRPr lang="el-GR" dirty="0"/>
          </a:p>
        </p:txBody>
      </p:sp>
    </p:spTree>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a:extLst>
              <a:ext uri="{FF2B5EF4-FFF2-40B4-BE49-F238E27FC236}">
                <a16:creationId xmlns:a16="http://schemas.microsoft.com/office/drawing/2014/main" id="{12A9F1EE-D56D-467F-A66D-CB611EC73A3D}"/>
              </a:ext>
            </a:extLst>
          </p:cNvPr>
          <p:cNvSpPr>
            <a:spLocks noGrp="1"/>
          </p:cNvSpPr>
          <p:nvPr>
            <p:ph type="title"/>
          </p:nvPr>
        </p:nvSpPr>
        <p:spPr>
          <a:xfrm>
            <a:off x="0" y="2928938"/>
            <a:ext cx="12188825" cy="2000250"/>
          </a:xfrm>
          <a:solidFill>
            <a:schemeClr val="accent6">
              <a:lumMod val="20000"/>
              <a:lumOff val="80000"/>
            </a:schemeClr>
          </a:solidFill>
        </p:spPr>
        <p:txBody>
          <a:bodyPr>
            <a:normAutofit/>
          </a:bodyPr>
          <a:lstStyle/>
          <a:p>
            <a:pPr algn="ctr" eaLnBrk="1" fontAlgn="auto" hangingPunct="1">
              <a:spcAft>
                <a:spcPts val="0"/>
              </a:spcAft>
              <a:defRPr/>
            </a:pPr>
            <a:r>
              <a:rPr lang="el-GR" sz="4000" dirty="0">
                <a:solidFill>
                  <a:srgbClr val="002060"/>
                </a:solidFill>
              </a:rPr>
              <a:t>ΤΟ ΑΝΑΛΥΤΙΚΟ ΠΡΟΓΡΑΜΜΑ ΜΕΣΑ ΑΠΟ ΤΟ ΠΡΙΣΜΑ ΤΗΣ</a:t>
            </a:r>
            <a:r>
              <a:rPr lang="en-US" sz="4000" dirty="0">
                <a:solidFill>
                  <a:srgbClr val="002060"/>
                </a:solidFill>
              </a:rPr>
              <a:t> </a:t>
            </a:r>
            <a:r>
              <a:rPr lang="el-GR" sz="4000" dirty="0">
                <a:solidFill>
                  <a:srgbClr val="002060"/>
                </a:solidFill>
              </a:rPr>
              <a:t>ΚΟΙΝΩΝΙΚΗΣ ΠΑΙΔΑΓΩΓΙΚΗΣ</a:t>
            </a:r>
            <a:br>
              <a:rPr lang="el-GR" dirty="0"/>
            </a:br>
            <a:endParaRPr lang="el-GR" dirty="0"/>
          </a:p>
        </p:txBody>
      </p:sp>
      <p:sp>
        <p:nvSpPr>
          <p:cNvPr id="13315" name="4 - Θέση ημερομηνίας">
            <a:extLst>
              <a:ext uri="{FF2B5EF4-FFF2-40B4-BE49-F238E27FC236}">
                <a16:creationId xmlns:a16="http://schemas.microsoft.com/office/drawing/2014/main" id="{C011B26B-409B-472D-BDE0-4820AC32DAC4}"/>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002BCAB-9E63-46F8-A9A7-38CA8C41C40C}" type="datetime1">
              <a:rPr lang="el-GR" altLang="el-GR" smtClean="0">
                <a:solidFill>
                  <a:schemeClr val="tx2"/>
                </a:solidFill>
              </a:rPr>
              <a:pPr eaLnBrk="1" hangingPunct="1"/>
              <a:t>22/12/2019</a:t>
            </a:fld>
            <a:endParaRPr lang="el-GR" altLang="el-GR">
              <a:solidFill>
                <a:schemeClr val="tx2"/>
              </a:solidFill>
            </a:endParaRPr>
          </a:p>
        </p:txBody>
      </p:sp>
      <p:sp>
        <p:nvSpPr>
          <p:cNvPr id="13316" name="5 - Θέση αριθμού διαφάνειας">
            <a:extLst>
              <a:ext uri="{FF2B5EF4-FFF2-40B4-BE49-F238E27FC236}">
                <a16:creationId xmlns:a16="http://schemas.microsoft.com/office/drawing/2014/main" id="{DCEF9684-9C68-461E-B2B0-7AC2C10DED21}"/>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C94392D-B4E4-42E2-B35A-4F4A88C8F32A}" type="slidenum">
              <a:rPr lang="el-GR" altLang="el-GR">
                <a:solidFill>
                  <a:srgbClr val="FFFFFF"/>
                </a:solidFill>
              </a:rPr>
              <a:pPr eaLnBrk="1" hangingPunct="1"/>
              <a:t>5</a:t>
            </a:fld>
            <a:endParaRPr lang="el-GR" altLang="el-GR">
              <a:solidFill>
                <a:srgbClr val="FFFFFF"/>
              </a:solidFill>
            </a:endParaRPr>
          </a:p>
        </p:txBody>
      </p:sp>
      <p:sp>
        <p:nvSpPr>
          <p:cNvPr id="13317" name="3 - Θέση υποσέλιδου">
            <a:extLst>
              <a:ext uri="{FF2B5EF4-FFF2-40B4-BE49-F238E27FC236}">
                <a16:creationId xmlns:a16="http://schemas.microsoft.com/office/drawing/2014/main" id="{DDB81732-0512-4874-9D16-7473AB3424BA}"/>
              </a:ext>
            </a:extLst>
          </p:cNvPr>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Tree>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4 - Θέση ημερομηνίας">
            <a:extLst>
              <a:ext uri="{FF2B5EF4-FFF2-40B4-BE49-F238E27FC236}">
                <a16:creationId xmlns:a16="http://schemas.microsoft.com/office/drawing/2014/main" id="{BA26C902-28A5-4C6D-B969-8720D13F1B30}"/>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94101A2-BA74-40E0-B114-C41DB3D6AF13}" type="datetime1">
              <a:rPr lang="el-GR" altLang="el-GR" smtClean="0">
                <a:solidFill>
                  <a:schemeClr val="tx2"/>
                </a:solidFill>
              </a:rPr>
              <a:pPr eaLnBrk="1" hangingPunct="1"/>
              <a:t>22/12/2019</a:t>
            </a:fld>
            <a:endParaRPr lang="el-GR" altLang="el-GR">
              <a:solidFill>
                <a:schemeClr val="tx2"/>
              </a:solidFill>
            </a:endParaRPr>
          </a:p>
        </p:txBody>
      </p:sp>
      <p:sp>
        <p:nvSpPr>
          <p:cNvPr id="14339" name="3 - Θέση υποσέλιδου">
            <a:extLst>
              <a:ext uri="{FF2B5EF4-FFF2-40B4-BE49-F238E27FC236}">
                <a16:creationId xmlns:a16="http://schemas.microsoft.com/office/drawing/2014/main" id="{76C79081-EC95-48E9-8FE9-14F97913C323}"/>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6" name="5 - Θέση αριθμού διαφάνειας">
            <a:extLst>
              <a:ext uri="{FF2B5EF4-FFF2-40B4-BE49-F238E27FC236}">
                <a16:creationId xmlns:a16="http://schemas.microsoft.com/office/drawing/2014/main" id="{D66BB3F9-1034-4963-A66C-7D71E7EF4B23}"/>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AD606DDA-574B-4DD9-9EA3-BA89AD039547}" type="slidenum">
              <a:rPr lang="el-GR" altLang="el-GR" sz="1200">
                <a:solidFill>
                  <a:srgbClr val="FFFFFF"/>
                </a:solidFill>
              </a:rPr>
              <a:pPr eaLnBrk="1" hangingPunct="1">
                <a:lnSpc>
                  <a:spcPct val="80000"/>
                </a:lnSpc>
              </a:pPr>
              <a:t>6</a:t>
            </a:fld>
            <a:endParaRPr lang="el-GR" altLang="el-GR" sz="1200">
              <a:solidFill>
                <a:srgbClr val="FFFFFF"/>
              </a:solidFill>
            </a:endParaRPr>
          </a:p>
        </p:txBody>
      </p:sp>
      <p:sp>
        <p:nvSpPr>
          <p:cNvPr id="3" name="2 - Θέση περιεχομένου">
            <a:extLst>
              <a:ext uri="{FF2B5EF4-FFF2-40B4-BE49-F238E27FC236}">
                <a16:creationId xmlns:a16="http://schemas.microsoft.com/office/drawing/2014/main" id="{09BA9CB5-EEB1-47C2-86C1-D1A350F0029D}"/>
              </a:ext>
            </a:extLst>
          </p:cNvPr>
          <p:cNvSpPr>
            <a:spLocks noGrp="1"/>
          </p:cNvSpPr>
          <p:nvPr>
            <p:ph sz="quarter" idx="1"/>
          </p:nvPr>
        </p:nvSpPr>
        <p:spPr>
          <a:xfrm>
            <a:off x="522288" y="1643063"/>
            <a:ext cx="11144250" cy="4427537"/>
          </a:xfrm>
          <a:ln w="76200">
            <a:solidFill>
              <a:schemeClr val="accent1"/>
            </a:solidFill>
          </a:ln>
        </p:spPr>
        <p:txBody>
          <a:bodyPr>
            <a:normAutofit fontScale="92500" lnSpcReduction="20000"/>
          </a:bodyPr>
          <a:lstStyle/>
          <a:p>
            <a:pPr marL="320040" indent="-320040" algn="just" eaLnBrk="1" fontAlgn="auto" hangingPunct="1">
              <a:spcAft>
                <a:spcPts val="0"/>
              </a:spcAft>
              <a:buFont typeface="Wingdings"/>
              <a:buChar char=""/>
              <a:defRPr/>
            </a:pPr>
            <a:r>
              <a:rPr lang="el-GR" sz="2800" dirty="0"/>
              <a:t>Η διαδικασία ανάπτυξης ενός Αναλυτικού Προγράμματος είναι </a:t>
            </a:r>
            <a:r>
              <a:rPr lang="el-GR" sz="2800" b="1" dirty="0"/>
              <a:t>πολύπλοκη και πολυδιάστατη</a:t>
            </a:r>
            <a:r>
              <a:rPr lang="el-GR" sz="2800" dirty="0"/>
              <a:t> και κάθε προσπάθεια αναμόρφωσης αποτελεί εκπαιδευτική μεταρρύθμιση (</a:t>
            </a:r>
            <a:r>
              <a:rPr lang="el-GR" sz="2800" dirty="0" err="1"/>
              <a:t>Φλουρής</a:t>
            </a:r>
            <a:r>
              <a:rPr lang="el-GR" sz="2800" dirty="0"/>
              <a:t>, 1995).</a:t>
            </a:r>
          </a:p>
          <a:p>
            <a:pPr marL="320040" indent="-320040" eaLnBrk="1" fontAlgn="auto" hangingPunct="1">
              <a:spcAft>
                <a:spcPts val="0"/>
              </a:spcAft>
              <a:buFont typeface="Wingdings"/>
              <a:buNone/>
              <a:defRPr/>
            </a:pPr>
            <a:endParaRPr lang="el-GR" sz="2800" dirty="0"/>
          </a:p>
          <a:p>
            <a:pPr marL="320040" indent="-320040" algn="just" eaLnBrk="1" fontAlgn="auto" hangingPunct="1">
              <a:spcAft>
                <a:spcPts val="0"/>
              </a:spcAft>
              <a:buFont typeface="Wingdings"/>
              <a:buChar char=""/>
              <a:defRPr/>
            </a:pPr>
            <a:r>
              <a:rPr lang="el-GR" sz="2800" dirty="0"/>
              <a:t>Τις τελευταίες δύο δεκαετίες ακούγονται συχνά προτάσεις και γίνονται προσπάθειες για την </a:t>
            </a:r>
            <a:r>
              <a:rPr lang="el-GR" sz="2800" b="1" dirty="0"/>
              <a:t>αναμόρφωση των Αναλυτικών Προγραμμάτων </a:t>
            </a:r>
            <a:r>
              <a:rPr lang="en-US" sz="2800" b="1" dirty="0"/>
              <a:t> </a:t>
            </a:r>
            <a:r>
              <a:rPr lang="en-US" sz="2800" dirty="0"/>
              <a:t>(</a:t>
            </a:r>
            <a:r>
              <a:rPr lang="el-GR" sz="2800" dirty="0"/>
              <a:t>Πανταζής &amp; Σακελλαρίου, 2015)</a:t>
            </a:r>
            <a:r>
              <a:rPr lang="en-US" sz="2800" dirty="0"/>
              <a:t>.</a:t>
            </a:r>
          </a:p>
          <a:p>
            <a:pPr marL="320040" indent="-320040" algn="just" eaLnBrk="1" fontAlgn="auto" hangingPunct="1">
              <a:spcAft>
                <a:spcPts val="0"/>
              </a:spcAft>
              <a:buFont typeface="Wingdings"/>
              <a:buChar char=""/>
              <a:defRPr/>
            </a:pPr>
            <a:endParaRPr lang="en-US" sz="2800" dirty="0"/>
          </a:p>
          <a:p>
            <a:pPr marL="320040" indent="-320040" algn="just" eaLnBrk="1" fontAlgn="auto" hangingPunct="1">
              <a:spcAft>
                <a:spcPts val="0"/>
              </a:spcAft>
              <a:buFont typeface="Wingdings"/>
              <a:buChar char=""/>
              <a:defRPr/>
            </a:pPr>
            <a:r>
              <a:rPr lang="el-GR" sz="2800" dirty="0"/>
              <a:t>Ο </a:t>
            </a:r>
            <a:r>
              <a:rPr lang="el-GR" sz="2800" dirty="0" err="1"/>
              <a:t>Westphalen</a:t>
            </a:r>
            <a:r>
              <a:rPr lang="el-GR" sz="2800" dirty="0"/>
              <a:t> κάνει διάκριση ανάμεσα στα </a:t>
            </a:r>
            <a:r>
              <a:rPr lang="el-GR" sz="2800" b="1" dirty="0"/>
              <a:t>παραδοσιακά Αναλυτικά Προγράμματα και στα </a:t>
            </a:r>
            <a:r>
              <a:rPr lang="el-GR" sz="2800" b="1" dirty="0" err="1"/>
              <a:t>Curricula</a:t>
            </a:r>
            <a:r>
              <a:rPr lang="el-GR" sz="2800" dirty="0"/>
              <a:t>. Θεωρεί ότι στα παραδοσιακά προγράμματα δεν υπάρχουν σαφείς και τεκμηριωμένοι στόχοι, ενώ αντίθετα</a:t>
            </a:r>
            <a:r>
              <a:rPr lang="en-US" sz="2800" dirty="0"/>
              <a:t> </a:t>
            </a:r>
            <a:r>
              <a:rPr lang="el-GR" sz="2800" dirty="0"/>
              <a:t>στα </a:t>
            </a:r>
            <a:r>
              <a:rPr lang="el-GR" sz="2800" dirty="0" err="1"/>
              <a:t>Curricula</a:t>
            </a:r>
            <a:r>
              <a:rPr lang="el-GR" sz="2800" dirty="0"/>
              <a:t> υπάρχουν.</a:t>
            </a:r>
          </a:p>
          <a:p>
            <a:pPr marL="320040" indent="-320040" eaLnBrk="1" fontAlgn="auto" hangingPunct="1">
              <a:spcAft>
                <a:spcPts val="0"/>
              </a:spcAft>
              <a:buFont typeface="Wingdings"/>
              <a:buChar char=""/>
              <a:defRPr/>
            </a:pPr>
            <a:endParaRPr lang="el-GR" dirty="0"/>
          </a:p>
        </p:txBody>
      </p:sp>
    </p:spTree>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 Τίτλος">
            <a:extLst>
              <a:ext uri="{FF2B5EF4-FFF2-40B4-BE49-F238E27FC236}">
                <a16:creationId xmlns:a16="http://schemas.microsoft.com/office/drawing/2014/main" id="{7F450026-834D-4DCF-BC8F-391BA5D3E331}"/>
              </a:ext>
            </a:extLst>
          </p:cNvPr>
          <p:cNvSpPr>
            <a:spLocks noGrp="1"/>
          </p:cNvSpPr>
          <p:nvPr>
            <p:ph type="title"/>
          </p:nvPr>
        </p:nvSpPr>
        <p:spPr>
          <a:xfrm>
            <a:off x="0" y="0"/>
            <a:ext cx="12188825" cy="1214438"/>
          </a:xfrm>
          <a:solidFill>
            <a:schemeClr val="accent2">
              <a:lumMod val="40000"/>
              <a:lumOff val="60000"/>
            </a:schemeClr>
          </a:solidFill>
        </p:spPr>
        <p:txBody>
          <a:bodyPr/>
          <a:lstStyle/>
          <a:p>
            <a:pPr eaLnBrk="1" hangingPunct="1">
              <a:defRPr/>
            </a:pPr>
            <a:br>
              <a:rPr lang="en-US" sz="2800" dirty="0"/>
            </a:br>
            <a:br>
              <a:rPr lang="en-US" sz="2800" dirty="0"/>
            </a:br>
            <a:r>
              <a:rPr lang="el-GR" sz="2800" dirty="0"/>
              <a:t>Στο μάθημά μας, με τον όρο Αναλυτικό Πρόγραμμα εννοούμε το </a:t>
            </a:r>
            <a:r>
              <a:rPr lang="el-GR" sz="2800" dirty="0" err="1"/>
              <a:t>Curriculum</a:t>
            </a:r>
            <a:r>
              <a:rPr lang="el-GR" sz="2800" dirty="0"/>
              <a:t>, το οποίο καθορίζει</a:t>
            </a:r>
            <a:r>
              <a:rPr lang="en-US" sz="2800" dirty="0"/>
              <a:t>:</a:t>
            </a:r>
            <a:br>
              <a:rPr lang="el-GR" dirty="0"/>
            </a:br>
            <a:endParaRPr lang="el-GR" dirty="0"/>
          </a:p>
        </p:txBody>
      </p:sp>
      <p:sp>
        <p:nvSpPr>
          <p:cNvPr id="15363" name="2 - Θέση ημερομηνίας">
            <a:extLst>
              <a:ext uri="{FF2B5EF4-FFF2-40B4-BE49-F238E27FC236}">
                <a16:creationId xmlns:a16="http://schemas.microsoft.com/office/drawing/2014/main" id="{F05BFAAC-36F0-491D-A2EF-255CA28812B4}"/>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3D54E3F-96D6-48EE-8A4E-2E712E64B1A4}" type="datetime1">
              <a:rPr lang="el-GR" altLang="el-GR" smtClean="0">
                <a:solidFill>
                  <a:schemeClr val="tx2"/>
                </a:solidFill>
              </a:rPr>
              <a:pPr eaLnBrk="1" hangingPunct="1"/>
              <a:t>22/12/2019</a:t>
            </a:fld>
            <a:endParaRPr lang="el-GR" altLang="el-GR">
              <a:solidFill>
                <a:schemeClr val="tx2"/>
              </a:solidFill>
            </a:endParaRPr>
          </a:p>
        </p:txBody>
      </p:sp>
      <p:sp>
        <p:nvSpPr>
          <p:cNvPr id="15364" name="3 - Θέση υποσέλιδου">
            <a:extLst>
              <a:ext uri="{FF2B5EF4-FFF2-40B4-BE49-F238E27FC236}">
                <a16:creationId xmlns:a16="http://schemas.microsoft.com/office/drawing/2014/main" id="{72A8A84F-E692-435C-B024-0A8FD7436676}"/>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5" name="4 - Θέση αριθμού διαφάνειας">
            <a:extLst>
              <a:ext uri="{FF2B5EF4-FFF2-40B4-BE49-F238E27FC236}">
                <a16:creationId xmlns:a16="http://schemas.microsoft.com/office/drawing/2014/main" id="{A76E8EFF-3DC8-4891-B84C-C5D61D1AD72A}"/>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631E1703-7EA1-4DFA-8DE0-54882C9145F2}" type="slidenum">
              <a:rPr lang="el-GR" altLang="el-GR" sz="1200">
                <a:solidFill>
                  <a:srgbClr val="FFFFFF"/>
                </a:solidFill>
              </a:rPr>
              <a:pPr eaLnBrk="1" hangingPunct="1">
                <a:lnSpc>
                  <a:spcPct val="80000"/>
                </a:lnSpc>
              </a:pPr>
              <a:t>7</a:t>
            </a:fld>
            <a:endParaRPr lang="el-GR" altLang="el-GR" sz="1200">
              <a:solidFill>
                <a:srgbClr val="FFFFFF"/>
              </a:solidFill>
            </a:endParaRPr>
          </a:p>
        </p:txBody>
      </p:sp>
      <p:sp>
        <p:nvSpPr>
          <p:cNvPr id="15366" name="5 - Θέση περιεχομένου">
            <a:extLst>
              <a:ext uri="{FF2B5EF4-FFF2-40B4-BE49-F238E27FC236}">
                <a16:creationId xmlns:a16="http://schemas.microsoft.com/office/drawing/2014/main" id="{BDDF8A36-497E-42EB-8EA9-2DE3E192C375}"/>
              </a:ext>
            </a:extLst>
          </p:cNvPr>
          <p:cNvSpPr>
            <a:spLocks noGrp="1"/>
          </p:cNvSpPr>
          <p:nvPr>
            <p:ph sz="quarter" idx="1"/>
          </p:nvPr>
        </p:nvSpPr>
        <p:spPr>
          <a:xfrm>
            <a:off x="379413" y="1428750"/>
            <a:ext cx="11809412" cy="4495800"/>
          </a:xfrm>
        </p:spPr>
        <p:txBody>
          <a:bodyPr/>
          <a:lstStyle/>
          <a:p>
            <a:pPr eaLnBrk="1" hangingPunct="1">
              <a:lnSpc>
                <a:spcPct val="150000"/>
              </a:lnSpc>
            </a:pPr>
            <a:r>
              <a:rPr lang="el-GR" altLang="el-GR" sz="2400"/>
              <a:t>τα πλαίσια των διαφόρων παιδαγωγικών καταστάσεων,</a:t>
            </a:r>
          </a:p>
          <a:p>
            <a:pPr eaLnBrk="1" hangingPunct="1">
              <a:lnSpc>
                <a:spcPct val="150000"/>
              </a:lnSpc>
              <a:buFont typeface="Wingdings" panose="05000000000000000000" pitchFamily="2" charset="2"/>
              <a:buBlip>
                <a:blip r:embed="rId2"/>
              </a:buBlip>
            </a:pPr>
            <a:r>
              <a:rPr lang="el-GR" altLang="el-GR" sz="2400"/>
              <a:t> τη διδακτέα ύλη, </a:t>
            </a:r>
          </a:p>
          <a:p>
            <a:pPr eaLnBrk="1" hangingPunct="1">
              <a:lnSpc>
                <a:spcPct val="150000"/>
              </a:lnSpc>
              <a:buFont typeface="Wingdings" panose="05000000000000000000" pitchFamily="2" charset="2"/>
              <a:buBlip>
                <a:blip r:embed="rId2"/>
              </a:buBlip>
            </a:pPr>
            <a:r>
              <a:rPr lang="el-GR" altLang="el-GR" sz="2400"/>
              <a:t>τα μέσα διδασκαλίας,</a:t>
            </a:r>
          </a:p>
          <a:p>
            <a:pPr eaLnBrk="1" hangingPunct="1">
              <a:lnSpc>
                <a:spcPct val="150000"/>
              </a:lnSpc>
              <a:buFont typeface="Wingdings" panose="05000000000000000000" pitchFamily="2" charset="2"/>
              <a:buBlip>
                <a:blip r:embed="rId2"/>
              </a:buBlip>
            </a:pPr>
            <a:r>
              <a:rPr lang="el-GR" altLang="el-GR" sz="2400"/>
              <a:t> το διδακτικό υλικό,</a:t>
            </a:r>
          </a:p>
          <a:p>
            <a:pPr eaLnBrk="1" hangingPunct="1">
              <a:lnSpc>
                <a:spcPct val="150000"/>
              </a:lnSpc>
              <a:buFont typeface="Wingdings" panose="05000000000000000000" pitchFamily="2" charset="2"/>
              <a:buBlip>
                <a:blip r:embed="rId2"/>
              </a:buBlip>
            </a:pPr>
            <a:r>
              <a:rPr lang="el-GR" altLang="el-GR" sz="2400"/>
              <a:t> τα είδη μάθησης, </a:t>
            </a:r>
          </a:p>
          <a:p>
            <a:pPr eaLnBrk="1" hangingPunct="1">
              <a:lnSpc>
                <a:spcPct val="150000"/>
              </a:lnSpc>
              <a:buFont typeface="Wingdings" panose="05000000000000000000" pitchFamily="2" charset="2"/>
              <a:buBlip>
                <a:blip r:embed="rId2"/>
              </a:buBlip>
            </a:pPr>
            <a:r>
              <a:rPr lang="el-GR" altLang="el-GR" sz="2400"/>
              <a:t>τις μεθόδους διδασκαλίας, </a:t>
            </a:r>
          </a:p>
          <a:p>
            <a:pPr eaLnBrk="1" hangingPunct="1">
              <a:lnSpc>
                <a:spcPct val="150000"/>
              </a:lnSpc>
              <a:buFont typeface="Wingdings" panose="05000000000000000000" pitchFamily="2" charset="2"/>
              <a:buBlip>
                <a:blip r:embed="rId2"/>
              </a:buBlip>
            </a:pPr>
            <a:r>
              <a:rPr lang="el-GR" altLang="el-GR" sz="2400"/>
              <a:t>τις μαθητικές δραστηριότητες</a:t>
            </a:r>
          </a:p>
        </p:txBody>
      </p:sp>
      <p:pic>
        <p:nvPicPr>
          <p:cNvPr id="15367" name="Picture 8" descr="Αποτέλεσμα εικόνας για earlychildhood">
            <a:extLst>
              <a:ext uri="{FF2B5EF4-FFF2-40B4-BE49-F238E27FC236}">
                <a16:creationId xmlns:a16="http://schemas.microsoft.com/office/drawing/2014/main" id="{0E098BD2-CD99-47F6-98AE-AFF5FC35474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23038" y="2571750"/>
            <a:ext cx="51435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 Τίτλος">
            <a:extLst>
              <a:ext uri="{FF2B5EF4-FFF2-40B4-BE49-F238E27FC236}">
                <a16:creationId xmlns:a16="http://schemas.microsoft.com/office/drawing/2014/main" id="{ABB166D5-B948-4A48-B473-C55898EDEDCA}"/>
              </a:ext>
            </a:extLst>
          </p:cNvPr>
          <p:cNvSpPr>
            <a:spLocks noGrp="1"/>
          </p:cNvSpPr>
          <p:nvPr>
            <p:ph type="title"/>
          </p:nvPr>
        </p:nvSpPr>
        <p:spPr>
          <a:xfrm>
            <a:off x="307975" y="214313"/>
            <a:ext cx="11377613" cy="1357312"/>
          </a:xfrm>
        </p:spPr>
        <p:txBody>
          <a:bodyPr/>
          <a:lstStyle/>
          <a:p>
            <a:pPr eaLnBrk="1" hangingPunct="1"/>
            <a:r>
              <a:rPr lang="el-GR" altLang="el-GR" sz="2400" b="1"/>
              <a:t>Την τελευταία δεκαετία διακρίνονται δύο κυρίαρχοι προσανατολισμοί στη σύνταξη των Αναλυτικών Προγραμμάτων</a:t>
            </a:r>
            <a:r>
              <a:rPr lang="en-US" altLang="el-GR" sz="2400" b="1"/>
              <a:t>:</a:t>
            </a:r>
            <a:br>
              <a:rPr lang="el-GR" altLang="el-GR"/>
            </a:br>
            <a:endParaRPr lang="el-GR" altLang="el-GR"/>
          </a:p>
        </p:txBody>
      </p:sp>
      <p:sp>
        <p:nvSpPr>
          <p:cNvPr id="16387" name="2 - Θέση ημερομηνίας">
            <a:extLst>
              <a:ext uri="{FF2B5EF4-FFF2-40B4-BE49-F238E27FC236}">
                <a16:creationId xmlns:a16="http://schemas.microsoft.com/office/drawing/2014/main" id="{6C62C96B-214F-45AE-BBB8-1029431BE153}"/>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3E5FF19-52E7-4F6B-AB73-1E25B3D4F5A7}" type="datetime1">
              <a:rPr lang="el-GR" altLang="el-GR" smtClean="0">
                <a:solidFill>
                  <a:schemeClr val="tx2"/>
                </a:solidFill>
              </a:rPr>
              <a:pPr eaLnBrk="1" hangingPunct="1"/>
              <a:t>22/12/2019</a:t>
            </a:fld>
            <a:endParaRPr lang="el-GR" altLang="el-GR">
              <a:solidFill>
                <a:schemeClr val="tx2"/>
              </a:solidFill>
            </a:endParaRPr>
          </a:p>
        </p:txBody>
      </p:sp>
      <p:sp>
        <p:nvSpPr>
          <p:cNvPr id="16388" name="3 - Θέση υποσέλιδου">
            <a:extLst>
              <a:ext uri="{FF2B5EF4-FFF2-40B4-BE49-F238E27FC236}">
                <a16:creationId xmlns:a16="http://schemas.microsoft.com/office/drawing/2014/main" id="{23BD4B63-A40A-417D-9AD3-18919856DA7F}"/>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5" name="4 - Θέση αριθμού διαφάνειας">
            <a:extLst>
              <a:ext uri="{FF2B5EF4-FFF2-40B4-BE49-F238E27FC236}">
                <a16:creationId xmlns:a16="http://schemas.microsoft.com/office/drawing/2014/main" id="{DDBADD2E-1FF6-4C39-927F-0C043F99E665}"/>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63F52833-750D-4E32-944E-89314049327C}" type="slidenum">
              <a:rPr lang="el-GR" altLang="el-GR" sz="1200">
                <a:solidFill>
                  <a:srgbClr val="FFFFFF"/>
                </a:solidFill>
              </a:rPr>
              <a:pPr eaLnBrk="1" hangingPunct="1">
                <a:lnSpc>
                  <a:spcPct val="80000"/>
                </a:lnSpc>
              </a:pPr>
              <a:t>8</a:t>
            </a:fld>
            <a:endParaRPr lang="el-GR" altLang="el-GR" sz="1200">
              <a:solidFill>
                <a:srgbClr val="FFFFFF"/>
              </a:solidFill>
            </a:endParaRPr>
          </a:p>
        </p:txBody>
      </p:sp>
      <p:sp>
        <p:nvSpPr>
          <p:cNvPr id="16390" name="5 - Θέση περιεχομένου">
            <a:extLst>
              <a:ext uri="{FF2B5EF4-FFF2-40B4-BE49-F238E27FC236}">
                <a16:creationId xmlns:a16="http://schemas.microsoft.com/office/drawing/2014/main" id="{D6510064-513E-4FCB-8CE7-5BDFC1A49DBB}"/>
              </a:ext>
            </a:extLst>
          </p:cNvPr>
          <p:cNvSpPr>
            <a:spLocks noGrp="1"/>
          </p:cNvSpPr>
          <p:nvPr>
            <p:ph sz="quarter" idx="1"/>
          </p:nvPr>
        </p:nvSpPr>
        <p:spPr>
          <a:xfrm>
            <a:off x="815975" y="1600200"/>
            <a:ext cx="10869613" cy="4495800"/>
          </a:xfrm>
          <a:solidFill>
            <a:schemeClr val="bg1"/>
          </a:solidFill>
        </p:spPr>
        <p:txBody>
          <a:bodyPr/>
          <a:lstStyle/>
          <a:p>
            <a:pPr eaLnBrk="1" hangingPunct="1">
              <a:buFont typeface="Wingdings" panose="05000000000000000000" pitchFamily="2" charset="2"/>
              <a:buBlip>
                <a:blip r:embed="rId2"/>
              </a:buBlip>
            </a:pPr>
            <a:r>
              <a:rPr lang="el-GR" altLang="el-GR" sz="2800"/>
              <a:t>ο ανθρωπιστικός </a:t>
            </a:r>
          </a:p>
          <a:p>
            <a:pPr eaLnBrk="1" hangingPunct="1">
              <a:buFont typeface="Wingdings" panose="05000000000000000000" pitchFamily="2" charset="2"/>
              <a:buBlip>
                <a:blip r:embed="rId2"/>
              </a:buBlip>
            </a:pPr>
            <a:r>
              <a:rPr lang="el-GR" altLang="el-GR" sz="2800"/>
              <a:t>και ο τεχνοκρατικός, ο οποίος και τείνει να επικρατήσει. </a:t>
            </a:r>
          </a:p>
          <a:p>
            <a:pPr eaLnBrk="1" hangingPunct="1">
              <a:buFont typeface="Wingdings" panose="05000000000000000000" pitchFamily="2" charset="2"/>
              <a:buNone/>
            </a:pPr>
            <a:endParaRPr lang="el-GR" altLang="el-GR" sz="2400"/>
          </a:p>
          <a:p>
            <a:pPr algn="just" eaLnBrk="1" hangingPunct="1"/>
            <a:r>
              <a:rPr lang="el-GR" altLang="el-GR" sz="2400"/>
              <a:t>Συνέπεια της επικράτησης της τεχνοκρατικής αντίληψης είναι ο κεντρικός καθορισμός του Αναλυτικού Προγράμματος </a:t>
            </a:r>
            <a:r>
              <a:rPr lang="el-GR" altLang="el-GR" sz="2400" b="1" u="sng"/>
              <a:t>με σαφώς διατυπωμένα περιεχόμενα, στόχους και τρόπους αξιολόγησης</a:t>
            </a:r>
            <a:r>
              <a:rPr lang="en-US" altLang="el-GR" sz="2400" b="1" u="sng"/>
              <a:t>.</a:t>
            </a:r>
            <a:endParaRPr lang="el-GR" altLang="el-GR" sz="2400" b="1" u="sng"/>
          </a:p>
          <a:p>
            <a:pPr algn="just" eaLnBrk="1" hangingPunct="1"/>
            <a:r>
              <a:rPr lang="el-GR" altLang="el-GR" sz="2400" b="1" u="sng"/>
              <a:t>Δίνεται έμφαση στη διαχειριστική απόδοση των διαφόρων εκπαιδευτικών διαδικασιών</a:t>
            </a:r>
            <a:r>
              <a:rPr lang="el-GR" altLang="el-GR" sz="2400" b="1"/>
              <a:t>, </a:t>
            </a:r>
            <a:r>
              <a:rPr lang="el-GR" altLang="el-GR" sz="2400"/>
              <a:t>παρά στην επίτευξη ουσιαστικών εκπαιδευτικών σκοπών που θα προωθήσουν τη βελτίωση της εκπαιδευτικής πράξης (Πανταζής &amp; Σακελλαρίου, 2015).</a:t>
            </a:r>
          </a:p>
          <a:p>
            <a:pPr eaLnBrk="1" hangingPunct="1"/>
            <a:endParaRPr lang="el-GR" altLang="el-GR"/>
          </a:p>
        </p:txBody>
      </p:sp>
    </p:spTree>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 Τίτλος">
            <a:extLst>
              <a:ext uri="{FF2B5EF4-FFF2-40B4-BE49-F238E27FC236}">
                <a16:creationId xmlns:a16="http://schemas.microsoft.com/office/drawing/2014/main" id="{EE916A8F-4A1A-441D-B01B-04259CCECDD7}"/>
              </a:ext>
            </a:extLst>
          </p:cNvPr>
          <p:cNvSpPr>
            <a:spLocks noGrp="1"/>
          </p:cNvSpPr>
          <p:nvPr>
            <p:ph type="title"/>
          </p:nvPr>
        </p:nvSpPr>
        <p:spPr>
          <a:xfrm>
            <a:off x="815975" y="228600"/>
            <a:ext cx="10869613" cy="990600"/>
          </a:xfrm>
        </p:spPr>
        <p:txBody>
          <a:bodyPr/>
          <a:lstStyle/>
          <a:p>
            <a:pPr eaLnBrk="1" hangingPunct="1"/>
            <a:r>
              <a:rPr lang="el-GR" altLang="el-GR"/>
              <a:t>Αντίθετα,</a:t>
            </a:r>
          </a:p>
        </p:txBody>
      </p:sp>
      <p:sp>
        <p:nvSpPr>
          <p:cNvPr id="17411" name="2 - Θέση ημερομηνίας">
            <a:extLst>
              <a:ext uri="{FF2B5EF4-FFF2-40B4-BE49-F238E27FC236}">
                <a16:creationId xmlns:a16="http://schemas.microsoft.com/office/drawing/2014/main" id="{22A3148E-B5F3-4E69-BD67-30CB216F4870}"/>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4AEB58A-9B23-4C46-B2F1-FC0D5F0B1591}" type="datetime1">
              <a:rPr lang="el-GR" altLang="el-GR" smtClean="0">
                <a:solidFill>
                  <a:schemeClr val="tx2"/>
                </a:solidFill>
              </a:rPr>
              <a:pPr eaLnBrk="1" hangingPunct="1"/>
              <a:t>22/12/2019</a:t>
            </a:fld>
            <a:endParaRPr lang="el-GR" altLang="el-GR">
              <a:solidFill>
                <a:schemeClr val="tx2"/>
              </a:solidFill>
            </a:endParaRPr>
          </a:p>
        </p:txBody>
      </p:sp>
      <p:sp>
        <p:nvSpPr>
          <p:cNvPr id="17412" name="3 - Θέση υποσέλιδου">
            <a:extLst>
              <a:ext uri="{FF2B5EF4-FFF2-40B4-BE49-F238E27FC236}">
                <a16:creationId xmlns:a16="http://schemas.microsoft.com/office/drawing/2014/main" id="{96CCA1B8-A188-40B8-845D-0A2791BE1A9D}"/>
              </a:ext>
            </a:extLst>
          </p:cNvPr>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l-GR" altLang="el-GR">
                <a:solidFill>
                  <a:schemeClr val="tx2"/>
                </a:solidFill>
              </a:rPr>
              <a:t>Παναγιώτα Στράτη</a:t>
            </a:r>
          </a:p>
        </p:txBody>
      </p:sp>
      <p:sp>
        <p:nvSpPr>
          <p:cNvPr id="5" name="4 - Θέση αριθμού διαφάνειας">
            <a:extLst>
              <a:ext uri="{FF2B5EF4-FFF2-40B4-BE49-F238E27FC236}">
                <a16:creationId xmlns:a16="http://schemas.microsoft.com/office/drawing/2014/main" id="{0793F25B-FB63-4F5E-BB4B-089A1EE7E327}"/>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DD53AE33-B1D7-4347-8116-92711C84B63E}" type="slidenum">
              <a:rPr lang="el-GR" altLang="el-GR" sz="1200">
                <a:solidFill>
                  <a:srgbClr val="FFFFFF"/>
                </a:solidFill>
              </a:rPr>
              <a:pPr eaLnBrk="1" hangingPunct="1">
                <a:lnSpc>
                  <a:spcPct val="80000"/>
                </a:lnSpc>
              </a:pPr>
              <a:t>9</a:t>
            </a:fld>
            <a:endParaRPr lang="el-GR" altLang="el-GR" sz="1200">
              <a:solidFill>
                <a:srgbClr val="FFFFFF"/>
              </a:solidFill>
            </a:endParaRPr>
          </a:p>
        </p:txBody>
      </p:sp>
      <p:sp>
        <p:nvSpPr>
          <p:cNvPr id="17414" name="5 - Θέση περιεχομένου">
            <a:extLst>
              <a:ext uri="{FF2B5EF4-FFF2-40B4-BE49-F238E27FC236}">
                <a16:creationId xmlns:a16="http://schemas.microsoft.com/office/drawing/2014/main" id="{B6B2BB29-7161-437F-BD61-9958DE4DB73B}"/>
              </a:ext>
            </a:extLst>
          </p:cNvPr>
          <p:cNvSpPr>
            <a:spLocks noGrp="1"/>
          </p:cNvSpPr>
          <p:nvPr>
            <p:ph sz="quarter" idx="1"/>
          </p:nvPr>
        </p:nvSpPr>
        <p:spPr>
          <a:xfrm>
            <a:off x="815975" y="1600200"/>
            <a:ext cx="10869613" cy="4495800"/>
          </a:xfrm>
        </p:spPr>
        <p:txBody>
          <a:bodyPr/>
          <a:lstStyle/>
          <a:p>
            <a:pPr algn="just" eaLnBrk="1" hangingPunct="1"/>
            <a:r>
              <a:rPr lang="en-US" altLang="el-GR" sz="2400"/>
              <a:t>O</a:t>
            </a:r>
            <a:r>
              <a:rPr lang="el-GR" altLang="el-GR" sz="2400"/>
              <a:t> ρόλος των Αναλυτικών Προγραμμάτων </a:t>
            </a:r>
            <a:r>
              <a:rPr lang="el-GR" altLang="el-GR" sz="2400" b="1"/>
              <a:t>με ανθρωπιστικό προσανατολισμό </a:t>
            </a:r>
            <a:r>
              <a:rPr lang="el-GR" altLang="el-GR" sz="2400"/>
              <a:t>και ειδικότερα με κοινωνική διάσταση είναι σημαντικός όταν οργανώνεται με βάση την </a:t>
            </a:r>
            <a:r>
              <a:rPr lang="el-GR" altLang="el-GR" sz="2400" u="sng"/>
              <a:t>ολιστική, διαθεματική προσέγγιση της γν</a:t>
            </a:r>
            <a:r>
              <a:rPr lang="el-GR" altLang="el-GR" sz="2400"/>
              <a:t>ώσης, </a:t>
            </a:r>
            <a:r>
              <a:rPr lang="el-GR" altLang="el-GR" sz="2400" u="sng"/>
              <a:t>με διερευνητικές, συμμετοχικές ή βιωματικές μεθόδους</a:t>
            </a:r>
            <a:r>
              <a:rPr lang="el-GR" altLang="el-GR" sz="2400"/>
              <a:t> που συνδέονται με την πραγματικότητα και αξιοποιούνται στην καθημερινή ζωή.</a:t>
            </a:r>
          </a:p>
          <a:p>
            <a:pPr algn="just" eaLnBrk="1" hangingPunct="1">
              <a:buFont typeface="Wingdings" panose="05000000000000000000" pitchFamily="2" charset="2"/>
              <a:buNone/>
            </a:pPr>
            <a:r>
              <a:rPr lang="en-US" altLang="el-GR" sz="2400"/>
              <a:t>   </a:t>
            </a:r>
            <a:r>
              <a:rPr lang="el-GR" altLang="el-GR" sz="2400"/>
              <a:t>Οι άξονες αυτοί σκιαγραφούν ένα Αναλυτικό Πρόγραμμα, όπου δεν υπάρχει ο δυϊσμός ανάμεσα</a:t>
            </a:r>
            <a:r>
              <a:rPr lang="en-US" altLang="el-GR" sz="2400"/>
              <a:t>:</a:t>
            </a:r>
            <a:endParaRPr lang="el-GR" altLang="el-GR" sz="2400"/>
          </a:p>
          <a:p>
            <a:pPr algn="just" eaLnBrk="1" hangingPunct="1">
              <a:buFont typeface="Wingdings" panose="05000000000000000000" pitchFamily="2" charset="2"/>
              <a:buBlip>
                <a:blip r:embed="rId2"/>
              </a:buBlip>
            </a:pPr>
            <a:r>
              <a:rPr lang="el-GR" altLang="el-GR" sz="2400"/>
              <a:t> στο μαθητή και στην πραγματικότητα,</a:t>
            </a:r>
          </a:p>
          <a:p>
            <a:pPr algn="just" eaLnBrk="1" hangingPunct="1">
              <a:buFont typeface="Wingdings" panose="05000000000000000000" pitchFamily="2" charset="2"/>
              <a:buBlip>
                <a:blip r:embed="rId2"/>
              </a:buBlip>
            </a:pPr>
            <a:r>
              <a:rPr lang="el-GR" altLang="el-GR" sz="2400"/>
              <a:t> το μαθητή και τη γνώση, </a:t>
            </a:r>
          </a:p>
          <a:p>
            <a:pPr algn="just" eaLnBrk="1" hangingPunct="1">
              <a:buFont typeface="Wingdings" panose="05000000000000000000" pitchFamily="2" charset="2"/>
              <a:buNone/>
            </a:pPr>
            <a:r>
              <a:rPr lang="en-US" altLang="el-GR" sz="2400" b="1" i="1"/>
              <a:t>    </a:t>
            </a:r>
            <a:r>
              <a:rPr lang="el-GR" altLang="el-GR" sz="2400" b="1" i="1"/>
              <a:t>αλλά ένα Αναλυτικό Πρόγραμμα που δίνει έμφαση στην κοινωνική του διάσταση και στηρίζεται κυρίως στην έννοια της εμπειρίας.</a:t>
            </a:r>
          </a:p>
          <a:p>
            <a:pPr eaLnBrk="1" hangingPunct="1"/>
            <a:endParaRPr lang="el-GR" altLang="el-GR"/>
          </a:p>
        </p:txBody>
      </p:sp>
    </p:spTree>
  </p:cSld>
  <p:clrMapOvr>
    <a:masterClrMapping/>
  </p:clrMapOvr>
  <p:transition spd="med">
    <p:fade/>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Διάμεσος">
  <a:themeElements>
    <a:clrScheme name="Αστικό">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Διάμεσος">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Διάμεσος">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BooksClassic_16x9">
      <a:dk1>
        <a:srgbClr val="6A3A20"/>
      </a:dk1>
      <a:lt1>
        <a:sysClr val="window" lastClr="FFFFFF"/>
      </a:lt1>
      <a:dk2>
        <a:srgbClr val="000000"/>
      </a:dk2>
      <a:lt2>
        <a:srgbClr val="FFEDB9"/>
      </a:lt2>
      <a:accent1>
        <a:srgbClr val="6A3A20"/>
      </a:accent1>
      <a:accent2>
        <a:srgbClr val="B4914C"/>
      </a:accent2>
      <a:accent3>
        <a:srgbClr val="610606"/>
      </a:accent3>
      <a:accent4>
        <a:srgbClr val="2B3742"/>
      </a:accent4>
      <a:accent5>
        <a:srgbClr val="787A41"/>
      </a:accent5>
      <a:accent6>
        <a:srgbClr val="B95E14"/>
      </a:accent6>
      <a:hlink>
        <a:srgbClr val="2B3742"/>
      </a:hlink>
      <a:folHlink>
        <a:srgbClr val="C1A56D"/>
      </a:folHlink>
    </a:clrScheme>
    <a:fontScheme name="Constantia">
      <a:maj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Θέμα του Office">
  <a:themeElements>
    <a:clrScheme name="BooksClassic_16x9">
      <a:dk1>
        <a:srgbClr val="6A3A20"/>
      </a:dk1>
      <a:lt1>
        <a:sysClr val="window" lastClr="FFFFFF"/>
      </a:lt1>
      <a:dk2>
        <a:srgbClr val="000000"/>
      </a:dk2>
      <a:lt2>
        <a:srgbClr val="FFEDB9"/>
      </a:lt2>
      <a:accent1>
        <a:srgbClr val="6A3A20"/>
      </a:accent1>
      <a:accent2>
        <a:srgbClr val="B4914C"/>
      </a:accent2>
      <a:accent3>
        <a:srgbClr val="610606"/>
      </a:accent3>
      <a:accent4>
        <a:srgbClr val="2B3742"/>
      </a:accent4>
      <a:accent5>
        <a:srgbClr val="787A41"/>
      </a:accent5>
      <a:accent6>
        <a:srgbClr val="B95E14"/>
      </a:accent6>
      <a:hlink>
        <a:srgbClr val="2B3742"/>
      </a:hlink>
      <a:folHlink>
        <a:srgbClr val="C1A56D"/>
      </a:folHlink>
    </a:clrScheme>
    <a:fontScheme name="Constantia">
      <a:maj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Override1.xml><?xml version="1.0" encoding="utf-8"?>
<a:themeOverride xmlns:a="http://schemas.openxmlformats.org/drawingml/2006/main">
  <a:clrScheme name="Αστικό">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AssetEditForm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APDescription xmlns="4873beb7-5857-4685-be1f-d57550cc96cc" xsi:nil="true"/>
    <AssetExpire xmlns="4873beb7-5857-4685-be1f-d57550cc96cc">2035-01-01T08:00:00+00:00</AssetExpire>
    <CampaignTagsTaxHTField0 xmlns="4873beb7-5857-4685-be1f-d57550cc96cc">
      <Terms xmlns="http://schemas.microsoft.com/office/infopath/2007/PartnerControls"/>
    </CampaignTagsTaxHTField0>
    <IntlLangReviewDate xmlns="4873beb7-5857-4685-be1f-d57550cc96cc" xsi:nil="true"/>
    <TPFriendlyName xmlns="4873beb7-5857-4685-be1f-d57550cc96cc" xsi:nil="true"/>
    <IntlLangReview xmlns="4873beb7-5857-4685-be1f-d57550cc96cc">false</IntlLangReview>
    <LocLastLocAttemptVersionLookup xmlns="4873beb7-5857-4685-be1f-d57550cc96cc">706496</LocLastLocAttemptVersionLookup>
    <PolicheckWords xmlns="4873beb7-5857-4685-be1f-d57550cc96cc" xsi:nil="true"/>
    <SubmitterId xmlns="4873beb7-5857-4685-be1f-d57550cc96cc" xsi:nil="true"/>
    <AcquiredFrom xmlns="4873beb7-5857-4685-be1f-d57550cc96cc">Internal MS</AcquiredFrom>
    <EditorialStatus xmlns="4873beb7-5857-4685-be1f-d57550cc96cc">Complete</EditorialStatus>
    <Markets xmlns="4873beb7-5857-4685-be1f-d57550cc96cc"/>
    <OriginAsset xmlns="4873beb7-5857-4685-be1f-d57550cc96cc" xsi:nil="true"/>
    <AssetStart xmlns="4873beb7-5857-4685-be1f-d57550cc96cc">2011-12-12T13:37:00+00:00</AssetStart>
    <FriendlyTitle xmlns="4873beb7-5857-4685-be1f-d57550cc96cc" xsi:nil="true"/>
    <MarketSpecific xmlns="4873beb7-5857-4685-be1f-d57550cc96cc">false</MarketSpecific>
    <TPNamespace xmlns="4873beb7-5857-4685-be1f-d57550cc96cc" xsi:nil="true"/>
    <PublishStatusLookup xmlns="4873beb7-5857-4685-be1f-d57550cc96cc">
      <Value>1360476</Value>
    </PublishStatusLookup>
    <APAuthor xmlns="4873beb7-5857-4685-be1f-d57550cc96cc">
      <UserInfo>
        <DisplayName>REDMOND\v-soujap</DisplayName>
        <AccountId>1954</AccountId>
        <AccountType/>
      </UserInfo>
    </APAuthor>
    <TPCommandLine xmlns="4873beb7-5857-4685-be1f-d57550cc96cc" xsi:nil="true"/>
    <IntlLangReviewer xmlns="4873beb7-5857-4685-be1f-d57550cc96cc" xsi:nil="true"/>
    <OpenTemplate xmlns="4873beb7-5857-4685-be1f-d57550cc96cc">true</OpenTemplate>
    <CSXSubmissionDate xmlns="4873beb7-5857-4685-be1f-d57550cc96cc" xsi:nil="true"/>
    <TaxCatchAll xmlns="4873beb7-5857-4685-be1f-d57550cc96cc"/>
    <Manager xmlns="4873beb7-5857-4685-be1f-d57550cc96cc" xsi:nil="true"/>
    <NumericId xmlns="4873beb7-5857-4685-be1f-d57550cc96cc" xsi:nil="true"/>
    <ParentAssetId xmlns="4873beb7-5857-4685-be1f-d57550cc96cc" xsi:nil="true"/>
    <OriginalSourceMarket xmlns="4873beb7-5857-4685-be1f-d57550cc96cc" xsi:nil="true"/>
    <ApprovalStatus xmlns="4873beb7-5857-4685-be1f-d57550cc96cc">InProgress</ApprovalStatus>
    <TPComponent xmlns="4873beb7-5857-4685-be1f-d57550cc96cc" xsi:nil="true"/>
    <EditorialTags xmlns="4873beb7-5857-4685-be1f-d57550cc96cc" xsi:nil="true"/>
    <TPExecutable xmlns="4873beb7-5857-4685-be1f-d57550cc96cc" xsi:nil="true"/>
    <TPLaunchHelpLink xmlns="4873beb7-5857-4685-be1f-d57550cc96cc" xsi:nil="true"/>
    <LocComments xmlns="4873beb7-5857-4685-be1f-d57550cc96cc" xsi:nil="true"/>
    <LocRecommendedHandoff xmlns="4873beb7-5857-4685-be1f-d57550cc96cc" xsi:nil="true"/>
    <SourceTitle xmlns="4873beb7-5857-4685-be1f-d57550cc96cc" xsi:nil="true"/>
    <CSXUpdate xmlns="4873beb7-5857-4685-be1f-d57550cc96cc">false</CSXUpdate>
    <IntlLocPriority xmlns="4873beb7-5857-4685-be1f-d57550cc96cc" xsi:nil="true"/>
    <UAProjectedTotalWords xmlns="4873beb7-5857-4685-be1f-d57550cc96cc" xsi:nil="true"/>
    <AssetType xmlns="4873beb7-5857-4685-be1f-d57550cc96cc">TP</AssetType>
    <MachineTranslated xmlns="4873beb7-5857-4685-be1f-d57550cc96cc">false</MachineTranslated>
    <OutputCachingOn xmlns="4873beb7-5857-4685-be1f-d57550cc96cc">false</OutputCachingOn>
    <TemplateStatus xmlns="4873beb7-5857-4685-be1f-d57550cc96cc">Complete</TemplateStatus>
    <IsSearchable xmlns="4873beb7-5857-4685-be1f-d57550cc96cc">true</IsSearchable>
    <ContentItem xmlns="4873beb7-5857-4685-be1f-d57550cc96cc" xsi:nil="true"/>
    <HandoffToMSDN xmlns="4873beb7-5857-4685-be1f-d57550cc96cc" xsi:nil="true"/>
    <ShowIn xmlns="4873beb7-5857-4685-be1f-d57550cc96cc">Show everywhere</ShowIn>
    <ThumbnailAssetId xmlns="4873beb7-5857-4685-be1f-d57550cc96cc" xsi:nil="true"/>
    <UALocComments xmlns="4873beb7-5857-4685-be1f-d57550cc96cc" xsi:nil="true"/>
    <UALocRecommendation xmlns="4873beb7-5857-4685-be1f-d57550cc96cc">Localize</UALocRecommendation>
    <LastModifiedDateTime xmlns="4873beb7-5857-4685-be1f-d57550cc96cc" xsi:nil="true"/>
    <LegacyData xmlns="4873beb7-5857-4685-be1f-d57550cc96cc" xsi:nil="true"/>
    <LocManualTestRequired xmlns="4873beb7-5857-4685-be1f-d57550cc96cc">false</LocManualTestRequired>
    <LocMarketGroupTiers2 xmlns="4873beb7-5857-4685-be1f-d57550cc96cc" xsi:nil="true"/>
    <ClipArtFilename xmlns="4873beb7-5857-4685-be1f-d57550cc96cc" xsi:nil="true"/>
    <TPApplication xmlns="4873beb7-5857-4685-be1f-d57550cc96cc" xsi:nil="true"/>
    <CSXHash xmlns="4873beb7-5857-4685-be1f-d57550cc96cc" xsi:nil="true"/>
    <DirectSourceMarket xmlns="4873beb7-5857-4685-be1f-d57550cc96cc" xsi:nil="true"/>
    <PrimaryImageGen xmlns="4873beb7-5857-4685-be1f-d57550cc96cc">false</PrimaryImageGen>
    <PlannedPubDate xmlns="4873beb7-5857-4685-be1f-d57550cc96cc" xsi:nil="true"/>
    <CSXSubmissionMarket xmlns="4873beb7-5857-4685-be1f-d57550cc96cc" xsi:nil="true"/>
    <Downloads xmlns="4873beb7-5857-4685-be1f-d57550cc96cc">0</Downloads>
    <ArtSampleDocs xmlns="4873beb7-5857-4685-be1f-d57550cc96cc" xsi:nil="true"/>
    <TrustLevel xmlns="4873beb7-5857-4685-be1f-d57550cc96cc">1 Microsoft Managed Content</TrustLevel>
    <BlockPublish xmlns="4873beb7-5857-4685-be1f-d57550cc96cc">false</BlockPublish>
    <TPLaunchHelpLinkType xmlns="4873beb7-5857-4685-be1f-d57550cc96cc">Template</TPLaunchHelpLinkType>
    <LocalizationTagsTaxHTField0 xmlns="4873beb7-5857-4685-be1f-d57550cc96cc">
      <Terms xmlns="http://schemas.microsoft.com/office/infopath/2007/PartnerControls"/>
    </LocalizationTagsTaxHTField0>
    <BusinessGroup xmlns="4873beb7-5857-4685-be1f-d57550cc96cc" xsi:nil="true"/>
    <Providers xmlns="4873beb7-5857-4685-be1f-d57550cc96cc" xsi:nil="true"/>
    <TemplateTemplateType xmlns="4873beb7-5857-4685-be1f-d57550cc96cc">PowerPoint Presentation Template</TemplateTemplateType>
    <TimesCloned xmlns="4873beb7-5857-4685-be1f-d57550cc96cc" xsi:nil="true"/>
    <TPAppVersion xmlns="4873beb7-5857-4685-be1f-d57550cc96cc" xsi:nil="true"/>
    <VoteCount xmlns="4873beb7-5857-4685-be1f-d57550cc96cc" xsi:nil="true"/>
    <AverageRating xmlns="4873beb7-5857-4685-be1f-d57550cc96cc" xsi:nil="true"/>
    <FeatureTagsTaxHTField0 xmlns="4873beb7-5857-4685-be1f-d57550cc96cc">
      <Terms xmlns="http://schemas.microsoft.com/office/infopath/2007/PartnerControls"/>
    </FeatureTagsTaxHTField0>
    <Provider xmlns="4873beb7-5857-4685-be1f-d57550cc96cc" xsi:nil="true"/>
    <UACurrentWords xmlns="4873beb7-5857-4685-be1f-d57550cc96cc" xsi:nil="true"/>
    <AssetId xmlns="4873beb7-5857-4685-be1f-d57550cc96cc">TP102801058</AssetId>
    <TPClientViewer xmlns="4873beb7-5857-4685-be1f-d57550cc96cc" xsi:nil="true"/>
    <DSATActionTaken xmlns="4873beb7-5857-4685-be1f-d57550cc96cc" xsi:nil="true"/>
    <APEditor xmlns="4873beb7-5857-4685-be1f-d57550cc96cc">
      <UserInfo>
        <DisplayName/>
        <AccountId xsi:nil="true"/>
        <AccountType/>
      </UserInfo>
    </APEditor>
    <TPInstallLocation xmlns="4873beb7-5857-4685-be1f-d57550cc96cc" xsi:nil="true"/>
    <OOCacheId xmlns="4873beb7-5857-4685-be1f-d57550cc96cc" xsi:nil="true"/>
    <IsDeleted xmlns="4873beb7-5857-4685-be1f-d57550cc96cc">false</IsDeleted>
    <PublishTargets xmlns="4873beb7-5857-4685-be1f-d57550cc96cc">OfficeOnlineVNext</PublishTargets>
    <ApprovalLog xmlns="4873beb7-5857-4685-be1f-d57550cc96cc" xsi:nil="true"/>
    <BugNumber xmlns="4873beb7-5857-4685-be1f-d57550cc96cc" xsi:nil="true"/>
    <CrawlForDependencies xmlns="4873beb7-5857-4685-be1f-d57550cc96cc">false</CrawlForDependencies>
    <InternalTagsTaxHTField0 xmlns="4873beb7-5857-4685-be1f-d57550cc96cc">
      <Terms xmlns="http://schemas.microsoft.com/office/infopath/2007/PartnerControls"/>
    </InternalTagsTaxHTField0>
    <LastHandOff xmlns="4873beb7-5857-4685-be1f-d57550cc96cc" xsi:nil="true"/>
    <Milestone xmlns="4873beb7-5857-4685-be1f-d57550cc96cc" xsi:nil="true"/>
    <OriginalRelease xmlns="4873beb7-5857-4685-be1f-d57550cc96cc">14</OriginalRelease>
    <RecommendationsModifier xmlns="4873beb7-5857-4685-be1f-d57550cc96cc" xsi:nil="true"/>
    <ScenarioTagsTaxHTField0 xmlns="4873beb7-5857-4685-be1f-d57550cc96cc">
      <Terms xmlns="http://schemas.microsoft.com/office/infopath/2007/PartnerControls"/>
    </ScenarioTagsTaxHTField0>
    <UANotes xmlns="4873beb7-5857-4685-be1f-d57550cc96cc" xsi:nil="true"/>
  </documentManagement>
</p:properties>
</file>

<file path=customXml/itemProps1.xml><?xml version="1.0" encoding="utf-8"?>
<ds:datastoreItem xmlns:ds="http://schemas.openxmlformats.org/officeDocument/2006/customXml" ds:itemID="{83ED4759-CFDD-43F0-817C-11D9197192B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D003AC8-209A-4321-A17C-1B7A20643390}">
  <ds:schemaRefs>
    <ds:schemaRef ds:uri="http://schemas.microsoft.com/sharepoint/v3/contenttype/forms"/>
  </ds:schemaRefs>
</ds:datastoreItem>
</file>

<file path=customXml/itemProps3.xml><?xml version="1.0" encoding="utf-8"?>
<ds:datastoreItem xmlns:ds="http://schemas.openxmlformats.org/officeDocument/2006/customXml" ds:itemID="{CB486A0F-A136-4F66-80C9-0AC9BCCA17AD}">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Median</Template>
  <TotalTime>1253</TotalTime>
  <Words>2474</Words>
  <Application>Microsoft Office PowerPoint</Application>
  <PresentationFormat>Προσαρμογή</PresentationFormat>
  <Paragraphs>247</Paragraphs>
  <Slides>32</Slides>
  <Notes>1</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32</vt:i4>
      </vt:variant>
    </vt:vector>
  </HeadingPairs>
  <TitlesOfParts>
    <vt:vector size="39" baseType="lpstr">
      <vt:lpstr>Arial</vt:lpstr>
      <vt:lpstr>Calibri</vt:lpstr>
      <vt:lpstr>Wingdings</vt:lpstr>
      <vt:lpstr>Wingdings 2</vt:lpstr>
      <vt:lpstr>Constantia</vt:lpstr>
      <vt:lpstr>Tw Cen MT</vt:lpstr>
      <vt:lpstr>Διάμεσος</vt:lpstr>
      <vt:lpstr> ΠΡΟΣΧΟΛΙΚΗ ΠΑΙΔΑΓΩΓΙΚΗ – ΣΥΓΧΡΟΝΕΣ ΔΙΔΑΚΤΙΚΕΣ ΠΡΟΤΑΣΕΙΣ  </vt:lpstr>
      <vt:lpstr>Περιεχόμενα Μαθήματος</vt:lpstr>
      <vt:lpstr>Περιεχόμενα Μαθήματος</vt:lpstr>
      <vt:lpstr>Περιεχόμενα Μαθήματος</vt:lpstr>
      <vt:lpstr>ΤΟ ΑΝΑΛΥΤΙΚΟ ΠΡΟΓΡΑΜΜΑ ΜΕΣΑ ΑΠΟ ΤΟ ΠΡΙΣΜΑ ΤΗΣ ΚΟΙΝΩΝΙΚΗΣ ΠΑΙΔΑΓΩΓΙΚΗΣ </vt:lpstr>
      <vt:lpstr>Παρουσίαση του PowerPoint</vt:lpstr>
      <vt:lpstr>  Στο μάθημά μας, με τον όρο Αναλυτικό Πρόγραμμα εννοούμε το Curriculum, το οποίο καθορίζει: </vt:lpstr>
      <vt:lpstr>Την τελευταία δεκαετία διακρίνονται δύο κυρίαρχοι προσανατολισμοί στη σύνταξη των Αναλυτικών Προγραμμάτων: </vt:lpstr>
      <vt:lpstr>Αντίθετα,</vt:lpstr>
      <vt:lpstr>Παρουσίαση του PowerPoint</vt:lpstr>
      <vt:lpstr>Αξίζει να τονιστεί η αξία την οποία δίνει ο ανθρωπιστικός προσανατολισμός: </vt:lpstr>
      <vt:lpstr>Ο ρόλος και η σημασία της Κοινωνικής Παιδαγωγικής </vt:lpstr>
      <vt:lpstr>Μέσα από το πρίσμα της Κοινωνικής Παιδαγωγικής:</vt:lpstr>
      <vt:lpstr>Παρουσίαση του PowerPoint</vt:lpstr>
      <vt:lpstr>Παρουσίαση του PowerPoint</vt:lpstr>
      <vt:lpstr>Ανάπτυξη Αναλυτικών Προγραμμάτων και Κοινωνική Παιδαγωγική στο χώρο της Προσχολικής Εκπαίδευσης </vt:lpstr>
      <vt:lpstr>Από τα πρώτα Αναλυτικά Προγράμματα κοινωνικοπαιδαγωγικής δράσης είναι και αυτά των Schmalohr &amp; Belser.</vt:lpstr>
      <vt:lpstr>Τα Αναλυτικά Προγράμματα κοινωνικής προσέγγισης παρουσιάζουν ως βασικό πλεονέκτημα:</vt:lpstr>
      <vt:lpstr>Παρουσίαση του PowerPoint</vt:lpstr>
      <vt:lpstr>Το πρόγραμμα «Κοινωνική Μάθηση» της Ομάδας Εργασίας Προσχολικής Αγωγής του Μονάχου (ARBEITSGRUPPE VORSCHULERZIEHUNG IN MÜNCHEN) </vt:lpstr>
      <vt:lpstr> Τα βασικά σημεία του προγράμματος είναι τα εξής: 1. Η σκοποθεσία  </vt:lpstr>
      <vt:lpstr>2. Η βιωματική θεώρηση </vt:lpstr>
      <vt:lpstr>Παρουσίαση του PowerPoint</vt:lpstr>
      <vt:lpstr> 3. Οι διδακτικές ενότητες </vt:lpstr>
      <vt:lpstr>Παρουσίαση του PowerPoint</vt:lpstr>
      <vt:lpstr> 4. Η διαδικασία του προγράμματος </vt:lpstr>
      <vt:lpstr> Οι αφορμές για μια κατάσταση προκύπτουν από την καθημερινή πραγματικότητα των παιδιών: </vt:lpstr>
      <vt:lpstr>Παρουσίαση του PowerPoint</vt:lpstr>
      <vt:lpstr>Παρουσίαση του PowerPoint</vt:lpstr>
      <vt:lpstr>Στο πλαίσιο της διάθεσης διδακτικού υλικού κάθε διδακτική ενότητα προσφέρεται σε δύο φακέλους:</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Διάταξη τίτλου</dc:title>
  <dc:creator>John</dc:creator>
  <cp:lastModifiedBy>ΤΖΙΜΑ ΕΛΕΝΗ</cp:lastModifiedBy>
  <cp:revision>249</cp:revision>
  <dcterms:created xsi:type="dcterms:W3CDTF">2019-09-16T13:51:17Z</dcterms:created>
  <dcterms:modified xsi:type="dcterms:W3CDTF">2019-12-22T12:43:07Z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0x0101006EDDDB5EE6D98C44930B742096920B300400F5B6D36B3EF94B4E9A635CDF2A18F5B8</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