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32" r:id="rId4"/>
  </p:sldMasterIdLst>
  <p:notesMasterIdLst>
    <p:notesMasterId r:id="rId48"/>
  </p:notesMasterIdLst>
  <p:handoutMasterIdLst>
    <p:handoutMasterId r:id="rId49"/>
  </p:handoutMasterIdLst>
  <p:sldIdLst>
    <p:sldId id="267" r:id="rId5"/>
    <p:sldId id="279" r:id="rId6"/>
    <p:sldId id="296" r:id="rId7"/>
    <p:sldId id="297" r:id="rId8"/>
    <p:sldId id="298" r:id="rId9"/>
    <p:sldId id="299" r:id="rId10"/>
    <p:sldId id="300" r:id="rId11"/>
    <p:sldId id="301" r:id="rId12"/>
    <p:sldId id="322" r:id="rId13"/>
    <p:sldId id="323" r:id="rId14"/>
    <p:sldId id="302" r:id="rId15"/>
    <p:sldId id="324" r:id="rId16"/>
    <p:sldId id="325" r:id="rId17"/>
    <p:sldId id="304" r:id="rId18"/>
    <p:sldId id="305" r:id="rId19"/>
    <p:sldId id="332" r:id="rId20"/>
    <p:sldId id="333" r:id="rId21"/>
    <p:sldId id="306" r:id="rId22"/>
    <p:sldId id="334" r:id="rId23"/>
    <p:sldId id="335" r:id="rId24"/>
    <p:sldId id="338" r:id="rId25"/>
    <p:sldId id="337" r:id="rId26"/>
    <p:sldId id="336" r:id="rId27"/>
    <p:sldId id="321" r:id="rId28"/>
    <p:sldId id="326" r:id="rId29"/>
    <p:sldId id="327" r:id="rId30"/>
    <p:sldId id="328" r:id="rId31"/>
    <p:sldId id="329" r:id="rId32"/>
    <p:sldId id="330" r:id="rId33"/>
    <p:sldId id="331" r:id="rId34"/>
    <p:sldId id="312" r:id="rId35"/>
    <p:sldId id="313" r:id="rId36"/>
    <p:sldId id="314" r:id="rId37"/>
    <p:sldId id="315" r:id="rId38"/>
    <p:sldId id="316" r:id="rId39"/>
    <p:sldId id="317" r:id="rId40"/>
    <p:sldId id="318" r:id="rId41"/>
    <p:sldId id="339" r:id="rId42"/>
    <p:sldId id="320" r:id="rId43"/>
    <p:sldId id="319" r:id="rId44"/>
    <p:sldId id="308" r:id="rId45"/>
    <p:sldId id="340" r:id="rId46"/>
    <p:sldId id="341" r:id="rId47"/>
  </p:sldIdLst>
  <p:sldSz cx="12188825" cy="6858000"/>
  <p:notesSz cx="6858000" cy="9144000"/>
  <p:defaultTextStyle>
    <a:defPPr>
      <a:defRPr lang="el-G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3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C0000"/>
    <a:srgbClr val="557975"/>
    <a:srgbClr val="4A161F"/>
    <a:srgbClr val="590713"/>
    <a:srgbClr val="501035"/>
    <a:srgbClr val="4D1328"/>
    <a:srgbClr val="49173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49" autoAdjust="0"/>
    <p:restoredTop sz="94599" autoAdjust="0"/>
  </p:normalViewPr>
  <p:slideViewPr>
    <p:cSldViewPr>
      <p:cViewPr varScale="1">
        <p:scale>
          <a:sx n="70" d="100"/>
          <a:sy n="70" d="100"/>
        </p:scale>
        <p:origin x="972" y="66"/>
      </p:cViewPr>
      <p:guideLst>
        <p:guide orient="horz" pos="2160"/>
        <p:guide pos="3839"/>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97" d="100"/>
          <a:sy n="97" d="100"/>
        </p:scale>
        <p:origin x="3534"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notesMaster" Target="notesMasters/notesMaster1.xml"/><Relationship Id="rId8" Type="http://schemas.openxmlformats.org/officeDocument/2006/relationships/slide" Target="slides/slide4.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Σύμβολο κράτησης θέσης κεφαλίδας 1">
            <a:extLst>
              <a:ext uri="{FF2B5EF4-FFF2-40B4-BE49-F238E27FC236}">
                <a16:creationId xmlns:a16="http://schemas.microsoft.com/office/drawing/2014/main" id="{0387C2BA-F67E-42B6-80A9-28D6B1D30EC3}"/>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rtl="0" fontAlgn="auto">
              <a:spcBef>
                <a:spcPts val="0"/>
              </a:spcBef>
              <a:spcAft>
                <a:spcPts val="0"/>
              </a:spcAft>
              <a:defRPr sz="1200">
                <a:latin typeface="+mn-lt"/>
                <a:cs typeface="+mn-cs"/>
              </a:defRPr>
            </a:lvl1pPr>
          </a:lstStyle>
          <a:p>
            <a:pPr>
              <a:defRPr/>
            </a:pPr>
            <a:endParaRPr lang="el-GR"/>
          </a:p>
        </p:txBody>
      </p:sp>
      <p:sp>
        <p:nvSpPr>
          <p:cNvPr id="3" name="Σύμβολο κράτησης θέσης ημερομηνίας 2">
            <a:extLst>
              <a:ext uri="{FF2B5EF4-FFF2-40B4-BE49-F238E27FC236}">
                <a16:creationId xmlns:a16="http://schemas.microsoft.com/office/drawing/2014/main" id="{91916245-6E25-4879-B7ED-F16C2C77F9AD}"/>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rtl="0" fontAlgn="auto">
              <a:spcBef>
                <a:spcPts val="0"/>
              </a:spcBef>
              <a:spcAft>
                <a:spcPts val="0"/>
              </a:spcAft>
              <a:defRPr sz="1200">
                <a:latin typeface="+mn-lt"/>
                <a:cs typeface="+mn-cs"/>
              </a:defRPr>
            </a:lvl1pPr>
          </a:lstStyle>
          <a:p>
            <a:pPr>
              <a:defRPr/>
            </a:pPr>
            <a:fld id="{FC3BB77C-9CDA-499B-9F65-EDE6E1D3B748}" type="datetime1">
              <a:rPr lang="el-GR"/>
              <a:pPr>
                <a:defRPr/>
              </a:pPr>
              <a:t>22/12/2019</a:t>
            </a:fld>
            <a:endParaRPr lang="el-GR" dirty="0"/>
          </a:p>
        </p:txBody>
      </p:sp>
      <p:sp>
        <p:nvSpPr>
          <p:cNvPr id="4" name="Σύμβολο κράτησης θέσης υποσέλιδου 3">
            <a:extLst>
              <a:ext uri="{FF2B5EF4-FFF2-40B4-BE49-F238E27FC236}">
                <a16:creationId xmlns:a16="http://schemas.microsoft.com/office/drawing/2014/main" id="{DB822A0F-C3BB-4D8A-8748-152B918AF9B1}"/>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rtl="0" fontAlgn="auto">
              <a:spcBef>
                <a:spcPts val="0"/>
              </a:spcBef>
              <a:spcAft>
                <a:spcPts val="0"/>
              </a:spcAft>
              <a:defRPr sz="1200">
                <a:latin typeface="+mn-lt"/>
                <a:cs typeface="+mn-cs"/>
              </a:defRPr>
            </a:lvl1pPr>
          </a:lstStyle>
          <a:p>
            <a:pPr>
              <a:defRPr/>
            </a:pPr>
            <a:endParaRPr lang="el-GR"/>
          </a:p>
        </p:txBody>
      </p:sp>
      <p:sp>
        <p:nvSpPr>
          <p:cNvPr id="5" name="Σύμβολο κράτησης θέσης αριθμού διαφάνειας 4">
            <a:extLst>
              <a:ext uri="{FF2B5EF4-FFF2-40B4-BE49-F238E27FC236}">
                <a16:creationId xmlns:a16="http://schemas.microsoft.com/office/drawing/2014/main" id="{FACDACC1-C771-4366-9A64-27FBB7C42474}"/>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onstantia" panose="02030602050306030303" pitchFamily="18" charset="0"/>
              </a:defRPr>
            </a:lvl1pPr>
          </a:lstStyle>
          <a:p>
            <a:fld id="{D2D203E4-1B06-4AA9-BEC1-76C48D4A8BCA}" type="slidenum">
              <a:rPr lang="el-GR" altLang="el-GR"/>
              <a:pPr/>
              <a:t>‹#›</a:t>
            </a:fld>
            <a:endParaRPr lang="el-GR" altLang="el-G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Σύμβολο κράτησης θέσης κεφαλίδας 1">
            <a:extLst>
              <a:ext uri="{FF2B5EF4-FFF2-40B4-BE49-F238E27FC236}">
                <a16:creationId xmlns:a16="http://schemas.microsoft.com/office/drawing/2014/main" id="{CCCAD143-B2C4-40E4-A947-1346C9E90899}"/>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rtl="0" fontAlgn="auto">
              <a:spcBef>
                <a:spcPts val="0"/>
              </a:spcBef>
              <a:spcAft>
                <a:spcPts val="0"/>
              </a:spcAft>
              <a:defRPr sz="1200">
                <a:latin typeface="+mn-lt"/>
                <a:cs typeface="+mn-cs"/>
              </a:defRPr>
            </a:lvl1pPr>
          </a:lstStyle>
          <a:p>
            <a:pPr>
              <a:defRPr/>
            </a:pPr>
            <a:endParaRPr lang="el-GR"/>
          </a:p>
        </p:txBody>
      </p:sp>
      <p:sp>
        <p:nvSpPr>
          <p:cNvPr id="3" name="Σύμβολο κράτησης θέσης ημερομηνίας 2">
            <a:extLst>
              <a:ext uri="{FF2B5EF4-FFF2-40B4-BE49-F238E27FC236}">
                <a16:creationId xmlns:a16="http://schemas.microsoft.com/office/drawing/2014/main" id="{EF636799-CE07-46CF-9226-6FA329D04F21}"/>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rtl="0" fontAlgn="auto">
              <a:spcBef>
                <a:spcPts val="0"/>
              </a:spcBef>
              <a:spcAft>
                <a:spcPts val="0"/>
              </a:spcAft>
              <a:defRPr sz="1200">
                <a:latin typeface="+mn-lt"/>
                <a:cs typeface="+mn-cs"/>
              </a:defRPr>
            </a:lvl1pPr>
          </a:lstStyle>
          <a:p>
            <a:pPr>
              <a:defRPr/>
            </a:pPr>
            <a:fld id="{1024A58B-458E-41E3-8AE9-DA096B5AC515}" type="datetime1">
              <a:rPr lang="el-GR"/>
              <a:pPr>
                <a:defRPr/>
              </a:pPr>
              <a:t>22/12/2019</a:t>
            </a:fld>
            <a:endParaRPr lang="el-GR" dirty="0"/>
          </a:p>
        </p:txBody>
      </p:sp>
      <p:sp>
        <p:nvSpPr>
          <p:cNvPr id="4" name="Σύμβολο κράτησης θέσης εικόνας διαφάνειας 3">
            <a:extLst>
              <a:ext uri="{FF2B5EF4-FFF2-40B4-BE49-F238E27FC236}">
                <a16:creationId xmlns:a16="http://schemas.microsoft.com/office/drawing/2014/main" id="{7C846B60-030D-4A4E-B188-21A1615B72E9}"/>
              </a:ext>
            </a:extLst>
          </p:cNvPr>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lvl="0"/>
            <a:endParaRPr lang="el-GR" noProof="0" dirty="0"/>
          </a:p>
        </p:txBody>
      </p:sp>
      <p:sp>
        <p:nvSpPr>
          <p:cNvPr id="5" name="Σύμβολο κράτησης θέσης σημειώσεων 4">
            <a:extLst>
              <a:ext uri="{FF2B5EF4-FFF2-40B4-BE49-F238E27FC236}">
                <a16:creationId xmlns:a16="http://schemas.microsoft.com/office/drawing/2014/main" id="{166A603B-F5AE-4D22-9C05-8629FAB21B31}"/>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noProof="0" dirty="0"/>
              <a:t>Στυλ υποδείγματος κειμένου</a:t>
            </a:r>
          </a:p>
          <a:p>
            <a:pPr lvl="1"/>
            <a:r>
              <a:rPr lang="el-GR" noProof="0" dirty="0"/>
              <a:t>Δεύτερου επιπέδου</a:t>
            </a:r>
          </a:p>
          <a:p>
            <a:pPr lvl="2"/>
            <a:r>
              <a:rPr lang="el-GR" noProof="0" dirty="0"/>
              <a:t>Τρίτου επιπέδου</a:t>
            </a:r>
          </a:p>
          <a:p>
            <a:pPr lvl="3"/>
            <a:r>
              <a:rPr lang="el-GR" noProof="0" dirty="0"/>
              <a:t>Τέταρτου επιπέδου</a:t>
            </a:r>
          </a:p>
          <a:p>
            <a:pPr lvl="4"/>
            <a:r>
              <a:rPr lang="el-GR" noProof="0" dirty="0"/>
              <a:t>Πέμπτου επιπέδου</a:t>
            </a:r>
          </a:p>
        </p:txBody>
      </p:sp>
      <p:sp>
        <p:nvSpPr>
          <p:cNvPr id="6" name="Σύμβολο κράτησης θέσης υποσέλιδου 5">
            <a:extLst>
              <a:ext uri="{FF2B5EF4-FFF2-40B4-BE49-F238E27FC236}">
                <a16:creationId xmlns:a16="http://schemas.microsoft.com/office/drawing/2014/main" id="{DF630672-A2D7-4157-BCBC-5D6385FA49A8}"/>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rtl="0" fontAlgn="auto">
              <a:spcBef>
                <a:spcPts val="0"/>
              </a:spcBef>
              <a:spcAft>
                <a:spcPts val="0"/>
              </a:spcAft>
              <a:defRPr sz="1200">
                <a:latin typeface="+mn-lt"/>
                <a:cs typeface="+mn-cs"/>
              </a:defRPr>
            </a:lvl1pPr>
          </a:lstStyle>
          <a:p>
            <a:pPr>
              <a:defRPr/>
            </a:pPr>
            <a:endParaRPr lang="el-GR"/>
          </a:p>
        </p:txBody>
      </p:sp>
      <p:sp>
        <p:nvSpPr>
          <p:cNvPr id="7" name="Σύμβολο κράτησης θέσης αριθμού διαφάνειας 6">
            <a:extLst>
              <a:ext uri="{FF2B5EF4-FFF2-40B4-BE49-F238E27FC236}">
                <a16:creationId xmlns:a16="http://schemas.microsoft.com/office/drawing/2014/main" id="{A1161ACB-0A9C-44C2-BD32-581B70402219}"/>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onstantia" panose="02030602050306030303" pitchFamily="18" charset="0"/>
              </a:defRPr>
            </a:lvl1pPr>
          </a:lstStyle>
          <a:p>
            <a:fld id="{E3E3EA5C-ED06-4868-BFFC-3AD71FD6CD66}" type="slidenum">
              <a:rPr lang="el-GR" altLang="el-GR"/>
              <a:pPr/>
              <a:t>‹#›</a:t>
            </a:fld>
            <a:endParaRPr lang="el-GR" altLang="el-G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Θέση εικόνας διαφάνειας 1">
            <a:extLst>
              <a:ext uri="{FF2B5EF4-FFF2-40B4-BE49-F238E27FC236}">
                <a16:creationId xmlns:a16="http://schemas.microsoft.com/office/drawing/2014/main" id="{91D81EF9-A1D4-44BD-93E8-AFD23163DC7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Θέση σημειώσεων 2">
            <a:extLst>
              <a:ext uri="{FF2B5EF4-FFF2-40B4-BE49-F238E27FC236}">
                <a16:creationId xmlns:a16="http://schemas.microsoft.com/office/drawing/2014/main" id="{2F9901B6-E26E-47D8-869A-74B0FA9B868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16388" name="Θέση αριθμού διαφάνειας 3">
            <a:extLst>
              <a:ext uri="{FF2B5EF4-FFF2-40B4-BE49-F238E27FC236}">
                <a16:creationId xmlns:a16="http://schemas.microsoft.com/office/drawing/2014/main" id="{92111372-6FD8-49A5-80B4-F74206AB98A0}"/>
              </a:ext>
            </a:extLst>
          </p:cNvPr>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5C5B468-58AD-404C-9643-5CC777BD30A5}" type="slidenum">
              <a:rPr lang="el-GR" altLang="el-GR">
                <a:latin typeface="Constantia" panose="02030602050306030303" pitchFamily="18" charset="0"/>
              </a:rPr>
              <a:pPr eaLnBrk="1" hangingPunct="1"/>
              <a:t>1</a:t>
            </a:fld>
            <a:endParaRPr lang="el-GR" altLang="el-GR">
              <a:latin typeface="Constantia" panose="02030602050306030303"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Pr>
        <a:solidFill>
          <a:schemeClr val="bg2"/>
        </a:solidFill>
        <a:effectLst/>
      </p:bgPr>
    </p:bg>
    <p:spTree>
      <p:nvGrpSpPr>
        <p:cNvPr id="1" name=""/>
        <p:cNvGrpSpPr/>
        <p:nvPr/>
      </p:nvGrpSpPr>
      <p:grpSpPr>
        <a:xfrm>
          <a:off x="0" y="0"/>
          <a:ext cx="0" cy="0"/>
          <a:chOff x="0" y="0"/>
          <a:chExt cx="0" cy="0"/>
        </a:xfrm>
      </p:grpSpPr>
      <p:sp>
        <p:nvSpPr>
          <p:cNvPr id="4" name="9 - Ορθογώνιο">
            <a:extLst>
              <a:ext uri="{FF2B5EF4-FFF2-40B4-BE49-F238E27FC236}">
                <a16:creationId xmlns:a16="http://schemas.microsoft.com/office/drawing/2014/main" id="{F0A2AF1F-F159-413A-A4CA-3316E4166805}"/>
              </a:ext>
            </a:extLst>
          </p:cNvPr>
          <p:cNvSpPr/>
          <p:nvPr/>
        </p:nvSpPr>
        <p:spPr bwMode="white">
          <a:xfrm>
            <a:off x="0" y="5970588"/>
            <a:ext cx="12188825"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10 - Ορθογώνιο">
            <a:extLst>
              <a:ext uri="{FF2B5EF4-FFF2-40B4-BE49-F238E27FC236}">
                <a16:creationId xmlns:a16="http://schemas.microsoft.com/office/drawing/2014/main" id="{B5E2E193-8FA6-4D55-AC07-30570142AE49}"/>
              </a:ext>
            </a:extLst>
          </p:cNvPr>
          <p:cNvSpPr/>
          <p:nvPr/>
        </p:nvSpPr>
        <p:spPr>
          <a:xfrm>
            <a:off x="-12700" y="6053138"/>
            <a:ext cx="29987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11 - Ορθογώνιο">
            <a:extLst>
              <a:ext uri="{FF2B5EF4-FFF2-40B4-BE49-F238E27FC236}">
                <a16:creationId xmlns:a16="http://schemas.microsoft.com/office/drawing/2014/main" id="{FF0000A3-CC67-4774-A7FE-DE38B73B7A5B}"/>
              </a:ext>
            </a:extLst>
          </p:cNvPr>
          <p:cNvSpPr/>
          <p:nvPr/>
        </p:nvSpPr>
        <p:spPr>
          <a:xfrm>
            <a:off x="3144838" y="6043613"/>
            <a:ext cx="9043987"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7 - Τίτλος"/>
          <p:cNvSpPr>
            <a:spLocks noGrp="1"/>
          </p:cNvSpPr>
          <p:nvPr>
            <p:ph type="ctrTitle"/>
          </p:nvPr>
        </p:nvSpPr>
        <p:spPr>
          <a:xfrm>
            <a:off x="3148780" y="4038600"/>
            <a:ext cx="8633751" cy="1828800"/>
          </a:xfrm>
        </p:spPr>
        <p:txBody>
          <a:bodyPr anchor="b"/>
          <a:lstStyle>
            <a:lvl1pPr>
              <a:defRPr cap="all" baseline="0"/>
            </a:lvl1pPr>
          </a:lstStyle>
          <a:p>
            <a:r>
              <a:rPr lang="el-GR"/>
              <a:t>Kλικ για επεξεργασία του τίτλου</a:t>
            </a:r>
            <a:endParaRPr lang="en-US"/>
          </a:p>
        </p:txBody>
      </p:sp>
      <p:sp>
        <p:nvSpPr>
          <p:cNvPr id="9" name="8 - Υπότιτλος"/>
          <p:cNvSpPr>
            <a:spLocks noGrp="1"/>
          </p:cNvSpPr>
          <p:nvPr>
            <p:ph type="subTitle" idx="1"/>
          </p:nvPr>
        </p:nvSpPr>
        <p:spPr>
          <a:xfrm>
            <a:off x="3148780" y="6050037"/>
            <a:ext cx="8938472"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l-GR"/>
              <a:t>Κάντε κλικ για να επεξεργαστείτε τον υπότιτλο του υποδείγματος</a:t>
            </a:r>
            <a:endParaRPr lang="en-US"/>
          </a:p>
        </p:txBody>
      </p:sp>
      <p:sp>
        <p:nvSpPr>
          <p:cNvPr id="7" name="27 - Θέση ημερομηνίας">
            <a:extLst>
              <a:ext uri="{FF2B5EF4-FFF2-40B4-BE49-F238E27FC236}">
                <a16:creationId xmlns:a16="http://schemas.microsoft.com/office/drawing/2014/main" id="{C681AC1A-6229-41CE-8F47-DC7BDDA6207C}"/>
              </a:ext>
            </a:extLst>
          </p:cNvPr>
          <p:cNvSpPr>
            <a:spLocks noGrp="1"/>
          </p:cNvSpPr>
          <p:nvPr>
            <p:ph type="dt" sz="half" idx="10"/>
          </p:nvPr>
        </p:nvSpPr>
        <p:spPr>
          <a:xfrm>
            <a:off x="101600" y="6069013"/>
            <a:ext cx="2743200" cy="685800"/>
          </a:xfrm>
        </p:spPr>
        <p:txBody>
          <a:bodyPr>
            <a:noAutofit/>
          </a:bodyPr>
          <a:lstStyle>
            <a:lvl1pPr algn="ctr">
              <a:defRPr sz="2000">
                <a:solidFill>
                  <a:srgbClr val="FFFFFF"/>
                </a:solidFill>
              </a:defRPr>
            </a:lvl1pPr>
          </a:lstStyle>
          <a:p>
            <a:pPr>
              <a:defRPr/>
            </a:pPr>
            <a:fld id="{92821C79-5B07-447E-92A7-85E38424D610}" type="datetime1">
              <a:rPr lang="el-GR"/>
              <a:pPr>
                <a:defRPr/>
              </a:pPr>
              <a:t>22/12/2019</a:t>
            </a:fld>
            <a:endParaRPr lang="el-GR" dirty="0"/>
          </a:p>
        </p:txBody>
      </p:sp>
      <p:sp>
        <p:nvSpPr>
          <p:cNvPr id="10" name="16 - Θέση υποσέλιδου">
            <a:extLst>
              <a:ext uri="{FF2B5EF4-FFF2-40B4-BE49-F238E27FC236}">
                <a16:creationId xmlns:a16="http://schemas.microsoft.com/office/drawing/2014/main" id="{C4D6C854-C94D-45BB-A879-595149E494CC}"/>
              </a:ext>
            </a:extLst>
          </p:cNvPr>
          <p:cNvSpPr>
            <a:spLocks noGrp="1"/>
          </p:cNvSpPr>
          <p:nvPr>
            <p:ph type="ftr" sz="quarter" idx="11"/>
          </p:nvPr>
        </p:nvSpPr>
        <p:spPr>
          <a:xfrm>
            <a:off x="2779713" y="236538"/>
            <a:ext cx="7821612" cy="365125"/>
          </a:xfrm>
        </p:spPr>
        <p:txBody>
          <a:bodyPr/>
          <a:lstStyle>
            <a:lvl1pPr algn="r">
              <a:defRPr>
                <a:solidFill>
                  <a:schemeClr val="tx2"/>
                </a:solidFill>
              </a:defRPr>
            </a:lvl1pPr>
          </a:lstStyle>
          <a:p>
            <a:pPr>
              <a:defRPr/>
            </a:pPr>
            <a:r>
              <a:rPr lang="el-GR"/>
              <a:t>Παναγιώτα Στράτη</a:t>
            </a:r>
          </a:p>
        </p:txBody>
      </p:sp>
      <p:sp>
        <p:nvSpPr>
          <p:cNvPr id="11" name="28 - Θέση αριθμού διαφάνειας">
            <a:extLst>
              <a:ext uri="{FF2B5EF4-FFF2-40B4-BE49-F238E27FC236}">
                <a16:creationId xmlns:a16="http://schemas.microsoft.com/office/drawing/2014/main" id="{913E2FD6-86D7-4EF2-99AA-3174C9A94286}"/>
              </a:ext>
            </a:extLst>
          </p:cNvPr>
          <p:cNvSpPr>
            <a:spLocks noGrp="1"/>
          </p:cNvSpPr>
          <p:nvPr>
            <p:ph type="sldNum" sz="quarter" idx="12"/>
          </p:nvPr>
        </p:nvSpPr>
        <p:spPr>
          <a:xfrm>
            <a:off x="10664825" y="228600"/>
            <a:ext cx="1117600" cy="381000"/>
          </a:xfrm>
        </p:spPr>
        <p:txBody>
          <a:bodyPr/>
          <a:lstStyle>
            <a:lvl1pPr>
              <a:defRPr>
                <a:solidFill>
                  <a:schemeClr val="tx2"/>
                </a:solidFill>
              </a:defRPr>
            </a:lvl1pPr>
          </a:lstStyle>
          <a:p>
            <a:fld id="{10A425A2-FAE8-459B-9B9E-7E7548A701D8}" type="slidenum">
              <a:rPr lang="el-GR" altLang="el-GR"/>
              <a:pPr/>
              <a:t>‹#›</a:t>
            </a:fld>
            <a:endParaRPr lang="el-GR" altLang="el-GR"/>
          </a:p>
        </p:txBody>
      </p:sp>
    </p:spTree>
    <p:extLst>
      <p:ext uri="{BB962C8B-B14F-4D97-AF65-F5344CB8AC3E}">
        <p14:creationId xmlns:p14="http://schemas.microsoft.com/office/powerpoint/2010/main" val="1968111167"/>
      </p:ext>
    </p:extLst>
  </p:cSld>
  <p:clrMapOvr>
    <a:overrideClrMapping bg1="dk1" tx1="lt1" bg2="dk2" tx2="lt2" accent1="accent1" accent2="accent2" accent3="accent3" accent4="accent4" accent5="accent5" accent6="accent6" hlink="hlink" folHlink="folHlink"/>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13 - Θέση ημερομηνίας">
            <a:extLst>
              <a:ext uri="{FF2B5EF4-FFF2-40B4-BE49-F238E27FC236}">
                <a16:creationId xmlns:a16="http://schemas.microsoft.com/office/drawing/2014/main" id="{0E3BBE5C-29FE-4733-915B-8D12C87AE464}"/>
              </a:ext>
            </a:extLst>
          </p:cNvPr>
          <p:cNvSpPr>
            <a:spLocks noGrp="1"/>
          </p:cNvSpPr>
          <p:nvPr>
            <p:ph type="dt" sz="half" idx="10"/>
          </p:nvPr>
        </p:nvSpPr>
        <p:spPr/>
        <p:txBody>
          <a:bodyPr/>
          <a:lstStyle>
            <a:lvl1pPr>
              <a:defRPr/>
            </a:lvl1pPr>
          </a:lstStyle>
          <a:p>
            <a:pPr>
              <a:defRPr/>
            </a:pPr>
            <a:fld id="{FBCA721E-4E2C-4A3C-8CD0-FD5A24C9C4B4}" type="datetime1">
              <a:rPr lang="el-GR"/>
              <a:pPr>
                <a:defRPr/>
              </a:pPr>
              <a:t>22/12/2019</a:t>
            </a:fld>
            <a:endParaRPr lang="el-GR" dirty="0"/>
          </a:p>
        </p:txBody>
      </p:sp>
      <p:sp>
        <p:nvSpPr>
          <p:cNvPr id="5" name="2 - Θέση υποσέλιδου">
            <a:extLst>
              <a:ext uri="{FF2B5EF4-FFF2-40B4-BE49-F238E27FC236}">
                <a16:creationId xmlns:a16="http://schemas.microsoft.com/office/drawing/2014/main" id="{E5F0E8FA-CEF1-4DD5-B1BF-FB202FE8E5E3}"/>
              </a:ext>
            </a:extLst>
          </p:cNvPr>
          <p:cNvSpPr>
            <a:spLocks noGrp="1"/>
          </p:cNvSpPr>
          <p:nvPr>
            <p:ph type="ftr" sz="quarter" idx="11"/>
          </p:nvPr>
        </p:nvSpPr>
        <p:spPr/>
        <p:txBody>
          <a:bodyPr/>
          <a:lstStyle>
            <a:lvl1pPr>
              <a:defRPr/>
            </a:lvl1pPr>
          </a:lstStyle>
          <a:p>
            <a:pPr>
              <a:defRPr/>
            </a:pPr>
            <a:r>
              <a:rPr lang="el-GR"/>
              <a:t>Παναγιώτα Στράτη</a:t>
            </a:r>
          </a:p>
        </p:txBody>
      </p:sp>
      <p:sp>
        <p:nvSpPr>
          <p:cNvPr id="6" name="22 - Θέση αριθμού διαφάνειας">
            <a:extLst>
              <a:ext uri="{FF2B5EF4-FFF2-40B4-BE49-F238E27FC236}">
                <a16:creationId xmlns:a16="http://schemas.microsoft.com/office/drawing/2014/main" id="{DE908D16-77DE-469D-ADE9-205E52AA24CF}"/>
              </a:ext>
            </a:extLst>
          </p:cNvPr>
          <p:cNvSpPr>
            <a:spLocks noGrp="1"/>
          </p:cNvSpPr>
          <p:nvPr>
            <p:ph type="sldNum" sz="quarter" idx="12"/>
          </p:nvPr>
        </p:nvSpPr>
        <p:spPr/>
        <p:txBody>
          <a:bodyPr/>
          <a:lstStyle>
            <a:lvl1pPr>
              <a:defRPr/>
            </a:lvl1pPr>
          </a:lstStyle>
          <a:p>
            <a:fld id="{19B2BF7F-8EF7-4A65-80E2-BAE17A290ADE}" type="slidenum">
              <a:rPr lang="el-GR" altLang="el-GR"/>
              <a:pPr/>
              <a:t>‹#›</a:t>
            </a:fld>
            <a:endParaRPr lang="el-GR" altLang="el-GR"/>
          </a:p>
        </p:txBody>
      </p:sp>
    </p:spTree>
    <p:extLst>
      <p:ext uri="{BB962C8B-B14F-4D97-AF65-F5344CB8AC3E}">
        <p14:creationId xmlns:p14="http://schemas.microsoft.com/office/powerpoint/2010/main" val="2109537527"/>
      </p:ext>
    </p:extLst>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4" name="9 - Ορθογώνιο">
            <a:extLst>
              <a:ext uri="{FF2B5EF4-FFF2-40B4-BE49-F238E27FC236}">
                <a16:creationId xmlns:a16="http://schemas.microsoft.com/office/drawing/2014/main" id="{58448163-0112-4DBB-A561-D36BF999244C}"/>
              </a:ext>
            </a:extLst>
          </p:cNvPr>
          <p:cNvSpPr/>
          <p:nvPr/>
        </p:nvSpPr>
        <p:spPr bwMode="white">
          <a:xfrm>
            <a:off x="8126413" y="0"/>
            <a:ext cx="427037"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10 - Ορθογώνιο">
            <a:extLst>
              <a:ext uri="{FF2B5EF4-FFF2-40B4-BE49-F238E27FC236}">
                <a16:creationId xmlns:a16="http://schemas.microsoft.com/office/drawing/2014/main" id="{640AB719-421A-40F6-9FFB-5B045BBB3938}"/>
              </a:ext>
            </a:extLst>
          </p:cNvPr>
          <p:cNvSpPr/>
          <p:nvPr/>
        </p:nvSpPr>
        <p:spPr>
          <a:xfrm>
            <a:off x="8186738" y="609600"/>
            <a:ext cx="3048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11 - Ορθογώνιο">
            <a:extLst>
              <a:ext uri="{FF2B5EF4-FFF2-40B4-BE49-F238E27FC236}">
                <a16:creationId xmlns:a16="http://schemas.microsoft.com/office/drawing/2014/main" id="{729DFE90-7D25-48C9-8D39-31B47B837245}"/>
              </a:ext>
            </a:extLst>
          </p:cNvPr>
          <p:cNvSpPr/>
          <p:nvPr/>
        </p:nvSpPr>
        <p:spPr>
          <a:xfrm>
            <a:off x="8186738" y="0"/>
            <a:ext cx="3048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1 - Κατακόρυφος τίτλος"/>
          <p:cNvSpPr>
            <a:spLocks noGrp="1"/>
          </p:cNvSpPr>
          <p:nvPr>
            <p:ph type="title" orient="vert"/>
          </p:nvPr>
        </p:nvSpPr>
        <p:spPr>
          <a:xfrm>
            <a:off x="8735324" y="609601"/>
            <a:ext cx="2742486" cy="5516563"/>
          </a:xfrm>
        </p:spPr>
        <p:txBody>
          <a:bodyPr vert="eaVert"/>
          <a:lstStyle/>
          <a:p>
            <a:r>
              <a:rPr lang="el-GR"/>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609441" y="609600"/>
            <a:ext cx="7414869" cy="5516564"/>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7" name="3 - Θέση ημερομηνίας">
            <a:extLst>
              <a:ext uri="{FF2B5EF4-FFF2-40B4-BE49-F238E27FC236}">
                <a16:creationId xmlns:a16="http://schemas.microsoft.com/office/drawing/2014/main" id="{2493B57D-E65A-4331-9E0F-441CC6E101A5}"/>
              </a:ext>
            </a:extLst>
          </p:cNvPr>
          <p:cNvSpPr>
            <a:spLocks noGrp="1"/>
          </p:cNvSpPr>
          <p:nvPr>
            <p:ph type="dt" sz="half" idx="10"/>
          </p:nvPr>
        </p:nvSpPr>
        <p:spPr>
          <a:xfrm>
            <a:off x="8736013" y="6248400"/>
            <a:ext cx="2944812" cy="365125"/>
          </a:xfrm>
        </p:spPr>
        <p:txBody>
          <a:bodyPr/>
          <a:lstStyle>
            <a:lvl1pPr>
              <a:defRPr/>
            </a:lvl1pPr>
          </a:lstStyle>
          <a:p>
            <a:pPr>
              <a:defRPr/>
            </a:pPr>
            <a:fld id="{AC4E27B2-81F9-4043-993C-8031421148EB}" type="datetime1">
              <a:rPr lang="el-GR"/>
              <a:pPr>
                <a:defRPr/>
              </a:pPr>
              <a:t>22/12/2019</a:t>
            </a:fld>
            <a:endParaRPr lang="el-GR" dirty="0"/>
          </a:p>
        </p:txBody>
      </p:sp>
      <p:sp>
        <p:nvSpPr>
          <p:cNvPr id="8" name="4 - Θέση υποσέλιδου">
            <a:extLst>
              <a:ext uri="{FF2B5EF4-FFF2-40B4-BE49-F238E27FC236}">
                <a16:creationId xmlns:a16="http://schemas.microsoft.com/office/drawing/2014/main" id="{8AB4CE56-F39D-4832-87F1-55D666A52E40}"/>
              </a:ext>
            </a:extLst>
          </p:cNvPr>
          <p:cNvSpPr>
            <a:spLocks noGrp="1"/>
          </p:cNvSpPr>
          <p:nvPr>
            <p:ph type="ftr" sz="quarter" idx="11"/>
          </p:nvPr>
        </p:nvSpPr>
        <p:spPr>
          <a:xfrm>
            <a:off x="609600" y="6248400"/>
            <a:ext cx="7429500" cy="365125"/>
          </a:xfrm>
        </p:spPr>
        <p:txBody>
          <a:bodyPr/>
          <a:lstStyle>
            <a:lvl1pPr>
              <a:defRPr/>
            </a:lvl1pPr>
          </a:lstStyle>
          <a:p>
            <a:pPr>
              <a:defRPr/>
            </a:pPr>
            <a:r>
              <a:rPr lang="el-GR"/>
              <a:t>Παναγιώτα Στράτη</a:t>
            </a:r>
          </a:p>
        </p:txBody>
      </p:sp>
      <p:sp>
        <p:nvSpPr>
          <p:cNvPr id="9" name="5 - Θέση αριθμού διαφάνειας">
            <a:extLst>
              <a:ext uri="{FF2B5EF4-FFF2-40B4-BE49-F238E27FC236}">
                <a16:creationId xmlns:a16="http://schemas.microsoft.com/office/drawing/2014/main" id="{CBEFC051-3A85-4C1E-B161-6AA5B7AF3C88}"/>
              </a:ext>
            </a:extLst>
          </p:cNvPr>
          <p:cNvSpPr>
            <a:spLocks noGrp="1"/>
          </p:cNvSpPr>
          <p:nvPr>
            <p:ph type="sldNum" sz="quarter" idx="12"/>
          </p:nvPr>
        </p:nvSpPr>
        <p:spPr>
          <a:xfrm rot="5400000">
            <a:off x="8073232" y="103981"/>
            <a:ext cx="533400" cy="325437"/>
          </a:xfrm>
        </p:spPr>
        <p:txBody>
          <a:bodyPr/>
          <a:lstStyle>
            <a:lvl1pPr>
              <a:defRPr/>
            </a:lvl1pPr>
          </a:lstStyle>
          <a:p>
            <a:fld id="{BE26D4D4-8CC3-4B90-BE0A-4FE6540762A5}" type="slidenum">
              <a:rPr lang="el-GR" altLang="el-GR"/>
              <a:pPr/>
              <a:t>‹#›</a:t>
            </a:fld>
            <a:endParaRPr lang="el-GR" altLang="el-GR"/>
          </a:p>
        </p:txBody>
      </p:sp>
    </p:spTree>
    <p:extLst>
      <p:ext uri="{BB962C8B-B14F-4D97-AF65-F5344CB8AC3E}">
        <p14:creationId xmlns:p14="http://schemas.microsoft.com/office/powerpoint/2010/main" val="1196171905"/>
      </p:ext>
    </p:extLst>
  </p:cSld>
  <p:clrMapOvr>
    <a:overrideClrMapping bg1="lt1" tx1="dk1" bg2="lt2" tx2="dk2" accent1="accent1" accent2="accent2" accent3="accent3" accent4="accent4" accent5="accent5" accent6="accent6" hlink="hlink" folHlink="folHlink"/>
  </p:clrMapOvr>
  <p:hf hd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816651" y="228600"/>
            <a:ext cx="10868369" cy="990600"/>
          </a:xfrm>
        </p:spPr>
        <p:txBody>
          <a:bodyPr/>
          <a:lstStyle/>
          <a:p>
            <a:r>
              <a:rPr lang="el-GR"/>
              <a:t>Kλικ για επεξεργασία του τίτλου</a:t>
            </a:r>
            <a:endParaRPr lang="en-US"/>
          </a:p>
        </p:txBody>
      </p:sp>
      <p:sp>
        <p:nvSpPr>
          <p:cNvPr id="8" name="7 - Θέση περιεχομένου"/>
          <p:cNvSpPr>
            <a:spLocks noGrp="1"/>
          </p:cNvSpPr>
          <p:nvPr>
            <p:ph sz="quarter" idx="1"/>
          </p:nvPr>
        </p:nvSpPr>
        <p:spPr>
          <a:xfrm>
            <a:off x="816651" y="1600200"/>
            <a:ext cx="10868369" cy="4495800"/>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13 - Θέση ημερομηνίας">
            <a:extLst>
              <a:ext uri="{FF2B5EF4-FFF2-40B4-BE49-F238E27FC236}">
                <a16:creationId xmlns:a16="http://schemas.microsoft.com/office/drawing/2014/main" id="{AFB60F32-1B3C-47DF-9361-75F1C1B1E652}"/>
              </a:ext>
            </a:extLst>
          </p:cNvPr>
          <p:cNvSpPr>
            <a:spLocks noGrp="1"/>
          </p:cNvSpPr>
          <p:nvPr>
            <p:ph type="dt" sz="half" idx="10"/>
          </p:nvPr>
        </p:nvSpPr>
        <p:spPr/>
        <p:txBody>
          <a:bodyPr/>
          <a:lstStyle>
            <a:lvl1pPr>
              <a:defRPr/>
            </a:lvl1pPr>
          </a:lstStyle>
          <a:p>
            <a:pPr>
              <a:defRPr/>
            </a:pPr>
            <a:fld id="{987C33E7-7D02-4FD8-903B-AF4E569E6D73}" type="datetime1">
              <a:rPr lang="el-GR"/>
              <a:pPr>
                <a:defRPr/>
              </a:pPr>
              <a:t>22/12/2019</a:t>
            </a:fld>
            <a:endParaRPr lang="el-GR" dirty="0"/>
          </a:p>
        </p:txBody>
      </p:sp>
      <p:sp>
        <p:nvSpPr>
          <p:cNvPr id="5" name="2 - Θέση υποσέλιδου">
            <a:extLst>
              <a:ext uri="{FF2B5EF4-FFF2-40B4-BE49-F238E27FC236}">
                <a16:creationId xmlns:a16="http://schemas.microsoft.com/office/drawing/2014/main" id="{B0BB78A0-E539-482C-9D80-A124DC6B3E14}"/>
              </a:ext>
            </a:extLst>
          </p:cNvPr>
          <p:cNvSpPr>
            <a:spLocks noGrp="1"/>
          </p:cNvSpPr>
          <p:nvPr>
            <p:ph type="ftr" sz="quarter" idx="11"/>
          </p:nvPr>
        </p:nvSpPr>
        <p:spPr/>
        <p:txBody>
          <a:bodyPr/>
          <a:lstStyle>
            <a:lvl1pPr>
              <a:defRPr/>
            </a:lvl1pPr>
          </a:lstStyle>
          <a:p>
            <a:pPr>
              <a:defRPr/>
            </a:pPr>
            <a:r>
              <a:rPr lang="el-GR"/>
              <a:t>Παναγιώτα Στράτη</a:t>
            </a:r>
          </a:p>
        </p:txBody>
      </p:sp>
      <p:sp>
        <p:nvSpPr>
          <p:cNvPr id="6" name="22 - Θέση αριθμού διαφάνειας">
            <a:extLst>
              <a:ext uri="{FF2B5EF4-FFF2-40B4-BE49-F238E27FC236}">
                <a16:creationId xmlns:a16="http://schemas.microsoft.com/office/drawing/2014/main" id="{04B4E22B-6CD2-4B04-989D-5B9BCB151903}"/>
              </a:ext>
            </a:extLst>
          </p:cNvPr>
          <p:cNvSpPr>
            <a:spLocks noGrp="1"/>
          </p:cNvSpPr>
          <p:nvPr>
            <p:ph type="sldNum" sz="quarter" idx="12"/>
          </p:nvPr>
        </p:nvSpPr>
        <p:spPr/>
        <p:txBody>
          <a:bodyPr/>
          <a:lstStyle>
            <a:lvl1pPr>
              <a:defRPr/>
            </a:lvl1pPr>
          </a:lstStyle>
          <a:p>
            <a:fld id="{9B7D1178-E3C2-4F68-BCBD-2D41D208C57F}" type="slidenum">
              <a:rPr lang="el-GR" altLang="el-GR"/>
              <a:pPr/>
              <a:t>‹#›</a:t>
            </a:fld>
            <a:endParaRPr lang="el-GR" altLang="el-GR"/>
          </a:p>
        </p:txBody>
      </p:sp>
    </p:spTree>
    <p:extLst>
      <p:ext uri="{BB962C8B-B14F-4D97-AF65-F5344CB8AC3E}">
        <p14:creationId xmlns:p14="http://schemas.microsoft.com/office/powerpoint/2010/main" val="3362125292"/>
      </p:ext>
    </p:extLst>
  </p:cSld>
  <p:clrMapOvr>
    <a:masterClrMapping/>
  </p:clrMapOvr>
  <p:hf hdr="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9 - Ορθογώνιο">
            <a:extLst>
              <a:ext uri="{FF2B5EF4-FFF2-40B4-BE49-F238E27FC236}">
                <a16:creationId xmlns:a16="http://schemas.microsoft.com/office/drawing/2014/main" id="{E728566D-C155-4F1F-A95D-83DD2DC4E3E3}"/>
              </a:ext>
            </a:extLst>
          </p:cNvPr>
          <p:cNvSpPr/>
          <p:nvPr/>
        </p:nvSpPr>
        <p:spPr bwMode="white">
          <a:xfrm>
            <a:off x="0" y="1524000"/>
            <a:ext cx="12188825"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10 - Ορθογώνιο">
            <a:extLst>
              <a:ext uri="{FF2B5EF4-FFF2-40B4-BE49-F238E27FC236}">
                <a16:creationId xmlns:a16="http://schemas.microsoft.com/office/drawing/2014/main" id="{D2B58B7B-E444-4474-A653-20A9C7138AA0}"/>
              </a:ext>
            </a:extLst>
          </p:cNvPr>
          <p:cNvSpPr/>
          <p:nvPr/>
        </p:nvSpPr>
        <p:spPr>
          <a:xfrm>
            <a:off x="0" y="1600200"/>
            <a:ext cx="17272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11 - Ορθογώνιο">
            <a:extLst>
              <a:ext uri="{FF2B5EF4-FFF2-40B4-BE49-F238E27FC236}">
                <a16:creationId xmlns:a16="http://schemas.microsoft.com/office/drawing/2014/main" id="{A3261049-821C-427D-A2F6-01AA61DC2B77}"/>
              </a:ext>
            </a:extLst>
          </p:cNvPr>
          <p:cNvSpPr/>
          <p:nvPr/>
        </p:nvSpPr>
        <p:spPr>
          <a:xfrm>
            <a:off x="1828800" y="1600200"/>
            <a:ext cx="10360025"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2 - Θέση κειμένου"/>
          <p:cNvSpPr>
            <a:spLocks noGrp="1"/>
          </p:cNvSpPr>
          <p:nvPr>
            <p:ph type="body" idx="1"/>
          </p:nvPr>
        </p:nvSpPr>
        <p:spPr>
          <a:xfrm>
            <a:off x="1828324" y="2743200"/>
            <a:ext cx="9495011"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l-GR"/>
              <a:t>Kλικ για επεξεργασία των στυλ του υποδείγματος</a:t>
            </a:r>
          </a:p>
        </p:txBody>
      </p:sp>
      <p:sp>
        <p:nvSpPr>
          <p:cNvPr id="2" name="1 - Τίτλος"/>
          <p:cNvSpPr>
            <a:spLocks noGrp="1"/>
          </p:cNvSpPr>
          <p:nvPr>
            <p:ph type="title"/>
          </p:nvPr>
        </p:nvSpPr>
        <p:spPr>
          <a:xfrm>
            <a:off x="1828324" y="1600200"/>
            <a:ext cx="10157354" cy="990600"/>
          </a:xfrm>
        </p:spPr>
        <p:txBody>
          <a:bodyPr/>
          <a:lstStyle>
            <a:lvl1pPr algn="l">
              <a:buNone/>
              <a:defRPr sz="4400" b="0" cap="none">
                <a:solidFill>
                  <a:srgbClr val="FFFFFF"/>
                </a:solidFill>
              </a:defRPr>
            </a:lvl1pPr>
          </a:lstStyle>
          <a:p>
            <a:r>
              <a:rPr lang="el-GR"/>
              <a:t>Kλικ για επεξεργασία του τίτλου</a:t>
            </a:r>
            <a:endParaRPr lang="en-US"/>
          </a:p>
        </p:txBody>
      </p:sp>
      <p:sp>
        <p:nvSpPr>
          <p:cNvPr id="7" name="11 - Θέση ημερομηνίας">
            <a:extLst>
              <a:ext uri="{FF2B5EF4-FFF2-40B4-BE49-F238E27FC236}">
                <a16:creationId xmlns:a16="http://schemas.microsoft.com/office/drawing/2014/main" id="{66DF6EF3-EADE-4F8F-8AC9-704C489B7AFB}"/>
              </a:ext>
            </a:extLst>
          </p:cNvPr>
          <p:cNvSpPr>
            <a:spLocks noGrp="1"/>
          </p:cNvSpPr>
          <p:nvPr>
            <p:ph type="dt" sz="half" idx="10"/>
          </p:nvPr>
        </p:nvSpPr>
        <p:spPr/>
        <p:txBody>
          <a:bodyPr/>
          <a:lstStyle>
            <a:lvl1pPr>
              <a:defRPr/>
            </a:lvl1pPr>
          </a:lstStyle>
          <a:p>
            <a:pPr>
              <a:defRPr/>
            </a:pPr>
            <a:fld id="{BA65FC6A-4606-45E3-A631-A94DDF7D5A03}" type="datetime1">
              <a:rPr lang="el-GR"/>
              <a:pPr>
                <a:defRPr/>
              </a:pPr>
              <a:t>22/12/2019</a:t>
            </a:fld>
            <a:endParaRPr lang="el-GR" dirty="0"/>
          </a:p>
        </p:txBody>
      </p:sp>
      <p:sp>
        <p:nvSpPr>
          <p:cNvPr id="8" name="12 - Θέση αριθμού διαφάνειας">
            <a:extLst>
              <a:ext uri="{FF2B5EF4-FFF2-40B4-BE49-F238E27FC236}">
                <a16:creationId xmlns:a16="http://schemas.microsoft.com/office/drawing/2014/main" id="{992D53C5-E660-4BA5-866E-A3AB0571EBAF}"/>
              </a:ext>
            </a:extLst>
          </p:cNvPr>
          <p:cNvSpPr>
            <a:spLocks noGrp="1"/>
          </p:cNvSpPr>
          <p:nvPr>
            <p:ph type="sldNum" sz="quarter" idx="11"/>
          </p:nvPr>
        </p:nvSpPr>
        <p:spPr>
          <a:xfrm>
            <a:off x="0" y="1752600"/>
            <a:ext cx="1727200" cy="701675"/>
          </a:xfrm>
        </p:spPr>
        <p:txBody>
          <a:bodyPr>
            <a:noAutofit/>
          </a:bodyPr>
          <a:lstStyle>
            <a:lvl1pPr>
              <a:defRPr sz="2400"/>
            </a:lvl1pPr>
          </a:lstStyle>
          <a:p>
            <a:fld id="{39D6CACB-33BD-4CB7-A194-BEF55B933EEC}" type="slidenum">
              <a:rPr lang="el-GR" altLang="el-GR"/>
              <a:pPr/>
              <a:t>‹#›</a:t>
            </a:fld>
            <a:endParaRPr lang="el-GR" altLang="el-GR"/>
          </a:p>
        </p:txBody>
      </p:sp>
      <p:sp>
        <p:nvSpPr>
          <p:cNvPr id="9" name="13 - Θέση υποσέλιδου">
            <a:extLst>
              <a:ext uri="{FF2B5EF4-FFF2-40B4-BE49-F238E27FC236}">
                <a16:creationId xmlns:a16="http://schemas.microsoft.com/office/drawing/2014/main" id="{356644A3-E3CB-482A-B38B-B26D094EA78F}"/>
              </a:ext>
            </a:extLst>
          </p:cNvPr>
          <p:cNvSpPr>
            <a:spLocks noGrp="1"/>
          </p:cNvSpPr>
          <p:nvPr>
            <p:ph type="ftr" sz="quarter" idx="12"/>
          </p:nvPr>
        </p:nvSpPr>
        <p:spPr/>
        <p:txBody>
          <a:bodyPr/>
          <a:lstStyle>
            <a:lvl1pPr>
              <a:defRPr/>
            </a:lvl1pPr>
          </a:lstStyle>
          <a:p>
            <a:pPr>
              <a:defRPr/>
            </a:pPr>
            <a:r>
              <a:rPr lang="el-GR"/>
              <a:t>Παναγιώτα Στράτη</a:t>
            </a:r>
          </a:p>
        </p:txBody>
      </p:sp>
    </p:spTree>
    <p:extLst>
      <p:ext uri="{BB962C8B-B14F-4D97-AF65-F5344CB8AC3E}">
        <p14:creationId xmlns:p14="http://schemas.microsoft.com/office/powerpoint/2010/main" val="1531676881"/>
      </p:ext>
    </p:extLst>
  </p:cSld>
  <p:clrMapOvr>
    <a:overrideClrMapping bg1="lt1" tx1="dk1" bg2="lt2" tx2="dk2" accent1="accent1" accent2="accent2" accent3="accent3" accent4="accent4" accent5="accent5" accent6="accent6" hlink="hlink" folHlink="folHlink"/>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9" name="8 - Θέση περιεχομένου"/>
          <p:cNvSpPr>
            <a:spLocks noGrp="1"/>
          </p:cNvSpPr>
          <p:nvPr>
            <p:ph sz="quarter" idx="1"/>
          </p:nvPr>
        </p:nvSpPr>
        <p:spPr>
          <a:xfrm>
            <a:off x="812588" y="1589567"/>
            <a:ext cx="5180251" cy="4572000"/>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11" name="10 - Θέση περιεχομένου"/>
          <p:cNvSpPr>
            <a:spLocks noGrp="1"/>
          </p:cNvSpPr>
          <p:nvPr>
            <p:ph sz="quarter" idx="2"/>
          </p:nvPr>
        </p:nvSpPr>
        <p:spPr>
          <a:xfrm>
            <a:off x="6458186" y="1589567"/>
            <a:ext cx="5180251" cy="4572000"/>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7 - Θέση ημερομηνίας">
            <a:extLst>
              <a:ext uri="{FF2B5EF4-FFF2-40B4-BE49-F238E27FC236}">
                <a16:creationId xmlns:a16="http://schemas.microsoft.com/office/drawing/2014/main" id="{D984346A-55B0-494A-8950-C218EDC12361}"/>
              </a:ext>
            </a:extLst>
          </p:cNvPr>
          <p:cNvSpPr>
            <a:spLocks noGrp="1"/>
          </p:cNvSpPr>
          <p:nvPr>
            <p:ph type="dt" sz="half" idx="10"/>
          </p:nvPr>
        </p:nvSpPr>
        <p:spPr/>
        <p:txBody>
          <a:bodyPr rtlCol="0"/>
          <a:lstStyle>
            <a:lvl1pPr>
              <a:defRPr/>
            </a:lvl1pPr>
          </a:lstStyle>
          <a:p>
            <a:pPr>
              <a:defRPr/>
            </a:pPr>
            <a:fld id="{B056CC93-7CF9-4075-A959-0151BA52442C}" type="datetime1">
              <a:rPr lang="el-GR"/>
              <a:pPr>
                <a:defRPr/>
              </a:pPr>
              <a:t>22/12/2019</a:t>
            </a:fld>
            <a:endParaRPr lang="el-GR" dirty="0"/>
          </a:p>
        </p:txBody>
      </p:sp>
      <p:sp>
        <p:nvSpPr>
          <p:cNvPr id="6" name="9 - Θέση αριθμού διαφάνειας">
            <a:extLst>
              <a:ext uri="{FF2B5EF4-FFF2-40B4-BE49-F238E27FC236}">
                <a16:creationId xmlns:a16="http://schemas.microsoft.com/office/drawing/2014/main" id="{28C9B483-FA88-421C-8C42-AF573AB39D4B}"/>
              </a:ext>
            </a:extLst>
          </p:cNvPr>
          <p:cNvSpPr>
            <a:spLocks noGrp="1"/>
          </p:cNvSpPr>
          <p:nvPr>
            <p:ph type="sldNum" sz="quarter" idx="11"/>
          </p:nvPr>
        </p:nvSpPr>
        <p:spPr/>
        <p:txBody>
          <a:bodyPr/>
          <a:lstStyle>
            <a:lvl1pPr>
              <a:defRPr/>
            </a:lvl1pPr>
          </a:lstStyle>
          <a:p>
            <a:fld id="{9D4F38EB-3534-4FB1-BF6F-6A264E5D2798}" type="slidenum">
              <a:rPr lang="el-GR" altLang="el-GR"/>
              <a:pPr/>
              <a:t>‹#›</a:t>
            </a:fld>
            <a:endParaRPr lang="el-GR" altLang="el-GR"/>
          </a:p>
        </p:txBody>
      </p:sp>
      <p:sp>
        <p:nvSpPr>
          <p:cNvPr id="7" name="11 - Θέση υποσέλιδου">
            <a:extLst>
              <a:ext uri="{FF2B5EF4-FFF2-40B4-BE49-F238E27FC236}">
                <a16:creationId xmlns:a16="http://schemas.microsoft.com/office/drawing/2014/main" id="{430FBBCA-89DF-4199-BE9B-19C80C03EBC6}"/>
              </a:ext>
            </a:extLst>
          </p:cNvPr>
          <p:cNvSpPr>
            <a:spLocks noGrp="1"/>
          </p:cNvSpPr>
          <p:nvPr>
            <p:ph type="ftr" sz="quarter" idx="12"/>
          </p:nvPr>
        </p:nvSpPr>
        <p:spPr/>
        <p:txBody>
          <a:bodyPr rtlCol="0"/>
          <a:lstStyle>
            <a:lvl1pPr>
              <a:defRPr/>
            </a:lvl1pPr>
          </a:lstStyle>
          <a:p>
            <a:pPr>
              <a:defRPr/>
            </a:pPr>
            <a:r>
              <a:rPr lang="el-GR"/>
              <a:t>Παναγιώτα Στράτη</a:t>
            </a:r>
          </a:p>
        </p:txBody>
      </p:sp>
    </p:spTree>
    <p:extLst>
      <p:ext uri="{BB962C8B-B14F-4D97-AF65-F5344CB8AC3E}">
        <p14:creationId xmlns:p14="http://schemas.microsoft.com/office/powerpoint/2010/main" val="3941077151"/>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711015" y="273050"/>
            <a:ext cx="10868369" cy="869950"/>
          </a:xfrm>
        </p:spPr>
        <p:txBody>
          <a:bodyPr/>
          <a:lstStyle>
            <a:lvl1pPr>
              <a:defRPr/>
            </a:lvl1pPr>
          </a:lstStyle>
          <a:p>
            <a:r>
              <a:rPr lang="el-GR"/>
              <a:t>Kλικ για επεξεργασία του τίτλου</a:t>
            </a:r>
            <a:endParaRPr lang="en-US"/>
          </a:p>
        </p:txBody>
      </p:sp>
      <p:sp>
        <p:nvSpPr>
          <p:cNvPr id="11" name="10 - Θέση περιεχομένου"/>
          <p:cNvSpPr>
            <a:spLocks noGrp="1"/>
          </p:cNvSpPr>
          <p:nvPr>
            <p:ph sz="quarter" idx="2"/>
          </p:nvPr>
        </p:nvSpPr>
        <p:spPr>
          <a:xfrm>
            <a:off x="812588" y="2438400"/>
            <a:ext cx="5180251" cy="3581400"/>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13" name="12 - Θέση περιεχομένου"/>
          <p:cNvSpPr>
            <a:spLocks noGrp="1"/>
          </p:cNvSpPr>
          <p:nvPr>
            <p:ph sz="quarter" idx="4"/>
          </p:nvPr>
        </p:nvSpPr>
        <p:spPr>
          <a:xfrm>
            <a:off x="6399133" y="2438400"/>
            <a:ext cx="5180251" cy="3581400"/>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16" name="15 - Θέση κειμένου"/>
          <p:cNvSpPr>
            <a:spLocks noGrp="1"/>
          </p:cNvSpPr>
          <p:nvPr>
            <p:ph type="body" sz="quarter" idx="1"/>
          </p:nvPr>
        </p:nvSpPr>
        <p:spPr>
          <a:xfrm>
            <a:off x="812588" y="1752600"/>
            <a:ext cx="5180251" cy="640080"/>
          </a:xfrm>
          <a:solidFill>
            <a:schemeClr val="accent2"/>
          </a:solidFill>
        </p:spPr>
        <p:txBody>
          <a:bodyPr rtlCol="0" anchor="ctr"/>
          <a:lstStyle>
            <a:lvl1pPr marL="0" indent="0">
              <a:buFontTx/>
              <a:buNone/>
              <a:defRPr sz="2000" b="1">
                <a:solidFill>
                  <a:srgbClr val="FFFFFF"/>
                </a:solidFill>
              </a:defRPr>
            </a:lvl1pPr>
          </a:lstStyle>
          <a:p>
            <a:pPr lvl="0"/>
            <a:r>
              <a:rPr lang="el-GR"/>
              <a:t>Kλικ για επεξεργασία των στυλ του υποδείγματος</a:t>
            </a:r>
          </a:p>
        </p:txBody>
      </p:sp>
      <p:sp>
        <p:nvSpPr>
          <p:cNvPr id="15" name="14 - Θέση κειμένου"/>
          <p:cNvSpPr>
            <a:spLocks noGrp="1"/>
          </p:cNvSpPr>
          <p:nvPr>
            <p:ph type="body" sz="quarter" idx="3"/>
          </p:nvPr>
        </p:nvSpPr>
        <p:spPr>
          <a:xfrm>
            <a:off x="6399133" y="1752600"/>
            <a:ext cx="5180251" cy="640080"/>
          </a:xfrm>
          <a:solidFill>
            <a:schemeClr val="accent4"/>
          </a:solidFill>
        </p:spPr>
        <p:txBody>
          <a:bodyPr rtlCol="0" anchor="ctr"/>
          <a:lstStyle>
            <a:lvl1pPr marL="0" indent="0">
              <a:buFontTx/>
              <a:buNone/>
              <a:defRPr sz="2000" b="1">
                <a:solidFill>
                  <a:srgbClr val="FFFFFF"/>
                </a:solidFill>
              </a:defRPr>
            </a:lvl1pPr>
          </a:lstStyle>
          <a:p>
            <a:pPr lvl="0"/>
            <a:r>
              <a:rPr lang="el-GR"/>
              <a:t>Kλικ για επεξεργασία των στυλ του υποδείγματος</a:t>
            </a:r>
          </a:p>
        </p:txBody>
      </p:sp>
      <p:sp>
        <p:nvSpPr>
          <p:cNvPr id="7" name="9 - Θέση ημερομηνίας">
            <a:extLst>
              <a:ext uri="{FF2B5EF4-FFF2-40B4-BE49-F238E27FC236}">
                <a16:creationId xmlns:a16="http://schemas.microsoft.com/office/drawing/2014/main" id="{C5920B46-417A-48D8-BAED-629F3024044A}"/>
              </a:ext>
            </a:extLst>
          </p:cNvPr>
          <p:cNvSpPr>
            <a:spLocks noGrp="1"/>
          </p:cNvSpPr>
          <p:nvPr>
            <p:ph type="dt" sz="half" idx="10"/>
          </p:nvPr>
        </p:nvSpPr>
        <p:spPr/>
        <p:txBody>
          <a:bodyPr rtlCol="0"/>
          <a:lstStyle>
            <a:lvl1pPr>
              <a:defRPr/>
            </a:lvl1pPr>
          </a:lstStyle>
          <a:p>
            <a:pPr>
              <a:defRPr/>
            </a:pPr>
            <a:fld id="{8F6CEB7C-BC14-4287-B3AB-52139D129A59}" type="datetime1">
              <a:rPr lang="el-GR"/>
              <a:pPr>
                <a:defRPr/>
              </a:pPr>
              <a:t>22/12/2019</a:t>
            </a:fld>
            <a:endParaRPr lang="el-GR" dirty="0"/>
          </a:p>
        </p:txBody>
      </p:sp>
      <p:sp>
        <p:nvSpPr>
          <p:cNvPr id="8" name="11 - Θέση αριθμού διαφάνειας">
            <a:extLst>
              <a:ext uri="{FF2B5EF4-FFF2-40B4-BE49-F238E27FC236}">
                <a16:creationId xmlns:a16="http://schemas.microsoft.com/office/drawing/2014/main" id="{06D4195B-6580-4D01-90A6-2F5ADD9C504B}"/>
              </a:ext>
            </a:extLst>
          </p:cNvPr>
          <p:cNvSpPr>
            <a:spLocks noGrp="1"/>
          </p:cNvSpPr>
          <p:nvPr>
            <p:ph type="sldNum" sz="quarter" idx="11"/>
          </p:nvPr>
        </p:nvSpPr>
        <p:spPr/>
        <p:txBody>
          <a:bodyPr/>
          <a:lstStyle>
            <a:lvl1pPr>
              <a:defRPr/>
            </a:lvl1pPr>
          </a:lstStyle>
          <a:p>
            <a:fld id="{FD01E26F-A535-4464-B976-4A50BD407789}" type="slidenum">
              <a:rPr lang="el-GR" altLang="el-GR"/>
              <a:pPr/>
              <a:t>‹#›</a:t>
            </a:fld>
            <a:endParaRPr lang="el-GR" altLang="el-GR"/>
          </a:p>
        </p:txBody>
      </p:sp>
      <p:sp>
        <p:nvSpPr>
          <p:cNvPr id="9" name="13 - Θέση υποσέλιδου">
            <a:extLst>
              <a:ext uri="{FF2B5EF4-FFF2-40B4-BE49-F238E27FC236}">
                <a16:creationId xmlns:a16="http://schemas.microsoft.com/office/drawing/2014/main" id="{F9436177-EAE4-405F-ADD2-8D9B472A1733}"/>
              </a:ext>
            </a:extLst>
          </p:cNvPr>
          <p:cNvSpPr>
            <a:spLocks noGrp="1"/>
          </p:cNvSpPr>
          <p:nvPr>
            <p:ph type="ftr" sz="quarter" idx="12"/>
          </p:nvPr>
        </p:nvSpPr>
        <p:spPr/>
        <p:txBody>
          <a:bodyPr rtlCol="0"/>
          <a:lstStyle>
            <a:lvl1pPr>
              <a:defRPr/>
            </a:lvl1pPr>
          </a:lstStyle>
          <a:p>
            <a:pPr>
              <a:defRPr/>
            </a:pPr>
            <a:r>
              <a:rPr lang="el-GR"/>
              <a:t>Παναγιώτα Στράτη</a:t>
            </a:r>
          </a:p>
        </p:txBody>
      </p:sp>
    </p:spTree>
    <p:extLst>
      <p:ext uri="{BB962C8B-B14F-4D97-AF65-F5344CB8AC3E}">
        <p14:creationId xmlns:p14="http://schemas.microsoft.com/office/powerpoint/2010/main" val="4075362089"/>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3" name="13 - Θέση ημερομηνίας">
            <a:extLst>
              <a:ext uri="{FF2B5EF4-FFF2-40B4-BE49-F238E27FC236}">
                <a16:creationId xmlns:a16="http://schemas.microsoft.com/office/drawing/2014/main" id="{5C259406-3C93-4C56-8F8B-BCAD0BFBBE7F}"/>
              </a:ext>
            </a:extLst>
          </p:cNvPr>
          <p:cNvSpPr>
            <a:spLocks noGrp="1"/>
          </p:cNvSpPr>
          <p:nvPr>
            <p:ph type="dt" sz="half" idx="10"/>
          </p:nvPr>
        </p:nvSpPr>
        <p:spPr/>
        <p:txBody>
          <a:bodyPr/>
          <a:lstStyle>
            <a:lvl1pPr>
              <a:defRPr/>
            </a:lvl1pPr>
          </a:lstStyle>
          <a:p>
            <a:pPr>
              <a:defRPr/>
            </a:pPr>
            <a:fld id="{332D054E-694B-4678-BA6E-8838D7DA8954}" type="datetime1">
              <a:rPr lang="el-GR"/>
              <a:pPr>
                <a:defRPr/>
              </a:pPr>
              <a:t>22/12/2019</a:t>
            </a:fld>
            <a:endParaRPr lang="el-GR" dirty="0"/>
          </a:p>
        </p:txBody>
      </p:sp>
      <p:sp>
        <p:nvSpPr>
          <p:cNvPr id="4" name="2 - Θέση υποσέλιδου">
            <a:extLst>
              <a:ext uri="{FF2B5EF4-FFF2-40B4-BE49-F238E27FC236}">
                <a16:creationId xmlns:a16="http://schemas.microsoft.com/office/drawing/2014/main" id="{D2F2A5CA-04B9-47C8-A072-83BC6143168B}"/>
              </a:ext>
            </a:extLst>
          </p:cNvPr>
          <p:cNvSpPr>
            <a:spLocks noGrp="1"/>
          </p:cNvSpPr>
          <p:nvPr>
            <p:ph type="ftr" sz="quarter" idx="11"/>
          </p:nvPr>
        </p:nvSpPr>
        <p:spPr/>
        <p:txBody>
          <a:bodyPr/>
          <a:lstStyle>
            <a:lvl1pPr>
              <a:defRPr/>
            </a:lvl1pPr>
          </a:lstStyle>
          <a:p>
            <a:pPr>
              <a:defRPr/>
            </a:pPr>
            <a:r>
              <a:rPr lang="el-GR"/>
              <a:t>Παναγιώτα Στράτη</a:t>
            </a:r>
          </a:p>
        </p:txBody>
      </p:sp>
      <p:sp>
        <p:nvSpPr>
          <p:cNvPr id="5" name="22 - Θέση αριθμού διαφάνειας">
            <a:extLst>
              <a:ext uri="{FF2B5EF4-FFF2-40B4-BE49-F238E27FC236}">
                <a16:creationId xmlns:a16="http://schemas.microsoft.com/office/drawing/2014/main" id="{FCD45573-DD15-44C0-A4A7-40015B99B32D}"/>
              </a:ext>
            </a:extLst>
          </p:cNvPr>
          <p:cNvSpPr>
            <a:spLocks noGrp="1"/>
          </p:cNvSpPr>
          <p:nvPr>
            <p:ph type="sldNum" sz="quarter" idx="12"/>
          </p:nvPr>
        </p:nvSpPr>
        <p:spPr/>
        <p:txBody>
          <a:bodyPr/>
          <a:lstStyle>
            <a:lvl1pPr>
              <a:defRPr/>
            </a:lvl1pPr>
          </a:lstStyle>
          <a:p>
            <a:fld id="{768B7148-7479-404A-BFB0-C82D6AEE6389}" type="slidenum">
              <a:rPr lang="el-GR" altLang="el-GR"/>
              <a:pPr/>
              <a:t>‹#›</a:t>
            </a:fld>
            <a:endParaRPr lang="el-GR" altLang="el-GR"/>
          </a:p>
        </p:txBody>
      </p:sp>
    </p:spTree>
    <p:extLst>
      <p:ext uri="{BB962C8B-B14F-4D97-AF65-F5344CB8AC3E}">
        <p14:creationId xmlns:p14="http://schemas.microsoft.com/office/powerpoint/2010/main" val="1248202686"/>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a:extLst>
              <a:ext uri="{FF2B5EF4-FFF2-40B4-BE49-F238E27FC236}">
                <a16:creationId xmlns:a16="http://schemas.microsoft.com/office/drawing/2014/main" id="{5573921C-B1D5-4DFF-8FF1-3B7855BC45D9}"/>
              </a:ext>
            </a:extLst>
          </p:cNvPr>
          <p:cNvSpPr>
            <a:spLocks noGrp="1"/>
          </p:cNvSpPr>
          <p:nvPr>
            <p:ph type="dt" sz="half" idx="10"/>
          </p:nvPr>
        </p:nvSpPr>
        <p:spPr/>
        <p:txBody>
          <a:bodyPr/>
          <a:lstStyle>
            <a:lvl1pPr>
              <a:defRPr/>
            </a:lvl1pPr>
          </a:lstStyle>
          <a:p>
            <a:pPr>
              <a:defRPr/>
            </a:pPr>
            <a:fld id="{FCB872D6-C928-4A69-A8D6-B1E27DCC6ECC}" type="datetime1">
              <a:rPr lang="el-GR"/>
              <a:pPr>
                <a:defRPr/>
              </a:pPr>
              <a:t>22/12/2019</a:t>
            </a:fld>
            <a:endParaRPr lang="el-GR" dirty="0"/>
          </a:p>
        </p:txBody>
      </p:sp>
      <p:sp>
        <p:nvSpPr>
          <p:cNvPr id="3" name="2 - Θέση υποσέλιδου">
            <a:extLst>
              <a:ext uri="{FF2B5EF4-FFF2-40B4-BE49-F238E27FC236}">
                <a16:creationId xmlns:a16="http://schemas.microsoft.com/office/drawing/2014/main" id="{C9486E95-2998-4545-8E59-4467AE0803C0}"/>
              </a:ext>
            </a:extLst>
          </p:cNvPr>
          <p:cNvSpPr>
            <a:spLocks noGrp="1"/>
          </p:cNvSpPr>
          <p:nvPr>
            <p:ph type="ftr" sz="quarter" idx="11"/>
          </p:nvPr>
        </p:nvSpPr>
        <p:spPr/>
        <p:txBody>
          <a:bodyPr/>
          <a:lstStyle>
            <a:lvl1pPr>
              <a:defRPr/>
            </a:lvl1pPr>
          </a:lstStyle>
          <a:p>
            <a:pPr>
              <a:defRPr/>
            </a:pPr>
            <a:r>
              <a:rPr lang="el-GR"/>
              <a:t>Παναγιώτα Στράτη</a:t>
            </a:r>
          </a:p>
        </p:txBody>
      </p:sp>
      <p:sp>
        <p:nvSpPr>
          <p:cNvPr id="4" name="3 - Θέση αριθμού διαφάνειας">
            <a:extLst>
              <a:ext uri="{FF2B5EF4-FFF2-40B4-BE49-F238E27FC236}">
                <a16:creationId xmlns:a16="http://schemas.microsoft.com/office/drawing/2014/main" id="{EB8464EC-1F92-401C-83C4-38C5727BC1F5}"/>
              </a:ext>
            </a:extLst>
          </p:cNvPr>
          <p:cNvSpPr>
            <a:spLocks noGrp="1"/>
          </p:cNvSpPr>
          <p:nvPr>
            <p:ph type="sldNum" sz="quarter" idx="12"/>
          </p:nvPr>
        </p:nvSpPr>
        <p:spPr>
          <a:xfrm>
            <a:off x="0" y="6248400"/>
            <a:ext cx="711200" cy="381000"/>
          </a:xfrm>
        </p:spPr>
        <p:txBody>
          <a:bodyPr/>
          <a:lstStyle>
            <a:lvl1pPr>
              <a:defRPr>
                <a:solidFill>
                  <a:schemeClr val="tx2"/>
                </a:solidFill>
              </a:defRPr>
            </a:lvl1pPr>
          </a:lstStyle>
          <a:p>
            <a:fld id="{C639D9EB-3C0C-44E3-9275-38E9336F6CE6}" type="slidenum">
              <a:rPr lang="el-GR" altLang="el-GR"/>
              <a:pPr/>
              <a:t>‹#›</a:t>
            </a:fld>
            <a:endParaRPr lang="el-GR" altLang="el-GR"/>
          </a:p>
        </p:txBody>
      </p:sp>
    </p:spTree>
    <p:extLst>
      <p:ext uri="{BB962C8B-B14F-4D97-AF65-F5344CB8AC3E}">
        <p14:creationId xmlns:p14="http://schemas.microsoft.com/office/powerpoint/2010/main" val="116151111"/>
      </p:ext>
    </p:extLst>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812589" y="273050"/>
            <a:ext cx="10766795" cy="869950"/>
          </a:xfrm>
        </p:spPr>
        <p:txBody>
          <a:bodyPr/>
          <a:lstStyle>
            <a:lvl1pPr algn="l">
              <a:buNone/>
              <a:defRPr sz="4400" b="0"/>
            </a:lvl1pPr>
          </a:lstStyle>
          <a:p>
            <a:r>
              <a:rPr lang="el-GR"/>
              <a:t>Kλικ για επεξεργασία του τίτλου</a:t>
            </a:r>
            <a:endParaRPr lang="en-US"/>
          </a:p>
        </p:txBody>
      </p:sp>
      <p:sp>
        <p:nvSpPr>
          <p:cNvPr id="3" name="2 - Θέση κειμένου"/>
          <p:cNvSpPr>
            <a:spLocks noGrp="1"/>
          </p:cNvSpPr>
          <p:nvPr>
            <p:ph type="body" idx="2"/>
          </p:nvPr>
        </p:nvSpPr>
        <p:spPr>
          <a:xfrm>
            <a:off x="812589" y="1752600"/>
            <a:ext cx="2133044"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el-GR"/>
              <a:t>Kλικ για επεξεργασία των στυλ του υποδείγματος</a:t>
            </a:r>
          </a:p>
        </p:txBody>
      </p:sp>
      <p:sp>
        <p:nvSpPr>
          <p:cNvPr id="9" name="8 - Θέση περιεχομένου"/>
          <p:cNvSpPr>
            <a:spLocks noGrp="1"/>
          </p:cNvSpPr>
          <p:nvPr>
            <p:ph sz="quarter" idx="1"/>
          </p:nvPr>
        </p:nvSpPr>
        <p:spPr>
          <a:xfrm>
            <a:off x="3148780" y="1752600"/>
            <a:ext cx="8532178" cy="4419600"/>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13 - Θέση ημερομηνίας">
            <a:extLst>
              <a:ext uri="{FF2B5EF4-FFF2-40B4-BE49-F238E27FC236}">
                <a16:creationId xmlns:a16="http://schemas.microsoft.com/office/drawing/2014/main" id="{AE9CEEEC-4C1E-4AE5-B9BB-E0B88FA2766C}"/>
              </a:ext>
            </a:extLst>
          </p:cNvPr>
          <p:cNvSpPr>
            <a:spLocks noGrp="1"/>
          </p:cNvSpPr>
          <p:nvPr>
            <p:ph type="dt" sz="half" idx="10"/>
          </p:nvPr>
        </p:nvSpPr>
        <p:spPr/>
        <p:txBody>
          <a:bodyPr/>
          <a:lstStyle>
            <a:lvl1pPr>
              <a:defRPr/>
            </a:lvl1pPr>
          </a:lstStyle>
          <a:p>
            <a:pPr>
              <a:defRPr/>
            </a:pPr>
            <a:fld id="{BE21A09C-AAC5-4454-A959-6C3C823CEC10}" type="datetime1">
              <a:rPr lang="el-GR"/>
              <a:pPr>
                <a:defRPr/>
              </a:pPr>
              <a:t>22/12/2019</a:t>
            </a:fld>
            <a:endParaRPr lang="el-GR" dirty="0"/>
          </a:p>
        </p:txBody>
      </p:sp>
      <p:sp>
        <p:nvSpPr>
          <p:cNvPr id="6" name="2 - Θέση υποσέλιδου">
            <a:extLst>
              <a:ext uri="{FF2B5EF4-FFF2-40B4-BE49-F238E27FC236}">
                <a16:creationId xmlns:a16="http://schemas.microsoft.com/office/drawing/2014/main" id="{04584C2C-FFD5-40D7-962A-1D8D9946D682}"/>
              </a:ext>
            </a:extLst>
          </p:cNvPr>
          <p:cNvSpPr>
            <a:spLocks noGrp="1"/>
          </p:cNvSpPr>
          <p:nvPr>
            <p:ph type="ftr" sz="quarter" idx="11"/>
          </p:nvPr>
        </p:nvSpPr>
        <p:spPr/>
        <p:txBody>
          <a:bodyPr/>
          <a:lstStyle>
            <a:lvl1pPr>
              <a:defRPr/>
            </a:lvl1pPr>
          </a:lstStyle>
          <a:p>
            <a:pPr>
              <a:defRPr/>
            </a:pPr>
            <a:r>
              <a:rPr lang="el-GR"/>
              <a:t>Παναγιώτα Στράτη</a:t>
            </a:r>
          </a:p>
        </p:txBody>
      </p:sp>
      <p:sp>
        <p:nvSpPr>
          <p:cNvPr id="7" name="22 - Θέση αριθμού διαφάνειας">
            <a:extLst>
              <a:ext uri="{FF2B5EF4-FFF2-40B4-BE49-F238E27FC236}">
                <a16:creationId xmlns:a16="http://schemas.microsoft.com/office/drawing/2014/main" id="{BCAF2019-57F3-47EF-90A0-C499A9F4D0D6}"/>
              </a:ext>
            </a:extLst>
          </p:cNvPr>
          <p:cNvSpPr>
            <a:spLocks noGrp="1"/>
          </p:cNvSpPr>
          <p:nvPr>
            <p:ph type="sldNum" sz="quarter" idx="12"/>
          </p:nvPr>
        </p:nvSpPr>
        <p:spPr/>
        <p:txBody>
          <a:bodyPr/>
          <a:lstStyle>
            <a:lvl1pPr>
              <a:defRPr/>
            </a:lvl1pPr>
          </a:lstStyle>
          <a:p>
            <a:fld id="{F204E360-8DBF-4EF6-95D3-FC88781113AE}" type="slidenum">
              <a:rPr lang="el-GR" altLang="el-GR"/>
              <a:pPr/>
              <a:t>‹#›</a:t>
            </a:fld>
            <a:endParaRPr lang="el-GR" altLang="el-GR"/>
          </a:p>
        </p:txBody>
      </p:sp>
    </p:spTree>
    <p:extLst>
      <p:ext uri="{BB962C8B-B14F-4D97-AF65-F5344CB8AC3E}">
        <p14:creationId xmlns:p14="http://schemas.microsoft.com/office/powerpoint/2010/main" val="40871238"/>
      </p:ext>
    </p:extLst>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 name="9 - Ορθογώνιο">
            <a:extLst>
              <a:ext uri="{FF2B5EF4-FFF2-40B4-BE49-F238E27FC236}">
                <a16:creationId xmlns:a16="http://schemas.microsoft.com/office/drawing/2014/main" id="{BAD2527F-326E-4EBD-88A4-1CDB758118EB}"/>
              </a:ext>
            </a:extLst>
          </p:cNvPr>
          <p:cNvSpPr/>
          <p:nvPr/>
        </p:nvSpPr>
        <p:spPr bwMode="white">
          <a:xfrm>
            <a:off x="-12700" y="4572000"/>
            <a:ext cx="12188825"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10 - Ορθογώνιο">
            <a:extLst>
              <a:ext uri="{FF2B5EF4-FFF2-40B4-BE49-F238E27FC236}">
                <a16:creationId xmlns:a16="http://schemas.microsoft.com/office/drawing/2014/main" id="{3843884F-DFF8-4E83-AF09-76F7E49019CF}"/>
              </a:ext>
            </a:extLst>
          </p:cNvPr>
          <p:cNvSpPr/>
          <p:nvPr/>
        </p:nvSpPr>
        <p:spPr>
          <a:xfrm>
            <a:off x="-12700" y="4664075"/>
            <a:ext cx="1951038"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11 - Ορθογώνιο">
            <a:extLst>
              <a:ext uri="{FF2B5EF4-FFF2-40B4-BE49-F238E27FC236}">
                <a16:creationId xmlns:a16="http://schemas.microsoft.com/office/drawing/2014/main" id="{D06B5024-4A08-43D2-89B2-E40A6ADE6723}"/>
              </a:ext>
            </a:extLst>
          </p:cNvPr>
          <p:cNvSpPr/>
          <p:nvPr/>
        </p:nvSpPr>
        <p:spPr>
          <a:xfrm>
            <a:off x="2060575" y="4654550"/>
            <a:ext cx="10128250"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12 - Ορθογώνιο">
            <a:extLst>
              <a:ext uri="{FF2B5EF4-FFF2-40B4-BE49-F238E27FC236}">
                <a16:creationId xmlns:a16="http://schemas.microsoft.com/office/drawing/2014/main" id="{1C010C2D-0409-4B5F-87CF-0E38398A8C12}"/>
              </a:ext>
            </a:extLst>
          </p:cNvPr>
          <p:cNvSpPr/>
          <p:nvPr/>
        </p:nvSpPr>
        <p:spPr bwMode="white">
          <a:xfrm>
            <a:off x="1930400" y="0"/>
            <a:ext cx="133350"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4" name="3 - Θέση κειμένου"/>
          <p:cNvSpPr>
            <a:spLocks noGrp="1"/>
          </p:cNvSpPr>
          <p:nvPr>
            <p:ph type="body" sz="half" idx="2"/>
          </p:nvPr>
        </p:nvSpPr>
        <p:spPr>
          <a:xfrm>
            <a:off x="2133044" y="5486400"/>
            <a:ext cx="975106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l-GR"/>
              <a:t>Kλικ για επεξεργασία των στυλ του υποδείγματος</a:t>
            </a:r>
          </a:p>
        </p:txBody>
      </p:sp>
      <p:sp>
        <p:nvSpPr>
          <p:cNvPr id="2" name="1 - Τίτλος"/>
          <p:cNvSpPr>
            <a:spLocks noGrp="1"/>
          </p:cNvSpPr>
          <p:nvPr>
            <p:ph type="title"/>
          </p:nvPr>
        </p:nvSpPr>
        <p:spPr>
          <a:xfrm>
            <a:off x="2133044" y="4648200"/>
            <a:ext cx="9751060" cy="685800"/>
          </a:xfrm>
        </p:spPr>
        <p:txBody>
          <a:bodyPr/>
          <a:lstStyle>
            <a:lvl1pPr algn="l">
              <a:buNone/>
              <a:defRPr sz="2800" b="0">
                <a:solidFill>
                  <a:srgbClr val="FFFFFF"/>
                </a:solidFill>
              </a:defRPr>
            </a:lvl1pPr>
          </a:lstStyle>
          <a:p>
            <a:r>
              <a:rPr lang="el-GR"/>
              <a:t>Kλικ για επεξεργασία του τίτλου</a:t>
            </a:r>
            <a:endParaRPr lang="en-US"/>
          </a:p>
        </p:txBody>
      </p:sp>
      <p:sp>
        <p:nvSpPr>
          <p:cNvPr id="3" name="2 - Θέση εικόνας"/>
          <p:cNvSpPr>
            <a:spLocks noGrp="1"/>
          </p:cNvSpPr>
          <p:nvPr>
            <p:ph type="pic" idx="1"/>
          </p:nvPr>
        </p:nvSpPr>
        <p:spPr>
          <a:xfrm>
            <a:off x="2080226" y="0"/>
            <a:ext cx="10108599" cy="4568952"/>
          </a:xfrm>
          <a:solidFill>
            <a:schemeClr val="accent1">
              <a:tint val="40000"/>
            </a:schemeClr>
          </a:solidFill>
          <a:ln>
            <a:noFill/>
          </a:ln>
        </p:spPr>
        <p:txBody>
          <a:bodyPr>
            <a:normAutofit/>
          </a:bodyPr>
          <a:lstStyle>
            <a:lvl1pPr marL="0" indent="0">
              <a:buNone/>
              <a:defRPr sz="3200"/>
            </a:lvl1pPr>
          </a:lstStyle>
          <a:p>
            <a:pPr lvl="0"/>
            <a:r>
              <a:rPr lang="el-GR" noProof="0"/>
              <a:t>Κάντε κλικ στο εικονίδιο για να προσθέσετε μια εικόνα</a:t>
            </a:r>
            <a:endParaRPr lang="en-US" noProof="0" dirty="0"/>
          </a:p>
        </p:txBody>
      </p:sp>
      <p:sp>
        <p:nvSpPr>
          <p:cNvPr id="9" name="11 - Θέση ημερομηνίας">
            <a:extLst>
              <a:ext uri="{FF2B5EF4-FFF2-40B4-BE49-F238E27FC236}">
                <a16:creationId xmlns:a16="http://schemas.microsoft.com/office/drawing/2014/main" id="{2D61337B-31EB-4CD3-8132-875BAE85D0C2}"/>
              </a:ext>
            </a:extLst>
          </p:cNvPr>
          <p:cNvSpPr>
            <a:spLocks noGrp="1"/>
          </p:cNvSpPr>
          <p:nvPr>
            <p:ph type="dt" sz="half" idx="10"/>
          </p:nvPr>
        </p:nvSpPr>
        <p:spPr>
          <a:xfrm>
            <a:off x="8329613" y="6248400"/>
            <a:ext cx="3554412" cy="365125"/>
          </a:xfrm>
        </p:spPr>
        <p:txBody>
          <a:bodyPr rtlCol="0"/>
          <a:lstStyle>
            <a:lvl1pPr>
              <a:defRPr/>
            </a:lvl1pPr>
          </a:lstStyle>
          <a:p>
            <a:pPr>
              <a:defRPr/>
            </a:pPr>
            <a:fld id="{1767872A-B373-4960-AC2C-ACC0400B9230}" type="datetime1">
              <a:rPr lang="el-GR"/>
              <a:pPr>
                <a:defRPr/>
              </a:pPr>
              <a:t>22/12/2019</a:t>
            </a:fld>
            <a:endParaRPr lang="el-GR" dirty="0"/>
          </a:p>
        </p:txBody>
      </p:sp>
      <p:sp>
        <p:nvSpPr>
          <p:cNvPr id="10" name="12 - Θέση αριθμού διαφάνειας">
            <a:extLst>
              <a:ext uri="{FF2B5EF4-FFF2-40B4-BE49-F238E27FC236}">
                <a16:creationId xmlns:a16="http://schemas.microsoft.com/office/drawing/2014/main" id="{E3F45983-FB15-4F28-8105-D4367BCB54B2}"/>
              </a:ext>
            </a:extLst>
          </p:cNvPr>
          <p:cNvSpPr>
            <a:spLocks noGrp="1"/>
          </p:cNvSpPr>
          <p:nvPr>
            <p:ph type="sldNum" sz="quarter" idx="11"/>
          </p:nvPr>
        </p:nvSpPr>
        <p:spPr>
          <a:xfrm>
            <a:off x="0" y="4667250"/>
            <a:ext cx="1930400" cy="663575"/>
          </a:xfrm>
        </p:spPr>
        <p:txBody>
          <a:bodyPr/>
          <a:lstStyle>
            <a:lvl1pPr>
              <a:defRPr sz="2800"/>
            </a:lvl1pPr>
          </a:lstStyle>
          <a:p>
            <a:fld id="{D413F980-4DF5-4F43-AD86-9AD2C98C6A65}" type="slidenum">
              <a:rPr lang="el-GR" altLang="el-GR"/>
              <a:pPr/>
              <a:t>‹#›</a:t>
            </a:fld>
            <a:endParaRPr lang="el-GR" altLang="el-GR"/>
          </a:p>
        </p:txBody>
      </p:sp>
      <p:sp>
        <p:nvSpPr>
          <p:cNvPr id="11" name="13 - Θέση υποσέλιδου">
            <a:extLst>
              <a:ext uri="{FF2B5EF4-FFF2-40B4-BE49-F238E27FC236}">
                <a16:creationId xmlns:a16="http://schemas.microsoft.com/office/drawing/2014/main" id="{DB84FF73-FE85-4A91-A49D-5BB18352582F}"/>
              </a:ext>
            </a:extLst>
          </p:cNvPr>
          <p:cNvSpPr>
            <a:spLocks noGrp="1"/>
          </p:cNvSpPr>
          <p:nvPr>
            <p:ph type="ftr" sz="quarter" idx="12"/>
          </p:nvPr>
        </p:nvSpPr>
        <p:spPr>
          <a:xfrm>
            <a:off x="2133600" y="6248400"/>
            <a:ext cx="6094413" cy="365125"/>
          </a:xfrm>
        </p:spPr>
        <p:txBody>
          <a:bodyPr rtlCol="0"/>
          <a:lstStyle>
            <a:lvl1pPr>
              <a:defRPr/>
            </a:lvl1pPr>
          </a:lstStyle>
          <a:p>
            <a:pPr>
              <a:defRPr/>
            </a:pPr>
            <a:r>
              <a:rPr lang="el-GR"/>
              <a:t>Παναγιώτα Στράτη</a:t>
            </a:r>
          </a:p>
        </p:txBody>
      </p:sp>
    </p:spTree>
    <p:extLst>
      <p:ext uri="{BB962C8B-B14F-4D97-AF65-F5344CB8AC3E}">
        <p14:creationId xmlns:p14="http://schemas.microsoft.com/office/powerpoint/2010/main" val="4234854827"/>
      </p:ext>
    </p:extLst>
  </p:cSld>
  <p:clrMapOvr>
    <a:overrideClrMapping bg1="lt1" tx1="dk1" bg2="lt2" tx2="dk2" accent1="accent1" accent2="accent2" accent3="accent3" accent4="accent4" accent5="accent5" accent6="accent6" hlink="hlink" folHlink="folHlink"/>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21 - Θέση τίτλου">
            <a:extLst>
              <a:ext uri="{FF2B5EF4-FFF2-40B4-BE49-F238E27FC236}">
                <a16:creationId xmlns:a16="http://schemas.microsoft.com/office/drawing/2014/main" id="{8ADDA569-9B43-464D-BBAD-F796A62BF36E}"/>
              </a:ext>
            </a:extLst>
          </p:cNvPr>
          <p:cNvSpPr>
            <a:spLocks noGrp="1"/>
          </p:cNvSpPr>
          <p:nvPr>
            <p:ph type="title"/>
          </p:nvPr>
        </p:nvSpPr>
        <p:spPr bwMode="auto">
          <a:xfrm>
            <a:off x="812800" y="228600"/>
            <a:ext cx="1086802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a:t>Kλικ για επεξεργασία του τίτλου</a:t>
            </a:r>
            <a:endParaRPr lang="en-US" altLang="el-GR"/>
          </a:p>
        </p:txBody>
      </p:sp>
      <p:sp>
        <p:nvSpPr>
          <p:cNvPr id="1027" name="12 - Θέση κειμένου">
            <a:extLst>
              <a:ext uri="{FF2B5EF4-FFF2-40B4-BE49-F238E27FC236}">
                <a16:creationId xmlns:a16="http://schemas.microsoft.com/office/drawing/2014/main" id="{DB5B08C7-940F-4F23-84C5-42C4E6181C7A}"/>
              </a:ext>
            </a:extLst>
          </p:cNvPr>
          <p:cNvSpPr>
            <a:spLocks noGrp="1"/>
          </p:cNvSpPr>
          <p:nvPr>
            <p:ph type="body" idx="1"/>
          </p:nvPr>
        </p:nvSpPr>
        <p:spPr bwMode="auto">
          <a:xfrm>
            <a:off x="815975" y="1600200"/>
            <a:ext cx="10869613"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a:t>Kλικ για επεξεργασία των στυλ του υποδείγματος</a:t>
            </a:r>
          </a:p>
          <a:p>
            <a:pPr lvl="1"/>
            <a:r>
              <a:rPr lang="el-GR" altLang="el-GR"/>
              <a:t>Δεύτερου επιπέδου</a:t>
            </a:r>
          </a:p>
          <a:p>
            <a:pPr lvl="2"/>
            <a:r>
              <a:rPr lang="el-GR" altLang="el-GR"/>
              <a:t>Τρίτου επιπέδου</a:t>
            </a:r>
          </a:p>
          <a:p>
            <a:pPr lvl="3"/>
            <a:r>
              <a:rPr lang="el-GR" altLang="el-GR"/>
              <a:t>Τέταρτου επιπέδου</a:t>
            </a:r>
          </a:p>
          <a:p>
            <a:pPr lvl="4"/>
            <a:r>
              <a:rPr lang="el-GR" altLang="el-GR"/>
              <a:t>Πέμπτου επιπέδου</a:t>
            </a:r>
            <a:endParaRPr lang="en-US" altLang="el-GR"/>
          </a:p>
        </p:txBody>
      </p:sp>
      <p:sp>
        <p:nvSpPr>
          <p:cNvPr id="14" name="13 - Θέση ημερομηνίας">
            <a:extLst>
              <a:ext uri="{FF2B5EF4-FFF2-40B4-BE49-F238E27FC236}">
                <a16:creationId xmlns:a16="http://schemas.microsoft.com/office/drawing/2014/main" id="{63EE665F-AD78-434C-83CE-4BAD83D5671D}"/>
              </a:ext>
            </a:extLst>
          </p:cNvPr>
          <p:cNvSpPr>
            <a:spLocks noGrp="1"/>
          </p:cNvSpPr>
          <p:nvPr>
            <p:ph type="dt" sz="half" idx="2"/>
          </p:nvPr>
        </p:nvSpPr>
        <p:spPr>
          <a:xfrm>
            <a:off x="8126413" y="6248400"/>
            <a:ext cx="3554412" cy="365125"/>
          </a:xfrm>
          <a:prstGeom prst="rect">
            <a:avLst/>
          </a:prstGeom>
        </p:spPr>
        <p:txBody>
          <a:bodyPr vert="horz" anchor="ctr" anchorCtr="0"/>
          <a:lstStyle>
            <a:lvl1pPr algn="l" eaLnBrk="1" latinLnBrk="0" hangingPunct="1">
              <a:defRPr kumimoji="0" sz="1400">
                <a:solidFill>
                  <a:schemeClr val="tx2"/>
                </a:solidFill>
                <a:latin typeface="Arial" charset="0"/>
                <a:cs typeface="Arial" charset="0"/>
              </a:defRPr>
            </a:lvl1pPr>
          </a:lstStyle>
          <a:p>
            <a:pPr>
              <a:defRPr/>
            </a:pPr>
            <a:fld id="{9083D459-9B72-46E2-BCF9-9B6F71D72DB1}" type="datetime1">
              <a:rPr lang="el-GR"/>
              <a:pPr>
                <a:defRPr/>
              </a:pPr>
              <a:t>22/12/2019</a:t>
            </a:fld>
            <a:endParaRPr lang="el-GR" dirty="0"/>
          </a:p>
        </p:txBody>
      </p:sp>
      <p:sp>
        <p:nvSpPr>
          <p:cNvPr id="3" name="2 - Θέση υποσέλιδου">
            <a:extLst>
              <a:ext uri="{FF2B5EF4-FFF2-40B4-BE49-F238E27FC236}">
                <a16:creationId xmlns:a16="http://schemas.microsoft.com/office/drawing/2014/main" id="{51230DC5-989B-453E-814F-ACAACDA914B2}"/>
              </a:ext>
            </a:extLst>
          </p:cNvPr>
          <p:cNvSpPr>
            <a:spLocks noGrp="1"/>
          </p:cNvSpPr>
          <p:nvPr>
            <p:ph type="ftr" sz="quarter" idx="3"/>
          </p:nvPr>
        </p:nvSpPr>
        <p:spPr>
          <a:xfrm>
            <a:off x="812800" y="6248400"/>
            <a:ext cx="7226300" cy="365125"/>
          </a:xfrm>
          <a:prstGeom prst="rect">
            <a:avLst/>
          </a:prstGeom>
        </p:spPr>
        <p:txBody>
          <a:bodyPr vert="horz" anchor="ctr"/>
          <a:lstStyle>
            <a:lvl1pPr algn="r" eaLnBrk="1" latinLnBrk="0" hangingPunct="1">
              <a:defRPr kumimoji="0" sz="1400">
                <a:solidFill>
                  <a:schemeClr val="tx2"/>
                </a:solidFill>
                <a:latin typeface="Arial" charset="0"/>
                <a:cs typeface="Arial" charset="0"/>
              </a:defRPr>
            </a:lvl1pPr>
          </a:lstStyle>
          <a:p>
            <a:pPr>
              <a:defRPr/>
            </a:pPr>
            <a:r>
              <a:rPr lang="el-GR"/>
              <a:t>Παναγιώτα Στράτη</a:t>
            </a:r>
          </a:p>
        </p:txBody>
      </p:sp>
      <p:sp>
        <p:nvSpPr>
          <p:cNvPr id="7" name="6 - Ορθογώνιο">
            <a:extLst>
              <a:ext uri="{FF2B5EF4-FFF2-40B4-BE49-F238E27FC236}">
                <a16:creationId xmlns:a16="http://schemas.microsoft.com/office/drawing/2014/main" id="{00B57BA7-39D1-4929-A11E-20EBFE19B9C7}"/>
              </a:ext>
            </a:extLst>
          </p:cNvPr>
          <p:cNvSpPr/>
          <p:nvPr/>
        </p:nvSpPr>
        <p:spPr bwMode="white">
          <a:xfrm>
            <a:off x="0" y="1235075"/>
            <a:ext cx="12188825"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7 - Ορθογώνιο">
            <a:extLst>
              <a:ext uri="{FF2B5EF4-FFF2-40B4-BE49-F238E27FC236}">
                <a16:creationId xmlns:a16="http://schemas.microsoft.com/office/drawing/2014/main" id="{0C5C622D-B013-41C2-B3EE-5FCDFEC745CA}"/>
              </a:ext>
            </a:extLst>
          </p:cNvPr>
          <p:cNvSpPr/>
          <p:nvPr/>
        </p:nvSpPr>
        <p:spPr>
          <a:xfrm>
            <a:off x="0" y="1279525"/>
            <a:ext cx="7112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8 - Ορθογώνιο">
            <a:extLst>
              <a:ext uri="{FF2B5EF4-FFF2-40B4-BE49-F238E27FC236}">
                <a16:creationId xmlns:a16="http://schemas.microsoft.com/office/drawing/2014/main" id="{8F8AA654-A066-4CD1-AF3C-0FFE1C345395}"/>
              </a:ext>
            </a:extLst>
          </p:cNvPr>
          <p:cNvSpPr/>
          <p:nvPr/>
        </p:nvSpPr>
        <p:spPr>
          <a:xfrm>
            <a:off x="787400" y="1279525"/>
            <a:ext cx="11401425"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3" name="22 - Θέση αριθμού διαφάνειας">
            <a:extLst>
              <a:ext uri="{FF2B5EF4-FFF2-40B4-BE49-F238E27FC236}">
                <a16:creationId xmlns:a16="http://schemas.microsoft.com/office/drawing/2014/main" id="{7DA32DC1-45A1-4A99-80B7-DA49954A1741}"/>
              </a:ext>
            </a:extLst>
          </p:cNvPr>
          <p:cNvSpPr>
            <a:spLocks noGrp="1"/>
          </p:cNvSpPr>
          <p:nvPr>
            <p:ph type="sldNum" sz="quarter" idx="4"/>
          </p:nvPr>
        </p:nvSpPr>
        <p:spPr>
          <a:xfrm>
            <a:off x="0" y="1271588"/>
            <a:ext cx="711200" cy="244475"/>
          </a:xfrm>
          <a:prstGeom prst="rect">
            <a:avLst/>
          </a:prstGeom>
        </p:spPr>
        <p:txBody>
          <a:bodyPr vert="horz" wrap="square" lIns="91440" tIns="45720" rIns="91440" bIns="45720" numCol="1" anchor="ctr" anchorCtr="0" compatLnSpc="1">
            <a:prstTxWarp prst="textNoShape">
              <a:avLst/>
            </a:prstTxWarp>
            <a:normAutofit/>
          </a:bodyPr>
          <a:lstStyle>
            <a:lvl1pPr algn="ctr">
              <a:defRPr sz="1400" b="1">
                <a:solidFill>
                  <a:srgbClr val="FFFFFF"/>
                </a:solidFill>
              </a:defRPr>
            </a:lvl1pPr>
          </a:lstStyle>
          <a:p>
            <a:fld id="{E87EAE31-CF73-4426-A8AD-4E7821C5614C}" type="slidenum">
              <a:rPr lang="el-GR" altLang="el-GR"/>
              <a:pPr/>
              <a:t>‹#›</a:t>
            </a:fld>
            <a:endParaRPr lang="el-GR" altLang="el-GR"/>
          </a:p>
        </p:txBody>
      </p:sp>
    </p:spTree>
  </p:cSld>
  <p:clrMap bg1="lt1" tx1="dk1" bg2="lt2" tx2="dk2" accent1="accent1" accent2="accent2" accent3="accent3" accent4="accent4" accent5="accent5" accent6="accent6" hlink="hlink" folHlink="folHlink"/>
  <p:sldLayoutIdLst>
    <p:sldLayoutId id="2147484203" r:id="rId1"/>
    <p:sldLayoutId id="2147484199" r:id="rId2"/>
    <p:sldLayoutId id="2147484204" r:id="rId3"/>
    <p:sldLayoutId id="2147484205" r:id="rId4"/>
    <p:sldLayoutId id="2147484206" r:id="rId5"/>
    <p:sldLayoutId id="2147484200" r:id="rId6"/>
    <p:sldLayoutId id="2147484207" r:id="rId7"/>
    <p:sldLayoutId id="2147484201" r:id="rId8"/>
    <p:sldLayoutId id="2147484208" r:id="rId9"/>
    <p:sldLayoutId id="2147484202" r:id="rId10"/>
    <p:sldLayoutId id="2147484209" r:id="rId11"/>
  </p:sldLayoutIdLst>
  <p:transition spd="med">
    <p:fade/>
  </p:transition>
  <p:hf hdr="0"/>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Calibri" pitchFamily="34" charset="0"/>
        </a:defRPr>
      </a:lvl2pPr>
      <a:lvl3pPr algn="l" rtl="0" eaLnBrk="0" fontAlgn="base" hangingPunct="0">
        <a:spcBef>
          <a:spcPct val="0"/>
        </a:spcBef>
        <a:spcAft>
          <a:spcPct val="0"/>
        </a:spcAft>
        <a:defRPr sz="4400">
          <a:solidFill>
            <a:schemeClr val="tx2"/>
          </a:solidFill>
          <a:latin typeface="Calibri" pitchFamily="34" charset="0"/>
        </a:defRPr>
      </a:lvl3pPr>
      <a:lvl4pPr algn="l" rtl="0" eaLnBrk="0" fontAlgn="base" hangingPunct="0">
        <a:spcBef>
          <a:spcPct val="0"/>
        </a:spcBef>
        <a:spcAft>
          <a:spcPct val="0"/>
        </a:spcAft>
        <a:defRPr sz="4400">
          <a:solidFill>
            <a:schemeClr val="tx2"/>
          </a:solidFill>
          <a:latin typeface="Calibri" pitchFamily="34" charset="0"/>
        </a:defRPr>
      </a:lvl4pPr>
      <a:lvl5pPr algn="l" rtl="0" eaLnBrk="0" fontAlgn="base" hangingPunct="0">
        <a:spcBef>
          <a:spcPct val="0"/>
        </a:spcBef>
        <a:spcAft>
          <a:spcPct val="0"/>
        </a:spcAft>
        <a:defRPr sz="4400">
          <a:solidFill>
            <a:schemeClr val="tx2"/>
          </a:solidFill>
          <a:latin typeface="Calibri" pitchFamily="34" charset="0"/>
        </a:defRPr>
      </a:lvl5pPr>
      <a:lvl6pPr marL="457200" algn="l" rtl="0" fontAlgn="base">
        <a:spcBef>
          <a:spcPct val="0"/>
        </a:spcBef>
        <a:spcAft>
          <a:spcPct val="0"/>
        </a:spcAft>
        <a:defRPr sz="4400">
          <a:solidFill>
            <a:schemeClr val="tx2"/>
          </a:solidFill>
          <a:latin typeface="Calibri" pitchFamily="34" charset="0"/>
        </a:defRPr>
      </a:lvl6pPr>
      <a:lvl7pPr marL="914400" algn="l" rtl="0" fontAlgn="base">
        <a:spcBef>
          <a:spcPct val="0"/>
        </a:spcBef>
        <a:spcAft>
          <a:spcPct val="0"/>
        </a:spcAft>
        <a:defRPr sz="4400">
          <a:solidFill>
            <a:schemeClr val="tx2"/>
          </a:solidFill>
          <a:latin typeface="Calibri" pitchFamily="34" charset="0"/>
        </a:defRPr>
      </a:lvl7pPr>
      <a:lvl8pPr marL="1371600" algn="l" rtl="0" fontAlgn="base">
        <a:spcBef>
          <a:spcPct val="0"/>
        </a:spcBef>
        <a:spcAft>
          <a:spcPct val="0"/>
        </a:spcAft>
        <a:defRPr sz="4400">
          <a:solidFill>
            <a:schemeClr val="tx2"/>
          </a:solidFill>
          <a:latin typeface="Calibri" pitchFamily="34" charset="0"/>
        </a:defRPr>
      </a:lvl8pPr>
      <a:lvl9pPr marL="1828800" algn="l" rtl="0" fontAlgn="base">
        <a:spcBef>
          <a:spcPct val="0"/>
        </a:spcBef>
        <a:spcAft>
          <a:spcPct val="0"/>
        </a:spcAft>
        <a:defRPr sz="4400">
          <a:solidFill>
            <a:schemeClr val="tx2"/>
          </a:solidFill>
          <a:latin typeface="Calibri" pitchFamily="34" charset="0"/>
        </a:defRPr>
      </a:lvl9pPr>
    </p:titleStyle>
    <p:bodyStyle>
      <a:lvl1pPr marL="319088" indent="-319088" algn="l" rtl="0" eaLnBrk="0" fontAlgn="base" hangingPunct="0">
        <a:spcBef>
          <a:spcPts val="700"/>
        </a:spcBef>
        <a:spcAft>
          <a:spcPct val="0"/>
        </a:spcAft>
        <a:buClr>
          <a:schemeClr val="accent2"/>
        </a:buClr>
        <a:buSzPct val="60000"/>
        <a:buFont typeface="Wingdings" panose="05000000000000000000" pitchFamily="2" charset="2"/>
        <a:buChar char=""/>
        <a:defRPr sz="2900" kern="1200">
          <a:solidFill>
            <a:schemeClr val="tx1"/>
          </a:solidFill>
          <a:latin typeface="+mn-lt"/>
          <a:ea typeface="+mn-ea"/>
          <a:cs typeface="+mn-cs"/>
        </a:defRPr>
      </a:lvl1pPr>
      <a:lvl2pPr marL="639763" indent="-273050" algn="l" rtl="0" eaLnBrk="0" fontAlgn="base" hangingPunct="0">
        <a:spcBef>
          <a:spcPts val="550"/>
        </a:spcBef>
        <a:spcAft>
          <a:spcPct val="0"/>
        </a:spcAft>
        <a:buClr>
          <a:schemeClr val="accent1"/>
        </a:buClr>
        <a:buSzPct val="70000"/>
        <a:buFont typeface="Wingdings 2" panose="05020102010507070707" pitchFamily="18" charset="2"/>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
          <a:schemeClr val="accent2"/>
        </a:buClr>
        <a:buSzPct val="75000"/>
        <a:buFont typeface="Wingdings" panose="05000000000000000000" pitchFamily="2" charset="2"/>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A04DA3"/>
        </a:buClr>
        <a:buSzPct val="75000"/>
        <a:buFont typeface="Wingdings" panose="05000000000000000000" pitchFamily="2" charset="2"/>
        <a:buChar char=""/>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C4652D"/>
        </a:buClr>
        <a:buSzPct val="65000"/>
        <a:buFont typeface="Wingdings" panose="05000000000000000000"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Τίτλος 1">
            <a:extLst>
              <a:ext uri="{FF2B5EF4-FFF2-40B4-BE49-F238E27FC236}">
                <a16:creationId xmlns:a16="http://schemas.microsoft.com/office/drawing/2014/main" id="{F47D861E-15B1-4125-A9C2-0EEF002A0019}"/>
              </a:ext>
            </a:extLst>
          </p:cNvPr>
          <p:cNvSpPr>
            <a:spLocks noGrp="1"/>
          </p:cNvSpPr>
          <p:nvPr>
            <p:ph type="ctrTitle"/>
          </p:nvPr>
        </p:nvSpPr>
        <p:spPr>
          <a:xfrm>
            <a:off x="1308100" y="1785938"/>
            <a:ext cx="9932988" cy="1000125"/>
          </a:xfrm>
          <a:solidFill>
            <a:schemeClr val="tx2"/>
          </a:solidFill>
        </p:spPr>
        <p:txBody>
          <a:bodyPr>
            <a:normAutofit fontScale="90000"/>
          </a:bodyPr>
          <a:lstStyle/>
          <a:p>
            <a:pPr algn="ctr" eaLnBrk="1" fontAlgn="auto" hangingPunct="1">
              <a:spcAft>
                <a:spcPts val="0"/>
              </a:spcAft>
              <a:defRPr/>
            </a:pPr>
            <a:br>
              <a:rPr lang="el-GR" sz="2800" b="1" dirty="0">
                <a:solidFill>
                  <a:srgbClr val="002060"/>
                </a:solidFill>
              </a:rPr>
            </a:br>
            <a:r>
              <a:rPr lang="el-GR" sz="2800" b="1" dirty="0">
                <a:solidFill>
                  <a:srgbClr val="002060"/>
                </a:solidFill>
              </a:rPr>
              <a:t>ΠΡΟΣΧΟΛΙΚΗ ΠΑΙΔΑΓΩΓΙΚΗ – ΣΥΓΧΡΟΝΕΣ ΔΙΔΑΚΤΙΚΕΣ ΠΡΟΤΑΣΕΙΣ</a:t>
            </a:r>
            <a:br>
              <a:rPr lang="en-US" sz="2800" b="1" dirty="0">
                <a:solidFill>
                  <a:srgbClr val="002060"/>
                </a:solidFill>
              </a:rPr>
            </a:br>
            <a:r>
              <a:rPr lang="el-GR" sz="2800" b="1" dirty="0">
                <a:solidFill>
                  <a:srgbClr val="002060"/>
                </a:solidFill>
              </a:rPr>
              <a:t> </a:t>
            </a:r>
          </a:p>
        </p:txBody>
      </p:sp>
      <p:sp>
        <p:nvSpPr>
          <p:cNvPr id="9219" name="5 - Θέση ημερομηνίας">
            <a:extLst>
              <a:ext uri="{FF2B5EF4-FFF2-40B4-BE49-F238E27FC236}">
                <a16:creationId xmlns:a16="http://schemas.microsoft.com/office/drawing/2014/main" id="{C5D858B9-A06E-4196-9908-C54F97808D49}"/>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8F53284-AEC0-4BA6-8AD9-D327E9349A1D}" type="datetime1">
              <a:rPr lang="el-GR" altLang="el-GR" sz="1400" smtClean="0">
                <a:solidFill>
                  <a:srgbClr val="FFFFFF"/>
                </a:solidFill>
              </a:rPr>
              <a:pPr eaLnBrk="1" hangingPunct="1"/>
              <a:t>22/12/2019</a:t>
            </a:fld>
            <a:endParaRPr lang="el-GR" altLang="el-GR" sz="1400">
              <a:solidFill>
                <a:srgbClr val="FFFFFF"/>
              </a:solidFill>
            </a:endParaRPr>
          </a:p>
        </p:txBody>
      </p:sp>
      <p:sp>
        <p:nvSpPr>
          <p:cNvPr id="9220" name="3 - Θέση αριθμού διαφάνειας">
            <a:extLst>
              <a:ext uri="{FF2B5EF4-FFF2-40B4-BE49-F238E27FC236}">
                <a16:creationId xmlns:a16="http://schemas.microsoft.com/office/drawing/2014/main" id="{492AD6A9-3716-4FCC-AA55-8CC02C1D31D3}"/>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D16640A-07EB-488F-8F8C-12EAAC5CD59E}" type="slidenum">
              <a:rPr lang="el-GR" altLang="el-GR">
                <a:solidFill>
                  <a:schemeClr val="tx2"/>
                </a:solidFill>
              </a:rPr>
              <a:pPr eaLnBrk="1" hangingPunct="1"/>
              <a:t>1</a:t>
            </a:fld>
            <a:endParaRPr lang="el-GR" altLang="el-GR">
              <a:solidFill>
                <a:schemeClr val="tx2"/>
              </a:solidFill>
            </a:endParaRPr>
          </a:p>
        </p:txBody>
      </p:sp>
      <p:pic>
        <p:nvPicPr>
          <p:cNvPr id="9221" name="8 - Εικόνα">
            <a:extLst>
              <a:ext uri="{FF2B5EF4-FFF2-40B4-BE49-F238E27FC236}">
                <a16:creationId xmlns:a16="http://schemas.microsoft.com/office/drawing/2014/main" id="{3267DD25-1DD4-4471-8481-5ECD52DE02E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0913" y="214313"/>
            <a:ext cx="1931987"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8 - Στρογγυλεμένο ορθογώνιο">
            <a:extLst>
              <a:ext uri="{FF2B5EF4-FFF2-40B4-BE49-F238E27FC236}">
                <a16:creationId xmlns:a16="http://schemas.microsoft.com/office/drawing/2014/main" id="{931C42BC-36DF-4D57-AA54-D7EAD948B8A3}"/>
              </a:ext>
            </a:extLst>
          </p:cNvPr>
          <p:cNvSpPr/>
          <p:nvPr/>
        </p:nvSpPr>
        <p:spPr>
          <a:xfrm>
            <a:off x="1665288" y="3143250"/>
            <a:ext cx="9144000" cy="12144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2800" dirty="0"/>
              <a:t>Στράτη Παναγιώτα</a:t>
            </a:r>
          </a:p>
          <a:p>
            <a:pPr algn="ctr">
              <a:defRPr/>
            </a:pPr>
            <a:r>
              <a:rPr lang="el-GR" sz="2800" dirty="0"/>
              <a:t>Διδάκτορας του </a:t>
            </a:r>
            <a:r>
              <a:rPr lang="el-GR" sz="2800"/>
              <a:t>Πανεπιστημίου Ιωαννίνων</a:t>
            </a:r>
            <a:endParaRPr lang="el-GR" sz="2800" dirty="0"/>
          </a:p>
        </p:txBody>
      </p:sp>
      <p:sp>
        <p:nvSpPr>
          <p:cNvPr id="7" name="6 - Στρογγυλεμένο ορθογώνιο">
            <a:extLst>
              <a:ext uri="{FF2B5EF4-FFF2-40B4-BE49-F238E27FC236}">
                <a16:creationId xmlns:a16="http://schemas.microsoft.com/office/drawing/2014/main" id="{A4FC33B8-F040-4592-8E02-57911A178D19}"/>
              </a:ext>
            </a:extLst>
          </p:cNvPr>
          <p:cNvSpPr/>
          <p:nvPr/>
        </p:nvSpPr>
        <p:spPr>
          <a:xfrm>
            <a:off x="3094038" y="4714875"/>
            <a:ext cx="5786437" cy="1000125"/>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a:solidFill>
                  <a:schemeClr val="accent2"/>
                </a:solidFill>
              </a:rPr>
              <a:t>panagiotastrati@yahoo.gr</a:t>
            </a:r>
            <a:endParaRPr lang="el-GR" sz="2400" b="1" dirty="0">
              <a:solidFill>
                <a:schemeClr val="accent2"/>
              </a:solidFill>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Τίτλος">
            <a:extLst>
              <a:ext uri="{FF2B5EF4-FFF2-40B4-BE49-F238E27FC236}">
                <a16:creationId xmlns:a16="http://schemas.microsoft.com/office/drawing/2014/main" id="{C336F70D-977D-4BC2-8118-FC8D105CF5F7}"/>
              </a:ext>
            </a:extLst>
          </p:cNvPr>
          <p:cNvSpPr>
            <a:spLocks noGrp="1"/>
          </p:cNvSpPr>
          <p:nvPr>
            <p:ph type="title"/>
          </p:nvPr>
        </p:nvSpPr>
        <p:spPr>
          <a:xfrm>
            <a:off x="450850" y="0"/>
            <a:ext cx="11215688" cy="2071688"/>
          </a:xfrm>
        </p:spPr>
        <p:txBody>
          <a:bodyPr/>
          <a:lstStyle/>
          <a:p>
            <a:r>
              <a:rPr lang="el-GR" altLang="el-GR" sz="2400" b="1"/>
              <a:t>Οδηγηθήκαμε έτσι σε ένα πλήθος </a:t>
            </a:r>
            <a:r>
              <a:rPr lang="el-GR" altLang="el-GR" sz="2400" b="1">
                <a:solidFill>
                  <a:srgbClr val="CC0000"/>
                </a:solidFill>
              </a:rPr>
              <a:t>προγραμμάτων αντισταθμιστικής αγωγής</a:t>
            </a:r>
            <a:r>
              <a:rPr lang="el-GR" altLang="el-GR" sz="2400" b="1"/>
              <a:t> τα οποία</a:t>
            </a:r>
            <a:r>
              <a:rPr lang="en-US" altLang="el-GR" sz="2400" b="1"/>
              <a:t> </a:t>
            </a:r>
            <a:r>
              <a:rPr lang="el-GR" altLang="el-GR" sz="2400" b="1"/>
              <a:t>αποσκοπούσαν να βελτιώσουν το φτωχό σε ερεθίσματα περιβάλλον των παιδιών. </a:t>
            </a:r>
            <a:br>
              <a:rPr lang="el-GR" altLang="el-GR"/>
            </a:br>
            <a:endParaRPr lang="el-GR" altLang="el-GR"/>
          </a:p>
        </p:txBody>
      </p:sp>
      <p:sp>
        <p:nvSpPr>
          <p:cNvPr id="18435" name="2 - Θέση περιεχομένου">
            <a:extLst>
              <a:ext uri="{FF2B5EF4-FFF2-40B4-BE49-F238E27FC236}">
                <a16:creationId xmlns:a16="http://schemas.microsoft.com/office/drawing/2014/main" id="{1709364B-9DE8-44EF-90F1-C41DCA26BC08}"/>
              </a:ext>
            </a:extLst>
          </p:cNvPr>
          <p:cNvSpPr>
            <a:spLocks noGrp="1"/>
          </p:cNvSpPr>
          <p:nvPr>
            <p:ph sz="quarter" idx="1"/>
          </p:nvPr>
        </p:nvSpPr>
        <p:spPr>
          <a:xfrm>
            <a:off x="815975" y="1600200"/>
            <a:ext cx="10869613" cy="4495800"/>
          </a:xfrm>
          <a:ln w="57150">
            <a:solidFill>
              <a:schemeClr val="accent1"/>
            </a:solidFill>
            <a:miter lim="800000"/>
            <a:headEnd/>
            <a:tailEnd/>
          </a:ln>
        </p:spPr>
        <p:txBody>
          <a:bodyPr/>
          <a:lstStyle/>
          <a:p>
            <a:pPr>
              <a:lnSpc>
                <a:spcPct val="150000"/>
              </a:lnSpc>
            </a:pPr>
            <a:r>
              <a:rPr lang="el-GR" altLang="el-GR"/>
              <a:t>Θεωρήθηκε δυνατό, ότι</a:t>
            </a:r>
            <a:r>
              <a:rPr lang="en-US" altLang="el-GR"/>
              <a:t>:</a:t>
            </a:r>
          </a:p>
          <a:p>
            <a:pPr>
              <a:lnSpc>
                <a:spcPct val="150000"/>
              </a:lnSpc>
              <a:buFont typeface="Wingdings" panose="05000000000000000000" pitchFamily="2" charset="2"/>
              <a:buChar char="Ø"/>
            </a:pPr>
            <a:r>
              <a:rPr lang="el-GR" altLang="el-GR"/>
              <a:t>οι άσχημες προϋποθέσεις ανάπτυξης των παιδιών (στα τρία πρώτα</a:t>
            </a:r>
            <a:r>
              <a:rPr lang="en-US" altLang="el-GR"/>
              <a:t> </a:t>
            </a:r>
            <a:r>
              <a:rPr lang="el-GR" altLang="el-GR"/>
              <a:t>χρόνια της ζωής τους),</a:t>
            </a:r>
            <a:endParaRPr lang="en-US" altLang="el-GR"/>
          </a:p>
          <a:p>
            <a:pPr>
              <a:lnSpc>
                <a:spcPct val="150000"/>
              </a:lnSpc>
              <a:buFont typeface="Wingdings" panose="05000000000000000000" pitchFamily="2" charset="2"/>
              <a:buChar char="Ø"/>
            </a:pPr>
            <a:r>
              <a:rPr lang="el-GR" altLang="el-GR"/>
              <a:t> οι άνισες ευκαιρίες στη σχολική έναρξη, </a:t>
            </a:r>
            <a:endParaRPr lang="en-US" altLang="el-GR"/>
          </a:p>
          <a:p>
            <a:pPr>
              <a:lnSpc>
                <a:spcPct val="150000"/>
              </a:lnSpc>
              <a:buFont typeface="Wingdings" panose="05000000000000000000" pitchFamily="2" charset="2"/>
              <a:buChar char="Ø"/>
            </a:pPr>
            <a:r>
              <a:rPr lang="el-GR" altLang="el-GR"/>
              <a:t>οι δυσμενείς σχολικές,</a:t>
            </a:r>
            <a:r>
              <a:rPr lang="en-US" altLang="el-GR"/>
              <a:t> </a:t>
            </a:r>
            <a:r>
              <a:rPr lang="el-GR" altLang="el-GR"/>
              <a:t>επαγγελματικές, κοινωνικές, πολιτιστικές και κοινωνιολογικές προοπτικές της ζωής μπορούσαν</a:t>
            </a:r>
            <a:r>
              <a:rPr lang="en-US" altLang="el-GR"/>
              <a:t> </a:t>
            </a:r>
            <a:r>
              <a:rPr lang="el-GR" altLang="el-GR"/>
              <a:t>να περιοριστούν</a:t>
            </a:r>
            <a:r>
              <a:rPr lang="en-US" altLang="el-GR"/>
              <a:t>.</a:t>
            </a:r>
            <a:endParaRPr lang="el-GR" altLang="el-GR"/>
          </a:p>
          <a:p>
            <a:endParaRPr lang="el-GR" altLang="el-GR"/>
          </a:p>
        </p:txBody>
      </p:sp>
      <p:sp>
        <p:nvSpPr>
          <p:cNvPr id="18436" name="3 - Θέση ημερομηνίας">
            <a:extLst>
              <a:ext uri="{FF2B5EF4-FFF2-40B4-BE49-F238E27FC236}">
                <a16:creationId xmlns:a16="http://schemas.microsoft.com/office/drawing/2014/main" id="{09F0AF23-31A1-45EF-ADB7-C9E3F780FA45}"/>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3901829-339B-45B7-A0D4-9AFA5C70BBBB}" type="datetime1">
              <a:rPr lang="el-GR" altLang="el-GR" smtClean="0">
                <a:solidFill>
                  <a:schemeClr val="tx2"/>
                </a:solidFill>
              </a:rPr>
              <a:pPr algn="r" eaLnBrk="1" hangingPunct="1"/>
              <a:t>22/12/2019</a:t>
            </a:fld>
            <a:endParaRPr lang="el-GR" altLang="el-GR">
              <a:solidFill>
                <a:schemeClr val="tx2"/>
              </a:solidFill>
            </a:endParaRPr>
          </a:p>
        </p:txBody>
      </p:sp>
      <p:sp>
        <p:nvSpPr>
          <p:cNvPr id="18437" name="4 - Θέση υποσέλιδου">
            <a:extLst>
              <a:ext uri="{FF2B5EF4-FFF2-40B4-BE49-F238E27FC236}">
                <a16:creationId xmlns:a16="http://schemas.microsoft.com/office/drawing/2014/main" id="{71E13AA1-C696-4A94-A394-985B984B3C31}"/>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6" name="5 - Θέση αριθμού διαφάνειας">
            <a:extLst>
              <a:ext uri="{FF2B5EF4-FFF2-40B4-BE49-F238E27FC236}">
                <a16:creationId xmlns:a16="http://schemas.microsoft.com/office/drawing/2014/main" id="{F1D3E266-B634-41D4-B5D6-592573B20B9B}"/>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A8CAC00C-4591-4AEA-B475-49820E73C6B6}" type="slidenum">
              <a:rPr lang="el-GR" altLang="el-GR" sz="1200">
                <a:solidFill>
                  <a:srgbClr val="FFFFFF"/>
                </a:solidFill>
              </a:rPr>
              <a:pPr eaLnBrk="1" hangingPunct="1">
                <a:lnSpc>
                  <a:spcPct val="80000"/>
                </a:lnSpc>
              </a:pPr>
              <a:t>10</a:t>
            </a:fld>
            <a:endParaRPr lang="el-GR" altLang="el-GR" sz="1200">
              <a:solidFill>
                <a:srgbClr val="FFFFFF"/>
              </a:solidFill>
            </a:endParaRPr>
          </a:p>
        </p:txBody>
      </p:sp>
    </p:spTree>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 Τίτλος">
            <a:extLst>
              <a:ext uri="{FF2B5EF4-FFF2-40B4-BE49-F238E27FC236}">
                <a16:creationId xmlns:a16="http://schemas.microsoft.com/office/drawing/2014/main" id="{0348CFF4-C940-4A5A-AD7C-6D090C2FC6C2}"/>
              </a:ext>
            </a:extLst>
          </p:cNvPr>
          <p:cNvSpPr>
            <a:spLocks noGrp="1"/>
          </p:cNvSpPr>
          <p:nvPr>
            <p:ph type="title"/>
          </p:nvPr>
        </p:nvSpPr>
        <p:spPr>
          <a:xfrm>
            <a:off x="815975" y="228600"/>
            <a:ext cx="10869613" cy="1343025"/>
          </a:xfrm>
        </p:spPr>
        <p:txBody>
          <a:bodyPr/>
          <a:lstStyle/>
          <a:p>
            <a:pPr algn="ctr"/>
            <a:r>
              <a:rPr lang="el-GR" altLang="el-GR" sz="3600" b="1">
                <a:solidFill>
                  <a:srgbClr val="CC0000"/>
                </a:solidFill>
              </a:rPr>
              <a:t>Τα αντισταθμιστικά προγράμματα αγωγής</a:t>
            </a:r>
            <a:br>
              <a:rPr lang="el-GR" altLang="el-GR" sz="3600" b="1">
                <a:solidFill>
                  <a:srgbClr val="CC0000"/>
                </a:solidFill>
              </a:rPr>
            </a:br>
            <a:endParaRPr lang="el-GR" altLang="el-GR" sz="3600" b="1">
              <a:solidFill>
                <a:srgbClr val="CC0000"/>
              </a:solidFill>
            </a:endParaRPr>
          </a:p>
        </p:txBody>
      </p:sp>
      <p:sp>
        <p:nvSpPr>
          <p:cNvPr id="19459" name="2 - Θέση περιεχομένου">
            <a:extLst>
              <a:ext uri="{FF2B5EF4-FFF2-40B4-BE49-F238E27FC236}">
                <a16:creationId xmlns:a16="http://schemas.microsoft.com/office/drawing/2014/main" id="{65E6EB9F-EB19-432A-81AC-EF9D5B5C8AF2}"/>
              </a:ext>
            </a:extLst>
          </p:cNvPr>
          <p:cNvSpPr>
            <a:spLocks noGrp="1"/>
          </p:cNvSpPr>
          <p:nvPr>
            <p:ph sz="quarter" idx="1"/>
          </p:nvPr>
        </p:nvSpPr>
        <p:spPr>
          <a:xfrm>
            <a:off x="815975" y="1600200"/>
            <a:ext cx="10993438" cy="4614863"/>
          </a:xfrm>
        </p:spPr>
        <p:txBody>
          <a:bodyPr/>
          <a:lstStyle/>
          <a:p>
            <a:r>
              <a:rPr lang="el-GR" altLang="el-GR"/>
              <a:t>Στα χρόνια που ακολούθησαν, έγιναν πολλές προσπάθειες, στο πλαίσιο των αντισταθμιστικών</a:t>
            </a:r>
            <a:r>
              <a:rPr lang="en-US" altLang="el-GR"/>
              <a:t> </a:t>
            </a:r>
            <a:r>
              <a:rPr lang="el-GR" altLang="el-GR"/>
              <a:t>προγραμμάτων που αναπτύχθηκαν, </a:t>
            </a:r>
            <a:r>
              <a:rPr lang="el-GR" altLang="el-GR" u="sng"/>
              <a:t>να διδάξουν στα παιδιά σκοπούς και περιεχόμενα της</a:t>
            </a:r>
            <a:r>
              <a:rPr lang="en-US" altLang="el-GR" u="sng"/>
              <a:t> </a:t>
            </a:r>
            <a:r>
              <a:rPr lang="el-GR" altLang="el-GR" u="sng"/>
              <a:t>πρώτης τάξης του δημοτικού σχολείου. </a:t>
            </a:r>
            <a:endParaRPr lang="en-US" altLang="el-GR" u="sng"/>
          </a:p>
          <a:p>
            <a:pPr>
              <a:buFont typeface="Wingdings" panose="05000000000000000000" pitchFamily="2" charset="2"/>
              <a:buNone/>
            </a:pPr>
            <a:r>
              <a:rPr lang="el-GR" altLang="el-GR" b="1"/>
              <a:t>Όμως παρά τη σημαντικότητά τους, </a:t>
            </a:r>
            <a:endParaRPr lang="en-US" altLang="el-GR" b="1"/>
          </a:p>
          <a:p>
            <a:r>
              <a:rPr lang="el-GR" altLang="el-GR" u="sng"/>
              <a:t>τα αποτελέσματά</a:t>
            </a:r>
            <a:r>
              <a:rPr lang="en-US" altLang="el-GR" u="sng"/>
              <a:t> </a:t>
            </a:r>
            <a:r>
              <a:rPr lang="el-GR" altLang="el-GR" u="sng"/>
              <a:t>τους αμφισβητήθηκαν </a:t>
            </a:r>
            <a:r>
              <a:rPr lang="el-GR" altLang="el-GR"/>
              <a:t>και ασκήθηκε έντονη κριτική στην προσπάθεια για τη γενίκευση των</a:t>
            </a:r>
            <a:r>
              <a:rPr lang="en-US" altLang="el-GR"/>
              <a:t> </a:t>
            </a:r>
            <a:r>
              <a:rPr lang="el-GR" altLang="el-GR"/>
              <a:t>αποτελεσμάτων τέτοιου είδους προγραμμάτων, αφού μια εντατική εκγύμναση των νοητικών</a:t>
            </a:r>
            <a:r>
              <a:rPr lang="en-US" altLang="el-GR"/>
              <a:t> </a:t>
            </a:r>
            <a:r>
              <a:rPr lang="el-GR" altLang="el-GR"/>
              <a:t>ικανοτήτων θα μπορούσε να προκαλέσει </a:t>
            </a:r>
            <a:r>
              <a:rPr lang="el-GR" altLang="el-GR" b="1">
                <a:solidFill>
                  <a:srgbClr val="CC0000"/>
                </a:solidFill>
              </a:rPr>
              <a:t>αρνητικές επιδράσεις</a:t>
            </a:r>
            <a:r>
              <a:rPr lang="en-US" altLang="el-GR"/>
              <a:t>.</a:t>
            </a:r>
            <a:endParaRPr lang="el-GR" altLang="el-GR"/>
          </a:p>
          <a:p>
            <a:endParaRPr lang="el-GR" altLang="el-GR"/>
          </a:p>
        </p:txBody>
      </p:sp>
      <p:sp>
        <p:nvSpPr>
          <p:cNvPr id="19460" name="3 - Θέση ημερομηνίας">
            <a:extLst>
              <a:ext uri="{FF2B5EF4-FFF2-40B4-BE49-F238E27FC236}">
                <a16:creationId xmlns:a16="http://schemas.microsoft.com/office/drawing/2014/main" id="{744C15A5-C3F9-4585-A3FC-EA9FB57D60AB}"/>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92D60236-B53B-4215-900E-3A1B903CBFB4}" type="datetime1">
              <a:rPr lang="el-GR" altLang="el-GR" smtClean="0">
                <a:solidFill>
                  <a:schemeClr val="tx2"/>
                </a:solidFill>
              </a:rPr>
              <a:pPr algn="r" eaLnBrk="1" hangingPunct="1"/>
              <a:t>22/12/2019</a:t>
            </a:fld>
            <a:endParaRPr lang="el-GR" altLang="el-GR">
              <a:solidFill>
                <a:schemeClr val="tx2"/>
              </a:solidFill>
            </a:endParaRPr>
          </a:p>
        </p:txBody>
      </p:sp>
      <p:sp>
        <p:nvSpPr>
          <p:cNvPr id="19461" name="4 - Θέση υποσέλιδου">
            <a:extLst>
              <a:ext uri="{FF2B5EF4-FFF2-40B4-BE49-F238E27FC236}">
                <a16:creationId xmlns:a16="http://schemas.microsoft.com/office/drawing/2014/main" id="{147AB4E3-1024-4560-A635-65A6871507E9}"/>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6" name="5 - Θέση αριθμού διαφάνειας">
            <a:extLst>
              <a:ext uri="{FF2B5EF4-FFF2-40B4-BE49-F238E27FC236}">
                <a16:creationId xmlns:a16="http://schemas.microsoft.com/office/drawing/2014/main" id="{B345CFA0-2168-4212-A434-50FC5D8BB104}"/>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F46328AE-B5A4-4BDE-8541-011103B725E0}" type="slidenum">
              <a:rPr lang="el-GR" altLang="el-GR" sz="1200">
                <a:solidFill>
                  <a:srgbClr val="FFFFFF"/>
                </a:solidFill>
              </a:rPr>
              <a:pPr eaLnBrk="1" hangingPunct="1">
                <a:lnSpc>
                  <a:spcPct val="80000"/>
                </a:lnSpc>
              </a:pPr>
              <a:t>11</a:t>
            </a:fld>
            <a:endParaRPr lang="el-GR" altLang="el-GR" sz="1200">
              <a:solidFill>
                <a:srgbClr val="FFFFFF"/>
              </a:solidFill>
            </a:endParaRPr>
          </a:p>
        </p:txBody>
      </p:sp>
    </p:spTree>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Τίτλος">
            <a:extLst>
              <a:ext uri="{FF2B5EF4-FFF2-40B4-BE49-F238E27FC236}">
                <a16:creationId xmlns:a16="http://schemas.microsoft.com/office/drawing/2014/main" id="{30E06E05-A4F9-445B-BEC8-995E8CD19EBB}"/>
              </a:ext>
            </a:extLst>
          </p:cNvPr>
          <p:cNvSpPr>
            <a:spLocks noGrp="1"/>
          </p:cNvSpPr>
          <p:nvPr>
            <p:ph type="title"/>
          </p:nvPr>
        </p:nvSpPr>
        <p:spPr>
          <a:xfrm>
            <a:off x="815975" y="228600"/>
            <a:ext cx="10869613" cy="990600"/>
          </a:xfrm>
        </p:spPr>
        <p:txBody>
          <a:bodyPr/>
          <a:lstStyle/>
          <a:p>
            <a:endParaRPr lang="el-GR" altLang="el-GR"/>
          </a:p>
        </p:txBody>
      </p:sp>
      <p:sp>
        <p:nvSpPr>
          <p:cNvPr id="20483" name="2 - Θέση περιεχομένου">
            <a:extLst>
              <a:ext uri="{FF2B5EF4-FFF2-40B4-BE49-F238E27FC236}">
                <a16:creationId xmlns:a16="http://schemas.microsoft.com/office/drawing/2014/main" id="{06C4EC5C-94D3-4A72-9524-1CD8081E56D3}"/>
              </a:ext>
            </a:extLst>
          </p:cNvPr>
          <p:cNvSpPr>
            <a:spLocks noGrp="1"/>
          </p:cNvSpPr>
          <p:nvPr>
            <p:ph sz="quarter" idx="1"/>
          </p:nvPr>
        </p:nvSpPr>
        <p:spPr>
          <a:xfrm>
            <a:off x="815975" y="1600200"/>
            <a:ext cx="10869613" cy="4614863"/>
          </a:xfrm>
          <a:ln w="57150">
            <a:solidFill>
              <a:schemeClr val="accent1"/>
            </a:solidFill>
            <a:miter lim="800000"/>
            <a:headEnd/>
            <a:tailEnd/>
          </a:ln>
        </p:spPr>
        <p:txBody>
          <a:bodyPr/>
          <a:lstStyle/>
          <a:p>
            <a:r>
              <a:rPr lang="en-US" altLang="el-GR">
                <a:solidFill>
                  <a:srgbClr val="CC0000"/>
                </a:solidFill>
              </a:rPr>
              <a:t>T</a:t>
            </a:r>
            <a:r>
              <a:rPr lang="el-GR" altLang="el-GR" b="1">
                <a:solidFill>
                  <a:srgbClr val="CC0000"/>
                </a:solidFill>
              </a:rPr>
              <a:t>α παρεμβατικά προγράμματα και η εισαγωγή σχολικών περιεχομένων μάθησης</a:t>
            </a:r>
            <a:r>
              <a:rPr lang="en-US" altLang="el-GR" b="1">
                <a:solidFill>
                  <a:srgbClr val="CC0000"/>
                </a:solidFill>
              </a:rPr>
              <a:t> </a:t>
            </a:r>
            <a:r>
              <a:rPr lang="el-GR" altLang="el-GR" b="1">
                <a:solidFill>
                  <a:srgbClr val="CC0000"/>
                </a:solidFill>
              </a:rPr>
              <a:t>στο νηπιαγωγείο, επικεντρώνονταν κυρίως</a:t>
            </a:r>
            <a:r>
              <a:rPr lang="en-US" altLang="el-GR" b="1">
                <a:solidFill>
                  <a:srgbClr val="CC0000"/>
                </a:solidFill>
              </a:rPr>
              <a:t>:</a:t>
            </a:r>
          </a:p>
          <a:p>
            <a:pPr>
              <a:buFont typeface="Wingdings" panose="05000000000000000000" pitchFamily="2" charset="2"/>
              <a:buBlip>
                <a:blip r:embed="rId2"/>
              </a:buBlip>
            </a:pPr>
            <a:r>
              <a:rPr lang="el-GR" altLang="el-GR"/>
              <a:t> στην προαγωγή της νοητικής ικανότητας του παιδιού,</a:t>
            </a:r>
            <a:endParaRPr lang="en-US" altLang="el-GR"/>
          </a:p>
          <a:p>
            <a:pPr>
              <a:buFont typeface="Wingdings" panose="05000000000000000000" pitchFamily="2" charset="2"/>
              <a:buBlip>
                <a:blip r:embed="rId2"/>
              </a:buBlip>
            </a:pPr>
            <a:r>
              <a:rPr lang="en-US" altLang="el-GR"/>
              <a:t> </a:t>
            </a:r>
            <a:r>
              <a:rPr lang="el-GR" altLang="el-GR"/>
              <a:t>τον περιορισμό των άνισων ευκαιριών στη σχολική τάξη,</a:t>
            </a:r>
            <a:endParaRPr lang="en-US" altLang="el-GR"/>
          </a:p>
          <a:p>
            <a:pPr>
              <a:buFont typeface="Wingdings" panose="05000000000000000000" pitchFamily="2" charset="2"/>
              <a:buBlip>
                <a:blip r:embed="rId2"/>
              </a:buBlip>
            </a:pPr>
            <a:r>
              <a:rPr lang="el-GR" altLang="el-GR"/>
              <a:t> την προαγωγή της ικανότητας των</a:t>
            </a:r>
            <a:r>
              <a:rPr lang="en-US" altLang="el-GR"/>
              <a:t> </a:t>
            </a:r>
            <a:r>
              <a:rPr lang="el-GR" altLang="el-GR"/>
              <a:t>παιδιών να μάθουν να γράφουν και να διαβάζουν, </a:t>
            </a:r>
            <a:endParaRPr lang="en-US" altLang="el-GR"/>
          </a:p>
          <a:p>
            <a:pPr>
              <a:buFont typeface="Wingdings" panose="05000000000000000000" pitchFamily="2" charset="2"/>
              <a:buBlip>
                <a:blip r:embed="rId2"/>
              </a:buBlip>
            </a:pPr>
            <a:r>
              <a:rPr lang="el-GR" altLang="el-GR"/>
              <a:t>την προετοιμασία τους για το σχολείο </a:t>
            </a:r>
            <a:endParaRPr lang="en-US" altLang="el-GR"/>
          </a:p>
          <a:p>
            <a:pPr>
              <a:buFont typeface="Wingdings" panose="05000000000000000000" pitchFamily="2" charset="2"/>
              <a:buBlip>
                <a:blip r:embed="rId2"/>
              </a:buBlip>
            </a:pPr>
            <a:r>
              <a:rPr lang="el-GR" altLang="el-GR"/>
              <a:t>αλλά και</a:t>
            </a:r>
            <a:r>
              <a:rPr lang="en-US" altLang="el-GR"/>
              <a:t> </a:t>
            </a:r>
            <a:r>
              <a:rPr lang="el-GR" altLang="el-GR"/>
              <a:t>τη σχολική τους επιτυχία.</a:t>
            </a:r>
          </a:p>
          <a:p>
            <a:endParaRPr lang="el-GR" altLang="el-GR"/>
          </a:p>
        </p:txBody>
      </p:sp>
      <p:sp>
        <p:nvSpPr>
          <p:cNvPr id="20484" name="3 - Θέση ημερομηνίας">
            <a:extLst>
              <a:ext uri="{FF2B5EF4-FFF2-40B4-BE49-F238E27FC236}">
                <a16:creationId xmlns:a16="http://schemas.microsoft.com/office/drawing/2014/main" id="{27074BB7-98D4-4E3C-8EEB-B051FF65ED8C}"/>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C0294D1F-6204-4D85-8AB5-434AA173842C}" type="datetime1">
              <a:rPr lang="el-GR" altLang="el-GR" smtClean="0">
                <a:solidFill>
                  <a:schemeClr val="tx2"/>
                </a:solidFill>
              </a:rPr>
              <a:pPr algn="r" eaLnBrk="1" hangingPunct="1"/>
              <a:t>22/12/2019</a:t>
            </a:fld>
            <a:endParaRPr lang="el-GR" altLang="el-GR">
              <a:solidFill>
                <a:schemeClr val="tx2"/>
              </a:solidFill>
            </a:endParaRPr>
          </a:p>
        </p:txBody>
      </p:sp>
      <p:sp>
        <p:nvSpPr>
          <p:cNvPr id="20485" name="4 - Θέση υποσέλιδου">
            <a:extLst>
              <a:ext uri="{FF2B5EF4-FFF2-40B4-BE49-F238E27FC236}">
                <a16:creationId xmlns:a16="http://schemas.microsoft.com/office/drawing/2014/main" id="{4A568CD0-2FD5-466C-BB82-AA474C75A798}"/>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6" name="5 - Θέση αριθμού διαφάνειας">
            <a:extLst>
              <a:ext uri="{FF2B5EF4-FFF2-40B4-BE49-F238E27FC236}">
                <a16:creationId xmlns:a16="http://schemas.microsoft.com/office/drawing/2014/main" id="{6D1D48F1-A687-4BC2-AF21-97F93AAF24C8}"/>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01E06281-1493-44FC-AC30-B9535C0B4C46}" type="slidenum">
              <a:rPr lang="el-GR" altLang="el-GR" sz="1200">
                <a:solidFill>
                  <a:srgbClr val="FFFFFF"/>
                </a:solidFill>
              </a:rPr>
              <a:pPr eaLnBrk="1" hangingPunct="1">
                <a:lnSpc>
                  <a:spcPct val="80000"/>
                </a:lnSpc>
              </a:pPr>
              <a:t>12</a:t>
            </a:fld>
            <a:endParaRPr lang="el-GR" altLang="el-GR" sz="1200">
              <a:solidFill>
                <a:srgbClr val="FFFFFF"/>
              </a:solidFill>
            </a:endParaRPr>
          </a:p>
        </p:txBody>
      </p:sp>
    </p:spTree>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2 - Θέση περιεχομένου">
            <a:extLst>
              <a:ext uri="{FF2B5EF4-FFF2-40B4-BE49-F238E27FC236}">
                <a16:creationId xmlns:a16="http://schemas.microsoft.com/office/drawing/2014/main" id="{A3E7E5AA-076C-42C2-921A-C62347CF26A4}"/>
              </a:ext>
            </a:extLst>
          </p:cNvPr>
          <p:cNvSpPr>
            <a:spLocks noGrp="1"/>
          </p:cNvSpPr>
          <p:nvPr>
            <p:ph sz="quarter" idx="1"/>
          </p:nvPr>
        </p:nvSpPr>
        <p:spPr>
          <a:xfrm>
            <a:off x="307975" y="0"/>
            <a:ext cx="11572875" cy="6096000"/>
          </a:xfrm>
        </p:spPr>
        <p:txBody>
          <a:bodyPr/>
          <a:lstStyle/>
          <a:p>
            <a:r>
              <a:rPr lang="en-US" altLang="el-GR" b="1">
                <a:solidFill>
                  <a:srgbClr val="C00000"/>
                </a:solidFill>
              </a:rPr>
              <a:t>T</a:t>
            </a:r>
            <a:r>
              <a:rPr lang="el-GR" altLang="el-GR" b="1">
                <a:solidFill>
                  <a:srgbClr val="C00000"/>
                </a:solidFill>
              </a:rPr>
              <a:t>η δεκαετία του ’90 </a:t>
            </a:r>
            <a:r>
              <a:rPr lang="el-GR" altLang="el-GR"/>
              <a:t>παρατηρείται μια γενική στροφή για αναδιάρθρωση της</a:t>
            </a:r>
            <a:r>
              <a:rPr lang="en-US" altLang="el-GR"/>
              <a:t> </a:t>
            </a:r>
            <a:r>
              <a:rPr lang="el-GR" altLang="el-GR"/>
              <a:t>εκπαίδευσης σε όλα τα επίπεδα, </a:t>
            </a:r>
            <a:r>
              <a:rPr lang="el-GR" altLang="el-GR" u="sng"/>
              <a:t>η οποία σε πολλές χώρες έλαβε χώρα</a:t>
            </a:r>
            <a:r>
              <a:rPr lang="en-US" altLang="el-GR" u="sng"/>
              <a:t>:</a:t>
            </a:r>
          </a:p>
          <a:p>
            <a:pPr>
              <a:buFont typeface="Wingdings" panose="05000000000000000000" pitchFamily="2" charset="2"/>
              <a:buNone/>
            </a:pPr>
            <a:endParaRPr lang="en-US" altLang="el-GR"/>
          </a:p>
          <a:p>
            <a:pPr>
              <a:buFont typeface="Wingdings" panose="05000000000000000000" pitchFamily="2" charset="2"/>
              <a:buChar char="Ø"/>
            </a:pPr>
            <a:r>
              <a:rPr lang="el-GR" altLang="el-GR"/>
              <a:t> με την εφαρμογή</a:t>
            </a:r>
            <a:r>
              <a:rPr lang="en-US" altLang="el-GR"/>
              <a:t> </a:t>
            </a:r>
            <a:r>
              <a:rPr lang="el-GR" altLang="el-GR"/>
              <a:t>εθνικών αναλυτικών προγραμμάτων σπουδών, </a:t>
            </a:r>
            <a:endParaRPr lang="en-US" altLang="el-GR"/>
          </a:p>
          <a:p>
            <a:pPr>
              <a:buFont typeface="Wingdings" panose="05000000000000000000" pitchFamily="2" charset="2"/>
              <a:buChar char="Ø"/>
            </a:pPr>
            <a:r>
              <a:rPr lang="el-GR" altLang="el-GR"/>
              <a:t>τον ορισμό διδακτικών και μαθησιακών στόχων,</a:t>
            </a:r>
            <a:r>
              <a:rPr lang="en-US" altLang="el-GR"/>
              <a:t> </a:t>
            </a:r>
          </a:p>
          <a:p>
            <a:pPr>
              <a:buFont typeface="Wingdings" panose="05000000000000000000" pitchFamily="2" charset="2"/>
              <a:buChar char="Ø"/>
            </a:pPr>
            <a:r>
              <a:rPr lang="el-GR" altLang="el-GR"/>
              <a:t>εθνικών τέστ αξιολόγησης, καθώς και νέες μορφές επιθεώρησης, μαζί με την όλη συζήτηση περί</a:t>
            </a:r>
            <a:r>
              <a:rPr lang="en-US" altLang="el-GR"/>
              <a:t> </a:t>
            </a:r>
            <a:r>
              <a:rPr lang="el-GR" altLang="el-GR"/>
              <a:t>αποδοτικότητας. </a:t>
            </a:r>
            <a:endParaRPr lang="en-US" altLang="el-GR"/>
          </a:p>
          <a:p>
            <a:pPr algn="just">
              <a:buFont typeface="Wingdings" panose="05000000000000000000" pitchFamily="2" charset="2"/>
              <a:buNone/>
            </a:pPr>
            <a:r>
              <a:rPr lang="en-US" altLang="el-GR" b="1">
                <a:solidFill>
                  <a:srgbClr val="0070C0"/>
                </a:solidFill>
              </a:rPr>
              <a:t>   </a:t>
            </a:r>
            <a:r>
              <a:rPr lang="el-GR" altLang="el-GR" b="1" i="1">
                <a:solidFill>
                  <a:srgbClr val="0070C0"/>
                </a:solidFill>
              </a:rPr>
              <a:t>Λόγω της σημασίας της πρώϊμης μάθησης και των ωφελειών των παιδιών</a:t>
            </a:r>
            <a:r>
              <a:rPr lang="en-US" altLang="el-GR" b="1" i="1">
                <a:solidFill>
                  <a:srgbClr val="0070C0"/>
                </a:solidFill>
              </a:rPr>
              <a:t> </a:t>
            </a:r>
            <a:r>
              <a:rPr lang="el-GR" altLang="el-GR" b="1" i="1">
                <a:solidFill>
                  <a:srgbClr val="0070C0"/>
                </a:solidFill>
              </a:rPr>
              <a:t>από την προσχολική εκπαίδευση, είναι εμφανής η επιθυμία για βελτίωση της ποιότητας των</a:t>
            </a:r>
            <a:r>
              <a:rPr lang="en-US" altLang="el-GR" b="1" i="1">
                <a:solidFill>
                  <a:srgbClr val="0070C0"/>
                </a:solidFill>
              </a:rPr>
              <a:t> </a:t>
            </a:r>
            <a:r>
              <a:rPr lang="el-GR" altLang="el-GR" b="1" i="1">
                <a:solidFill>
                  <a:srgbClr val="0070C0"/>
                </a:solidFill>
              </a:rPr>
              <a:t>υπηρεσιών που παρέχονται στα παιδιά της προσχολικής ηλικίας.</a:t>
            </a:r>
          </a:p>
          <a:p>
            <a:endParaRPr lang="el-GR" altLang="el-GR"/>
          </a:p>
          <a:p>
            <a:endParaRPr lang="el-GR" altLang="el-GR"/>
          </a:p>
        </p:txBody>
      </p:sp>
      <p:sp>
        <p:nvSpPr>
          <p:cNvPr id="21507" name="3 - Θέση ημερομηνίας">
            <a:extLst>
              <a:ext uri="{FF2B5EF4-FFF2-40B4-BE49-F238E27FC236}">
                <a16:creationId xmlns:a16="http://schemas.microsoft.com/office/drawing/2014/main" id="{6A87D2B3-6ED9-4CD1-AFD3-61A00DC68A25}"/>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6D00F7-A785-46C8-BAFD-0143A33D0FE0}" type="datetime1">
              <a:rPr lang="el-GR" altLang="el-GR" smtClean="0">
                <a:solidFill>
                  <a:schemeClr val="tx2"/>
                </a:solidFill>
              </a:rPr>
              <a:pPr algn="r" eaLnBrk="1" hangingPunct="1"/>
              <a:t>22/12/2019</a:t>
            </a:fld>
            <a:endParaRPr lang="el-GR" altLang="el-GR">
              <a:solidFill>
                <a:schemeClr val="tx2"/>
              </a:solidFill>
            </a:endParaRPr>
          </a:p>
        </p:txBody>
      </p:sp>
      <p:sp>
        <p:nvSpPr>
          <p:cNvPr id="21508" name="4 - Θέση υποσέλιδου">
            <a:extLst>
              <a:ext uri="{FF2B5EF4-FFF2-40B4-BE49-F238E27FC236}">
                <a16:creationId xmlns:a16="http://schemas.microsoft.com/office/drawing/2014/main" id="{05F300B9-51A2-45D9-B273-D2A1B79299A3}"/>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6" name="5 - Θέση αριθμού διαφάνειας">
            <a:extLst>
              <a:ext uri="{FF2B5EF4-FFF2-40B4-BE49-F238E27FC236}">
                <a16:creationId xmlns:a16="http://schemas.microsoft.com/office/drawing/2014/main" id="{95C1D83C-CFED-4DCE-B0BD-C40E772CF6C6}"/>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F3C0594F-9D87-4060-BB03-A4FE9ECEAA3A}" type="slidenum">
              <a:rPr lang="el-GR" altLang="el-GR" sz="1200">
                <a:solidFill>
                  <a:srgbClr val="FFFFFF"/>
                </a:solidFill>
              </a:rPr>
              <a:pPr eaLnBrk="1" hangingPunct="1">
                <a:lnSpc>
                  <a:spcPct val="80000"/>
                </a:lnSpc>
              </a:pPr>
              <a:t>13</a:t>
            </a:fld>
            <a:endParaRPr lang="el-GR" altLang="el-GR" sz="1200">
              <a:solidFill>
                <a:srgbClr val="FFFFFF"/>
              </a:solidFill>
            </a:endParaRPr>
          </a:p>
        </p:txBody>
      </p:sp>
    </p:spTree>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 Τίτλος">
            <a:extLst>
              <a:ext uri="{FF2B5EF4-FFF2-40B4-BE49-F238E27FC236}">
                <a16:creationId xmlns:a16="http://schemas.microsoft.com/office/drawing/2014/main" id="{31C320F0-7226-40CD-9266-ED89BD77A0CB}"/>
              </a:ext>
            </a:extLst>
          </p:cNvPr>
          <p:cNvSpPr>
            <a:spLocks noGrp="1"/>
          </p:cNvSpPr>
          <p:nvPr>
            <p:ph type="title"/>
          </p:nvPr>
        </p:nvSpPr>
        <p:spPr>
          <a:xfrm>
            <a:off x="815975" y="0"/>
            <a:ext cx="10869613" cy="1357313"/>
          </a:xfrm>
        </p:spPr>
        <p:txBody>
          <a:bodyPr/>
          <a:lstStyle/>
          <a:p>
            <a:br>
              <a:rPr lang="en-US" altLang="el-GR" sz="3200"/>
            </a:br>
            <a:r>
              <a:rPr lang="el-GR" altLang="el-GR" sz="3200" b="1"/>
              <a:t>Η σχολική ετοιμότητα σύμφωνα με το Αναλυτικό Πρόγραμμα Προσχολικής Αγωγής (ΠΔ 486/89)</a:t>
            </a:r>
            <a:br>
              <a:rPr lang="el-GR" altLang="el-GR"/>
            </a:br>
            <a:endParaRPr lang="el-GR" altLang="el-GR"/>
          </a:p>
        </p:txBody>
      </p:sp>
      <p:sp>
        <p:nvSpPr>
          <p:cNvPr id="22531" name="2 - Θέση περιεχομένου">
            <a:extLst>
              <a:ext uri="{FF2B5EF4-FFF2-40B4-BE49-F238E27FC236}">
                <a16:creationId xmlns:a16="http://schemas.microsoft.com/office/drawing/2014/main" id="{30C2C234-1694-4141-AFB1-6CF9945C54F2}"/>
              </a:ext>
            </a:extLst>
          </p:cNvPr>
          <p:cNvSpPr>
            <a:spLocks noGrp="1"/>
          </p:cNvSpPr>
          <p:nvPr>
            <p:ph sz="quarter" idx="1"/>
          </p:nvPr>
        </p:nvSpPr>
        <p:spPr>
          <a:xfrm>
            <a:off x="815975" y="1285875"/>
            <a:ext cx="11207750" cy="5143500"/>
          </a:xfrm>
          <a:ln w="57150">
            <a:solidFill>
              <a:schemeClr val="accent1"/>
            </a:solidFill>
            <a:miter lim="800000"/>
            <a:headEnd/>
            <a:tailEnd/>
          </a:ln>
        </p:spPr>
        <p:txBody>
          <a:bodyPr/>
          <a:lstStyle/>
          <a:p>
            <a:pPr>
              <a:lnSpc>
                <a:spcPct val="150000"/>
              </a:lnSpc>
            </a:pPr>
            <a:r>
              <a:rPr lang="el-GR" altLang="el-GR"/>
              <a:t>Να αποκτήσουν οι μαθητές εμπειρίες στους τομείς ανάπτυξης της προσωπικότητας:</a:t>
            </a:r>
          </a:p>
          <a:p>
            <a:pPr>
              <a:lnSpc>
                <a:spcPct val="150000"/>
              </a:lnSpc>
              <a:buFont typeface="Wingdings" panose="05000000000000000000" pitchFamily="2" charset="2"/>
              <a:buBlip>
                <a:blip r:embed="rId2"/>
              </a:buBlip>
            </a:pPr>
            <a:r>
              <a:rPr lang="el-GR" altLang="el-GR"/>
              <a:t>Συναισθηματικός τομέας</a:t>
            </a:r>
          </a:p>
          <a:p>
            <a:pPr>
              <a:lnSpc>
                <a:spcPct val="150000"/>
              </a:lnSpc>
              <a:buFont typeface="Wingdings" panose="05000000000000000000" pitchFamily="2" charset="2"/>
              <a:buBlip>
                <a:blip r:embed="rId2"/>
              </a:buBlip>
            </a:pPr>
            <a:r>
              <a:rPr lang="el-GR" altLang="el-GR"/>
              <a:t>Κοινωνικός τομέας</a:t>
            </a:r>
          </a:p>
          <a:p>
            <a:pPr>
              <a:lnSpc>
                <a:spcPct val="150000"/>
              </a:lnSpc>
              <a:buFont typeface="Wingdings" panose="05000000000000000000" pitchFamily="2" charset="2"/>
              <a:buBlip>
                <a:blip r:embed="rId2"/>
              </a:buBlip>
            </a:pPr>
            <a:r>
              <a:rPr lang="el-GR" altLang="el-GR"/>
              <a:t>Ψυχοκινητικός τομέας</a:t>
            </a:r>
          </a:p>
          <a:p>
            <a:pPr>
              <a:lnSpc>
                <a:spcPct val="150000"/>
              </a:lnSpc>
              <a:buFont typeface="Wingdings" panose="05000000000000000000" pitchFamily="2" charset="2"/>
              <a:buBlip>
                <a:blip r:embed="rId2"/>
              </a:buBlip>
            </a:pPr>
            <a:r>
              <a:rPr lang="el-GR" altLang="el-GR"/>
              <a:t>Νοητικός τομέας</a:t>
            </a:r>
          </a:p>
          <a:p>
            <a:pPr>
              <a:lnSpc>
                <a:spcPct val="150000"/>
              </a:lnSpc>
              <a:buFont typeface="Wingdings" panose="05000000000000000000" pitchFamily="2" charset="2"/>
              <a:buBlip>
                <a:blip r:embed="rId2"/>
              </a:buBlip>
            </a:pPr>
            <a:r>
              <a:rPr lang="el-GR" altLang="el-GR"/>
              <a:t>Αισθητικός τομέας</a:t>
            </a:r>
          </a:p>
          <a:p>
            <a:endParaRPr lang="el-GR" altLang="el-GR"/>
          </a:p>
        </p:txBody>
      </p:sp>
      <p:sp>
        <p:nvSpPr>
          <p:cNvPr id="22532" name="3 - Θέση ημερομηνίας">
            <a:extLst>
              <a:ext uri="{FF2B5EF4-FFF2-40B4-BE49-F238E27FC236}">
                <a16:creationId xmlns:a16="http://schemas.microsoft.com/office/drawing/2014/main" id="{5FA54C17-C81A-4C0B-86BF-118DFDE9AB3E}"/>
              </a:ext>
            </a:extLst>
          </p:cNvPr>
          <p:cNvSpPr>
            <a:spLocks noGrp="1"/>
          </p:cNvSpPr>
          <p:nvPr>
            <p:ph type="dt" sz="quarter" idx="10"/>
          </p:nvPr>
        </p:nvSpPr>
        <p:spPr bwMode="auto">
          <a:xfrm>
            <a:off x="8126413" y="6357938"/>
            <a:ext cx="3540125" cy="5000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B6A4FD3A-EF46-4C34-BA28-32430C5D108E}" type="datetime1">
              <a:rPr lang="el-GR" altLang="el-GR" smtClean="0">
                <a:solidFill>
                  <a:schemeClr val="tx2"/>
                </a:solidFill>
              </a:rPr>
              <a:pPr algn="r" eaLnBrk="1" hangingPunct="1"/>
              <a:t>22/12/2019</a:t>
            </a:fld>
            <a:endParaRPr lang="el-GR" altLang="el-GR">
              <a:solidFill>
                <a:schemeClr val="tx2"/>
              </a:solidFill>
            </a:endParaRPr>
          </a:p>
        </p:txBody>
      </p:sp>
      <p:sp>
        <p:nvSpPr>
          <p:cNvPr id="22533" name="4 - Θέση υποσέλιδου">
            <a:extLst>
              <a:ext uri="{FF2B5EF4-FFF2-40B4-BE49-F238E27FC236}">
                <a16:creationId xmlns:a16="http://schemas.microsoft.com/office/drawing/2014/main" id="{9B065F93-3E16-4C9E-B89E-603D6E2BF967}"/>
              </a:ext>
            </a:extLst>
          </p:cNvPr>
          <p:cNvSpPr>
            <a:spLocks noGrp="1"/>
          </p:cNvSpPr>
          <p:nvPr>
            <p:ph type="ftr" sz="quarter" idx="11"/>
          </p:nvPr>
        </p:nvSpPr>
        <p:spPr bwMode="auto">
          <a:xfrm>
            <a:off x="808038" y="6492875"/>
            <a:ext cx="72263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6" name="5 - Θέση αριθμού διαφάνειας">
            <a:extLst>
              <a:ext uri="{FF2B5EF4-FFF2-40B4-BE49-F238E27FC236}">
                <a16:creationId xmlns:a16="http://schemas.microsoft.com/office/drawing/2014/main" id="{C8563DC2-A423-4729-8B6D-144EECC1D221}"/>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66AB9804-D394-44DF-BEA0-197243EE51DA}" type="slidenum">
              <a:rPr lang="el-GR" altLang="el-GR" sz="1200">
                <a:solidFill>
                  <a:srgbClr val="FFFFFF"/>
                </a:solidFill>
              </a:rPr>
              <a:pPr eaLnBrk="1" hangingPunct="1">
                <a:lnSpc>
                  <a:spcPct val="80000"/>
                </a:lnSpc>
              </a:pPr>
              <a:t>14</a:t>
            </a:fld>
            <a:endParaRPr lang="el-GR" altLang="el-GR" sz="1200">
              <a:solidFill>
                <a:srgbClr val="FFFFFF"/>
              </a:solidFill>
            </a:endParaRPr>
          </a:p>
        </p:txBody>
      </p:sp>
    </p:spTree>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 Τίτλος">
            <a:extLst>
              <a:ext uri="{FF2B5EF4-FFF2-40B4-BE49-F238E27FC236}">
                <a16:creationId xmlns:a16="http://schemas.microsoft.com/office/drawing/2014/main" id="{BE674505-DA67-4343-B3C3-26C3CEEF4536}"/>
              </a:ext>
            </a:extLst>
          </p:cNvPr>
          <p:cNvSpPr>
            <a:spLocks noGrp="1"/>
          </p:cNvSpPr>
          <p:nvPr>
            <p:ph type="title"/>
          </p:nvPr>
        </p:nvSpPr>
        <p:spPr>
          <a:xfrm>
            <a:off x="815975" y="228600"/>
            <a:ext cx="10869613" cy="990600"/>
          </a:xfrm>
        </p:spPr>
        <p:txBody>
          <a:bodyPr/>
          <a:lstStyle/>
          <a:p>
            <a:pPr algn="ctr"/>
            <a:br>
              <a:rPr lang="en-US" altLang="el-GR" sz="2800"/>
            </a:br>
            <a:r>
              <a:rPr lang="el-GR" altLang="el-GR" sz="2800" b="1"/>
              <a:t>Η σχολική ετοιμότητα στα Αναλυτικά Προγράμματα από το 1989 μέχρι σήμερα</a:t>
            </a:r>
            <a:br>
              <a:rPr lang="el-GR" altLang="el-GR"/>
            </a:br>
            <a:endParaRPr lang="el-GR" altLang="el-GR"/>
          </a:p>
        </p:txBody>
      </p:sp>
      <p:sp>
        <p:nvSpPr>
          <p:cNvPr id="23555" name="2 - Θέση περιεχομένου">
            <a:extLst>
              <a:ext uri="{FF2B5EF4-FFF2-40B4-BE49-F238E27FC236}">
                <a16:creationId xmlns:a16="http://schemas.microsoft.com/office/drawing/2014/main" id="{3AE5E348-CE6C-49F2-8072-37E0FA73612F}"/>
              </a:ext>
            </a:extLst>
          </p:cNvPr>
          <p:cNvSpPr>
            <a:spLocks noGrp="1"/>
          </p:cNvSpPr>
          <p:nvPr>
            <p:ph sz="quarter" idx="1"/>
          </p:nvPr>
        </p:nvSpPr>
        <p:spPr>
          <a:xfrm>
            <a:off x="450850" y="1600200"/>
            <a:ext cx="11572875" cy="4495800"/>
          </a:xfrm>
        </p:spPr>
        <p:txBody>
          <a:bodyPr/>
          <a:lstStyle/>
          <a:p>
            <a:r>
              <a:rPr lang="el-GR" altLang="el-GR"/>
              <a:t>Από το 2000 επήλθαν σημαντικές αλλαγές στο χώρο της προσχολικής εκπαίδευσης, όπως</a:t>
            </a:r>
            <a:r>
              <a:rPr lang="en-US" altLang="el-GR"/>
              <a:t>:</a:t>
            </a:r>
          </a:p>
          <a:p>
            <a:pPr>
              <a:buFont typeface="Wingdings" panose="05000000000000000000" pitchFamily="2" charset="2"/>
              <a:buBlip>
                <a:blip r:embed="rId2"/>
              </a:buBlip>
            </a:pPr>
            <a:r>
              <a:rPr lang="el-GR" altLang="el-GR"/>
              <a:t> η αναγνώριση του θεσμού του Νηπιαγωγείου</a:t>
            </a:r>
            <a:endParaRPr lang="en-US" altLang="el-GR"/>
          </a:p>
          <a:p>
            <a:pPr>
              <a:buFont typeface="Wingdings" panose="05000000000000000000" pitchFamily="2" charset="2"/>
              <a:buBlip>
                <a:blip r:embed="rId2"/>
              </a:buBlip>
            </a:pPr>
            <a:r>
              <a:rPr lang="el-GR" altLang="el-GR"/>
              <a:t> και η υποχρεωτική φοίτηση των παιδιών για ένα σχολικό έτος,</a:t>
            </a:r>
            <a:endParaRPr lang="en-US" altLang="el-GR"/>
          </a:p>
          <a:p>
            <a:pPr>
              <a:buFont typeface="Wingdings" panose="05000000000000000000" pitchFamily="2" charset="2"/>
              <a:buNone/>
            </a:pPr>
            <a:r>
              <a:rPr lang="en-US" altLang="el-GR"/>
              <a:t>  </a:t>
            </a:r>
            <a:r>
              <a:rPr lang="el-GR" altLang="el-GR"/>
              <a:t> </a:t>
            </a:r>
            <a:r>
              <a:rPr lang="el-GR" altLang="el-GR" b="1" u="sng"/>
              <a:t>οι οποίες οδήγησαν στην αναμόρφωση των αναλυτικών προγραμμάτων της χώρας μας.</a:t>
            </a:r>
            <a:endParaRPr lang="en-US" altLang="el-GR" b="1" u="sng"/>
          </a:p>
          <a:p>
            <a:pPr algn="just">
              <a:buFont typeface="Wingdings" panose="05000000000000000000" pitchFamily="2" charset="2"/>
              <a:buNone/>
            </a:pPr>
            <a:r>
              <a:rPr lang="en-US" altLang="el-GR"/>
              <a:t>  </a:t>
            </a:r>
            <a:r>
              <a:rPr lang="el-GR" altLang="el-GR"/>
              <a:t> </a:t>
            </a:r>
            <a:r>
              <a:rPr lang="el-GR" altLang="el-GR" b="1">
                <a:solidFill>
                  <a:srgbClr val="0070C0"/>
                </a:solidFill>
              </a:rPr>
              <a:t>Προϊόν των εκπαιδευτικών μεταρρυθμίσεων ήταν το Διαθεματικό Ενιαίο Πλαίσιο Προγραμμάτων Σπουδών (ΔΕΠΠΣ) για το Νηπιαγωγείο, το οποίο σχεδιάστηκε το 2001 και άρχισε να εφαρμόζεται το 2003.</a:t>
            </a:r>
          </a:p>
          <a:p>
            <a:endParaRPr lang="el-GR" altLang="el-GR"/>
          </a:p>
        </p:txBody>
      </p:sp>
      <p:sp>
        <p:nvSpPr>
          <p:cNvPr id="23556" name="3 - Θέση ημερομηνίας">
            <a:extLst>
              <a:ext uri="{FF2B5EF4-FFF2-40B4-BE49-F238E27FC236}">
                <a16:creationId xmlns:a16="http://schemas.microsoft.com/office/drawing/2014/main" id="{9E09C1F8-5DEF-4044-8B9F-FB404B954810}"/>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D796A830-71E7-4D23-AFF9-428816E37F80}" type="datetime1">
              <a:rPr lang="el-GR" altLang="el-GR" smtClean="0">
                <a:solidFill>
                  <a:schemeClr val="tx2"/>
                </a:solidFill>
              </a:rPr>
              <a:pPr algn="r" eaLnBrk="1" hangingPunct="1"/>
              <a:t>22/12/2019</a:t>
            </a:fld>
            <a:endParaRPr lang="el-GR" altLang="el-GR">
              <a:solidFill>
                <a:schemeClr val="tx2"/>
              </a:solidFill>
            </a:endParaRPr>
          </a:p>
        </p:txBody>
      </p:sp>
      <p:sp>
        <p:nvSpPr>
          <p:cNvPr id="23557" name="4 - Θέση υποσέλιδου">
            <a:extLst>
              <a:ext uri="{FF2B5EF4-FFF2-40B4-BE49-F238E27FC236}">
                <a16:creationId xmlns:a16="http://schemas.microsoft.com/office/drawing/2014/main" id="{5FDB4805-83AF-4FE3-B6EB-656F015C26CE}"/>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6" name="5 - Θέση αριθμού διαφάνειας">
            <a:extLst>
              <a:ext uri="{FF2B5EF4-FFF2-40B4-BE49-F238E27FC236}">
                <a16:creationId xmlns:a16="http://schemas.microsoft.com/office/drawing/2014/main" id="{183DB447-35A3-4BE3-9E00-CB841B5C541F}"/>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05DD3C82-F399-4DF2-85DA-B69B55F55105}" type="slidenum">
              <a:rPr lang="el-GR" altLang="el-GR" sz="1200">
                <a:solidFill>
                  <a:srgbClr val="FFFFFF"/>
                </a:solidFill>
              </a:rPr>
              <a:pPr eaLnBrk="1" hangingPunct="1">
                <a:lnSpc>
                  <a:spcPct val="80000"/>
                </a:lnSpc>
              </a:pPr>
              <a:t>15</a:t>
            </a:fld>
            <a:endParaRPr lang="el-GR" altLang="el-GR" sz="1200">
              <a:solidFill>
                <a:srgbClr val="FFFFFF"/>
              </a:solidFill>
            </a:endParaRPr>
          </a:p>
        </p:txBody>
      </p:sp>
    </p:spTree>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 Τίτλος">
            <a:extLst>
              <a:ext uri="{FF2B5EF4-FFF2-40B4-BE49-F238E27FC236}">
                <a16:creationId xmlns:a16="http://schemas.microsoft.com/office/drawing/2014/main" id="{BAD105AD-8C97-414E-A842-B9D2106E1A1B}"/>
              </a:ext>
            </a:extLst>
          </p:cNvPr>
          <p:cNvSpPr>
            <a:spLocks noGrp="1"/>
          </p:cNvSpPr>
          <p:nvPr>
            <p:ph type="title"/>
          </p:nvPr>
        </p:nvSpPr>
        <p:spPr>
          <a:xfrm>
            <a:off x="815975" y="228600"/>
            <a:ext cx="10869613" cy="990600"/>
          </a:xfrm>
        </p:spPr>
        <p:txBody>
          <a:bodyPr/>
          <a:lstStyle/>
          <a:p>
            <a:pPr algn="ctr"/>
            <a:r>
              <a:rPr lang="el-GR" altLang="el-GR" sz="3600" b="1"/>
              <a:t>Σχετικά τώρα με το γνωστικό αντικείμενο της Γλώσσας</a:t>
            </a:r>
          </a:p>
        </p:txBody>
      </p:sp>
      <p:sp>
        <p:nvSpPr>
          <p:cNvPr id="24579" name="2 - Θέση περιεχομένου">
            <a:extLst>
              <a:ext uri="{FF2B5EF4-FFF2-40B4-BE49-F238E27FC236}">
                <a16:creationId xmlns:a16="http://schemas.microsoft.com/office/drawing/2014/main" id="{AB9A3D19-7503-4AA0-8FB8-DABB7014D854}"/>
              </a:ext>
            </a:extLst>
          </p:cNvPr>
          <p:cNvSpPr>
            <a:spLocks noGrp="1"/>
          </p:cNvSpPr>
          <p:nvPr>
            <p:ph sz="quarter" idx="1"/>
          </p:nvPr>
        </p:nvSpPr>
        <p:spPr>
          <a:xfrm>
            <a:off x="815975" y="1600200"/>
            <a:ext cx="10869613" cy="4495800"/>
          </a:xfrm>
        </p:spPr>
        <p:txBody>
          <a:bodyPr/>
          <a:lstStyle/>
          <a:p>
            <a:pPr algn="just"/>
            <a:r>
              <a:rPr lang="el-GR" altLang="el-GR" i="1">
                <a:solidFill>
                  <a:srgbClr val="C00000"/>
                </a:solidFill>
              </a:rPr>
              <a:t>«το </a:t>
            </a:r>
            <a:r>
              <a:rPr lang="el-GR" altLang="el-GR" i="1" u="sng">
                <a:solidFill>
                  <a:srgbClr val="C00000"/>
                </a:solidFill>
              </a:rPr>
              <a:t>ΔΕΠΠΣ</a:t>
            </a:r>
            <a:r>
              <a:rPr lang="el-GR" altLang="el-GR" i="1">
                <a:solidFill>
                  <a:srgbClr val="C00000"/>
                </a:solidFill>
              </a:rPr>
              <a:t> εγκαταλείπει το μοντέλο της αναγνωστικής ετοιμότητας και εστιάζει σε στρατηγικές διδασκαλίας –ή εξοικείωσης– με το γραπτό λόγο, μέσα από την εισαγωγή των πρακτικών του “αναδυόμενου γραμματισμού”</a:t>
            </a:r>
            <a:r>
              <a:rPr lang="el-GR" altLang="el-GR" i="1"/>
              <a:t> στη “μαθησιακή περιοχή της γλώσσας” αλλά και στις υπόλοιπες γνωστικές περιοχές».</a:t>
            </a:r>
            <a:endParaRPr lang="en-US" altLang="el-GR" i="1"/>
          </a:p>
          <a:p>
            <a:pPr algn="just"/>
            <a:r>
              <a:rPr lang="el-GR" altLang="el-GR" u="sng"/>
              <a:t>ως ένα ανοιχτό αναλυτικό πρόγραμμα</a:t>
            </a:r>
            <a:r>
              <a:rPr lang="en-US" altLang="el-GR" u="sng"/>
              <a:t>:</a:t>
            </a:r>
            <a:r>
              <a:rPr lang="el-GR" altLang="el-GR" u="sng"/>
              <a:t> </a:t>
            </a:r>
            <a:endParaRPr lang="en-US" altLang="el-GR" u="sng"/>
          </a:p>
          <a:p>
            <a:pPr algn="just">
              <a:buFont typeface="Wingdings" panose="05000000000000000000" pitchFamily="2" charset="2"/>
              <a:buChar char="Ø"/>
            </a:pPr>
            <a:r>
              <a:rPr lang="el-GR" altLang="el-GR"/>
              <a:t>δίνει γενικές κατευθυντήριες γραμμές σχετικά με τους διδακτικούς σκοπούς που πρέπει να επιτευχθούν,</a:t>
            </a:r>
            <a:endParaRPr lang="en-US" altLang="el-GR"/>
          </a:p>
          <a:p>
            <a:pPr algn="just">
              <a:buFont typeface="Wingdings" panose="05000000000000000000" pitchFamily="2" charset="2"/>
              <a:buChar char="Ø"/>
            </a:pPr>
            <a:r>
              <a:rPr lang="el-GR" altLang="el-GR"/>
              <a:t> αλλά δίνει και αρκετή ελευθερία στους εκπαιδευτικούς να δράσουν.</a:t>
            </a:r>
          </a:p>
          <a:p>
            <a:endParaRPr lang="el-GR" altLang="el-GR" i="1"/>
          </a:p>
          <a:p>
            <a:endParaRPr lang="el-GR" altLang="el-GR"/>
          </a:p>
        </p:txBody>
      </p:sp>
      <p:sp>
        <p:nvSpPr>
          <p:cNvPr id="24580" name="3 - Θέση ημερομηνίας">
            <a:extLst>
              <a:ext uri="{FF2B5EF4-FFF2-40B4-BE49-F238E27FC236}">
                <a16:creationId xmlns:a16="http://schemas.microsoft.com/office/drawing/2014/main" id="{944AB172-500F-4121-A589-782A6B9BC9FD}"/>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ABDD9147-30A6-4A13-8D8A-87501AF3990C}" type="datetime1">
              <a:rPr lang="el-GR" altLang="el-GR" smtClean="0">
                <a:solidFill>
                  <a:schemeClr val="tx2"/>
                </a:solidFill>
              </a:rPr>
              <a:pPr algn="r" eaLnBrk="1" hangingPunct="1"/>
              <a:t>22/12/2019</a:t>
            </a:fld>
            <a:endParaRPr lang="el-GR" altLang="el-GR">
              <a:solidFill>
                <a:schemeClr val="tx2"/>
              </a:solidFill>
            </a:endParaRPr>
          </a:p>
        </p:txBody>
      </p:sp>
      <p:sp>
        <p:nvSpPr>
          <p:cNvPr id="24581" name="4 - Θέση υποσέλιδου">
            <a:extLst>
              <a:ext uri="{FF2B5EF4-FFF2-40B4-BE49-F238E27FC236}">
                <a16:creationId xmlns:a16="http://schemas.microsoft.com/office/drawing/2014/main" id="{AA3F5BD2-1490-4F67-A0A2-D4829D28056E}"/>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6" name="5 - Θέση αριθμού διαφάνειας">
            <a:extLst>
              <a:ext uri="{FF2B5EF4-FFF2-40B4-BE49-F238E27FC236}">
                <a16:creationId xmlns:a16="http://schemas.microsoft.com/office/drawing/2014/main" id="{33F88DB9-DFC0-4376-B86D-1C94D861857A}"/>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3812C44E-3073-46B8-8370-D5763F498940}" type="slidenum">
              <a:rPr lang="el-GR" altLang="el-GR" sz="1200">
                <a:solidFill>
                  <a:srgbClr val="FFFFFF"/>
                </a:solidFill>
              </a:rPr>
              <a:pPr eaLnBrk="1" hangingPunct="1">
                <a:lnSpc>
                  <a:spcPct val="80000"/>
                </a:lnSpc>
              </a:pPr>
              <a:t>16</a:t>
            </a:fld>
            <a:endParaRPr lang="el-GR" altLang="el-GR" sz="1200">
              <a:solidFill>
                <a:srgbClr val="FFFFFF"/>
              </a:solidFill>
            </a:endParaRPr>
          </a:p>
        </p:txBody>
      </p:sp>
    </p:spTree>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 Τίτλος">
            <a:extLst>
              <a:ext uri="{FF2B5EF4-FFF2-40B4-BE49-F238E27FC236}">
                <a16:creationId xmlns:a16="http://schemas.microsoft.com/office/drawing/2014/main" id="{C04D11A0-BEB1-498A-AA12-E7353F032D7B}"/>
              </a:ext>
            </a:extLst>
          </p:cNvPr>
          <p:cNvSpPr>
            <a:spLocks noGrp="1"/>
          </p:cNvSpPr>
          <p:nvPr>
            <p:ph type="title"/>
          </p:nvPr>
        </p:nvSpPr>
        <p:spPr>
          <a:xfrm>
            <a:off x="815975" y="228600"/>
            <a:ext cx="10869613" cy="990600"/>
          </a:xfrm>
        </p:spPr>
        <p:txBody>
          <a:bodyPr/>
          <a:lstStyle/>
          <a:p>
            <a:endParaRPr lang="el-GR" altLang="el-GR"/>
          </a:p>
        </p:txBody>
      </p:sp>
      <p:sp>
        <p:nvSpPr>
          <p:cNvPr id="25603" name="2 - Θέση περιεχομένου">
            <a:extLst>
              <a:ext uri="{FF2B5EF4-FFF2-40B4-BE49-F238E27FC236}">
                <a16:creationId xmlns:a16="http://schemas.microsoft.com/office/drawing/2014/main" id="{75CCD6BB-20BC-4E1C-9294-502032975BCD}"/>
              </a:ext>
            </a:extLst>
          </p:cNvPr>
          <p:cNvSpPr>
            <a:spLocks noGrp="1"/>
          </p:cNvSpPr>
          <p:nvPr>
            <p:ph sz="quarter" idx="1"/>
          </p:nvPr>
        </p:nvSpPr>
        <p:spPr>
          <a:xfrm>
            <a:off x="815975" y="1600200"/>
            <a:ext cx="10869613" cy="4495800"/>
          </a:xfrm>
        </p:spPr>
        <p:txBody>
          <a:bodyPr/>
          <a:lstStyle/>
          <a:p>
            <a:r>
              <a:rPr lang="el-GR" altLang="el-GR"/>
              <a:t>Υποστηρικτικά στο έργο του/της νηπιαγωγού δημιουργήθηκε το </a:t>
            </a:r>
            <a:r>
              <a:rPr lang="el-GR" altLang="el-GR" u="sng"/>
              <a:t>2006 ο Οδηγός Νηπιαγωγού-Εκπαιδευτικοί σχεδιασμοί-Δημιουργικά περιβάλλοντα μάθησης</a:t>
            </a:r>
            <a:r>
              <a:rPr lang="el-GR" altLang="el-GR"/>
              <a:t> με βασικό σκοπό</a:t>
            </a:r>
            <a:r>
              <a:rPr lang="en-US" altLang="el-GR"/>
              <a:t>:</a:t>
            </a:r>
          </a:p>
          <a:p>
            <a:pPr algn="just"/>
            <a:r>
              <a:rPr lang="el-GR" altLang="el-GR" b="1">
                <a:solidFill>
                  <a:srgbClr val="C00000"/>
                </a:solidFill>
              </a:rPr>
              <a:t> «</a:t>
            </a:r>
            <a:r>
              <a:rPr lang="el-GR" altLang="el-GR" b="1" i="1">
                <a:solidFill>
                  <a:srgbClr val="C00000"/>
                </a:solidFill>
              </a:rPr>
              <a:t>να υποστηρίξει τους/τις νηπιαγωγούς να διαμορφώσουν στις τάξεις τους ένα μαθησιακό περιβάλλον, ανοιχτό και ευέλικτο, που διευκολύνει τη μαθησιακή προσπάθεια και ευνοεί την ανάπτυξη της αυτονομίας όλων των παιδιών, αλλά και να αποκτήσουν εφόδια για το σχεδιασμό και την πραγματοποίηση δημιουργικών</a:t>
            </a:r>
            <a:r>
              <a:rPr lang="en-US" altLang="el-GR" b="1" i="1">
                <a:solidFill>
                  <a:srgbClr val="C00000"/>
                </a:solidFill>
              </a:rPr>
              <a:t> </a:t>
            </a:r>
            <a:r>
              <a:rPr lang="el-GR" altLang="el-GR" b="1" i="1">
                <a:solidFill>
                  <a:srgbClr val="C00000"/>
                </a:solidFill>
              </a:rPr>
              <a:t>δραστηριοτήτων που θα συμβάλλουν στη γνωστική, κοινωνική, συναισθηματική και φυσική ανάπτυξη των παιδιών»</a:t>
            </a:r>
          </a:p>
          <a:p>
            <a:endParaRPr lang="el-GR" altLang="el-GR"/>
          </a:p>
        </p:txBody>
      </p:sp>
      <p:sp>
        <p:nvSpPr>
          <p:cNvPr id="25604" name="3 - Θέση ημερομηνίας">
            <a:extLst>
              <a:ext uri="{FF2B5EF4-FFF2-40B4-BE49-F238E27FC236}">
                <a16:creationId xmlns:a16="http://schemas.microsoft.com/office/drawing/2014/main" id="{3D5C3831-7EEA-4CF5-AA94-4BF5D74AEB6E}"/>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206FE47D-4C96-44DA-9213-96ED6B13B1B9}" type="datetime1">
              <a:rPr lang="el-GR" altLang="el-GR" smtClean="0">
                <a:solidFill>
                  <a:schemeClr val="tx2"/>
                </a:solidFill>
              </a:rPr>
              <a:pPr algn="r" eaLnBrk="1" hangingPunct="1"/>
              <a:t>22/12/2019</a:t>
            </a:fld>
            <a:endParaRPr lang="el-GR" altLang="el-GR">
              <a:solidFill>
                <a:schemeClr val="tx2"/>
              </a:solidFill>
            </a:endParaRPr>
          </a:p>
        </p:txBody>
      </p:sp>
      <p:sp>
        <p:nvSpPr>
          <p:cNvPr id="25605" name="4 - Θέση υποσέλιδου">
            <a:extLst>
              <a:ext uri="{FF2B5EF4-FFF2-40B4-BE49-F238E27FC236}">
                <a16:creationId xmlns:a16="http://schemas.microsoft.com/office/drawing/2014/main" id="{5CA1A395-BD88-4831-B0CD-669EC26CA813}"/>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6" name="5 - Θέση αριθμού διαφάνειας">
            <a:extLst>
              <a:ext uri="{FF2B5EF4-FFF2-40B4-BE49-F238E27FC236}">
                <a16:creationId xmlns:a16="http://schemas.microsoft.com/office/drawing/2014/main" id="{9B9E5033-2E21-4E46-9753-2B3119AA1543}"/>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94F1ED0D-1DFE-4D37-9956-0118D434F705}" type="slidenum">
              <a:rPr lang="el-GR" altLang="el-GR" sz="1200">
                <a:solidFill>
                  <a:srgbClr val="FFFFFF"/>
                </a:solidFill>
              </a:rPr>
              <a:pPr eaLnBrk="1" hangingPunct="1">
                <a:lnSpc>
                  <a:spcPct val="80000"/>
                </a:lnSpc>
              </a:pPr>
              <a:t>17</a:t>
            </a:fld>
            <a:endParaRPr lang="el-GR" altLang="el-GR" sz="1200">
              <a:solidFill>
                <a:srgbClr val="FFFFFF"/>
              </a:solidFill>
            </a:endParaRPr>
          </a:p>
        </p:txBody>
      </p:sp>
    </p:spTree>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 Τίτλος">
            <a:extLst>
              <a:ext uri="{FF2B5EF4-FFF2-40B4-BE49-F238E27FC236}">
                <a16:creationId xmlns:a16="http://schemas.microsoft.com/office/drawing/2014/main" id="{36A090E5-CC48-48C4-A753-209C04FF6A57}"/>
              </a:ext>
            </a:extLst>
          </p:cNvPr>
          <p:cNvSpPr>
            <a:spLocks noGrp="1"/>
          </p:cNvSpPr>
          <p:nvPr>
            <p:ph type="title"/>
          </p:nvPr>
        </p:nvSpPr>
        <p:spPr>
          <a:xfrm>
            <a:off x="815975" y="228600"/>
            <a:ext cx="10869613" cy="1271588"/>
          </a:xfrm>
        </p:spPr>
        <p:txBody>
          <a:bodyPr/>
          <a:lstStyle/>
          <a:p>
            <a:r>
              <a:rPr lang="el-GR" altLang="el-GR" sz="2800" b="1"/>
              <a:t>Μαθησιακή ετοιμότητα – μαθησιακό προφίλ (Οδηγός Εκπαιδευτικού για το Πρόγραμμα Σπουδών του Νηπιαγωγείου, 2011)</a:t>
            </a:r>
            <a:br>
              <a:rPr lang="el-GR" altLang="el-GR"/>
            </a:br>
            <a:endParaRPr lang="el-GR" altLang="el-GR"/>
          </a:p>
        </p:txBody>
      </p:sp>
      <p:sp>
        <p:nvSpPr>
          <p:cNvPr id="26627" name="2 - Θέση περιεχομένου">
            <a:extLst>
              <a:ext uri="{FF2B5EF4-FFF2-40B4-BE49-F238E27FC236}">
                <a16:creationId xmlns:a16="http://schemas.microsoft.com/office/drawing/2014/main" id="{9CEE469D-8F11-45B6-BE8F-3A48AF43DED3}"/>
              </a:ext>
            </a:extLst>
          </p:cNvPr>
          <p:cNvSpPr>
            <a:spLocks noGrp="1"/>
          </p:cNvSpPr>
          <p:nvPr>
            <p:ph sz="quarter" idx="1"/>
          </p:nvPr>
        </p:nvSpPr>
        <p:spPr>
          <a:xfrm>
            <a:off x="815975" y="1600200"/>
            <a:ext cx="10869613" cy="4495800"/>
          </a:xfrm>
          <a:ln w="57150">
            <a:solidFill>
              <a:schemeClr val="accent1"/>
            </a:solidFill>
            <a:miter lim="800000"/>
            <a:headEnd/>
            <a:tailEnd/>
          </a:ln>
        </p:spPr>
        <p:txBody>
          <a:bodyPr/>
          <a:lstStyle/>
          <a:p>
            <a:pPr>
              <a:lnSpc>
                <a:spcPct val="150000"/>
              </a:lnSpc>
            </a:pPr>
            <a:r>
              <a:rPr lang="el-GR" altLang="el-GR"/>
              <a:t>Κάθε παιδί μαθαίνει μέσα από πολλούς και διαφορετικούς τρόπους</a:t>
            </a:r>
            <a:r>
              <a:rPr lang="en-US" altLang="el-GR"/>
              <a:t>:</a:t>
            </a:r>
          </a:p>
          <a:p>
            <a:pPr>
              <a:lnSpc>
                <a:spcPct val="150000"/>
              </a:lnSpc>
              <a:buFont typeface="Wingdings" panose="05000000000000000000" pitchFamily="2" charset="2"/>
              <a:buChar char="Ø"/>
            </a:pPr>
            <a:r>
              <a:rPr lang="el-GR" altLang="el-GR"/>
              <a:t>οπτικά,</a:t>
            </a:r>
            <a:endParaRPr lang="en-US" altLang="el-GR"/>
          </a:p>
          <a:p>
            <a:pPr>
              <a:lnSpc>
                <a:spcPct val="150000"/>
              </a:lnSpc>
              <a:buFont typeface="Wingdings" panose="05000000000000000000" pitchFamily="2" charset="2"/>
              <a:buChar char="Ø"/>
            </a:pPr>
            <a:r>
              <a:rPr lang="el-GR" altLang="el-GR"/>
              <a:t> ακουστικά,</a:t>
            </a:r>
            <a:endParaRPr lang="en-US" altLang="el-GR"/>
          </a:p>
          <a:p>
            <a:pPr>
              <a:lnSpc>
                <a:spcPct val="150000"/>
              </a:lnSpc>
              <a:buFont typeface="Wingdings" panose="05000000000000000000" pitchFamily="2" charset="2"/>
              <a:buChar char="Ø"/>
            </a:pPr>
            <a:r>
              <a:rPr lang="el-GR" altLang="el-GR"/>
              <a:t> μέσα από κίνηση,</a:t>
            </a:r>
            <a:endParaRPr lang="en-US" altLang="el-GR"/>
          </a:p>
          <a:p>
            <a:pPr>
              <a:lnSpc>
                <a:spcPct val="150000"/>
              </a:lnSpc>
              <a:buFont typeface="Wingdings" panose="05000000000000000000" pitchFamily="2" charset="2"/>
              <a:buChar char="Ø"/>
            </a:pPr>
            <a:r>
              <a:rPr lang="el-GR" altLang="el-GR"/>
              <a:t> ατομικά,</a:t>
            </a:r>
            <a:endParaRPr lang="en-US" altLang="el-GR"/>
          </a:p>
          <a:p>
            <a:pPr>
              <a:lnSpc>
                <a:spcPct val="150000"/>
              </a:lnSpc>
              <a:buFont typeface="Wingdings" panose="05000000000000000000" pitchFamily="2" charset="2"/>
              <a:buChar char="Ø"/>
            </a:pPr>
            <a:r>
              <a:rPr lang="el-GR" altLang="el-GR"/>
              <a:t> σε ομάδες</a:t>
            </a:r>
          </a:p>
          <a:p>
            <a:endParaRPr lang="el-GR" altLang="el-GR"/>
          </a:p>
        </p:txBody>
      </p:sp>
      <p:sp>
        <p:nvSpPr>
          <p:cNvPr id="26628" name="3 - Θέση ημερομηνίας">
            <a:extLst>
              <a:ext uri="{FF2B5EF4-FFF2-40B4-BE49-F238E27FC236}">
                <a16:creationId xmlns:a16="http://schemas.microsoft.com/office/drawing/2014/main" id="{35025FB3-BB10-43BD-B8BE-CF0F0F748B44}"/>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FB7D427A-C84E-457E-AB23-88F7ED65CB12}" type="datetime1">
              <a:rPr lang="el-GR" altLang="el-GR" smtClean="0">
                <a:solidFill>
                  <a:schemeClr val="tx2"/>
                </a:solidFill>
              </a:rPr>
              <a:pPr algn="r" eaLnBrk="1" hangingPunct="1"/>
              <a:t>22/12/2019</a:t>
            </a:fld>
            <a:endParaRPr lang="el-GR" altLang="el-GR">
              <a:solidFill>
                <a:schemeClr val="tx2"/>
              </a:solidFill>
            </a:endParaRPr>
          </a:p>
        </p:txBody>
      </p:sp>
      <p:sp>
        <p:nvSpPr>
          <p:cNvPr id="26629" name="4 - Θέση υποσέλιδου">
            <a:extLst>
              <a:ext uri="{FF2B5EF4-FFF2-40B4-BE49-F238E27FC236}">
                <a16:creationId xmlns:a16="http://schemas.microsoft.com/office/drawing/2014/main" id="{7A3722A5-4E6E-484A-A05D-967B857A90E8}"/>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6" name="5 - Θέση αριθμού διαφάνειας">
            <a:extLst>
              <a:ext uri="{FF2B5EF4-FFF2-40B4-BE49-F238E27FC236}">
                <a16:creationId xmlns:a16="http://schemas.microsoft.com/office/drawing/2014/main" id="{40D5CEFF-3159-48A2-831B-51AE074E6C93}"/>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9C37EE1C-C846-49BB-A2E4-D336EC35AF7C}" type="slidenum">
              <a:rPr lang="el-GR" altLang="el-GR" sz="1200">
                <a:solidFill>
                  <a:srgbClr val="FFFFFF"/>
                </a:solidFill>
              </a:rPr>
              <a:pPr eaLnBrk="1" hangingPunct="1">
                <a:lnSpc>
                  <a:spcPct val="80000"/>
                </a:lnSpc>
              </a:pPr>
              <a:t>18</a:t>
            </a:fld>
            <a:endParaRPr lang="el-GR" altLang="el-GR" sz="1200">
              <a:solidFill>
                <a:srgbClr val="FFFFFF"/>
              </a:solidFill>
            </a:endParaRPr>
          </a:p>
        </p:txBody>
      </p:sp>
    </p:spTree>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 Τίτλος">
            <a:extLst>
              <a:ext uri="{FF2B5EF4-FFF2-40B4-BE49-F238E27FC236}">
                <a16:creationId xmlns:a16="http://schemas.microsoft.com/office/drawing/2014/main" id="{733E6FE9-38F3-4D19-9BF6-AB90C9C64428}"/>
              </a:ext>
            </a:extLst>
          </p:cNvPr>
          <p:cNvSpPr>
            <a:spLocks noGrp="1"/>
          </p:cNvSpPr>
          <p:nvPr>
            <p:ph type="title"/>
          </p:nvPr>
        </p:nvSpPr>
        <p:spPr>
          <a:xfrm>
            <a:off x="815975" y="228600"/>
            <a:ext cx="10869613" cy="990600"/>
          </a:xfrm>
        </p:spPr>
        <p:txBody>
          <a:bodyPr/>
          <a:lstStyle/>
          <a:p>
            <a:br>
              <a:rPr lang="el-GR" altLang="el-GR"/>
            </a:br>
            <a:r>
              <a:rPr lang="el-GR" altLang="el-GR"/>
              <a:t>Γίνεται λόγος για τον </a:t>
            </a:r>
            <a:r>
              <a:rPr lang="el-GR" altLang="el-GR" i="1"/>
              <a:t>«πολυγραμματισμό»</a:t>
            </a:r>
            <a:br>
              <a:rPr lang="el-GR" altLang="el-GR" i="1"/>
            </a:br>
            <a:endParaRPr lang="el-GR" altLang="el-GR"/>
          </a:p>
        </p:txBody>
      </p:sp>
      <p:sp>
        <p:nvSpPr>
          <p:cNvPr id="27651" name="2 - Θέση περιεχομένου">
            <a:extLst>
              <a:ext uri="{FF2B5EF4-FFF2-40B4-BE49-F238E27FC236}">
                <a16:creationId xmlns:a16="http://schemas.microsoft.com/office/drawing/2014/main" id="{E95BF18D-1CD5-45BE-935C-1AF4F02EAF1F}"/>
              </a:ext>
            </a:extLst>
          </p:cNvPr>
          <p:cNvSpPr>
            <a:spLocks noGrp="1"/>
          </p:cNvSpPr>
          <p:nvPr>
            <p:ph sz="quarter" idx="1"/>
          </p:nvPr>
        </p:nvSpPr>
        <p:spPr>
          <a:xfrm>
            <a:off x="815975" y="1600200"/>
            <a:ext cx="10869613" cy="4495800"/>
          </a:xfrm>
        </p:spPr>
        <p:txBody>
          <a:bodyPr/>
          <a:lstStyle/>
          <a:p>
            <a:r>
              <a:rPr lang="el-GR" altLang="el-GR" i="1" u="sng"/>
              <a:t>Ο οποίος ορίζεται με βάση δύο διακριτές διαστάσεις της γλώσσας.</a:t>
            </a:r>
          </a:p>
          <a:p>
            <a:pPr>
              <a:buFont typeface="Wingdings" panose="05000000000000000000" pitchFamily="2" charset="2"/>
              <a:buNone/>
            </a:pPr>
            <a:endParaRPr lang="el-GR" altLang="el-GR" b="1" i="1" u="sng"/>
          </a:p>
          <a:p>
            <a:pPr>
              <a:buFont typeface="Wingdings" panose="05000000000000000000" pitchFamily="2" charset="2"/>
              <a:buNone/>
            </a:pPr>
            <a:r>
              <a:rPr lang="el-GR" altLang="el-GR" b="1" i="1" u="sng"/>
              <a:t>Συνδέεται</a:t>
            </a:r>
            <a:r>
              <a:rPr lang="en-US" altLang="el-GR" b="1" i="1" u="sng"/>
              <a:t>:</a:t>
            </a:r>
            <a:endParaRPr lang="el-GR" altLang="el-GR" b="1" i="1" u="sng"/>
          </a:p>
          <a:p>
            <a:pPr>
              <a:lnSpc>
                <a:spcPct val="150000"/>
              </a:lnSpc>
              <a:buFont typeface="Wingdings" panose="05000000000000000000" pitchFamily="2" charset="2"/>
              <a:buChar char="Ø"/>
            </a:pPr>
            <a:r>
              <a:rPr lang="el-GR" altLang="el-GR" i="1"/>
              <a:t> με την «συνεχώς αυξανόμενη ποικιλία σημαντικών τρόπων κατασκευής νοήματος» </a:t>
            </a:r>
          </a:p>
          <a:p>
            <a:pPr>
              <a:lnSpc>
                <a:spcPct val="150000"/>
              </a:lnSpc>
              <a:buFont typeface="Wingdings" panose="05000000000000000000" pitchFamily="2" charset="2"/>
              <a:buChar char="Ø"/>
            </a:pPr>
            <a:r>
              <a:rPr lang="el-GR" altLang="el-GR" i="1"/>
              <a:t>και με τη «συνεχή διερεύνηση της πολιτισμικής και γλωσσικής διαφορετικότητας»</a:t>
            </a:r>
          </a:p>
          <a:p>
            <a:endParaRPr lang="el-GR" altLang="el-GR"/>
          </a:p>
        </p:txBody>
      </p:sp>
      <p:sp>
        <p:nvSpPr>
          <p:cNvPr id="27652" name="3 - Θέση ημερομηνίας">
            <a:extLst>
              <a:ext uri="{FF2B5EF4-FFF2-40B4-BE49-F238E27FC236}">
                <a16:creationId xmlns:a16="http://schemas.microsoft.com/office/drawing/2014/main" id="{EFE990E1-B3CE-481A-8E68-1FF4B53E4F55}"/>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737A5BB2-E9B1-4FF3-AA7A-7BC75CCE0C8A}" type="datetime1">
              <a:rPr lang="el-GR" altLang="el-GR" smtClean="0">
                <a:solidFill>
                  <a:schemeClr val="tx2"/>
                </a:solidFill>
              </a:rPr>
              <a:pPr algn="r" eaLnBrk="1" hangingPunct="1"/>
              <a:t>22/12/2019</a:t>
            </a:fld>
            <a:endParaRPr lang="el-GR" altLang="el-GR">
              <a:solidFill>
                <a:schemeClr val="tx2"/>
              </a:solidFill>
            </a:endParaRPr>
          </a:p>
        </p:txBody>
      </p:sp>
      <p:sp>
        <p:nvSpPr>
          <p:cNvPr id="27653" name="4 - Θέση υποσέλιδου">
            <a:extLst>
              <a:ext uri="{FF2B5EF4-FFF2-40B4-BE49-F238E27FC236}">
                <a16:creationId xmlns:a16="http://schemas.microsoft.com/office/drawing/2014/main" id="{28CD20A3-3DCB-4E8D-AAC1-76121B6ED4B8}"/>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6" name="5 - Θέση αριθμού διαφάνειας">
            <a:extLst>
              <a:ext uri="{FF2B5EF4-FFF2-40B4-BE49-F238E27FC236}">
                <a16:creationId xmlns:a16="http://schemas.microsoft.com/office/drawing/2014/main" id="{C56CF344-2A5E-4A1F-93C0-9D3FD6D94610}"/>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092ACE71-22BD-4705-B37D-29E89641C923}" type="slidenum">
              <a:rPr lang="el-GR" altLang="el-GR" sz="1200">
                <a:solidFill>
                  <a:srgbClr val="FFFFFF"/>
                </a:solidFill>
              </a:rPr>
              <a:pPr eaLnBrk="1" hangingPunct="1">
                <a:lnSpc>
                  <a:spcPct val="80000"/>
                </a:lnSpc>
              </a:pPr>
              <a:t>19</a:t>
            </a:fld>
            <a:endParaRPr lang="el-GR" altLang="el-GR" sz="1200">
              <a:solidFill>
                <a:srgbClr val="FFFFFF"/>
              </a:solidFill>
            </a:endParaRPr>
          </a:p>
        </p:txBody>
      </p:sp>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 Τίτλος">
            <a:extLst>
              <a:ext uri="{FF2B5EF4-FFF2-40B4-BE49-F238E27FC236}">
                <a16:creationId xmlns:a16="http://schemas.microsoft.com/office/drawing/2014/main" id="{4739EDBE-CFEF-49EE-ACEC-AA265868BBDD}"/>
              </a:ext>
            </a:extLst>
          </p:cNvPr>
          <p:cNvSpPr>
            <a:spLocks noGrp="1"/>
          </p:cNvSpPr>
          <p:nvPr>
            <p:ph type="title"/>
          </p:nvPr>
        </p:nvSpPr>
        <p:spPr>
          <a:xfrm>
            <a:off x="815975" y="228600"/>
            <a:ext cx="10869613" cy="990600"/>
          </a:xfrm>
        </p:spPr>
        <p:txBody>
          <a:bodyPr>
            <a:normAutofit/>
          </a:bodyPr>
          <a:lstStyle/>
          <a:p>
            <a:pPr algn="ctr" eaLnBrk="1" fontAlgn="auto" hangingPunct="1">
              <a:spcAft>
                <a:spcPts val="0"/>
              </a:spcAft>
              <a:defRPr/>
            </a:pPr>
            <a:r>
              <a:rPr lang="el-GR" sz="3200" b="1" dirty="0">
                <a:solidFill>
                  <a:schemeClr val="accent1">
                    <a:lumMod val="60000"/>
                    <a:lumOff val="40000"/>
                  </a:schemeClr>
                </a:solidFill>
              </a:rPr>
              <a:t>Περιεχόμενα Μαθήματος</a:t>
            </a:r>
          </a:p>
        </p:txBody>
      </p:sp>
      <p:sp>
        <p:nvSpPr>
          <p:cNvPr id="10243" name="5 - Θέση ημερομηνίας">
            <a:extLst>
              <a:ext uri="{FF2B5EF4-FFF2-40B4-BE49-F238E27FC236}">
                <a16:creationId xmlns:a16="http://schemas.microsoft.com/office/drawing/2014/main" id="{1F270C66-4A7A-4E87-B59F-3F03B061509F}"/>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CB8867E-A4C0-493E-BD9A-66F2F3EFCCFD}" type="datetime1">
              <a:rPr lang="el-GR" altLang="el-GR" smtClean="0">
                <a:solidFill>
                  <a:schemeClr val="tx2"/>
                </a:solidFill>
              </a:rPr>
              <a:pPr eaLnBrk="1" hangingPunct="1"/>
              <a:t>22/12/2019</a:t>
            </a:fld>
            <a:endParaRPr lang="el-GR" altLang="el-GR">
              <a:solidFill>
                <a:schemeClr val="tx2"/>
              </a:solidFill>
            </a:endParaRPr>
          </a:p>
        </p:txBody>
      </p:sp>
      <p:sp>
        <p:nvSpPr>
          <p:cNvPr id="10244" name="4 - Θέση υποσέλιδου">
            <a:extLst>
              <a:ext uri="{FF2B5EF4-FFF2-40B4-BE49-F238E27FC236}">
                <a16:creationId xmlns:a16="http://schemas.microsoft.com/office/drawing/2014/main" id="{136A929F-A778-4113-B360-EE4D3931D67E}"/>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4" name="3 - Θέση αριθμού διαφάνειας">
            <a:extLst>
              <a:ext uri="{FF2B5EF4-FFF2-40B4-BE49-F238E27FC236}">
                <a16:creationId xmlns:a16="http://schemas.microsoft.com/office/drawing/2014/main" id="{AEE40E26-90A3-4C45-B8C9-0D51B0C58875}"/>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5D78E4A3-FFD1-4676-BAF5-BCFC16F20DBC}" type="slidenum">
              <a:rPr lang="el-GR" altLang="el-GR" sz="1200">
                <a:solidFill>
                  <a:srgbClr val="FFFFFF"/>
                </a:solidFill>
              </a:rPr>
              <a:pPr eaLnBrk="1" hangingPunct="1">
                <a:lnSpc>
                  <a:spcPct val="80000"/>
                </a:lnSpc>
              </a:pPr>
              <a:t>2</a:t>
            </a:fld>
            <a:endParaRPr lang="el-GR" altLang="el-GR" sz="1200">
              <a:solidFill>
                <a:srgbClr val="FFFFFF"/>
              </a:solidFill>
            </a:endParaRPr>
          </a:p>
        </p:txBody>
      </p:sp>
      <p:sp>
        <p:nvSpPr>
          <p:cNvPr id="10246" name="2 - Θέση περιεχομένου">
            <a:extLst>
              <a:ext uri="{FF2B5EF4-FFF2-40B4-BE49-F238E27FC236}">
                <a16:creationId xmlns:a16="http://schemas.microsoft.com/office/drawing/2014/main" id="{33657BB8-2B1F-415D-A313-4E45BEA8C633}"/>
              </a:ext>
            </a:extLst>
          </p:cNvPr>
          <p:cNvSpPr>
            <a:spLocks noGrp="1"/>
          </p:cNvSpPr>
          <p:nvPr>
            <p:ph sz="quarter" idx="1"/>
          </p:nvPr>
        </p:nvSpPr>
        <p:spPr>
          <a:xfrm>
            <a:off x="815975" y="1600200"/>
            <a:ext cx="10869613" cy="4495800"/>
          </a:xfrm>
        </p:spPr>
        <p:txBody>
          <a:bodyPr/>
          <a:lstStyle/>
          <a:p>
            <a:pPr eaLnBrk="1" hangingPunct="1">
              <a:buFont typeface="Arial" panose="020B0604020202020204" pitchFamily="34" charset="0"/>
              <a:buBlip>
                <a:blip r:embed="rId2"/>
              </a:buBlip>
            </a:pPr>
            <a:r>
              <a:rPr lang="el-GR" altLang="el-GR" sz="2400"/>
              <a:t>Τύποι παιδαγωγικών Σχεδίων</a:t>
            </a:r>
          </a:p>
          <a:p>
            <a:pPr eaLnBrk="1" hangingPunct="1">
              <a:buFont typeface="Wingdings" panose="05000000000000000000" pitchFamily="2" charset="2"/>
              <a:buChar char="ü"/>
            </a:pPr>
            <a:r>
              <a:rPr lang="el-GR" altLang="el-GR" sz="2400"/>
              <a:t>Οι παιδαγωγικές απόψεις του Fröbel</a:t>
            </a:r>
          </a:p>
          <a:p>
            <a:pPr eaLnBrk="1" hangingPunct="1">
              <a:buFont typeface="Wingdings" panose="05000000000000000000" pitchFamily="2" charset="2"/>
              <a:buChar char="ü"/>
            </a:pPr>
            <a:r>
              <a:rPr lang="el-GR" altLang="el-GR" sz="2400"/>
              <a:t>Η παιδαγωγική του </a:t>
            </a:r>
            <a:r>
              <a:rPr lang="en-US" altLang="el-GR" sz="2400"/>
              <a:t>Waldorf</a:t>
            </a:r>
            <a:endParaRPr lang="el-GR" altLang="el-GR" sz="2400"/>
          </a:p>
          <a:p>
            <a:pPr eaLnBrk="1" hangingPunct="1">
              <a:buFont typeface="Wingdings" panose="05000000000000000000" pitchFamily="2" charset="2"/>
              <a:buChar char="ü"/>
            </a:pPr>
            <a:r>
              <a:rPr lang="el-GR" altLang="el-GR" sz="2400"/>
              <a:t>Η παιδαγωγική και διδακτική πρακτική της </a:t>
            </a:r>
            <a:r>
              <a:rPr lang="en-US" altLang="el-GR" sz="2400"/>
              <a:t>Montessori</a:t>
            </a:r>
            <a:endParaRPr lang="el-GR" altLang="el-GR" sz="2400"/>
          </a:p>
          <a:p>
            <a:pPr eaLnBrk="1" hangingPunct="1">
              <a:buFont typeface="Arial" panose="020B0604020202020204" pitchFamily="34" charset="0"/>
              <a:buBlip>
                <a:blip r:embed="rId2"/>
              </a:buBlip>
            </a:pPr>
            <a:r>
              <a:rPr lang="el-GR" altLang="el-GR" sz="2400"/>
              <a:t>Διδακτικές Προτάσεις</a:t>
            </a:r>
          </a:p>
          <a:p>
            <a:pPr eaLnBrk="1" hangingPunct="1"/>
            <a:r>
              <a:rPr lang="el-GR" altLang="el-GR" sz="2400"/>
              <a:t>Α) Η πρόταση της αναπτυξιακής (λειτουργικής) θεώρησης</a:t>
            </a:r>
          </a:p>
          <a:p>
            <a:pPr eaLnBrk="1" hangingPunct="1"/>
            <a:r>
              <a:rPr lang="el-GR" altLang="el-GR" sz="2400"/>
              <a:t>Β) Η πρόταση της ακαδημαϊκής (επιστημονικής) θεώρησης</a:t>
            </a:r>
          </a:p>
          <a:p>
            <a:pPr eaLnBrk="1" hangingPunct="1"/>
            <a:r>
              <a:rPr lang="el-GR" altLang="el-GR" sz="2400"/>
              <a:t>Γ) Η πρόταση της βιωματικής – κοινωνικής θεώρησης</a:t>
            </a:r>
          </a:p>
          <a:p>
            <a:pPr eaLnBrk="1" hangingPunct="1">
              <a:buFont typeface="Arial" panose="020B0604020202020204" pitchFamily="34" charset="0"/>
              <a:buBlip>
                <a:blip r:embed="rId2"/>
              </a:buBlip>
            </a:pPr>
            <a:r>
              <a:rPr lang="el-GR" altLang="el-GR" sz="2400"/>
              <a:t>Προγράμματα Ενιαίας Δομής</a:t>
            </a:r>
          </a:p>
          <a:p>
            <a:pPr eaLnBrk="1" hangingPunct="1"/>
            <a:endParaRPr lang="el-GR" altLang="el-GR" sz="2000"/>
          </a:p>
        </p:txBody>
      </p:sp>
    </p:spTree>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2 - Θέση περιεχομένου">
            <a:extLst>
              <a:ext uri="{FF2B5EF4-FFF2-40B4-BE49-F238E27FC236}">
                <a16:creationId xmlns:a16="http://schemas.microsoft.com/office/drawing/2014/main" id="{69C599BB-3160-4531-80CD-E9346FD971DF}"/>
              </a:ext>
            </a:extLst>
          </p:cNvPr>
          <p:cNvSpPr>
            <a:spLocks noGrp="1"/>
          </p:cNvSpPr>
          <p:nvPr>
            <p:ph sz="quarter" idx="1"/>
          </p:nvPr>
        </p:nvSpPr>
        <p:spPr>
          <a:xfrm>
            <a:off x="815975" y="214313"/>
            <a:ext cx="10869613" cy="5881687"/>
          </a:xfrm>
          <a:ln w="57150">
            <a:solidFill>
              <a:schemeClr val="accent1"/>
            </a:solidFill>
            <a:miter lim="800000"/>
            <a:headEnd/>
            <a:tailEnd/>
          </a:ln>
        </p:spPr>
        <p:txBody>
          <a:bodyPr/>
          <a:lstStyle/>
          <a:p>
            <a:pPr>
              <a:buFont typeface="Wingdings" panose="05000000000000000000" pitchFamily="2" charset="2"/>
              <a:buNone/>
            </a:pPr>
            <a:r>
              <a:rPr lang="en-US" altLang="el-GR"/>
              <a:t>   </a:t>
            </a:r>
            <a:r>
              <a:rPr lang="el-GR" altLang="el-GR"/>
              <a:t>Άλλες δεξιότητες που οφείλει να προωθεί ο χώρος του νηπιαγωγείου είναι</a:t>
            </a:r>
            <a:r>
              <a:rPr lang="en-US" altLang="el-GR"/>
              <a:t>:</a:t>
            </a:r>
          </a:p>
          <a:p>
            <a:endParaRPr lang="en-US" altLang="el-GR"/>
          </a:p>
          <a:p>
            <a:pPr>
              <a:buFont typeface="Wingdings" panose="05000000000000000000" pitchFamily="2" charset="2"/>
              <a:buChar char="Ø"/>
            </a:pPr>
            <a:r>
              <a:rPr lang="el-GR" altLang="el-GR"/>
              <a:t> η </a:t>
            </a:r>
            <a:r>
              <a:rPr lang="el-GR" altLang="el-GR" i="1"/>
              <a:t>δημιουργική </a:t>
            </a:r>
            <a:endParaRPr lang="en-US" altLang="el-GR" i="1"/>
          </a:p>
          <a:p>
            <a:pPr>
              <a:buFont typeface="Wingdings" panose="05000000000000000000" pitchFamily="2" charset="2"/>
              <a:buChar char="Ø"/>
            </a:pPr>
            <a:r>
              <a:rPr lang="el-GR" altLang="el-GR" i="1"/>
              <a:t>και η κριτική (ή μεταγνωστική) σκέψη</a:t>
            </a:r>
            <a:endParaRPr lang="en-US" altLang="el-GR" i="1"/>
          </a:p>
          <a:p>
            <a:endParaRPr lang="en-US" altLang="el-GR" i="1"/>
          </a:p>
          <a:p>
            <a:pPr algn="just">
              <a:buFont typeface="Wingdings" panose="05000000000000000000" pitchFamily="2" charset="2"/>
              <a:buBlip>
                <a:blip r:embed="rId2"/>
              </a:buBlip>
            </a:pPr>
            <a:r>
              <a:rPr lang="el-GR" altLang="el-GR" b="1" i="1">
                <a:solidFill>
                  <a:srgbClr val="C00000"/>
                </a:solidFill>
              </a:rPr>
              <a:t> Η δημιουργική σκέψη </a:t>
            </a:r>
            <a:r>
              <a:rPr lang="el-GR" altLang="el-GR" i="1"/>
              <a:t>σχετίζεται με την ανακάλυψη νέων και πρωτότυπων ιδεών,</a:t>
            </a:r>
            <a:endParaRPr lang="en-US" altLang="el-GR" i="1"/>
          </a:p>
          <a:p>
            <a:pPr algn="just">
              <a:buFont typeface="Wingdings" panose="05000000000000000000" pitchFamily="2" charset="2"/>
              <a:buBlip>
                <a:blip r:embed="rId2"/>
              </a:buBlip>
            </a:pPr>
            <a:r>
              <a:rPr lang="el-GR" altLang="el-GR" i="1"/>
              <a:t> ενώ </a:t>
            </a:r>
            <a:r>
              <a:rPr lang="el-GR" altLang="el-GR" b="1" i="1">
                <a:solidFill>
                  <a:srgbClr val="C00000"/>
                </a:solidFill>
              </a:rPr>
              <a:t>η κριτική σκέψη </a:t>
            </a:r>
            <a:r>
              <a:rPr lang="el-GR" altLang="el-GR" i="1"/>
              <a:t>συνδέεται περισσότερο με την έννοια του </a:t>
            </a:r>
            <a:r>
              <a:rPr lang="el-GR" altLang="el-GR" b="1" i="1">
                <a:solidFill>
                  <a:srgbClr val="C00000"/>
                </a:solidFill>
              </a:rPr>
              <a:t>αναστοχασμού</a:t>
            </a:r>
            <a:r>
              <a:rPr lang="el-GR" altLang="el-GR" i="1"/>
              <a:t>, τα παιδιά, δηλαδή, όχι απλώς να σκέφτονται αλλά και να αξιολογούν τη δική τους σκέψη και γνώση.</a:t>
            </a:r>
          </a:p>
          <a:p>
            <a:endParaRPr lang="el-GR" altLang="el-GR"/>
          </a:p>
        </p:txBody>
      </p:sp>
      <p:sp>
        <p:nvSpPr>
          <p:cNvPr id="28675" name="3 - Θέση ημερομηνίας">
            <a:extLst>
              <a:ext uri="{FF2B5EF4-FFF2-40B4-BE49-F238E27FC236}">
                <a16:creationId xmlns:a16="http://schemas.microsoft.com/office/drawing/2014/main" id="{83BC9AD3-E541-4C4C-9FE9-303B15D8D7D3}"/>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A10A1C79-291F-4530-B858-4605450E740E}" type="datetime1">
              <a:rPr lang="el-GR" altLang="el-GR" smtClean="0">
                <a:solidFill>
                  <a:schemeClr val="tx2"/>
                </a:solidFill>
              </a:rPr>
              <a:pPr algn="r" eaLnBrk="1" hangingPunct="1"/>
              <a:t>22/12/2019</a:t>
            </a:fld>
            <a:endParaRPr lang="el-GR" altLang="el-GR">
              <a:solidFill>
                <a:schemeClr val="tx2"/>
              </a:solidFill>
            </a:endParaRPr>
          </a:p>
        </p:txBody>
      </p:sp>
      <p:sp>
        <p:nvSpPr>
          <p:cNvPr id="28676" name="4 - Θέση υποσέλιδου">
            <a:extLst>
              <a:ext uri="{FF2B5EF4-FFF2-40B4-BE49-F238E27FC236}">
                <a16:creationId xmlns:a16="http://schemas.microsoft.com/office/drawing/2014/main" id="{E2A44D31-F4D5-4F99-8427-97F984FD6140}"/>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6" name="5 - Θέση αριθμού διαφάνειας">
            <a:extLst>
              <a:ext uri="{FF2B5EF4-FFF2-40B4-BE49-F238E27FC236}">
                <a16:creationId xmlns:a16="http://schemas.microsoft.com/office/drawing/2014/main" id="{4D83E266-2CB1-40F2-B1B5-6806953CDEB4}"/>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43EBAF32-6657-4001-9404-8504893AA218}" type="slidenum">
              <a:rPr lang="el-GR" altLang="el-GR" sz="1200">
                <a:solidFill>
                  <a:srgbClr val="FFFFFF"/>
                </a:solidFill>
              </a:rPr>
              <a:pPr eaLnBrk="1" hangingPunct="1">
                <a:lnSpc>
                  <a:spcPct val="80000"/>
                </a:lnSpc>
              </a:pPr>
              <a:t>20</a:t>
            </a:fld>
            <a:endParaRPr lang="el-GR" altLang="el-GR" sz="1200">
              <a:solidFill>
                <a:srgbClr val="FFFFFF"/>
              </a:solidFill>
            </a:endParaRPr>
          </a:p>
        </p:txBody>
      </p:sp>
    </p:spTree>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 Τίτλος">
            <a:extLst>
              <a:ext uri="{FF2B5EF4-FFF2-40B4-BE49-F238E27FC236}">
                <a16:creationId xmlns:a16="http://schemas.microsoft.com/office/drawing/2014/main" id="{14B8C4E1-BE6E-452F-A3D8-E1A238E4C14E}"/>
              </a:ext>
            </a:extLst>
          </p:cNvPr>
          <p:cNvSpPr>
            <a:spLocks noGrp="1"/>
          </p:cNvSpPr>
          <p:nvPr>
            <p:ph type="title"/>
          </p:nvPr>
        </p:nvSpPr>
        <p:spPr>
          <a:xfrm>
            <a:off x="815975" y="228600"/>
            <a:ext cx="10869613" cy="990600"/>
          </a:xfrm>
          <a:solidFill>
            <a:schemeClr val="accent2">
              <a:lumMod val="20000"/>
              <a:lumOff val="80000"/>
            </a:schemeClr>
          </a:solidFill>
        </p:spPr>
        <p:txBody>
          <a:bodyPr/>
          <a:lstStyle/>
          <a:p>
            <a:pPr>
              <a:defRPr/>
            </a:pPr>
            <a:endParaRPr lang="el-GR" dirty="0"/>
          </a:p>
        </p:txBody>
      </p:sp>
      <p:sp>
        <p:nvSpPr>
          <p:cNvPr id="29699" name="2 - Θέση περιεχομένου">
            <a:extLst>
              <a:ext uri="{FF2B5EF4-FFF2-40B4-BE49-F238E27FC236}">
                <a16:creationId xmlns:a16="http://schemas.microsoft.com/office/drawing/2014/main" id="{B24FB7D1-4DCF-4332-89EB-F2E9D0FA13F9}"/>
              </a:ext>
            </a:extLst>
          </p:cNvPr>
          <p:cNvSpPr>
            <a:spLocks noGrp="1"/>
          </p:cNvSpPr>
          <p:nvPr>
            <p:ph sz="quarter" idx="1"/>
          </p:nvPr>
        </p:nvSpPr>
        <p:spPr>
          <a:xfrm>
            <a:off x="450850" y="1600200"/>
            <a:ext cx="11430000" cy="4495800"/>
          </a:xfrm>
        </p:spPr>
        <p:txBody>
          <a:bodyPr/>
          <a:lstStyle/>
          <a:p>
            <a:pPr>
              <a:lnSpc>
                <a:spcPct val="150000"/>
              </a:lnSpc>
              <a:buFont typeface="Wingdings" panose="05000000000000000000" pitchFamily="2" charset="2"/>
              <a:buNone/>
            </a:pPr>
            <a:r>
              <a:rPr lang="el-GR" altLang="el-GR"/>
              <a:t>   Η δημιουργική και κριτική σκέψη προωθείται όταν το μαθησιακό περιβάλλον: </a:t>
            </a:r>
          </a:p>
          <a:p>
            <a:pPr>
              <a:lnSpc>
                <a:spcPct val="150000"/>
              </a:lnSpc>
            </a:pPr>
            <a:r>
              <a:rPr lang="el-GR" altLang="el-GR"/>
              <a:t>α) αποτελεί πηγή ερεθισμάτων και εμπειριών, </a:t>
            </a:r>
          </a:p>
          <a:p>
            <a:pPr>
              <a:lnSpc>
                <a:spcPct val="150000"/>
              </a:lnSpc>
            </a:pPr>
            <a:r>
              <a:rPr lang="el-GR" altLang="el-GR"/>
              <a:t>β) ενισχύει τον πειραματισμό και την εξερεύνηση,</a:t>
            </a:r>
          </a:p>
          <a:p>
            <a:pPr>
              <a:lnSpc>
                <a:spcPct val="150000"/>
              </a:lnSpc>
            </a:pPr>
            <a:r>
              <a:rPr lang="el-GR" altLang="el-GR"/>
              <a:t> γ) ενθαρρύνει την πρωτοβουλία, την ανάληψη ευθυνών, την έκφραση ιδεών και την συν-οικοδόμηση νοημάτων παιδιού-εκπαιδευτικού (ΠΣΝ, 2011: 14).</a:t>
            </a:r>
          </a:p>
          <a:p>
            <a:endParaRPr lang="el-GR" altLang="el-GR"/>
          </a:p>
        </p:txBody>
      </p:sp>
      <p:sp>
        <p:nvSpPr>
          <p:cNvPr id="29700" name="3 - Θέση ημερομηνίας">
            <a:extLst>
              <a:ext uri="{FF2B5EF4-FFF2-40B4-BE49-F238E27FC236}">
                <a16:creationId xmlns:a16="http://schemas.microsoft.com/office/drawing/2014/main" id="{31AE5CC2-C2B0-4005-B9D9-3B845F81F090}"/>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B2BBF842-32A9-4EE9-A5F2-557731D85307}" type="datetime1">
              <a:rPr lang="el-GR" altLang="el-GR" smtClean="0">
                <a:solidFill>
                  <a:schemeClr val="tx2"/>
                </a:solidFill>
              </a:rPr>
              <a:pPr algn="r" eaLnBrk="1" hangingPunct="1"/>
              <a:t>22/12/2019</a:t>
            </a:fld>
            <a:endParaRPr lang="el-GR" altLang="el-GR">
              <a:solidFill>
                <a:schemeClr val="tx2"/>
              </a:solidFill>
            </a:endParaRPr>
          </a:p>
        </p:txBody>
      </p:sp>
      <p:sp>
        <p:nvSpPr>
          <p:cNvPr id="29701" name="4 - Θέση υποσέλιδου">
            <a:extLst>
              <a:ext uri="{FF2B5EF4-FFF2-40B4-BE49-F238E27FC236}">
                <a16:creationId xmlns:a16="http://schemas.microsoft.com/office/drawing/2014/main" id="{BFC244D8-965E-426A-B0D4-A788A1E82A1E}"/>
              </a:ext>
            </a:extLst>
          </p:cNvPr>
          <p:cNvSpPr>
            <a:spLocks noGrp="1"/>
          </p:cNvSpPr>
          <p:nvPr>
            <p:ph type="ftr" sz="quarter" idx="11"/>
          </p:nvPr>
        </p:nvSpPr>
        <p:spPr bwMode="auto">
          <a:xfrm>
            <a:off x="736600" y="6492875"/>
            <a:ext cx="72263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6" name="5 - Θέση αριθμού διαφάνειας">
            <a:extLst>
              <a:ext uri="{FF2B5EF4-FFF2-40B4-BE49-F238E27FC236}">
                <a16:creationId xmlns:a16="http://schemas.microsoft.com/office/drawing/2014/main" id="{22CBF004-EB8C-4EBD-BD66-C2AF716FE1B8}"/>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0A238C88-F989-40BA-A647-741795761962}" type="slidenum">
              <a:rPr lang="el-GR" altLang="el-GR" sz="1200">
                <a:solidFill>
                  <a:srgbClr val="FFFFFF"/>
                </a:solidFill>
              </a:rPr>
              <a:pPr eaLnBrk="1" hangingPunct="1">
                <a:lnSpc>
                  <a:spcPct val="80000"/>
                </a:lnSpc>
              </a:pPr>
              <a:t>21</a:t>
            </a:fld>
            <a:endParaRPr lang="el-GR" altLang="el-GR" sz="1200">
              <a:solidFill>
                <a:srgbClr val="FFFFFF"/>
              </a:solidFill>
            </a:endParaRPr>
          </a:p>
        </p:txBody>
      </p:sp>
    </p:spTree>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 Τίτλος">
            <a:extLst>
              <a:ext uri="{FF2B5EF4-FFF2-40B4-BE49-F238E27FC236}">
                <a16:creationId xmlns:a16="http://schemas.microsoft.com/office/drawing/2014/main" id="{99F113D2-CB21-4AFA-AE0F-12C2CF188DC5}"/>
              </a:ext>
            </a:extLst>
          </p:cNvPr>
          <p:cNvSpPr>
            <a:spLocks noGrp="1"/>
          </p:cNvSpPr>
          <p:nvPr>
            <p:ph type="title"/>
          </p:nvPr>
        </p:nvSpPr>
        <p:spPr>
          <a:xfrm>
            <a:off x="815975" y="228600"/>
            <a:ext cx="10869613" cy="990600"/>
          </a:xfrm>
        </p:spPr>
        <p:txBody>
          <a:bodyPr/>
          <a:lstStyle/>
          <a:p>
            <a:r>
              <a:rPr lang="el-GR" altLang="el-GR" sz="3600" b="1"/>
              <a:t>Σχετικά με τη δόμηση της </a:t>
            </a:r>
            <a:r>
              <a:rPr lang="el-GR" altLang="el-GR" sz="3600" b="1" i="1"/>
              <a:t>προσωπικής ταυτότητας</a:t>
            </a:r>
            <a:endParaRPr lang="el-GR" altLang="el-GR" sz="3600" b="1"/>
          </a:p>
        </p:txBody>
      </p:sp>
      <p:sp>
        <p:nvSpPr>
          <p:cNvPr id="30723" name="2 - Θέση περιεχομένου">
            <a:extLst>
              <a:ext uri="{FF2B5EF4-FFF2-40B4-BE49-F238E27FC236}">
                <a16:creationId xmlns:a16="http://schemas.microsoft.com/office/drawing/2014/main" id="{5B088724-6C43-4BCE-9E2D-7C3BED95004C}"/>
              </a:ext>
            </a:extLst>
          </p:cNvPr>
          <p:cNvSpPr>
            <a:spLocks noGrp="1"/>
          </p:cNvSpPr>
          <p:nvPr>
            <p:ph sz="quarter" idx="1"/>
          </p:nvPr>
        </p:nvSpPr>
        <p:spPr>
          <a:xfrm>
            <a:off x="815975" y="1600200"/>
            <a:ext cx="10869613" cy="4495800"/>
          </a:xfrm>
        </p:spPr>
        <p:txBody>
          <a:bodyPr/>
          <a:lstStyle/>
          <a:p>
            <a:pPr>
              <a:lnSpc>
                <a:spcPct val="150000"/>
              </a:lnSpc>
            </a:pPr>
            <a:r>
              <a:rPr lang="el-GR" altLang="el-GR" i="1"/>
              <a:t>Αναφέρεται στην ικανότητα του ατόμου να αντιλαμβάνεται τον εαυτό του ως μια ξεχωριστή και ιδιαίτερη οντότητα.</a:t>
            </a:r>
          </a:p>
          <a:p>
            <a:pPr>
              <a:lnSpc>
                <a:spcPct val="150000"/>
              </a:lnSpc>
              <a:buFont typeface="Wingdings" panose="05000000000000000000" pitchFamily="2" charset="2"/>
              <a:buNone/>
            </a:pPr>
            <a:r>
              <a:rPr lang="el-GR" altLang="el-GR" b="1" i="1">
                <a:solidFill>
                  <a:srgbClr val="C00000"/>
                </a:solidFill>
              </a:rPr>
              <a:t>Ουσιαστικά σχετίζεται με το σκέλος της αυτοεκτίμησης.</a:t>
            </a:r>
          </a:p>
          <a:p>
            <a:r>
              <a:rPr lang="el-GR" altLang="el-GR" b="1" i="1"/>
              <a:t>Η απόκτηση κοινωνικών ικανοτήτων </a:t>
            </a:r>
            <a:r>
              <a:rPr lang="el-GR" altLang="el-GR" i="1"/>
              <a:t>σχετίζεται με ικανότητες όπως αυτές της </a:t>
            </a:r>
            <a:r>
              <a:rPr lang="el-GR" altLang="el-GR" i="1" u="sng"/>
              <a:t>αποτελεσματικής επικοινωνίας και συνεργασίας </a:t>
            </a:r>
            <a:r>
              <a:rPr lang="el-GR" altLang="el-GR" i="1"/>
              <a:t>σε διαφορετικά περιβάλλοντα και της διαπραγμάτευσης σε κλίμα εμπιστοσύνης, αποδοχής και σεβασμού των άλλων.</a:t>
            </a:r>
          </a:p>
          <a:p>
            <a:endParaRPr lang="el-GR" altLang="el-GR"/>
          </a:p>
        </p:txBody>
      </p:sp>
      <p:sp>
        <p:nvSpPr>
          <p:cNvPr id="30724" name="3 - Θέση ημερομηνίας">
            <a:extLst>
              <a:ext uri="{FF2B5EF4-FFF2-40B4-BE49-F238E27FC236}">
                <a16:creationId xmlns:a16="http://schemas.microsoft.com/office/drawing/2014/main" id="{B165B0B1-80E2-4092-A9CA-ABD4EB50B77E}"/>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C1BF5B58-BEE3-40AE-A7D4-67E8BF0D9415}" type="datetime1">
              <a:rPr lang="el-GR" altLang="el-GR" smtClean="0">
                <a:solidFill>
                  <a:schemeClr val="tx2"/>
                </a:solidFill>
              </a:rPr>
              <a:pPr algn="r" eaLnBrk="1" hangingPunct="1"/>
              <a:t>22/12/2019</a:t>
            </a:fld>
            <a:endParaRPr lang="el-GR" altLang="el-GR">
              <a:solidFill>
                <a:schemeClr val="tx2"/>
              </a:solidFill>
            </a:endParaRPr>
          </a:p>
        </p:txBody>
      </p:sp>
      <p:sp>
        <p:nvSpPr>
          <p:cNvPr id="30725" name="4 - Θέση υποσέλιδου">
            <a:extLst>
              <a:ext uri="{FF2B5EF4-FFF2-40B4-BE49-F238E27FC236}">
                <a16:creationId xmlns:a16="http://schemas.microsoft.com/office/drawing/2014/main" id="{F20A7A9D-6704-4D53-B19A-8463B21A3CC6}"/>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6" name="5 - Θέση αριθμού διαφάνειας">
            <a:extLst>
              <a:ext uri="{FF2B5EF4-FFF2-40B4-BE49-F238E27FC236}">
                <a16:creationId xmlns:a16="http://schemas.microsoft.com/office/drawing/2014/main" id="{FE2E96DE-9E21-4143-9232-F85C28E2187E}"/>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263E6E9A-9986-4B22-9E79-C661D8114B1F}" type="slidenum">
              <a:rPr lang="el-GR" altLang="el-GR" sz="1200">
                <a:solidFill>
                  <a:srgbClr val="FFFFFF"/>
                </a:solidFill>
              </a:rPr>
              <a:pPr eaLnBrk="1" hangingPunct="1">
                <a:lnSpc>
                  <a:spcPct val="80000"/>
                </a:lnSpc>
              </a:pPr>
              <a:t>22</a:t>
            </a:fld>
            <a:endParaRPr lang="el-GR" altLang="el-GR" sz="1200">
              <a:solidFill>
                <a:srgbClr val="FFFFFF"/>
              </a:solidFill>
            </a:endParaRPr>
          </a:p>
        </p:txBody>
      </p:sp>
    </p:spTree>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 Θέση κειμένου">
            <a:extLst>
              <a:ext uri="{FF2B5EF4-FFF2-40B4-BE49-F238E27FC236}">
                <a16:creationId xmlns:a16="http://schemas.microsoft.com/office/drawing/2014/main" id="{DBA53655-EA1C-4320-935D-4D34FE64F7C6}"/>
              </a:ext>
            </a:extLst>
          </p:cNvPr>
          <p:cNvSpPr>
            <a:spLocks noGrp="1"/>
          </p:cNvSpPr>
          <p:nvPr>
            <p:ph type="body" idx="1"/>
          </p:nvPr>
        </p:nvSpPr>
        <p:spPr>
          <a:xfrm>
            <a:off x="1828800" y="2286000"/>
            <a:ext cx="9494838" cy="2130425"/>
          </a:xfrm>
        </p:spPr>
        <p:txBody>
          <a:bodyPr/>
          <a:lstStyle/>
          <a:p>
            <a:endParaRPr lang="en-US" altLang="el-GR"/>
          </a:p>
          <a:p>
            <a:pPr algn="ctr"/>
            <a:r>
              <a:rPr lang="el-GR" altLang="el-GR" sz="3200" b="1"/>
              <a:t>Πώς ο εκπαιδευτικός θα ανταποκριθεί αποτελεσματικά στα διαφορετικά χαρακτηριστικά των παιδιών της τάξης του; </a:t>
            </a:r>
            <a:endParaRPr lang="en-US" altLang="el-GR" sz="3200" b="1"/>
          </a:p>
          <a:p>
            <a:endParaRPr lang="en-US" altLang="el-GR"/>
          </a:p>
          <a:p>
            <a:pPr algn="ctr"/>
            <a:r>
              <a:rPr lang="el-GR" altLang="el-GR"/>
              <a:t>Χρειάζεται </a:t>
            </a:r>
            <a:r>
              <a:rPr lang="el-GR" altLang="el-GR" b="1"/>
              <a:t>αλλαγή στάσης και τρόπου διδασκαλίας</a:t>
            </a:r>
          </a:p>
          <a:p>
            <a:endParaRPr lang="el-GR" altLang="el-GR"/>
          </a:p>
        </p:txBody>
      </p:sp>
      <p:sp>
        <p:nvSpPr>
          <p:cNvPr id="31747" name="2 - Τίτλος">
            <a:extLst>
              <a:ext uri="{FF2B5EF4-FFF2-40B4-BE49-F238E27FC236}">
                <a16:creationId xmlns:a16="http://schemas.microsoft.com/office/drawing/2014/main" id="{CA59C4B9-6639-42C2-B17C-BF398CAC95F4}"/>
              </a:ext>
            </a:extLst>
          </p:cNvPr>
          <p:cNvSpPr>
            <a:spLocks noGrp="1"/>
          </p:cNvSpPr>
          <p:nvPr>
            <p:ph type="title"/>
          </p:nvPr>
        </p:nvSpPr>
        <p:spPr>
          <a:xfrm>
            <a:off x="1828800" y="1600200"/>
            <a:ext cx="10156825" cy="990600"/>
          </a:xfrm>
        </p:spPr>
        <p:txBody>
          <a:bodyPr/>
          <a:lstStyle/>
          <a:p>
            <a:endParaRPr lang="el-GR" altLang="el-GR"/>
          </a:p>
        </p:txBody>
      </p:sp>
      <p:sp>
        <p:nvSpPr>
          <p:cNvPr id="31748" name="3 - Θέση ημερομηνίας">
            <a:extLst>
              <a:ext uri="{FF2B5EF4-FFF2-40B4-BE49-F238E27FC236}">
                <a16:creationId xmlns:a16="http://schemas.microsoft.com/office/drawing/2014/main" id="{A86ECF2A-9929-45E8-B84C-452D06D3D039}"/>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EFC9E83D-931F-4724-8BA9-DA640573B93A}" type="datetime1">
              <a:rPr lang="el-GR" altLang="el-GR" smtClean="0">
                <a:solidFill>
                  <a:schemeClr val="tx2"/>
                </a:solidFill>
              </a:rPr>
              <a:pPr algn="r" eaLnBrk="1" hangingPunct="1"/>
              <a:t>22/12/2019</a:t>
            </a:fld>
            <a:endParaRPr lang="el-GR" altLang="el-GR">
              <a:solidFill>
                <a:schemeClr val="tx2"/>
              </a:solidFill>
            </a:endParaRPr>
          </a:p>
        </p:txBody>
      </p:sp>
      <p:sp>
        <p:nvSpPr>
          <p:cNvPr id="31749" name="4 - Θέση αριθμού διαφάνειας">
            <a:extLst>
              <a:ext uri="{FF2B5EF4-FFF2-40B4-BE49-F238E27FC236}">
                <a16:creationId xmlns:a16="http://schemas.microsoft.com/office/drawing/2014/main" id="{E1A3D55C-C76F-44DE-AE61-19F170ACD69C}"/>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B80E3CE-6D6C-4E5C-885E-2E6B5FD00890}" type="slidenum">
              <a:rPr lang="el-GR" altLang="el-GR">
                <a:solidFill>
                  <a:srgbClr val="FFFFFF"/>
                </a:solidFill>
              </a:rPr>
              <a:pPr eaLnBrk="1" hangingPunct="1"/>
              <a:t>23</a:t>
            </a:fld>
            <a:endParaRPr lang="el-GR" altLang="el-GR">
              <a:solidFill>
                <a:srgbClr val="FFFFFF"/>
              </a:solidFill>
            </a:endParaRPr>
          </a:p>
        </p:txBody>
      </p:sp>
      <p:sp>
        <p:nvSpPr>
          <p:cNvPr id="31750" name="5 - Θέση υποσέλιδου">
            <a:extLst>
              <a:ext uri="{FF2B5EF4-FFF2-40B4-BE49-F238E27FC236}">
                <a16:creationId xmlns:a16="http://schemas.microsoft.com/office/drawing/2014/main" id="{B7CA6478-89E1-4FDB-A96D-CEF2EC4B0B8B}"/>
              </a:ext>
            </a:extLst>
          </p:cNvPr>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Tree>
  </p:cSld>
  <p:clrMapOvr>
    <a:masterClrMapping/>
  </p:clrMapOvr>
  <p:transition spd="med">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1 - Τίτλος">
            <a:extLst>
              <a:ext uri="{FF2B5EF4-FFF2-40B4-BE49-F238E27FC236}">
                <a16:creationId xmlns:a16="http://schemas.microsoft.com/office/drawing/2014/main" id="{3286B25E-DB75-44D7-B75D-254DA9AEC447}"/>
              </a:ext>
            </a:extLst>
          </p:cNvPr>
          <p:cNvSpPr>
            <a:spLocks noGrp="1"/>
          </p:cNvSpPr>
          <p:nvPr>
            <p:ph type="title"/>
          </p:nvPr>
        </p:nvSpPr>
        <p:spPr>
          <a:xfrm>
            <a:off x="815975" y="228600"/>
            <a:ext cx="10869613" cy="990600"/>
          </a:xfrm>
        </p:spPr>
        <p:txBody>
          <a:bodyPr/>
          <a:lstStyle/>
          <a:p>
            <a:pPr algn="ctr"/>
            <a:r>
              <a:rPr lang="el-GR" altLang="el-GR" sz="2800" b="1">
                <a:solidFill>
                  <a:srgbClr val="CC0000"/>
                </a:solidFill>
              </a:rPr>
              <a:t>Διαφοροποιημένη διδασκαλία </a:t>
            </a:r>
            <a:br>
              <a:rPr lang="el-GR" altLang="el-GR" sz="2800" b="1">
                <a:solidFill>
                  <a:srgbClr val="CC0000"/>
                </a:solidFill>
              </a:rPr>
            </a:br>
            <a:r>
              <a:rPr lang="el-GR" altLang="el-GR" sz="2800" b="1">
                <a:solidFill>
                  <a:srgbClr val="CC0000"/>
                </a:solidFill>
              </a:rPr>
              <a:t>Διαφοροποίηση - Διδακτική προσέγγιση (επιλογή μεθόδων)</a:t>
            </a:r>
          </a:p>
        </p:txBody>
      </p:sp>
      <p:sp>
        <p:nvSpPr>
          <p:cNvPr id="32771" name="2 - Θέση περιεχομένου">
            <a:extLst>
              <a:ext uri="{FF2B5EF4-FFF2-40B4-BE49-F238E27FC236}">
                <a16:creationId xmlns:a16="http://schemas.microsoft.com/office/drawing/2014/main" id="{77D0CC9E-DB98-48D9-ADF3-663BF952F947}"/>
              </a:ext>
            </a:extLst>
          </p:cNvPr>
          <p:cNvSpPr>
            <a:spLocks noGrp="1"/>
          </p:cNvSpPr>
          <p:nvPr>
            <p:ph sz="quarter" idx="1"/>
          </p:nvPr>
        </p:nvSpPr>
        <p:spPr>
          <a:xfrm>
            <a:off x="815975" y="1600200"/>
            <a:ext cx="10869613" cy="4495800"/>
          </a:xfrm>
        </p:spPr>
        <p:txBody>
          <a:bodyPr/>
          <a:lstStyle/>
          <a:p>
            <a:r>
              <a:rPr lang="el-GR" altLang="el-GR" sz="2800"/>
              <a:t>Ως </a:t>
            </a:r>
            <a:r>
              <a:rPr lang="el-GR" altLang="el-GR" sz="2800" b="1" i="1"/>
              <a:t>διαφοροποιημένη διδασκαλία ορίζεται η διδακτική προσέγγιση σύμφωνα με την οποία οι εκπαιδευτικοί δίνοντας απόλυτη προτεραιότητα </a:t>
            </a:r>
            <a:r>
              <a:rPr lang="el-GR" altLang="el-GR" sz="2800" b="1" i="1" u="sng"/>
              <a:t>στην ετοιμότητα, τα ενδιαφέροντα και το μαθησιακό προφίλ κάθε μαθητή ή μικρών ομάδων μαθητών</a:t>
            </a:r>
            <a:r>
              <a:rPr lang="el-GR" altLang="el-GR" sz="2800" b="1" i="1"/>
              <a:t>:</a:t>
            </a:r>
          </a:p>
          <a:p>
            <a:pPr>
              <a:buFont typeface="Wingdings" panose="05000000000000000000" pitchFamily="2" charset="2"/>
              <a:buBlip>
                <a:blip r:embed="rId2"/>
              </a:buBlip>
            </a:pPr>
            <a:r>
              <a:rPr lang="el-GR" altLang="el-GR"/>
              <a:t> σχεδιάζουν προγράμματα,</a:t>
            </a:r>
          </a:p>
          <a:p>
            <a:pPr>
              <a:buFont typeface="Wingdings" panose="05000000000000000000" pitchFamily="2" charset="2"/>
              <a:buBlip>
                <a:blip r:embed="rId2"/>
              </a:buBlip>
            </a:pPr>
            <a:r>
              <a:rPr lang="el-GR" altLang="el-GR"/>
              <a:t>επιλέγουν διδακτικές μεθοδολογίες, στρατηγικές και διδακτικά μέσα και</a:t>
            </a:r>
          </a:p>
          <a:p>
            <a:pPr>
              <a:buFont typeface="Wingdings" panose="05000000000000000000" pitchFamily="2" charset="2"/>
              <a:buBlip>
                <a:blip r:embed="rId2"/>
              </a:buBlip>
            </a:pPr>
            <a:r>
              <a:rPr lang="el-GR" altLang="el-GR"/>
              <a:t>οργανώνουν μαθησιακές δραστηριότητες που ανταποκρίνονται στις </a:t>
            </a:r>
            <a:r>
              <a:rPr lang="el-GR" altLang="el-GR" i="1"/>
              <a:t>διαφορετικές ανάγκες τους.</a:t>
            </a:r>
          </a:p>
          <a:p>
            <a:pPr>
              <a:buFont typeface="Wingdings" panose="05000000000000000000" pitchFamily="2" charset="2"/>
              <a:buNone/>
            </a:pPr>
            <a:r>
              <a:rPr lang="en-US" altLang="el-GR" i="1"/>
              <a:t>                  </a:t>
            </a:r>
            <a:r>
              <a:rPr lang="el-GR" altLang="el-GR" sz="2400" i="1"/>
              <a:t>Από το Πρόγραμμα Σπουδών (1</a:t>
            </a:r>
            <a:r>
              <a:rPr lang="el-GR" altLang="el-GR" sz="2800" i="1"/>
              <a:t>ο </a:t>
            </a:r>
            <a:r>
              <a:rPr lang="el-GR" altLang="el-GR" sz="2400" i="1"/>
              <a:t>Μέρος, σελ. 23)</a:t>
            </a:r>
          </a:p>
          <a:p>
            <a:endParaRPr lang="el-GR" altLang="el-GR"/>
          </a:p>
        </p:txBody>
      </p:sp>
      <p:sp>
        <p:nvSpPr>
          <p:cNvPr id="32772" name="3 - Θέση ημερομηνίας">
            <a:extLst>
              <a:ext uri="{FF2B5EF4-FFF2-40B4-BE49-F238E27FC236}">
                <a16:creationId xmlns:a16="http://schemas.microsoft.com/office/drawing/2014/main" id="{A6A657EA-30EC-44B3-B107-1D1727B53CA4}"/>
              </a:ext>
            </a:extLst>
          </p:cNvPr>
          <p:cNvSpPr>
            <a:spLocks noGrp="1"/>
          </p:cNvSpPr>
          <p:nvPr>
            <p:ph type="dt" sz="quarter" idx="10"/>
          </p:nvPr>
        </p:nvSpPr>
        <p:spPr bwMode="auto">
          <a:xfrm>
            <a:off x="8126413" y="6357938"/>
            <a:ext cx="3554412" cy="255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E09127E7-D0F0-4410-BE47-F77C2E9F48CC}" type="datetime1">
              <a:rPr lang="el-GR" altLang="el-GR" smtClean="0">
                <a:solidFill>
                  <a:schemeClr val="tx2"/>
                </a:solidFill>
              </a:rPr>
              <a:pPr algn="r" eaLnBrk="1" hangingPunct="1"/>
              <a:t>22/12/2019</a:t>
            </a:fld>
            <a:endParaRPr lang="el-GR" altLang="el-GR">
              <a:solidFill>
                <a:schemeClr val="tx2"/>
              </a:solidFill>
            </a:endParaRPr>
          </a:p>
        </p:txBody>
      </p:sp>
      <p:sp>
        <p:nvSpPr>
          <p:cNvPr id="32773" name="4 - Θέση υποσέλιδου">
            <a:extLst>
              <a:ext uri="{FF2B5EF4-FFF2-40B4-BE49-F238E27FC236}">
                <a16:creationId xmlns:a16="http://schemas.microsoft.com/office/drawing/2014/main" id="{8D1D1BD8-14BE-4553-B702-E76F2620A9AA}"/>
              </a:ext>
            </a:extLst>
          </p:cNvPr>
          <p:cNvSpPr>
            <a:spLocks noGrp="1"/>
          </p:cNvSpPr>
          <p:nvPr>
            <p:ph type="ftr" sz="quarter" idx="11"/>
          </p:nvPr>
        </p:nvSpPr>
        <p:spPr bwMode="auto">
          <a:xfrm>
            <a:off x="736600" y="6492875"/>
            <a:ext cx="72263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6" name="5 - Θέση αριθμού διαφάνειας">
            <a:extLst>
              <a:ext uri="{FF2B5EF4-FFF2-40B4-BE49-F238E27FC236}">
                <a16:creationId xmlns:a16="http://schemas.microsoft.com/office/drawing/2014/main" id="{617B7F85-1A08-490C-A350-53A16D1F443C}"/>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54F367ED-4E10-45A6-A995-AD301ABEE608}" type="slidenum">
              <a:rPr lang="el-GR" altLang="el-GR" sz="1200">
                <a:solidFill>
                  <a:srgbClr val="FFFFFF"/>
                </a:solidFill>
              </a:rPr>
              <a:pPr eaLnBrk="1" hangingPunct="1">
                <a:lnSpc>
                  <a:spcPct val="80000"/>
                </a:lnSpc>
              </a:pPr>
              <a:t>24</a:t>
            </a:fld>
            <a:endParaRPr lang="el-GR" altLang="el-GR" sz="1200">
              <a:solidFill>
                <a:srgbClr val="FFFFFF"/>
              </a:solidFill>
            </a:endParaRPr>
          </a:p>
        </p:txBody>
      </p:sp>
    </p:spTree>
  </p:cSld>
  <p:clrMapOvr>
    <a:masterClrMapping/>
  </p:clrMapOvr>
  <p:transition spd="med">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1 - Τίτλος">
            <a:extLst>
              <a:ext uri="{FF2B5EF4-FFF2-40B4-BE49-F238E27FC236}">
                <a16:creationId xmlns:a16="http://schemas.microsoft.com/office/drawing/2014/main" id="{4D5D8F60-0829-4B71-8ACA-495D8AB1CD53}"/>
              </a:ext>
            </a:extLst>
          </p:cNvPr>
          <p:cNvSpPr>
            <a:spLocks noGrp="1"/>
          </p:cNvSpPr>
          <p:nvPr>
            <p:ph type="title"/>
          </p:nvPr>
        </p:nvSpPr>
        <p:spPr>
          <a:xfrm>
            <a:off x="815975" y="228600"/>
            <a:ext cx="10869613" cy="990600"/>
          </a:xfrm>
        </p:spPr>
        <p:txBody>
          <a:bodyPr/>
          <a:lstStyle/>
          <a:p>
            <a:pPr algn="ctr"/>
            <a:r>
              <a:rPr lang="el-GR" altLang="el-GR" sz="3200" b="1">
                <a:solidFill>
                  <a:srgbClr val="CC0000"/>
                </a:solidFill>
              </a:rPr>
              <a:t>Τι είναι η διαφοροποιημένη διδασκαλία</a:t>
            </a:r>
            <a:r>
              <a:rPr lang="en-US" altLang="el-GR" sz="3200" b="1">
                <a:solidFill>
                  <a:srgbClr val="CC0000"/>
                </a:solidFill>
              </a:rPr>
              <a:t>;</a:t>
            </a:r>
            <a:endParaRPr lang="el-GR" altLang="el-GR" sz="3200" b="1">
              <a:solidFill>
                <a:srgbClr val="CC0000"/>
              </a:solidFill>
            </a:endParaRPr>
          </a:p>
        </p:txBody>
      </p:sp>
      <p:sp>
        <p:nvSpPr>
          <p:cNvPr id="33795" name="2 - Θέση περιεχομένου">
            <a:extLst>
              <a:ext uri="{FF2B5EF4-FFF2-40B4-BE49-F238E27FC236}">
                <a16:creationId xmlns:a16="http://schemas.microsoft.com/office/drawing/2014/main" id="{67C99CEC-C414-430E-9C96-32C9BAA9CB08}"/>
              </a:ext>
            </a:extLst>
          </p:cNvPr>
          <p:cNvSpPr>
            <a:spLocks noGrp="1"/>
          </p:cNvSpPr>
          <p:nvPr>
            <p:ph sz="quarter" idx="1"/>
          </p:nvPr>
        </p:nvSpPr>
        <p:spPr>
          <a:xfrm>
            <a:off x="815975" y="1600200"/>
            <a:ext cx="10869613" cy="4495800"/>
          </a:xfrm>
          <a:ln w="57150">
            <a:solidFill>
              <a:schemeClr val="accent1"/>
            </a:solidFill>
            <a:miter lim="800000"/>
            <a:headEnd/>
            <a:tailEnd/>
          </a:ln>
        </p:spPr>
        <p:txBody>
          <a:bodyPr/>
          <a:lstStyle/>
          <a:p>
            <a:pPr>
              <a:lnSpc>
                <a:spcPct val="150000"/>
              </a:lnSpc>
              <a:buFont typeface="Wingdings" panose="05000000000000000000" pitchFamily="2" charset="2"/>
              <a:buChar char="ü"/>
            </a:pPr>
            <a:r>
              <a:rPr lang="el-GR" altLang="el-GR"/>
              <a:t>Προγραμματισμός ποικιλίας τρόπων για τη διευκόλυνση της έκφρασης των παιδιών που ανταποκρίνονται σε διαφορετικές μαθησιακές ανάγκες</a:t>
            </a:r>
            <a:endParaRPr lang="en-US" altLang="el-GR"/>
          </a:p>
          <a:p>
            <a:pPr>
              <a:lnSpc>
                <a:spcPct val="150000"/>
              </a:lnSpc>
              <a:buFont typeface="Wingdings" panose="05000000000000000000" pitchFamily="2" charset="2"/>
              <a:buChar char="ü"/>
            </a:pPr>
            <a:r>
              <a:rPr lang="el-GR" altLang="el-GR"/>
              <a:t>Προσαρμογή της φύσης των δραστηριοτήτων και όχι της ποσότητας </a:t>
            </a:r>
            <a:r>
              <a:rPr lang="en-US" altLang="el-GR"/>
              <a:t>(</a:t>
            </a:r>
            <a:r>
              <a:rPr lang="el-GR" altLang="el-GR"/>
              <a:t>Tomlinson</a:t>
            </a:r>
            <a:r>
              <a:rPr lang="en-US" altLang="el-GR"/>
              <a:t>, </a:t>
            </a:r>
            <a:r>
              <a:rPr lang="el-GR" altLang="el-GR"/>
              <a:t>2001) </a:t>
            </a:r>
            <a:endParaRPr lang="en-US" altLang="el-GR"/>
          </a:p>
          <a:p>
            <a:pPr>
              <a:lnSpc>
                <a:spcPct val="150000"/>
              </a:lnSpc>
              <a:buFont typeface="Wingdings" panose="05000000000000000000" pitchFamily="2" charset="2"/>
              <a:buChar char="ü"/>
            </a:pPr>
            <a:r>
              <a:rPr lang="el-GR" altLang="el-GR"/>
              <a:t>Σύνδεση με την αξιολόγηση των παιδιών</a:t>
            </a:r>
          </a:p>
          <a:p>
            <a:pPr>
              <a:lnSpc>
                <a:spcPct val="150000"/>
              </a:lnSpc>
              <a:buFont typeface="Wingdings" panose="05000000000000000000" pitchFamily="2" charset="2"/>
              <a:buChar char="ü"/>
            </a:pPr>
            <a:endParaRPr lang="el-GR" altLang="el-GR"/>
          </a:p>
          <a:p>
            <a:endParaRPr lang="el-GR" altLang="el-GR"/>
          </a:p>
        </p:txBody>
      </p:sp>
      <p:sp>
        <p:nvSpPr>
          <p:cNvPr id="33796" name="3 - Θέση ημερομηνίας">
            <a:extLst>
              <a:ext uri="{FF2B5EF4-FFF2-40B4-BE49-F238E27FC236}">
                <a16:creationId xmlns:a16="http://schemas.microsoft.com/office/drawing/2014/main" id="{0C795486-CBAA-4ADB-B5FC-3CA77C6EA9E3}"/>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1D8DD9A5-AFD7-4E56-835E-645ECAF87B88}" type="datetime1">
              <a:rPr lang="el-GR" altLang="el-GR" smtClean="0">
                <a:solidFill>
                  <a:schemeClr val="tx2"/>
                </a:solidFill>
              </a:rPr>
              <a:pPr algn="r" eaLnBrk="1" hangingPunct="1"/>
              <a:t>22/12/2019</a:t>
            </a:fld>
            <a:endParaRPr lang="el-GR" altLang="el-GR">
              <a:solidFill>
                <a:schemeClr val="tx2"/>
              </a:solidFill>
            </a:endParaRPr>
          </a:p>
        </p:txBody>
      </p:sp>
      <p:sp>
        <p:nvSpPr>
          <p:cNvPr id="33797" name="4 - Θέση υποσέλιδου">
            <a:extLst>
              <a:ext uri="{FF2B5EF4-FFF2-40B4-BE49-F238E27FC236}">
                <a16:creationId xmlns:a16="http://schemas.microsoft.com/office/drawing/2014/main" id="{C4D7CB09-889E-46C5-A1CE-5184BD6A1AE1}"/>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6" name="5 - Θέση αριθμού διαφάνειας">
            <a:extLst>
              <a:ext uri="{FF2B5EF4-FFF2-40B4-BE49-F238E27FC236}">
                <a16:creationId xmlns:a16="http://schemas.microsoft.com/office/drawing/2014/main" id="{73BCEF70-2409-45AC-83DB-15DB67EBD130}"/>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265F37A2-9BFB-4047-AB94-5A89E7FFCB26}" type="slidenum">
              <a:rPr lang="el-GR" altLang="el-GR" sz="1200">
                <a:solidFill>
                  <a:srgbClr val="FFFFFF"/>
                </a:solidFill>
              </a:rPr>
              <a:pPr eaLnBrk="1" hangingPunct="1">
                <a:lnSpc>
                  <a:spcPct val="80000"/>
                </a:lnSpc>
              </a:pPr>
              <a:t>25</a:t>
            </a:fld>
            <a:endParaRPr lang="el-GR" altLang="el-GR" sz="1200">
              <a:solidFill>
                <a:srgbClr val="FFFFFF"/>
              </a:solidFill>
            </a:endParaRPr>
          </a:p>
        </p:txBody>
      </p:sp>
    </p:spTree>
  </p:cSld>
  <p:clrMapOvr>
    <a:masterClrMapping/>
  </p:clrMapOvr>
  <p:transition spd="med">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1 - Τίτλος">
            <a:extLst>
              <a:ext uri="{FF2B5EF4-FFF2-40B4-BE49-F238E27FC236}">
                <a16:creationId xmlns:a16="http://schemas.microsoft.com/office/drawing/2014/main" id="{51D88E3E-3476-487D-B793-68482BC95D4B}"/>
              </a:ext>
            </a:extLst>
          </p:cNvPr>
          <p:cNvSpPr>
            <a:spLocks noGrp="1"/>
          </p:cNvSpPr>
          <p:nvPr>
            <p:ph type="title"/>
          </p:nvPr>
        </p:nvSpPr>
        <p:spPr>
          <a:xfrm>
            <a:off x="815975" y="228600"/>
            <a:ext cx="10869613" cy="990600"/>
          </a:xfrm>
        </p:spPr>
        <p:txBody>
          <a:bodyPr/>
          <a:lstStyle/>
          <a:p>
            <a:endParaRPr lang="el-GR" altLang="el-GR"/>
          </a:p>
        </p:txBody>
      </p:sp>
      <p:sp>
        <p:nvSpPr>
          <p:cNvPr id="34819" name="2 - Θέση περιεχομένου">
            <a:extLst>
              <a:ext uri="{FF2B5EF4-FFF2-40B4-BE49-F238E27FC236}">
                <a16:creationId xmlns:a16="http://schemas.microsoft.com/office/drawing/2014/main" id="{00D37750-97B1-4CE1-9A24-0E193BCF2B2A}"/>
              </a:ext>
            </a:extLst>
          </p:cNvPr>
          <p:cNvSpPr>
            <a:spLocks noGrp="1"/>
          </p:cNvSpPr>
          <p:nvPr>
            <p:ph sz="quarter" idx="1"/>
          </p:nvPr>
        </p:nvSpPr>
        <p:spPr>
          <a:xfrm>
            <a:off x="815975" y="1571625"/>
            <a:ext cx="10869613" cy="4524375"/>
          </a:xfrm>
          <a:ln w="38100">
            <a:solidFill>
              <a:srgbClr val="CC0000"/>
            </a:solidFill>
            <a:prstDash val="sysDash"/>
            <a:miter lim="800000"/>
            <a:headEnd/>
            <a:tailEnd/>
          </a:ln>
        </p:spPr>
        <p:txBody>
          <a:bodyPr/>
          <a:lstStyle/>
          <a:p>
            <a:pPr>
              <a:lnSpc>
                <a:spcPct val="150000"/>
              </a:lnSpc>
              <a:buFont typeface="Wingdings" panose="05000000000000000000" pitchFamily="2" charset="2"/>
              <a:buBlip>
                <a:blip r:embed="rId2"/>
              </a:buBlip>
            </a:pPr>
            <a:r>
              <a:rPr lang="el-GR" altLang="el-GR"/>
              <a:t>Παρέχει πολλούς τρόπους προσέγγισης του περιεχομένου, της διαδικασίας και του αποτελέσματος</a:t>
            </a:r>
          </a:p>
          <a:p>
            <a:pPr>
              <a:lnSpc>
                <a:spcPct val="150000"/>
              </a:lnSpc>
              <a:buFont typeface="Wingdings" panose="05000000000000000000" pitchFamily="2" charset="2"/>
              <a:buBlip>
                <a:blip r:embed="rId2"/>
              </a:buBlip>
            </a:pPr>
            <a:r>
              <a:rPr lang="el-GR" altLang="el-GR"/>
              <a:t>Είναι παιδοκεντρική και δίνει δυνατότητα τόσο για διδασκαλία με όλη την ομάδα, όσο και για εργασία σε μικρές ομάδες αλλά και ατομική εργασία</a:t>
            </a:r>
          </a:p>
          <a:p>
            <a:pPr>
              <a:lnSpc>
                <a:spcPct val="150000"/>
              </a:lnSpc>
              <a:buFont typeface="Wingdings" panose="05000000000000000000" pitchFamily="2" charset="2"/>
              <a:buBlip>
                <a:blip r:embed="rId2"/>
              </a:buBlip>
            </a:pPr>
            <a:r>
              <a:rPr lang="el-GR" altLang="el-GR"/>
              <a:t>Είναι διαδικασία όπου παιδιά και εκπαιδευτικοί μαθαίνουν μαζί</a:t>
            </a:r>
            <a:r>
              <a:rPr lang="en-US" altLang="el-GR"/>
              <a:t>.</a:t>
            </a:r>
            <a:endParaRPr lang="el-GR" altLang="el-GR"/>
          </a:p>
          <a:p>
            <a:endParaRPr lang="el-GR" altLang="el-GR"/>
          </a:p>
        </p:txBody>
      </p:sp>
      <p:sp>
        <p:nvSpPr>
          <p:cNvPr id="34820" name="3 - Θέση ημερομηνίας">
            <a:extLst>
              <a:ext uri="{FF2B5EF4-FFF2-40B4-BE49-F238E27FC236}">
                <a16:creationId xmlns:a16="http://schemas.microsoft.com/office/drawing/2014/main" id="{5E64D309-7337-4EE3-8956-3FBFE60309A5}"/>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2B8C3BBE-EC2B-48F7-8FA4-B1D2E06ED130}" type="datetime1">
              <a:rPr lang="el-GR" altLang="el-GR" smtClean="0">
                <a:solidFill>
                  <a:schemeClr val="tx2"/>
                </a:solidFill>
              </a:rPr>
              <a:pPr algn="r" eaLnBrk="1" hangingPunct="1"/>
              <a:t>22/12/2019</a:t>
            </a:fld>
            <a:endParaRPr lang="el-GR" altLang="el-GR">
              <a:solidFill>
                <a:schemeClr val="tx2"/>
              </a:solidFill>
            </a:endParaRPr>
          </a:p>
        </p:txBody>
      </p:sp>
      <p:sp>
        <p:nvSpPr>
          <p:cNvPr id="34821" name="4 - Θέση υποσέλιδου">
            <a:extLst>
              <a:ext uri="{FF2B5EF4-FFF2-40B4-BE49-F238E27FC236}">
                <a16:creationId xmlns:a16="http://schemas.microsoft.com/office/drawing/2014/main" id="{95E4D38D-31DE-4B29-8862-61D7C97618C9}"/>
              </a:ext>
            </a:extLst>
          </p:cNvPr>
          <p:cNvSpPr>
            <a:spLocks noGrp="1"/>
          </p:cNvSpPr>
          <p:nvPr>
            <p:ph type="ftr" sz="quarter" idx="11"/>
          </p:nvPr>
        </p:nvSpPr>
        <p:spPr bwMode="auto">
          <a:xfrm>
            <a:off x="812800" y="6429375"/>
            <a:ext cx="7226300" cy="428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6" name="5 - Θέση αριθμού διαφάνειας">
            <a:extLst>
              <a:ext uri="{FF2B5EF4-FFF2-40B4-BE49-F238E27FC236}">
                <a16:creationId xmlns:a16="http://schemas.microsoft.com/office/drawing/2014/main" id="{5B07CE19-EA73-4134-B499-47373FBAEDA5}"/>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92EC25D3-B76D-41DB-ACC5-CD20219DA006}" type="slidenum">
              <a:rPr lang="el-GR" altLang="el-GR" sz="1200">
                <a:solidFill>
                  <a:srgbClr val="FFFFFF"/>
                </a:solidFill>
              </a:rPr>
              <a:pPr eaLnBrk="1" hangingPunct="1">
                <a:lnSpc>
                  <a:spcPct val="80000"/>
                </a:lnSpc>
              </a:pPr>
              <a:t>26</a:t>
            </a:fld>
            <a:endParaRPr lang="el-GR" altLang="el-GR" sz="1200">
              <a:solidFill>
                <a:srgbClr val="FFFFFF"/>
              </a:solidFill>
            </a:endParaRPr>
          </a:p>
        </p:txBody>
      </p:sp>
    </p:spTree>
  </p:cSld>
  <p:clrMapOvr>
    <a:masterClrMapping/>
  </p:clrMapOvr>
  <p:transition spd="med">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1 - Τίτλος">
            <a:extLst>
              <a:ext uri="{FF2B5EF4-FFF2-40B4-BE49-F238E27FC236}">
                <a16:creationId xmlns:a16="http://schemas.microsoft.com/office/drawing/2014/main" id="{82521989-11C5-48F9-9869-4362E48BB8BF}"/>
              </a:ext>
            </a:extLst>
          </p:cNvPr>
          <p:cNvSpPr>
            <a:spLocks noGrp="1"/>
          </p:cNvSpPr>
          <p:nvPr>
            <p:ph type="title"/>
          </p:nvPr>
        </p:nvSpPr>
        <p:spPr>
          <a:xfrm>
            <a:off x="815975" y="228600"/>
            <a:ext cx="10869613" cy="1485900"/>
          </a:xfrm>
        </p:spPr>
        <p:txBody>
          <a:bodyPr/>
          <a:lstStyle/>
          <a:p>
            <a:r>
              <a:rPr lang="el-GR" altLang="el-GR" sz="3200">
                <a:solidFill>
                  <a:srgbClr val="CC0000"/>
                </a:solidFill>
              </a:rPr>
              <a:t>Τα παιδιά μαθαίνουν καλύτερα όταν οι δραστηριότητες (Tomlinson, 2001)</a:t>
            </a:r>
            <a:r>
              <a:rPr lang="en-US" altLang="el-GR" sz="3200">
                <a:solidFill>
                  <a:srgbClr val="CC0000"/>
                </a:solidFill>
              </a:rPr>
              <a:t>:</a:t>
            </a:r>
            <a:br>
              <a:rPr lang="el-GR" altLang="el-GR"/>
            </a:br>
            <a:endParaRPr lang="el-GR" altLang="el-GR"/>
          </a:p>
        </p:txBody>
      </p:sp>
      <p:sp>
        <p:nvSpPr>
          <p:cNvPr id="35843" name="2 - Θέση περιεχομένου">
            <a:extLst>
              <a:ext uri="{FF2B5EF4-FFF2-40B4-BE49-F238E27FC236}">
                <a16:creationId xmlns:a16="http://schemas.microsoft.com/office/drawing/2014/main" id="{B6274F3B-2530-4C41-A2A1-96652E5C72B2}"/>
              </a:ext>
            </a:extLst>
          </p:cNvPr>
          <p:cNvSpPr>
            <a:spLocks noGrp="1"/>
          </p:cNvSpPr>
          <p:nvPr>
            <p:ph sz="quarter" idx="1"/>
          </p:nvPr>
        </p:nvSpPr>
        <p:spPr>
          <a:xfrm>
            <a:off x="815975" y="1600200"/>
            <a:ext cx="10869613" cy="4495800"/>
          </a:xfrm>
        </p:spPr>
        <p:txBody>
          <a:bodyPr/>
          <a:lstStyle/>
          <a:p>
            <a:pPr>
              <a:lnSpc>
                <a:spcPct val="150000"/>
              </a:lnSpc>
              <a:buFont typeface="Wingdings" panose="05000000000000000000" pitchFamily="2" charset="2"/>
              <a:buBlip>
                <a:blip r:embed="rId2"/>
              </a:buBlip>
            </a:pPr>
            <a:r>
              <a:rPr lang="en-US" altLang="el-GR"/>
              <a:t>T</a:t>
            </a:r>
            <a:r>
              <a:rPr lang="el-GR" altLang="el-GR"/>
              <a:t>αιριάζουν με τις δεξιότητες και τις γνώσεις τους για ένα θέμα </a:t>
            </a:r>
            <a:r>
              <a:rPr lang="el-GR" altLang="el-GR" b="1"/>
              <a:t>(</a:t>
            </a:r>
            <a:r>
              <a:rPr lang="el-GR" altLang="el-GR" b="1" i="1"/>
              <a:t>μαθησιακή ετοιμότητα)</a:t>
            </a:r>
            <a:r>
              <a:rPr lang="en-US" altLang="el-GR" i="1"/>
              <a:t>.</a:t>
            </a:r>
            <a:endParaRPr lang="el-GR" altLang="el-GR" i="1"/>
          </a:p>
          <a:p>
            <a:pPr>
              <a:lnSpc>
                <a:spcPct val="150000"/>
              </a:lnSpc>
              <a:buFont typeface="Wingdings" panose="05000000000000000000" pitchFamily="2" charset="2"/>
              <a:buBlip>
                <a:blip r:embed="rId2"/>
              </a:buBlip>
            </a:pPr>
            <a:r>
              <a:rPr lang="el-GR" altLang="el-GR"/>
              <a:t>Προκαλούν την περιέργεια και τα κινητοποιούν να εμπλακούν σε αυτές </a:t>
            </a:r>
            <a:r>
              <a:rPr lang="el-GR" altLang="el-GR" b="1"/>
              <a:t>(</a:t>
            </a:r>
            <a:r>
              <a:rPr lang="el-GR" altLang="el-GR" b="1" i="1"/>
              <a:t>ενδιαφέρον)</a:t>
            </a:r>
            <a:r>
              <a:rPr lang="en-US" altLang="el-GR" b="1" i="1"/>
              <a:t>.</a:t>
            </a:r>
            <a:endParaRPr lang="el-GR" altLang="el-GR" b="1" i="1"/>
          </a:p>
          <a:p>
            <a:pPr>
              <a:lnSpc>
                <a:spcPct val="150000"/>
              </a:lnSpc>
              <a:buFont typeface="Wingdings" panose="05000000000000000000" pitchFamily="2" charset="2"/>
              <a:buBlip>
                <a:blip r:embed="rId2"/>
              </a:buBlip>
            </a:pPr>
            <a:r>
              <a:rPr lang="en-US" altLang="el-GR"/>
              <a:t>E</a:t>
            </a:r>
            <a:r>
              <a:rPr lang="el-GR" altLang="el-GR"/>
              <a:t>πιτρέπουν την επιλογή επιθυμητού τρόπου εργασίας </a:t>
            </a:r>
            <a:r>
              <a:rPr lang="el-GR" altLang="el-GR" b="1"/>
              <a:t>(</a:t>
            </a:r>
            <a:r>
              <a:rPr lang="el-GR" altLang="el-GR" b="1" i="1"/>
              <a:t>μαθησιακό προφίλ)</a:t>
            </a:r>
            <a:r>
              <a:rPr lang="en-US" altLang="el-GR" b="1" i="1"/>
              <a:t>.</a:t>
            </a:r>
            <a:endParaRPr lang="el-GR" altLang="el-GR" b="1" i="1"/>
          </a:p>
          <a:p>
            <a:endParaRPr lang="el-GR" altLang="el-GR"/>
          </a:p>
        </p:txBody>
      </p:sp>
      <p:sp>
        <p:nvSpPr>
          <p:cNvPr id="35844" name="3 - Θέση ημερομηνίας">
            <a:extLst>
              <a:ext uri="{FF2B5EF4-FFF2-40B4-BE49-F238E27FC236}">
                <a16:creationId xmlns:a16="http://schemas.microsoft.com/office/drawing/2014/main" id="{7F417CC2-A1FC-4A61-B49E-01B898E4CD2F}"/>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2926C877-DEBA-45A6-9FAD-74BE060980F9}" type="datetime1">
              <a:rPr lang="el-GR" altLang="el-GR" smtClean="0">
                <a:solidFill>
                  <a:schemeClr val="tx2"/>
                </a:solidFill>
              </a:rPr>
              <a:pPr algn="r" eaLnBrk="1" hangingPunct="1"/>
              <a:t>22/12/2019</a:t>
            </a:fld>
            <a:endParaRPr lang="el-GR" altLang="el-GR">
              <a:solidFill>
                <a:schemeClr val="tx2"/>
              </a:solidFill>
            </a:endParaRPr>
          </a:p>
        </p:txBody>
      </p:sp>
      <p:sp>
        <p:nvSpPr>
          <p:cNvPr id="35845" name="4 - Θέση υποσέλιδου">
            <a:extLst>
              <a:ext uri="{FF2B5EF4-FFF2-40B4-BE49-F238E27FC236}">
                <a16:creationId xmlns:a16="http://schemas.microsoft.com/office/drawing/2014/main" id="{F873B981-6A9D-4F00-A2DC-B1025285CEF4}"/>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6" name="5 - Θέση αριθμού διαφάνειας">
            <a:extLst>
              <a:ext uri="{FF2B5EF4-FFF2-40B4-BE49-F238E27FC236}">
                <a16:creationId xmlns:a16="http://schemas.microsoft.com/office/drawing/2014/main" id="{4A4B5DC8-3091-4802-9CF4-760875F4B517}"/>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3BC69D46-F803-4D71-BAB0-9B1E69627CC4}" type="slidenum">
              <a:rPr lang="el-GR" altLang="el-GR" sz="1200">
                <a:solidFill>
                  <a:srgbClr val="FFFFFF"/>
                </a:solidFill>
              </a:rPr>
              <a:pPr eaLnBrk="1" hangingPunct="1">
                <a:lnSpc>
                  <a:spcPct val="80000"/>
                </a:lnSpc>
              </a:pPr>
              <a:t>27</a:t>
            </a:fld>
            <a:endParaRPr lang="el-GR" altLang="el-GR" sz="1200">
              <a:solidFill>
                <a:srgbClr val="FFFFFF"/>
              </a:solidFill>
            </a:endParaRPr>
          </a:p>
        </p:txBody>
      </p:sp>
    </p:spTree>
  </p:cSld>
  <p:clrMapOvr>
    <a:masterClrMapping/>
  </p:clrMapOvr>
  <p:transition spd="med">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1 - Τίτλος">
            <a:extLst>
              <a:ext uri="{FF2B5EF4-FFF2-40B4-BE49-F238E27FC236}">
                <a16:creationId xmlns:a16="http://schemas.microsoft.com/office/drawing/2014/main" id="{B622B990-BE8A-4EFB-B0FF-1513D240ABBA}"/>
              </a:ext>
            </a:extLst>
          </p:cNvPr>
          <p:cNvSpPr>
            <a:spLocks noGrp="1"/>
          </p:cNvSpPr>
          <p:nvPr>
            <p:ph type="title"/>
          </p:nvPr>
        </p:nvSpPr>
        <p:spPr>
          <a:xfrm>
            <a:off x="815975" y="228600"/>
            <a:ext cx="10869613" cy="990600"/>
          </a:xfrm>
        </p:spPr>
        <p:txBody>
          <a:bodyPr/>
          <a:lstStyle/>
          <a:p>
            <a:endParaRPr lang="el-GR" altLang="el-GR"/>
          </a:p>
        </p:txBody>
      </p:sp>
      <p:sp>
        <p:nvSpPr>
          <p:cNvPr id="36867" name="2 - Θέση περιεχομένου">
            <a:extLst>
              <a:ext uri="{FF2B5EF4-FFF2-40B4-BE49-F238E27FC236}">
                <a16:creationId xmlns:a16="http://schemas.microsoft.com/office/drawing/2014/main" id="{FFDA2E4D-D59B-4925-A3A3-EDDD3392FC9B}"/>
              </a:ext>
            </a:extLst>
          </p:cNvPr>
          <p:cNvSpPr>
            <a:spLocks noGrp="1"/>
          </p:cNvSpPr>
          <p:nvPr>
            <p:ph sz="quarter" idx="1"/>
          </p:nvPr>
        </p:nvSpPr>
        <p:spPr>
          <a:xfrm>
            <a:off x="815975" y="1600200"/>
            <a:ext cx="10869613" cy="4495800"/>
          </a:xfrm>
        </p:spPr>
        <p:txBody>
          <a:bodyPr/>
          <a:lstStyle/>
          <a:p>
            <a:r>
              <a:rPr lang="el-GR" altLang="el-GR" b="1"/>
              <a:t>Σημαντικά στοιχεία στην τάξη: </a:t>
            </a:r>
            <a:endParaRPr lang="en-US" altLang="el-GR" b="1"/>
          </a:p>
          <a:p>
            <a:pPr>
              <a:buFont typeface="Wingdings" panose="05000000000000000000" pitchFamily="2" charset="2"/>
              <a:buChar char="Ø"/>
            </a:pPr>
            <a:r>
              <a:rPr lang="el-GR" altLang="el-GR"/>
              <a:t>ποικιλία και</a:t>
            </a:r>
          </a:p>
          <a:p>
            <a:pPr>
              <a:buFont typeface="Wingdings" panose="05000000000000000000" pitchFamily="2" charset="2"/>
              <a:buChar char="Ø"/>
            </a:pPr>
            <a:r>
              <a:rPr lang="el-GR" altLang="el-GR"/>
              <a:t>εναλλακτικοί τρόποι (= δυνατότητα επιλογής)</a:t>
            </a:r>
            <a:endParaRPr lang="en-US" altLang="el-GR"/>
          </a:p>
          <a:p>
            <a:pPr>
              <a:buFont typeface="Wingdings" panose="05000000000000000000" pitchFamily="2" charset="2"/>
              <a:buNone/>
            </a:pPr>
            <a:endParaRPr lang="el-GR" altLang="el-GR"/>
          </a:p>
          <a:p>
            <a:pPr>
              <a:lnSpc>
                <a:spcPct val="150000"/>
              </a:lnSpc>
            </a:pPr>
            <a:r>
              <a:rPr lang="el-GR" altLang="el-GR"/>
              <a:t>παρουσίασης του διδακτικού περιεχομένου</a:t>
            </a:r>
          </a:p>
          <a:p>
            <a:pPr>
              <a:lnSpc>
                <a:spcPct val="150000"/>
              </a:lnSpc>
            </a:pPr>
            <a:r>
              <a:rPr lang="el-GR" altLang="el-GR"/>
              <a:t>ανάπτυξης της διαδικασίας/τρόποι συμμετοχής των παιδιών</a:t>
            </a:r>
          </a:p>
          <a:p>
            <a:pPr>
              <a:lnSpc>
                <a:spcPct val="150000"/>
              </a:lnSpc>
            </a:pPr>
            <a:r>
              <a:rPr lang="el-GR" altLang="el-GR"/>
              <a:t>έκφρασης αυτών που κατανοούν και επεξεργάζονται τα παιδιά</a:t>
            </a:r>
          </a:p>
          <a:p>
            <a:endParaRPr lang="el-GR" altLang="el-GR"/>
          </a:p>
        </p:txBody>
      </p:sp>
      <p:sp>
        <p:nvSpPr>
          <p:cNvPr id="36868" name="3 - Θέση ημερομηνίας">
            <a:extLst>
              <a:ext uri="{FF2B5EF4-FFF2-40B4-BE49-F238E27FC236}">
                <a16:creationId xmlns:a16="http://schemas.microsoft.com/office/drawing/2014/main" id="{EEB0811A-2108-432E-BB65-0DEA29C8F9D0}"/>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749445C1-91CB-405D-A343-6E2D587DC17F}" type="datetime1">
              <a:rPr lang="el-GR" altLang="el-GR" smtClean="0">
                <a:solidFill>
                  <a:schemeClr val="tx2"/>
                </a:solidFill>
              </a:rPr>
              <a:pPr algn="r" eaLnBrk="1" hangingPunct="1"/>
              <a:t>22/12/2019</a:t>
            </a:fld>
            <a:endParaRPr lang="el-GR" altLang="el-GR">
              <a:solidFill>
                <a:schemeClr val="tx2"/>
              </a:solidFill>
            </a:endParaRPr>
          </a:p>
        </p:txBody>
      </p:sp>
      <p:sp>
        <p:nvSpPr>
          <p:cNvPr id="36869" name="4 - Θέση υποσέλιδου">
            <a:extLst>
              <a:ext uri="{FF2B5EF4-FFF2-40B4-BE49-F238E27FC236}">
                <a16:creationId xmlns:a16="http://schemas.microsoft.com/office/drawing/2014/main" id="{66D289FB-0E30-4054-9426-8D0D92F65A98}"/>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6" name="5 - Θέση αριθμού διαφάνειας">
            <a:extLst>
              <a:ext uri="{FF2B5EF4-FFF2-40B4-BE49-F238E27FC236}">
                <a16:creationId xmlns:a16="http://schemas.microsoft.com/office/drawing/2014/main" id="{FA66EB39-B22B-4428-BDBD-0AB3F2EED534}"/>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72B0E6E8-16A3-45BC-9662-3EA29A19A76E}" type="slidenum">
              <a:rPr lang="el-GR" altLang="el-GR" sz="1200">
                <a:solidFill>
                  <a:srgbClr val="FFFFFF"/>
                </a:solidFill>
              </a:rPr>
              <a:pPr eaLnBrk="1" hangingPunct="1">
                <a:lnSpc>
                  <a:spcPct val="80000"/>
                </a:lnSpc>
              </a:pPr>
              <a:t>28</a:t>
            </a:fld>
            <a:endParaRPr lang="el-GR" altLang="el-GR" sz="1200">
              <a:solidFill>
                <a:srgbClr val="FFFFFF"/>
              </a:solidFill>
            </a:endParaRPr>
          </a:p>
        </p:txBody>
      </p:sp>
    </p:spTree>
  </p:cSld>
  <p:clrMapOvr>
    <a:masterClrMapping/>
  </p:clrMapOvr>
  <p:transition spd="med">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1 - Τίτλος">
            <a:extLst>
              <a:ext uri="{FF2B5EF4-FFF2-40B4-BE49-F238E27FC236}">
                <a16:creationId xmlns:a16="http://schemas.microsoft.com/office/drawing/2014/main" id="{9DFDDCEE-09F2-4251-9C61-C9C90340CDA8}"/>
              </a:ext>
            </a:extLst>
          </p:cNvPr>
          <p:cNvSpPr>
            <a:spLocks noGrp="1"/>
          </p:cNvSpPr>
          <p:nvPr>
            <p:ph type="title"/>
          </p:nvPr>
        </p:nvSpPr>
        <p:spPr>
          <a:xfrm>
            <a:off x="815975" y="228600"/>
            <a:ext cx="10869613" cy="1414463"/>
          </a:xfrm>
        </p:spPr>
        <p:txBody>
          <a:bodyPr/>
          <a:lstStyle/>
          <a:p>
            <a:pPr algn="ctr"/>
            <a:r>
              <a:rPr lang="el-GR" altLang="el-GR" sz="3200" b="1"/>
              <a:t>Διαφορετικές ομάδες εργασίας ασχολούνται με διαφορετικές πτυχές του θέματος/έννοιας</a:t>
            </a:r>
            <a:br>
              <a:rPr lang="el-GR" altLang="el-GR"/>
            </a:br>
            <a:endParaRPr lang="el-GR" altLang="el-GR"/>
          </a:p>
        </p:txBody>
      </p:sp>
      <p:sp>
        <p:nvSpPr>
          <p:cNvPr id="37891" name="2 - Θέση περιεχομένου">
            <a:extLst>
              <a:ext uri="{FF2B5EF4-FFF2-40B4-BE49-F238E27FC236}">
                <a16:creationId xmlns:a16="http://schemas.microsoft.com/office/drawing/2014/main" id="{5BDB2638-14EE-4D4F-83ED-5BF1C4557AF0}"/>
              </a:ext>
            </a:extLst>
          </p:cNvPr>
          <p:cNvSpPr>
            <a:spLocks noGrp="1"/>
          </p:cNvSpPr>
          <p:nvPr>
            <p:ph sz="quarter" idx="1"/>
          </p:nvPr>
        </p:nvSpPr>
        <p:spPr>
          <a:xfrm>
            <a:off x="236538" y="1600200"/>
            <a:ext cx="11715750" cy="4495800"/>
          </a:xfrm>
          <a:ln>
            <a:solidFill>
              <a:srgbClr val="CC0000"/>
            </a:solidFill>
            <a:prstDash val="dash"/>
            <a:miter lim="800000"/>
            <a:headEnd/>
            <a:tailEnd/>
          </a:ln>
        </p:spPr>
        <p:txBody>
          <a:bodyPr/>
          <a:lstStyle/>
          <a:p>
            <a:pPr>
              <a:lnSpc>
                <a:spcPct val="150000"/>
              </a:lnSpc>
              <a:buFont typeface="Wingdings" panose="05000000000000000000" pitchFamily="2" charset="2"/>
              <a:buNone/>
            </a:pPr>
            <a:r>
              <a:rPr lang="el-GR" altLang="el-GR" b="1">
                <a:solidFill>
                  <a:srgbClr val="CC0000"/>
                </a:solidFill>
              </a:rPr>
              <a:t>Ο εκπαιδευτικός μπορεί</a:t>
            </a:r>
          </a:p>
          <a:p>
            <a:pPr>
              <a:lnSpc>
                <a:spcPct val="150000"/>
              </a:lnSpc>
              <a:buFont typeface="Wingdings" panose="05000000000000000000" pitchFamily="2" charset="2"/>
              <a:buChar char="ü"/>
            </a:pPr>
            <a:r>
              <a:rPr lang="el-GR" altLang="el-GR"/>
              <a:t>Να διαφοροποιήσει </a:t>
            </a:r>
            <a:r>
              <a:rPr lang="el-GR" altLang="el-GR" i="1"/>
              <a:t>τι διδάσκει (δίνει ευκαιρία στα παιδιά να επεξεργαστούν βασικά στοιχεία μιας έννοιας αλλά και σε όσα τα καταφέρνουν να εμβαθύνουν περισσότερο)</a:t>
            </a:r>
          </a:p>
          <a:p>
            <a:pPr>
              <a:lnSpc>
                <a:spcPct val="150000"/>
              </a:lnSpc>
              <a:buFont typeface="Wingdings" panose="05000000000000000000" pitchFamily="2" charset="2"/>
              <a:buChar char="ü"/>
            </a:pPr>
            <a:r>
              <a:rPr lang="el-GR" altLang="el-GR"/>
              <a:t>Να διαφοροποιήσει </a:t>
            </a:r>
            <a:r>
              <a:rPr lang="el-GR" altLang="el-GR" i="1"/>
              <a:t>πώς τα παιδιά θα προσεγγίσουν το θέμα</a:t>
            </a:r>
          </a:p>
          <a:p>
            <a:endParaRPr lang="el-GR" altLang="el-GR"/>
          </a:p>
        </p:txBody>
      </p:sp>
      <p:sp>
        <p:nvSpPr>
          <p:cNvPr id="37892" name="3 - Θέση ημερομηνίας">
            <a:extLst>
              <a:ext uri="{FF2B5EF4-FFF2-40B4-BE49-F238E27FC236}">
                <a16:creationId xmlns:a16="http://schemas.microsoft.com/office/drawing/2014/main" id="{5AF66F18-E109-45FB-83F3-F8845862D4D2}"/>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85815A63-7FB9-4A63-B305-AB1A799E8323}" type="datetime1">
              <a:rPr lang="el-GR" altLang="el-GR" smtClean="0">
                <a:solidFill>
                  <a:schemeClr val="tx2"/>
                </a:solidFill>
              </a:rPr>
              <a:pPr algn="r" eaLnBrk="1" hangingPunct="1"/>
              <a:t>22/12/2019</a:t>
            </a:fld>
            <a:endParaRPr lang="el-GR" altLang="el-GR">
              <a:solidFill>
                <a:schemeClr val="tx2"/>
              </a:solidFill>
            </a:endParaRPr>
          </a:p>
        </p:txBody>
      </p:sp>
      <p:sp>
        <p:nvSpPr>
          <p:cNvPr id="37893" name="4 - Θέση υποσέλιδου">
            <a:extLst>
              <a:ext uri="{FF2B5EF4-FFF2-40B4-BE49-F238E27FC236}">
                <a16:creationId xmlns:a16="http://schemas.microsoft.com/office/drawing/2014/main" id="{127CECB7-0B72-43DF-8B2D-2086BCE63947}"/>
              </a:ext>
            </a:extLst>
          </p:cNvPr>
          <p:cNvSpPr>
            <a:spLocks noGrp="1"/>
          </p:cNvSpPr>
          <p:nvPr>
            <p:ph type="ftr" sz="quarter" idx="11"/>
          </p:nvPr>
        </p:nvSpPr>
        <p:spPr bwMode="auto">
          <a:xfrm>
            <a:off x="736600" y="6492875"/>
            <a:ext cx="72263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6" name="5 - Θέση αριθμού διαφάνειας">
            <a:extLst>
              <a:ext uri="{FF2B5EF4-FFF2-40B4-BE49-F238E27FC236}">
                <a16:creationId xmlns:a16="http://schemas.microsoft.com/office/drawing/2014/main" id="{2D5BFC5A-532B-4B2B-AB1E-80474F618839}"/>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8F0848B7-EBA6-4637-AA11-4D06243CB64B}" type="slidenum">
              <a:rPr lang="el-GR" altLang="el-GR" sz="1200">
                <a:solidFill>
                  <a:srgbClr val="FFFFFF"/>
                </a:solidFill>
              </a:rPr>
              <a:pPr eaLnBrk="1" hangingPunct="1">
                <a:lnSpc>
                  <a:spcPct val="80000"/>
                </a:lnSpc>
              </a:pPr>
              <a:t>29</a:t>
            </a:fld>
            <a:endParaRPr lang="el-GR" altLang="el-GR" sz="1200">
              <a:solidFill>
                <a:srgbClr val="FFFFFF"/>
              </a:solidFill>
            </a:endParaRPr>
          </a:p>
        </p:txBody>
      </p:sp>
    </p:spTree>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a:extLst>
              <a:ext uri="{FF2B5EF4-FFF2-40B4-BE49-F238E27FC236}">
                <a16:creationId xmlns:a16="http://schemas.microsoft.com/office/drawing/2014/main" id="{A59D1952-5017-4D01-9E13-33102ECE1D6C}"/>
              </a:ext>
            </a:extLst>
          </p:cNvPr>
          <p:cNvSpPr>
            <a:spLocks noGrp="1"/>
          </p:cNvSpPr>
          <p:nvPr>
            <p:ph type="title"/>
          </p:nvPr>
        </p:nvSpPr>
        <p:spPr>
          <a:xfrm>
            <a:off x="815975" y="228600"/>
            <a:ext cx="10869613" cy="990600"/>
          </a:xfrm>
        </p:spPr>
        <p:txBody>
          <a:bodyPr>
            <a:normAutofit/>
          </a:bodyPr>
          <a:lstStyle/>
          <a:p>
            <a:pPr algn="ctr" eaLnBrk="1" fontAlgn="auto" hangingPunct="1">
              <a:spcAft>
                <a:spcPts val="0"/>
              </a:spcAft>
              <a:defRPr/>
            </a:pPr>
            <a:r>
              <a:rPr lang="el-GR" sz="3200" b="1" dirty="0">
                <a:solidFill>
                  <a:schemeClr val="accent1">
                    <a:lumMod val="60000"/>
                    <a:lumOff val="40000"/>
                  </a:schemeClr>
                </a:solidFill>
              </a:rPr>
              <a:t>Περιεχόμενα Μαθήματος</a:t>
            </a:r>
            <a:endParaRPr lang="el-GR" sz="3200" dirty="0"/>
          </a:p>
        </p:txBody>
      </p:sp>
      <p:sp>
        <p:nvSpPr>
          <p:cNvPr id="11267" name="4 - Θέση ημερομηνίας">
            <a:extLst>
              <a:ext uri="{FF2B5EF4-FFF2-40B4-BE49-F238E27FC236}">
                <a16:creationId xmlns:a16="http://schemas.microsoft.com/office/drawing/2014/main" id="{F370354A-0C8B-417C-9E9F-C3AC02DAA335}"/>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8B2426A-95F1-4BB8-BF8D-B9534AE5AC00}" type="datetime1">
              <a:rPr lang="el-GR" altLang="el-GR" smtClean="0">
                <a:solidFill>
                  <a:schemeClr val="tx2"/>
                </a:solidFill>
              </a:rPr>
              <a:pPr eaLnBrk="1" hangingPunct="1"/>
              <a:t>22/12/2019</a:t>
            </a:fld>
            <a:endParaRPr lang="el-GR" altLang="el-GR">
              <a:solidFill>
                <a:schemeClr val="tx2"/>
              </a:solidFill>
            </a:endParaRPr>
          </a:p>
        </p:txBody>
      </p:sp>
      <p:sp>
        <p:nvSpPr>
          <p:cNvPr id="11268" name="3 - Θέση υποσέλιδου">
            <a:extLst>
              <a:ext uri="{FF2B5EF4-FFF2-40B4-BE49-F238E27FC236}">
                <a16:creationId xmlns:a16="http://schemas.microsoft.com/office/drawing/2014/main" id="{06C00E0F-C22B-4526-B10B-254988418FD8}"/>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6" name="5 - Θέση αριθμού διαφάνειας">
            <a:extLst>
              <a:ext uri="{FF2B5EF4-FFF2-40B4-BE49-F238E27FC236}">
                <a16:creationId xmlns:a16="http://schemas.microsoft.com/office/drawing/2014/main" id="{F5DFBCE8-71AE-49E5-A6D2-6E75CB70581A}"/>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FD3BB82B-3E25-477C-A187-C458A4F5EF2F}" type="slidenum">
              <a:rPr lang="el-GR" altLang="el-GR" sz="1200">
                <a:solidFill>
                  <a:srgbClr val="FFFFFF"/>
                </a:solidFill>
              </a:rPr>
              <a:pPr eaLnBrk="1" hangingPunct="1">
                <a:lnSpc>
                  <a:spcPct val="80000"/>
                </a:lnSpc>
              </a:pPr>
              <a:t>3</a:t>
            </a:fld>
            <a:endParaRPr lang="el-GR" altLang="el-GR" sz="1200">
              <a:solidFill>
                <a:srgbClr val="FFFFFF"/>
              </a:solidFill>
            </a:endParaRPr>
          </a:p>
        </p:txBody>
      </p:sp>
      <p:sp>
        <p:nvSpPr>
          <p:cNvPr id="7171" name="2 - Θέση περιεχομένου">
            <a:extLst>
              <a:ext uri="{FF2B5EF4-FFF2-40B4-BE49-F238E27FC236}">
                <a16:creationId xmlns:a16="http://schemas.microsoft.com/office/drawing/2014/main" id="{AFDC5014-9700-420A-AEA9-F1EF9C3BF403}"/>
              </a:ext>
            </a:extLst>
          </p:cNvPr>
          <p:cNvSpPr>
            <a:spLocks noGrp="1"/>
          </p:cNvSpPr>
          <p:nvPr>
            <p:ph sz="quarter" idx="1"/>
          </p:nvPr>
        </p:nvSpPr>
        <p:spPr>
          <a:xfrm>
            <a:off x="1219200" y="1643063"/>
            <a:ext cx="10018713" cy="4427537"/>
          </a:xfrm>
        </p:spPr>
        <p:txBody>
          <a:bodyPr>
            <a:normAutofit fontScale="92500" lnSpcReduction="20000"/>
          </a:bodyPr>
          <a:lstStyle/>
          <a:p>
            <a:pPr marL="320040" indent="-320040" eaLnBrk="1" fontAlgn="auto" hangingPunct="1">
              <a:spcAft>
                <a:spcPts val="0"/>
              </a:spcAft>
              <a:buFont typeface="Arial" charset="0"/>
              <a:buBlip>
                <a:blip r:embed="rId2"/>
              </a:buBlip>
              <a:defRPr/>
            </a:pPr>
            <a:r>
              <a:rPr lang="el-GR" dirty="0"/>
              <a:t>Η </a:t>
            </a:r>
            <a:r>
              <a:rPr lang="el-GR" dirty="0" err="1"/>
              <a:t>διαθεματική</a:t>
            </a:r>
            <a:r>
              <a:rPr lang="el-GR" dirty="0"/>
              <a:t> προσέγγιση της μάθησης στην προσχολική Εκπαίδευση</a:t>
            </a:r>
          </a:p>
          <a:p>
            <a:pPr marL="320040" indent="-320040" eaLnBrk="1" fontAlgn="auto" hangingPunct="1">
              <a:spcAft>
                <a:spcPts val="0"/>
              </a:spcAft>
              <a:buFont typeface="Arial" charset="0"/>
              <a:buBlip>
                <a:blip r:embed="rId2"/>
              </a:buBlip>
              <a:defRPr/>
            </a:pPr>
            <a:r>
              <a:rPr lang="el-GR" dirty="0"/>
              <a:t>Διδακτικές και μεθοδολογικές απόψεις για την </a:t>
            </a:r>
            <a:r>
              <a:rPr lang="el-GR" dirty="0" err="1"/>
              <a:t>κοινωνικοπαιδαγωγική</a:t>
            </a:r>
            <a:r>
              <a:rPr lang="el-GR" dirty="0"/>
              <a:t> εργασία του νηπιαγωγείου</a:t>
            </a:r>
          </a:p>
          <a:p>
            <a:pPr marL="320040" indent="-320040" eaLnBrk="1" fontAlgn="auto" hangingPunct="1">
              <a:spcAft>
                <a:spcPts val="0"/>
              </a:spcAft>
              <a:buFont typeface="Arial" charset="0"/>
              <a:buBlip>
                <a:blip r:embed="rId2"/>
              </a:buBlip>
              <a:defRPr/>
            </a:pPr>
            <a:r>
              <a:rPr lang="el-GR" dirty="0"/>
              <a:t>Το Αναλυτικό Πρόγραμμα μέσα από το πρίσμα της Κοινωνικής Παιδαγωγικής</a:t>
            </a:r>
          </a:p>
          <a:p>
            <a:pPr marL="320040" indent="-320040" eaLnBrk="1" fontAlgn="auto" hangingPunct="1">
              <a:spcAft>
                <a:spcPts val="0"/>
              </a:spcAft>
              <a:buFont typeface="Arial" charset="0"/>
              <a:buBlip>
                <a:blip r:embed="rId2"/>
              </a:buBlip>
              <a:defRPr/>
            </a:pPr>
            <a:r>
              <a:rPr lang="el-GR" u="sng" dirty="0"/>
              <a:t>Η Σχολική Προετοιμασία στο Νηπιαγωγείο</a:t>
            </a:r>
          </a:p>
          <a:p>
            <a:pPr marL="320040" indent="-320040" eaLnBrk="1" fontAlgn="auto" hangingPunct="1">
              <a:spcAft>
                <a:spcPts val="0"/>
              </a:spcAft>
              <a:buFont typeface="Arial" charset="0"/>
              <a:buBlip>
                <a:blip r:embed="rId2"/>
              </a:buBlip>
              <a:defRPr/>
            </a:pPr>
            <a:r>
              <a:rPr lang="el-GR" dirty="0"/>
              <a:t>Τα προβλήματα μετάβασης του παιδιού από το Νηπιαγωγείο στο Δημοτικό Σχολείο</a:t>
            </a:r>
          </a:p>
          <a:p>
            <a:pPr marL="320040" indent="-320040" eaLnBrk="1" fontAlgn="auto" hangingPunct="1">
              <a:spcAft>
                <a:spcPts val="0"/>
              </a:spcAft>
              <a:buFont typeface="Arial" charset="0"/>
              <a:buBlip>
                <a:blip r:embed="rId2"/>
              </a:buBlip>
              <a:defRPr/>
            </a:pPr>
            <a:r>
              <a:rPr lang="el-GR" dirty="0"/>
              <a:t>Η θρησκευτική Αγωγή σε πολυπολιτισμικά προσχολικά περιβάλλοντα (θεωρητικές και εμπειρικές προσεγγίσεις)</a:t>
            </a:r>
          </a:p>
          <a:p>
            <a:pPr marL="320040" indent="-320040" eaLnBrk="1" fontAlgn="auto" hangingPunct="1">
              <a:spcAft>
                <a:spcPts val="0"/>
              </a:spcAft>
              <a:buFont typeface="Wingdings"/>
              <a:buChar char=""/>
              <a:defRPr/>
            </a:pPr>
            <a:endParaRPr lang="el-GR" dirty="0"/>
          </a:p>
          <a:p>
            <a:pPr marL="320040" indent="-320040" eaLnBrk="1" fontAlgn="auto" hangingPunct="1">
              <a:spcAft>
                <a:spcPts val="0"/>
              </a:spcAft>
              <a:buFont typeface="Wingdings"/>
              <a:buChar char=""/>
              <a:defRPr/>
            </a:pPr>
            <a:endParaRPr lang="el-GR" dirty="0"/>
          </a:p>
        </p:txBody>
      </p:sp>
    </p:spTree>
  </p:cSld>
  <p:clrMapOvr>
    <a:masterClrMapping/>
  </p:clrMapOvr>
  <p:transition spd="med">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1 - Τίτλος">
            <a:extLst>
              <a:ext uri="{FF2B5EF4-FFF2-40B4-BE49-F238E27FC236}">
                <a16:creationId xmlns:a16="http://schemas.microsoft.com/office/drawing/2014/main" id="{C0047305-94D9-4140-A745-43316ECAEBBD}"/>
              </a:ext>
            </a:extLst>
          </p:cNvPr>
          <p:cNvSpPr>
            <a:spLocks noGrp="1"/>
          </p:cNvSpPr>
          <p:nvPr>
            <p:ph type="title"/>
          </p:nvPr>
        </p:nvSpPr>
        <p:spPr>
          <a:xfrm>
            <a:off x="815975" y="228600"/>
            <a:ext cx="10869613" cy="1343025"/>
          </a:xfrm>
        </p:spPr>
        <p:txBody>
          <a:bodyPr/>
          <a:lstStyle/>
          <a:p>
            <a:r>
              <a:rPr lang="el-GR" altLang="el-GR" sz="3200" b="1" u="sng"/>
              <a:t>Ο εκπαιδευτικός</a:t>
            </a:r>
            <a:br>
              <a:rPr lang="el-GR" altLang="el-GR"/>
            </a:br>
            <a:endParaRPr lang="el-GR" altLang="el-GR"/>
          </a:p>
        </p:txBody>
      </p:sp>
      <p:sp>
        <p:nvSpPr>
          <p:cNvPr id="38915" name="2 - Θέση περιεχομένου">
            <a:extLst>
              <a:ext uri="{FF2B5EF4-FFF2-40B4-BE49-F238E27FC236}">
                <a16:creationId xmlns:a16="http://schemas.microsoft.com/office/drawing/2014/main" id="{F3B23DC9-2E4E-41DB-88A6-81DE8924747B}"/>
              </a:ext>
            </a:extLst>
          </p:cNvPr>
          <p:cNvSpPr>
            <a:spLocks noGrp="1"/>
          </p:cNvSpPr>
          <p:nvPr>
            <p:ph sz="quarter" idx="1"/>
          </p:nvPr>
        </p:nvSpPr>
        <p:spPr>
          <a:xfrm>
            <a:off x="815975" y="1600200"/>
            <a:ext cx="10869613" cy="4495800"/>
          </a:xfrm>
        </p:spPr>
        <p:txBody>
          <a:bodyPr/>
          <a:lstStyle/>
          <a:p>
            <a:pPr>
              <a:lnSpc>
                <a:spcPct val="150000"/>
              </a:lnSpc>
              <a:buFont typeface="Wingdings" panose="05000000000000000000" pitchFamily="2" charset="2"/>
              <a:buBlip>
                <a:blip r:embed="rId2"/>
              </a:buBlip>
            </a:pPr>
            <a:r>
              <a:rPr lang="el-GR" altLang="el-GR"/>
              <a:t>Συστηματική παρατήρηση</a:t>
            </a:r>
          </a:p>
          <a:p>
            <a:pPr>
              <a:lnSpc>
                <a:spcPct val="150000"/>
              </a:lnSpc>
              <a:buFont typeface="Wingdings" panose="05000000000000000000" pitchFamily="2" charset="2"/>
              <a:buBlip>
                <a:blip r:embed="rId2"/>
              </a:buBlip>
            </a:pPr>
            <a:r>
              <a:rPr lang="el-GR" altLang="el-GR"/>
              <a:t>Καταγραφή</a:t>
            </a:r>
          </a:p>
          <a:p>
            <a:pPr>
              <a:lnSpc>
                <a:spcPct val="150000"/>
              </a:lnSpc>
              <a:buFont typeface="Wingdings" panose="05000000000000000000" pitchFamily="2" charset="2"/>
              <a:buBlip>
                <a:blip r:embed="rId2"/>
              </a:buBlip>
            </a:pPr>
            <a:r>
              <a:rPr lang="el-GR" altLang="el-GR"/>
              <a:t>Αξιολόγηση της μάθησης των παιδιών</a:t>
            </a:r>
          </a:p>
          <a:p>
            <a:pPr>
              <a:lnSpc>
                <a:spcPct val="150000"/>
              </a:lnSpc>
              <a:buFont typeface="Wingdings" panose="05000000000000000000" pitchFamily="2" charset="2"/>
              <a:buBlip>
                <a:blip r:embed="rId2"/>
              </a:buBlip>
            </a:pPr>
            <a:r>
              <a:rPr lang="el-GR" altLang="el-GR"/>
              <a:t>Ευελιξία στη δημιουργία ομάδων: εργάζονται σε πολλά διαφορετικά πλαίσια (παιδιά με παρόμοιες ή διαφορετικές ικανότητες κοινά ή διαφορετικά ενδιαφέροντα)</a:t>
            </a:r>
          </a:p>
          <a:p>
            <a:pPr>
              <a:lnSpc>
                <a:spcPct val="150000"/>
              </a:lnSpc>
              <a:buFont typeface="Wingdings" panose="05000000000000000000" pitchFamily="2" charset="2"/>
              <a:buBlip>
                <a:blip r:embed="rId2"/>
              </a:buBlip>
            </a:pPr>
            <a:r>
              <a:rPr lang="el-GR" altLang="el-GR"/>
              <a:t>Συνεργασία με οικογένεια</a:t>
            </a:r>
          </a:p>
          <a:p>
            <a:endParaRPr lang="el-GR" altLang="el-GR"/>
          </a:p>
        </p:txBody>
      </p:sp>
      <p:sp>
        <p:nvSpPr>
          <p:cNvPr id="38916" name="3 - Θέση ημερομηνίας">
            <a:extLst>
              <a:ext uri="{FF2B5EF4-FFF2-40B4-BE49-F238E27FC236}">
                <a16:creationId xmlns:a16="http://schemas.microsoft.com/office/drawing/2014/main" id="{DF99758F-9036-4D15-9AFC-112D9552A2A3}"/>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76C6E1-2BAC-4CD0-87FE-EDEB5DC24D10}" type="datetime1">
              <a:rPr lang="el-GR" altLang="el-GR" smtClean="0">
                <a:solidFill>
                  <a:schemeClr val="tx2"/>
                </a:solidFill>
              </a:rPr>
              <a:pPr algn="r" eaLnBrk="1" hangingPunct="1"/>
              <a:t>22/12/2019</a:t>
            </a:fld>
            <a:endParaRPr lang="el-GR" altLang="el-GR">
              <a:solidFill>
                <a:schemeClr val="tx2"/>
              </a:solidFill>
            </a:endParaRPr>
          </a:p>
        </p:txBody>
      </p:sp>
      <p:sp>
        <p:nvSpPr>
          <p:cNvPr id="6" name="5 - Θέση αριθμού διαφάνειας">
            <a:extLst>
              <a:ext uri="{FF2B5EF4-FFF2-40B4-BE49-F238E27FC236}">
                <a16:creationId xmlns:a16="http://schemas.microsoft.com/office/drawing/2014/main" id="{3FC52412-6842-4117-B1DF-6A6A10CD2005}"/>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361858B3-99ED-4075-BB52-0248272C6D27}" type="slidenum">
              <a:rPr lang="el-GR" altLang="el-GR" sz="1200">
                <a:solidFill>
                  <a:srgbClr val="FFFFFF"/>
                </a:solidFill>
              </a:rPr>
              <a:pPr eaLnBrk="1" hangingPunct="1">
                <a:lnSpc>
                  <a:spcPct val="80000"/>
                </a:lnSpc>
              </a:pPr>
              <a:t>30</a:t>
            </a:fld>
            <a:endParaRPr lang="el-GR" altLang="el-GR" sz="1200">
              <a:solidFill>
                <a:srgbClr val="FFFFFF"/>
              </a:solidFill>
            </a:endParaRPr>
          </a:p>
        </p:txBody>
      </p:sp>
    </p:spTree>
  </p:cSld>
  <p:clrMapOvr>
    <a:masterClrMapping/>
  </p:clrMapOvr>
  <p:transition spd="med">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1 - Τίτλος">
            <a:extLst>
              <a:ext uri="{FF2B5EF4-FFF2-40B4-BE49-F238E27FC236}">
                <a16:creationId xmlns:a16="http://schemas.microsoft.com/office/drawing/2014/main" id="{DE7B9553-F2EF-48D7-833C-3D9B9EF58906}"/>
              </a:ext>
            </a:extLst>
          </p:cNvPr>
          <p:cNvSpPr>
            <a:spLocks noGrp="1"/>
          </p:cNvSpPr>
          <p:nvPr>
            <p:ph type="title"/>
          </p:nvPr>
        </p:nvSpPr>
        <p:spPr>
          <a:xfrm>
            <a:off x="815975" y="228600"/>
            <a:ext cx="10869613" cy="990600"/>
          </a:xfrm>
        </p:spPr>
        <p:txBody>
          <a:bodyPr/>
          <a:lstStyle/>
          <a:p>
            <a:endParaRPr lang="el-GR" altLang="el-GR"/>
          </a:p>
        </p:txBody>
      </p:sp>
      <p:sp>
        <p:nvSpPr>
          <p:cNvPr id="39939" name="2 - Θέση περιεχομένου">
            <a:extLst>
              <a:ext uri="{FF2B5EF4-FFF2-40B4-BE49-F238E27FC236}">
                <a16:creationId xmlns:a16="http://schemas.microsoft.com/office/drawing/2014/main" id="{AC509C19-C385-4E53-8C88-B3F5A7C0DE07}"/>
              </a:ext>
            </a:extLst>
          </p:cNvPr>
          <p:cNvSpPr>
            <a:spLocks noGrp="1"/>
          </p:cNvSpPr>
          <p:nvPr>
            <p:ph sz="quarter" idx="1"/>
          </p:nvPr>
        </p:nvSpPr>
        <p:spPr>
          <a:xfrm>
            <a:off x="815975" y="1600200"/>
            <a:ext cx="10869613" cy="4495800"/>
          </a:xfrm>
        </p:spPr>
        <p:txBody>
          <a:bodyPr/>
          <a:lstStyle/>
          <a:p>
            <a:pPr algn="just">
              <a:lnSpc>
                <a:spcPct val="150000"/>
              </a:lnSpc>
            </a:pPr>
            <a:r>
              <a:rPr lang="el-GR" altLang="el-GR"/>
              <a:t>Στην ανασκόπηση της  βιβλιογραφίας συναντήσαμε τον όρο </a:t>
            </a:r>
            <a:r>
              <a:rPr lang="el-GR" altLang="el-GR" b="1">
                <a:solidFill>
                  <a:srgbClr val="CC0000"/>
                </a:solidFill>
              </a:rPr>
              <a:t>μαθησιακή ετοιμότητα</a:t>
            </a:r>
            <a:r>
              <a:rPr lang="el-GR" altLang="el-GR"/>
              <a:t>, που σημαίνει την ικανότητα του παιδιού να κατακτήσει  την αναμενόμενη γνώση για την ηλικία του.</a:t>
            </a:r>
          </a:p>
          <a:p>
            <a:pPr algn="just">
              <a:lnSpc>
                <a:spcPct val="150000"/>
              </a:lnSpc>
            </a:pPr>
            <a:r>
              <a:rPr lang="el-GR" altLang="el-GR"/>
              <a:t> Τις τελευταίες δεκαετίες χρησιμοποιείται ο όρος </a:t>
            </a:r>
            <a:r>
              <a:rPr lang="el-GR" altLang="el-GR" b="1">
                <a:solidFill>
                  <a:srgbClr val="CC0000"/>
                </a:solidFill>
              </a:rPr>
              <a:t>Σχολική Ετοιμότητα </a:t>
            </a:r>
            <a:r>
              <a:rPr lang="el-GR" altLang="el-GR"/>
              <a:t>που αναφέρεται στην δυνατότητα του παιδιού να ανταποκριθεί στις απαιτήσεις του σχολείου (Farran &amp; Shonkoff, 1994 </a:t>
            </a:r>
            <a:r>
              <a:rPr lang="el-GR" altLang="el-GR" b="1"/>
              <a:t>▪ </a:t>
            </a:r>
            <a:r>
              <a:rPr lang="el-GR" altLang="el-GR"/>
              <a:t>Rimm- Kaufman, 2004).</a:t>
            </a:r>
          </a:p>
        </p:txBody>
      </p:sp>
      <p:sp>
        <p:nvSpPr>
          <p:cNvPr id="39940" name="3 - Θέση ημερομηνίας">
            <a:extLst>
              <a:ext uri="{FF2B5EF4-FFF2-40B4-BE49-F238E27FC236}">
                <a16:creationId xmlns:a16="http://schemas.microsoft.com/office/drawing/2014/main" id="{3C6BF32E-8425-4E05-BADA-7B935948580E}"/>
              </a:ext>
            </a:extLst>
          </p:cNvPr>
          <p:cNvSpPr>
            <a:spLocks noGrp="1"/>
          </p:cNvSpPr>
          <p:nvPr>
            <p:ph type="dt" sz="quarter" idx="10"/>
          </p:nvPr>
        </p:nvSpPr>
        <p:spPr bwMode="auto">
          <a:xfrm>
            <a:off x="8094663" y="6492875"/>
            <a:ext cx="3554412"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27294188-6008-4D8E-84B2-0DDCA92B9741}" type="datetime1">
              <a:rPr lang="el-GR" altLang="el-GR" smtClean="0">
                <a:solidFill>
                  <a:schemeClr val="tx2"/>
                </a:solidFill>
              </a:rPr>
              <a:pPr algn="r" eaLnBrk="1" hangingPunct="1"/>
              <a:t>22/12/2019</a:t>
            </a:fld>
            <a:endParaRPr lang="el-GR" altLang="el-GR">
              <a:solidFill>
                <a:schemeClr val="tx2"/>
              </a:solidFill>
            </a:endParaRPr>
          </a:p>
        </p:txBody>
      </p:sp>
      <p:sp>
        <p:nvSpPr>
          <p:cNvPr id="39941" name="4 - Θέση υποσέλιδου">
            <a:extLst>
              <a:ext uri="{FF2B5EF4-FFF2-40B4-BE49-F238E27FC236}">
                <a16:creationId xmlns:a16="http://schemas.microsoft.com/office/drawing/2014/main" id="{920FBB53-E12A-4363-8B8F-B9317002E01E}"/>
              </a:ext>
            </a:extLst>
          </p:cNvPr>
          <p:cNvSpPr>
            <a:spLocks noGrp="1"/>
          </p:cNvSpPr>
          <p:nvPr>
            <p:ph type="ftr" sz="quarter" idx="11"/>
          </p:nvPr>
        </p:nvSpPr>
        <p:spPr bwMode="auto">
          <a:xfrm>
            <a:off x="808038" y="6492875"/>
            <a:ext cx="72263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6" name="5 - Θέση αριθμού διαφάνειας">
            <a:extLst>
              <a:ext uri="{FF2B5EF4-FFF2-40B4-BE49-F238E27FC236}">
                <a16:creationId xmlns:a16="http://schemas.microsoft.com/office/drawing/2014/main" id="{EA592FFA-D0D5-44B2-82C7-8FE3E8058797}"/>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718FE013-CAE6-4897-8C86-30FF0C183E90}" type="slidenum">
              <a:rPr lang="el-GR" altLang="el-GR" sz="1200">
                <a:solidFill>
                  <a:srgbClr val="FFFFFF"/>
                </a:solidFill>
              </a:rPr>
              <a:pPr eaLnBrk="1" hangingPunct="1">
                <a:lnSpc>
                  <a:spcPct val="80000"/>
                </a:lnSpc>
              </a:pPr>
              <a:t>31</a:t>
            </a:fld>
            <a:endParaRPr lang="el-GR" altLang="el-GR" sz="1200">
              <a:solidFill>
                <a:srgbClr val="FFFFFF"/>
              </a:solidFill>
            </a:endParaRPr>
          </a:p>
        </p:txBody>
      </p:sp>
    </p:spTree>
  </p:cSld>
  <p:clrMapOvr>
    <a:masterClrMapping/>
  </p:clrMapOvr>
  <p:transition spd="med">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1 - Τίτλος">
            <a:extLst>
              <a:ext uri="{FF2B5EF4-FFF2-40B4-BE49-F238E27FC236}">
                <a16:creationId xmlns:a16="http://schemas.microsoft.com/office/drawing/2014/main" id="{3F3340AD-0337-454C-8761-5967EE6F7BC3}"/>
              </a:ext>
            </a:extLst>
          </p:cNvPr>
          <p:cNvSpPr>
            <a:spLocks noGrp="1"/>
          </p:cNvSpPr>
          <p:nvPr>
            <p:ph type="title"/>
          </p:nvPr>
        </p:nvSpPr>
        <p:spPr>
          <a:xfrm>
            <a:off x="736600" y="214313"/>
            <a:ext cx="10869613" cy="1343025"/>
          </a:xfrm>
        </p:spPr>
        <p:txBody>
          <a:bodyPr/>
          <a:lstStyle/>
          <a:p>
            <a:r>
              <a:rPr lang="el-GR" altLang="el-GR" sz="3200" b="1">
                <a:solidFill>
                  <a:srgbClr val="CC0000"/>
                </a:solidFill>
              </a:rPr>
              <a:t>Το σχολικό πλαίσιο μάθησης απαιτεί από τον μαθητή:</a:t>
            </a:r>
            <a:br>
              <a:rPr lang="el-GR" altLang="el-GR" b="1">
                <a:solidFill>
                  <a:srgbClr val="CC0000"/>
                </a:solidFill>
              </a:rPr>
            </a:br>
            <a:endParaRPr lang="el-GR" altLang="el-GR" b="1">
              <a:solidFill>
                <a:srgbClr val="CC0000"/>
              </a:solidFill>
            </a:endParaRPr>
          </a:p>
        </p:txBody>
      </p:sp>
      <p:sp>
        <p:nvSpPr>
          <p:cNvPr id="40963" name="2 - Θέση περιεχομένου">
            <a:extLst>
              <a:ext uri="{FF2B5EF4-FFF2-40B4-BE49-F238E27FC236}">
                <a16:creationId xmlns:a16="http://schemas.microsoft.com/office/drawing/2014/main" id="{284C5520-9C56-4083-B0CA-AAA57FD60810}"/>
              </a:ext>
            </a:extLst>
          </p:cNvPr>
          <p:cNvSpPr>
            <a:spLocks noGrp="1"/>
          </p:cNvSpPr>
          <p:nvPr>
            <p:ph sz="quarter" idx="1"/>
          </p:nvPr>
        </p:nvSpPr>
        <p:spPr>
          <a:xfrm>
            <a:off x="879475" y="1428750"/>
            <a:ext cx="11091863" cy="4643438"/>
          </a:xfrm>
          <a:ln w="57150">
            <a:solidFill>
              <a:schemeClr val="accent1"/>
            </a:solidFill>
            <a:miter lim="800000"/>
            <a:headEnd/>
            <a:tailEnd/>
          </a:ln>
        </p:spPr>
        <p:txBody>
          <a:bodyPr/>
          <a:lstStyle/>
          <a:p>
            <a:pPr>
              <a:lnSpc>
                <a:spcPct val="150000"/>
              </a:lnSpc>
            </a:pPr>
            <a:r>
              <a:rPr lang="el-GR" altLang="el-GR"/>
              <a:t>Συγκεκριμένες γνωστικές, γλωσσικές, κοινωνικές, ψυχοκινητικές και αυτορυθμιστικές  ικανότητες </a:t>
            </a:r>
          </a:p>
          <a:p>
            <a:pPr>
              <a:lnSpc>
                <a:spcPct val="150000"/>
              </a:lnSpc>
            </a:pPr>
            <a:r>
              <a:rPr lang="el-GR" altLang="el-GR"/>
              <a:t>Δυνατότητα κοινωνικής προσαρμογής και ανταπόκρισης σε πολύπλοκους ρόλους</a:t>
            </a:r>
          </a:p>
          <a:p>
            <a:pPr>
              <a:lnSpc>
                <a:spcPct val="150000"/>
              </a:lnSpc>
            </a:pPr>
            <a:r>
              <a:rPr lang="el-GR" altLang="el-GR"/>
              <a:t>Θετικές στάσεις προς τη μάθηση και τη γνώση</a:t>
            </a:r>
          </a:p>
          <a:p>
            <a:pPr>
              <a:lnSpc>
                <a:spcPct val="150000"/>
              </a:lnSpc>
            </a:pPr>
            <a:r>
              <a:rPr lang="el-GR" altLang="el-GR"/>
              <a:t>Γενικές Γνώσεις</a:t>
            </a:r>
          </a:p>
          <a:p>
            <a:endParaRPr lang="el-GR" altLang="el-GR"/>
          </a:p>
          <a:p>
            <a:endParaRPr lang="el-GR" altLang="el-GR"/>
          </a:p>
        </p:txBody>
      </p:sp>
      <p:sp>
        <p:nvSpPr>
          <p:cNvPr id="40964" name="3 - Θέση ημερομηνίας">
            <a:extLst>
              <a:ext uri="{FF2B5EF4-FFF2-40B4-BE49-F238E27FC236}">
                <a16:creationId xmlns:a16="http://schemas.microsoft.com/office/drawing/2014/main" id="{CE2319CA-46CD-47D8-B411-7C6B03C1B2D5}"/>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314F6D6A-6C3B-4A4B-9BEC-2DC2C3D36860}" type="datetime1">
              <a:rPr lang="el-GR" altLang="el-GR" smtClean="0">
                <a:solidFill>
                  <a:schemeClr val="tx2"/>
                </a:solidFill>
              </a:rPr>
              <a:pPr algn="r" eaLnBrk="1" hangingPunct="1"/>
              <a:t>22/12/2019</a:t>
            </a:fld>
            <a:endParaRPr lang="el-GR" altLang="el-GR">
              <a:solidFill>
                <a:schemeClr val="tx2"/>
              </a:solidFill>
            </a:endParaRPr>
          </a:p>
        </p:txBody>
      </p:sp>
      <p:sp>
        <p:nvSpPr>
          <p:cNvPr id="40965" name="4 - Θέση υποσέλιδου">
            <a:extLst>
              <a:ext uri="{FF2B5EF4-FFF2-40B4-BE49-F238E27FC236}">
                <a16:creationId xmlns:a16="http://schemas.microsoft.com/office/drawing/2014/main" id="{E2DE72EB-4E64-4B11-887D-2CEEAC07811B}"/>
              </a:ext>
            </a:extLst>
          </p:cNvPr>
          <p:cNvSpPr>
            <a:spLocks noGrp="1"/>
          </p:cNvSpPr>
          <p:nvPr>
            <p:ph type="ftr" sz="quarter" idx="11"/>
          </p:nvPr>
        </p:nvSpPr>
        <p:spPr bwMode="auto">
          <a:xfrm>
            <a:off x="808038" y="6286500"/>
            <a:ext cx="7226300" cy="5715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6" name="5 - Θέση αριθμού διαφάνειας">
            <a:extLst>
              <a:ext uri="{FF2B5EF4-FFF2-40B4-BE49-F238E27FC236}">
                <a16:creationId xmlns:a16="http://schemas.microsoft.com/office/drawing/2014/main" id="{718E634A-E078-4B0E-9482-3253AC2E7CFF}"/>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A9450F49-B1BF-497A-BD44-EBD2D6488667}" type="slidenum">
              <a:rPr lang="el-GR" altLang="el-GR" sz="1200">
                <a:solidFill>
                  <a:srgbClr val="FFFFFF"/>
                </a:solidFill>
              </a:rPr>
              <a:pPr eaLnBrk="1" hangingPunct="1">
                <a:lnSpc>
                  <a:spcPct val="80000"/>
                </a:lnSpc>
              </a:pPr>
              <a:t>32</a:t>
            </a:fld>
            <a:endParaRPr lang="el-GR" altLang="el-GR" sz="1200">
              <a:solidFill>
                <a:srgbClr val="FFFFFF"/>
              </a:solidFill>
            </a:endParaRPr>
          </a:p>
        </p:txBody>
      </p:sp>
    </p:spTree>
  </p:cSld>
  <p:clrMapOvr>
    <a:masterClrMapping/>
  </p:clrMapOvr>
  <p:transition spd="med">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1 - Τίτλος">
            <a:extLst>
              <a:ext uri="{FF2B5EF4-FFF2-40B4-BE49-F238E27FC236}">
                <a16:creationId xmlns:a16="http://schemas.microsoft.com/office/drawing/2014/main" id="{7862D585-C5B2-4791-9CE8-94ABA1284010}"/>
              </a:ext>
            </a:extLst>
          </p:cNvPr>
          <p:cNvSpPr>
            <a:spLocks noGrp="1"/>
          </p:cNvSpPr>
          <p:nvPr>
            <p:ph type="title"/>
          </p:nvPr>
        </p:nvSpPr>
        <p:spPr>
          <a:xfrm>
            <a:off x="815975" y="228600"/>
            <a:ext cx="10869613" cy="990600"/>
          </a:xfrm>
        </p:spPr>
        <p:txBody>
          <a:bodyPr/>
          <a:lstStyle/>
          <a:p>
            <a:r>
              <a:rPr lang="el-GR" altLang="el-GR" sz="3200" b="1">
                <a:solidFill>
                  <a:srgbClr val="CC0000"/>
                </a:solidFill>
              </a:rPr>
              <a:t>Οι τέσσερις διαστάσεις της σχολικής ετοιμότητας μπορούν να οριστούν ως :</a:t>
            </a:r>
          </a:p>
        </p:txBody>
      </p:sp>
      <p:sp>
        <p:nvSpPr>
          <p:cNvPr id="41987" name="2 - Θέση περιεχομένου">
            <a:extLst>
              <a:ext uri="{FF2B5EF4-FFF2-40B4-BE49-F238E27FC236}">
                <a16:creationId xmlns:a16="http://schemas.microsoft.com/office/drawing/2014/main" id="{C96C880B-9372-45BE-AB4E-D1503F4566D5}"/>
              </a:ext>
            </a:extLst>
          </p:cNvPr>
          <p:cNvSpPr>
            <a:spLocks noGrp="1"/>
          </p:cNvSpPr>
          <p:nvPr>
            <p:ph sz="quarter" idx="1"/>
          </p:nvPr>
        </p:nvSpPr>
        <p:spPr>
          <a:xfrm>
            <a:off x="815975" y="1600200"/>
            <a:ext cx="10869613" cy="4495800"/>
          </a:xfrm>
        </p:spPr>
        <p:txBody>
          <a:bodyPr/>
          <a:lstStyle/>
          <a:p>
            <a:pPr>
              <a:buFont typeface="Wingdings" panose="05000000000000000000" pitchFamily="2" charset="2"/>
              <a:buNone/>
            </a:pPr>
            <a:r>
              <a:rPr lang="el-GR" altLang="el-GR"/>
              <a:t> α) </a:t>
            </a:r>
            <a:r>
              <a:rPr lang="el-GR" altLang="el-GR" b="1"/>
              <a:t>Έτοιμα παιδιά</a:t>
            </a:r>
            <a:r>
              <a:rPr lang="el-GR" altLang="el-GR"/>
              <a:t>, με επίκεντρο την ανάπτυξη και τη μάθηση</a:t>
            </a:r>
          </a:p>
          <a:p>
            <a:pPr>
              <a:buFont typeface="Wingdings" panose="05000000000000000000" pitchFamily="2" charset="2"/>
              <a:buNone/>
            </a:pPr>
            <a:r>
              <a:rPr lang="el-GR" altLang="el-GR"/>
              <a:t> β) </a:t>
            </a:r>
            <a:r>
              <a:rPr lang="el-GR" altLang="el-GR" b="1"/>
              <a:t>Έτοιμα σχολεία</a:t>
            </a:r>
            <a:r>
              <a:rPr lang="el-GR" altLang="el-GR"/>
              <a:t>, που εστιάζουν στο σχολικό περιβάλλον σε συνδυασμό με τις πρακτικές ομαλής μετάβασης </a:t>
            </a:r>
          </a:p>
          <a:p>
            <a:pPr>
              <a:buFont typeface="Wingdings" panose="05000000000000000000" pitchFamily="2" charset="2"/>
              <a:buNone/>
            </a:pPr>
            <a:r>
              <a:rPr lang="el-GR" altLang="el-GR"/>
              <a:t>γ) </a:t>
            </a:r>
            <a:r>
              <a:rPr lang="el-GR" altLang="el-GR" b="1"/>
              <a:t>Έτοιμες οικογένειες</a:t>
            </a:r>
            <a:r>
              <a:rPr lang="el-GR" altLang="el-GR"/>
              <a:t>, με συμμετοχή στην πρώιμη μάθηση των παιδιών τους και τη μετάβαση από το νηπιαγωγείο στο δημοτικό σχολείο</a:t>
            </a:r>
          </a:p>
          <a:p>
            <a:pPr>
              <a:buFont typeface="Wingdings" panose="05000000000000000000" pitchFamily="2" charset="2"/>
              <a:buNone/>
            </a:pPr>
            <a:r>
              <a:rPr lang="el-GR" altLang="el-GR"/>
              <a:t> δ) </a:t>
            </a:r>
            <a:r>
              <a:rPr lang="el-GR" altLang="el-GR" b="1"/>
              <a:t>Έτοιμες κοινότητες και κοινωνικές υπηρεσίες</a:t>
            </a:r>
            <a:r>
              <a:rPr lang="el-GR" altLang="el-GR"/>
              <a:t>, που θα ανταποκρίνονται στις ανάγκες όλων των παιδιών. </a:t>
            </a:r>
          </a:p>
          <a:p>
            <a:pPr>
              <a:buFont typeface="Wingdings" panose="05000000000000000000" pitchFamily="2" charset="2"/>
              <a:buNone/>
            </a:pPr>
            <a:r>
              <a:rPr lang="el-GR" altLang="el-GR" u="sng"/>
              <a:t>Οι τέσσερις διαστάσεις είναι σημαντικές και πρέπει να συνυπάρχουν </a:t>
            </a:r>
            <a:r>
              <a:rPr lang="el-GR" altLang="el-GR" sz="2400"/>
              <a:t>(Γουργιώτου &amp; Γκλιάου - Χριστοδούλου, 2016).</a:t>
            </a:r>
          </a:p>
          <a:p>
            <a:endParaRPr lang="el-GR" altLang="el-GR"/>
          </a:p>
        </p:txBody>
      </p:sp>
      <p:sp>
        <p:nvSpPr>
          <p:cNvPr id="41988" name="3 - Θέση ημερομηνίας">
            <a:extLst>
              <a:ext uri="{FF2B5EF4-FFF2-40B4-BE49-F238E27FC236}">
                <a16:creationId xmlns:a16="http://schemas.microsoft.com/office/drawing/2014/main" id="{9B20208B-E8C9-446F-B238-B78EBB60B5B6}"/>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039552FD-605A-4A5B-94D6-DAA1B36583E5}" type="datetime1">
              <a:rPr lang="el-GR" altLang="el-GR" smtClean="0">
                <a:solidFill>
                  <a:schemeClr val="tx2"/>
                </a:solidFill>
              </a:rPr>
              <a:pPr algn="r" eaLnBrk="1" hangingPunct="1"/>
              <a:t>22/12/2019</a:t>
            </a:fld>
            <a:endParaRPr lang="el-GR" altLang="el-GR">
              <a:solidFill>
                <a:schemeClr val="tx2"/>
              </a:solidFill>
            </a:endParaRPr>
          </a:p>
        </p:txBody>
      </p:sp>
      <p:sp>
        <p:nvSpPr>
          <p:cNvPr id="41989" name="4 - Θέση υποσέλιδου">
            <a:extLst>
              <a:ext uri="{FF2B5EF4-FFF2-40B4-BE49-F238E27FC236}">
                <a16:creationId xmlns:a16="http://schemas.microsoft.com/office/drawing/2014/main" id="{83703FB0-3B8F-45EF-BCD3-F88E3106315C}"/>
              </a:ext>
            </a:extLst>
          </p:cNvPr>
          <p:cNvSpPr>
            <a:spLocks noGrp="1"/>
          </p:cNvSpPr>
          <p:nvPr>
            <p:ph type="ftr" sz="quarter" idx="11"/>
          </p:nvPr>
        </p:nvSpPr>
        <p:spPr bwMode="auto">
          <a:xfrm>
            <a:off x="808038" y="6492875"/>
            <a:ext cx="72263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6" name="5 - Θέση αριθμού διαφάνειας">
            <a:extLst>
              <a:ext uri="{FF2B5EF4-FFF2-40B4-BE49-F238E27FC236}">
                <a16:creationId xmlns:a16="http://schemas.microsoft.com/office/drawing/2014/main" id="{1EE95CDD-9AA5-4CAB-9804-CA269FDEB04D}"/>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1C6FB49F-C708-4ED1-8DA3-A8853A755445}" type="slidenum">
              <a:rPr lang="el-GR" altLang="el-GR" sz="1200">
                <a:solidFill>
                  <a:srgbClr val="FFFFFF"/>
                </a:solidFill>
              </a:rPr>
              <a:pPr eaLnBrk="1" hangingPunct="1">
                <a:lnSpc>
                  <a:spcPct val="80000"/>
                </a:lnSpc>
              </a:pPr>
              <a:t>33</a:t>
            </a:fld>
            <a:endParaRPr lang="el-GR" altLang="el-GR" sz="1200">
              <a:solidFill>
                <a:srgbClr val="FFFFFF"/>
              </a:solidFill>
            </a:endParaRPr>
          </a:p>
        </p:txBody>
      </p:sp>
    </p:spTree>
  </p:cSld>
  <p:clrMapOvr>
    <a:masterClrMapping/>
  </p:clrMapOvr>
  <p:transition spd="med">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1 - Τίτλος">
            <a:extLst>
              <a:ext uri="{FF2B5EF4-FFF2-40B4-BE49-F238E27FC236}">
                <a16:creationId xmlns:a16="http://schemas.microsoft.com/office/drawing/2014/main" id="{649F176A-3D85-4AC7-B3FC-BFCCB434F3C1}"/>
              </a:ext>
            </a:extLst>
          </p:cNvPr>
          <p:cNvSpPr>
            <a:spLocks noGrp="1"/>
          </p:cNvSpPr>
          <p:nvPr>
            <p:ph type="title"/>
          </p:nvPr>
        </p:nvSpPr>
        <p:spPr>
          <a:xfrm>
            <a:off x="815975" y="228600"/>
            <a:ext cx="10869613" cy="990600"/>
          </a:xfrm>
        </p:spPr>
        <p:txBody>
          <a:bodyPr/>
          <a:lstStyle/>
          <a:p>
            <a:endParaRPr lang="el-GR" altLang="el-GR"/>
          </a:p>
        </p:txBody>
      </p:sp>
      <p:sp>
        <p:nvSpPr>
          <p:cNvPr id="43011" name="2 - Θέση περιεχομένου">
            <a:extLst>
              <a:ext uri="{FF2B5EF4-FFF2-40B4-BE49-F238E27FC236}">
                <a16:creationId xmlns:a16="http://schemas.microsoft.com/office/drawing/2014/main" id="{C44BF6F2-6AA4-45BA-8BC2-5960EBC5A561}"/>
              </a:ext>
            </a:extLst>
          </p:cNvPr>
          <p:cNvSpPr>
            <a:spLocks noGrp="1"/>
          </p:cNvSpPr>
          <p:nvPr>
            <p:ph sz="quarter" idx="1"/>
          </p:nvPr>
        </p:nvSpPr>
        <p:spPr>
          <a:xfrm>
            <a:off x="815975" y="1600200"/>
            <a:ext cx="10869613" cy="4495800"/>
          </a:xfrm>
        </p:spPr>
        <p:txBody>
          <a:bodyPr/>
          <a:lstStyle/>
          <a:p>
            <a:pPr algn="just"/>
            <a:r>
              <a:rPr lang="el-GR" altLang="el-GR"/>
              <a:t>Ο όρος </a:t>
            </a:r>
            <a:r>
              <a:rPr lang="el-GR" altLang="el-GR" b="1">
                <a:solidFill>
                  <a:srgbClr val="CC0000"/>
                </a:solidFill>
              </a:rPr>
              <a:t>σχολική ετοιμότητα </a:t>
            </a:r>
            <a:r>
              <a:rPr lang="el-GR" altLang="el-GR"/>
              <a:t>καταδεικνύει </a:t>
            </a:r>
            <a:r>
              <a:rPr lang="el-GR" altLang="el-GR" u="sng"/>
              <a:t>το αποτέλεσμα </a:t>
            </a:r>
            <a:r>
              <a:rPr lang="el-GR" altLang="el-GR"/>
              <a:t>προγραμματισμένης εκπαιδευτικής παρέμβασης, σχολείου και οικογένειας, το περιεχόμενο και ο προσανατολισμός της οποίας καθορίζονται από τις θεωρίες μάθησης και ανάπτυξης, όπως</a:t>
            </a:r>
            <a:r>
              <a:rPr lang="en-US" altLang="el-GR"/>
              <a:t>:</a:t>
            </a:r>
          </a:p>
          <a:p>
            <a:pPr algn="just">
              <a:buFont typeface="Wingdings" panose="05000000000000000000" pitchFamily="2" charset="2"/>
              <a:buChar char="Ø"/>
            </a:pPr>
            <a:r>
              <a:rPr lang="el-GR" altLang="el-GR"/>
              <a:t> η θεωρία της ωρίμανσης, </a:t>
            </a:r>
            <a:endParaRPr lang="en-US" altLang="el-GR"/>
          </a:p>
          <a:p>
            <a:pPr algn="just">
              <a:buFont typeface="Wingdings" panose="05000000000000000000" pitchFamily="2" charset="2"/>
              <a:buChar char="Ø"/>
            </a:pPr>
            <a:r>
              <a:rPr lang="el-GR" altLang="el-GR"/>
              <a:t>η συμπεριφοριστική θεωρία</a:t>
            </a:r>
            <a:endParaRPr lang="en-US" altLang="el-GR"/>
          </a:p>
          <a:p>
            <a:pPr algn="just">
              <a:buFont typeface="Wingdings" panose="05000000000000000000" pitchFamily="2" charset="2"/>
              <a:buChar char="Ø"/>
            </a:pPr>
            <a:r>
              <a:rPr lang="el-GR" altLang="el-GR"/>
              <a:t> και η εποικοδομητική θεωρία με τις κοινωνικές της προεκτάσεις</a:t>
            </a:r>
            <a:r>
              <a:rPr lang="el-GR" altLang="el-GR" u="sng"/>
              <a:t> που επικρατεί στις μέρες μας</a:t>
            </a:r>
            <a:r>
              <a:rPr lang="el-GR" altLang="el-GR"/>
              <a:t>  (DeCos, 1997 ▪ Meisels, 1999). Βάση λοιπόν  του κοινωνικού εποικοδομισμού, το παιδί δεν παραμένει παθητικός δέκτης της εκπαιδευτικής διαδικασίας αλλά δρα ως κύριο υποκείμενο.</a:t>
            </a:r>
          </a:p>
        </p:txBody>
      </p:sp>
      <p:sp>
        <p:nvSpPr>
          <p:cNvPr id="43012" name="3 - Θέση ημερομηνίας">
            <a:extLst>
              <a:ext uri="{FF2B5EF4-FFF2-40B4-BE49-F238E27FC236}">
                <a16:creationId xmlns:a16="http://schemas.microsoft.com/office/drawing/2014/main" id="{2F20F9A5-A0AE-4116-A0F1-0BEAF93A89EA}"/>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991C9C5E-257E-4E0F-BC1B-F093F0BAEDF0}" type="datetime1">
              <a:rPr lang="el-GR" altLang="el-GR" smtClean="0">
                <a:solidFill>
                  <a:schemeClr val="tx2"/>
                </a:solidFill>
              </a:rPr>
              <a:pPr algn="r" eaLnBrk="1" hangingPunct="1"/>
              <a:t>22/12/2019</a:t>
            </a:fld>
            <a:endParaRPr lang="el-GR" altLang="el-GR">
              <a:solidFill>
                <a:schemeClr val="tx2"/>
              </a:solidFill>
            </a:endParaRPr>
          </a:p>
        </p:txBody>
      </p:sp>
      <p:sp>
        <p:nvSpPr>
          <p:cNvPr id="6" name="5 - Θέση αριθμού διαφάνειας">
            <a:extLst>
              <a:ext uri="{FF2B5EF4-FFF2-40B4-BE49-F238E27FC236}">
                <a16:creationId xmlns:a16="http://schemas.microsoft.com/office/drawing/2014/main" id="{E09832F1-4A0E-406F-A741-82A3CA5D3D01}"/>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06F89587-45FC-4AF6-8278-E61D96D511B1}" type="slidenum">
              <a:rPr lang="el-GR" altLang="el-GR" sz="1200">
                <a:solidFill>
                  <a:srgbClr val="FFFFFF"/>
                </a:solidFill>
              </a:rPr>
              <a:pPr eaLnBrk="1" hangingPunct="1">
                <a:lnSpc>
                  <a:spcPct val="80000"/>
                </a:lnSpc>
              </a:pPr>
              <a:t>34</a:t>
            </a:fld>
            <a:endParaRPr lang="el-GR" altLang="el-GR" sz="1200">
              <a:solidFill>
                <a:srgbClr val="FFFFFF"/>
              </a:solidFill>
            </a:endParaRPr>
          </a:p>
        </p:txBody>
      </p:sp>
    </p:spTree>
  </p:cSld>
  <p:clrMapOvr>
    <a:masterClrMapping/>
  </p:clrMapOvr>
  <p:transition spd="med">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1 - Τίτλος">
            <a:extLst>
              <a:ext uri="{FF2B5EF4-FFF2-40B4-BE49-F238E27FC236}">
                <a16:creationId xmlns:a16="http://schemas.microsoft.com/office/drawing/2014/main" id="{902571EF-5041-4DD4-B84F-666F8EE6420A}"/>
              </a:ext>
            </a:extLst>
          </p:cNvPr>
          <p:cNvSpPr>
            <a:spLocks noGrp="1"/>
          </p:cNvSpPr>
          <p:nvPr>
            <p:ph type="title"/>
          </p:nvPr>
        </p:nvSpPr>
        <p:spPr>
          <a:xfrm>
            <a:off x="815975" y="228600"/>
            <a:ext cx="10869613" cy="990600"/>
          </a:xfrm>
        </p:spPr>
        <p:txBody>
          <a:bodyPr/>
          <a:lstStyle/>
          <a:p>
            <a:endParaRPr lang="el-GR" altLang="el-GR"/>
          </a:p>
        </p:txBody>
      </p:sp>
      <p:sp>
        <p:nvSpPr>
          <p:cNvPr id="44035" name="2 - Θέση περιεχομένου">
            <a:extLst>
              <a:ext uri="{FF2B5EF4-FFF2-40B4-BE49-F238E27FC236}">
                <a16:creationId xmlns:a16="http://schemas.microsoft.com/office/drawing/2014/main" id="{2A47F838-8FAC-45FE-8C67-A8C7D4041781}"/>
              </a:ext>
            </a:extLst>
          </p:cNvPr>
          <p:cNvSpPr>
            <a:spLocks noGrp="1"/>
          </p:cNvSpPr>
          <p:nvPr>
            <p:ph sz="quarter" idx="1"/>
          </p:nvPr>
        </p:nvSpPr>
        <p:spPr>
          <a:xfrm>
            <a:off x="815975" y="1600200"/>
            <a:ext cx="10869613" cy="4495800"/>
          </a:xfrm>
        </p:spPr>
        <p:txBody>
          <a:bodyPr/>
          <a:lstStyle/>
          <a:p>
            <a:pPr algn="just">
              <a:buFont typeface="Wingdings" panose="05000000000000000000" pitchFamily="2" charset="2"/>
              <a:buBlip>
                <a:blip r:embed="rId2"/>
              </a:buBlip>
            </a:pPr>
            <a:r>
              <a:rPr lang="el-GR" altLang="el-GR"/>
              <a:t>Η μετάβαση από το νηπιαγωγείο στο δημοτικό σχολείο είναι ένας σταθμός τόσο για τα παιδιά όσο και για τους γονείς και τους εκπαιδευτικούς.</a:t>
            </a:r>
          </a:p>
          <a:p>
            <a:pPr algn="just">
              <a:buFont typeface="Wingdings" panose="05000000000000000000" pitchFamily="2" charset="2"/>
              <a:buBlip>
                <a:blip r:embed="rId2"/>
              </a:buBlip>
            </a:pPr>
            <a:r>
              <a:rPr lang="el-GR" altLang="el-GR"/>
              <a:t> </a:t>
            </a:r>
            <a:r>
              <a:rPr lang="el-GR" altLang="el-GR" b="1">
                <a:solidFill>
                  <a:srgbClr val="CC0000"/>
                </a:solidFill>
              </a:rPr>
              <a:t>Η έννοια λοιπόν της μετάβασης συνδέεται άμεσα με την έννοια της ετοιμότητας.</a:t>
            </a:r>
          </a:p>
          <a:p>
            <a:pPr algn="just">
              <a:buFont typeface="Wingdings" panose="05000000000000000000" pitchFamily="2" charset="2"/>
              <a:buBlip>
                <a:blip r:embed="rId2"/>
              </a:buBlip>
            </a:pPr>
            <a:r>
              <a:rPr lang="el-GR" altLang="el-GR"/>
              <a:t> Η έννοια της ετοιμότητας χρησιμοποιείται συχνά για να περιγράψει το πόσο προετοιμασμένα είναι τα παιδιά να παρακολουθήσουν το πρόγραμμα το νηπιαγωγείου (προακαδημαϊκό) ή του δημοτικού (ακαδημαϊκό) με χρήση σταθμισμένων τεστ  (</a:t>
            </a:r>
            <a:r>
              <a:rPr lang="en-US" altLang="el-GR"/>
              <a:t>Gullo</a:t>
            </a:r>
            <a:r>
              <a:rPr lang="el-GR" altLang="el-GR"/>
              <a:t>, 2005). </a:t>
            </a:r>
          </a:p>
          <a:p>
            <a:endParaRPr lang="el-GR" altLang="el-GR"/>
          </a:p>
          <a:p>
            <a:endParaRPr lang="el-GR" altLang="el-GR"/>
          </a:p>
        </p:txBody>
      </p:sp>
      <p:sp>
        <p:nvSpPr>
          <p:cNvPr id="44036" name="3 - Θέση ημερομηνίας">
            <a:extLst>
              <a:ext uri="{FF2B5EF4-FFF2-40B4-BE49-F238E27FC236}">
                <a16:creationId xmlns:a16="http://schemas.microsoft.com/office/drawing/2014/main" id="{92955A14-0C5B-418A-B0ED-7C268D126C02}"/>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B58A02A6-B0CB-4BA0-AFC5-CBE7768A8510}" type="datetime1">
              <a:rPr lang="el-GR" altLang="el-GR" smtClean="0">
                <a:solidFill>
                  <a:schemeClr val="tx2"/>
                </a:solidFill>
              </a:rPr>
              <a:pPr algn="r" eaLnBrk="1" hangingPunct="1"/>
              <a:t>22/12/2019</a:t>
            </a:fld>
            <a:endParaRPr lang="el-GR" altLang="el-GR">
              <a:solidFill>
                <a:schemeClr val="tx2"/>
              </a:solidFill>
            </a:endParaRPr>
          </a:p>
        </p:txBody>
      </p:sp>
      <p:sp>
        <p:nvSpPr>
          <p:cNvPr id="44037" name="4 - Θέση υποσέλιδου">
            <a:extLst>
              <a:ext uri="{FF2B5EF4-FFF2-40B4-BE49-F238E27FC236}">
                <a16:creationId xmlns:a16="http://schemas.microsoft.com/office/drawing/2014/main" id="{63866355-3B19-4DEB-9CE4-89CDAF205FE1}"/>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6" name="5 - Θέση αριθμού διαφάνειας">
            <a:extLst>
              <a:ext uri="{FF2B5EF4-FFF2-40B4-BE49-F238E27FC236}">
                <a16:creationId xmlns:a16="http://schemas.microsoft.com/office/drawing/2014/main" id="{C5EBA1AA-BC95-4308-B53E-2FEBE307FEAC}"/>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0E49841C-8298-4295-8E3B-2DB1146EBF07}" type="slidenum">
              <a:rPr lang="el-GR" altLang="el-GR" sz="1200">
                <a:solidFill>
                  <a:srgbClr val="FFFFFF"/>
                </a:solidFill>
              </a:rPr>
              <a:pPr eaLnBrk="1" hangingPunct="1">
                <a:lnSpc>
                  <a:spcPct val="80000"/>
                </a:lnSpc>
              </a:pPr>
              <a:t>35</a:t>
            </a:fld>
            <a:endParaRPr lang="el-GR" altLang="el-GR" sz="1200">
              <a:solidFill>
                <a:srgbClr val="FFFFFF"/>
              </a:solidFill>
            </a:endParaRPr>
          </a:p>
        </p:txBody>
      </p:sp>
    </p:spTree>
  </p:cSld>
  <p:clrMapOvr>
    <a:masterClrMapping/>
  </p:clrMapOvr>
  <p:transition spd="med">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1 - Θέση κειμένου">
            <a:extLst>
              <a:ext uri="{FF2B5EF4-FFF2-40B4-BE49-F238E27FC236}">
                <a16:creationId xmlns:a16="http://schemas.microsoft.com/office/drawing/2014/main" id="{C15DA00E-15EA-466F-82B5-569D03D50BD3}"/>
              </a:ext>
            </a:extLst>
          </p:cNvPr>
          <p:cNvSpPr>
            <a:spLocks noGrp="1"/>
          </p:cNvSpPr>
          <p:nvPr>
            <p:ph type="body" idx="1"/>
          </p:nvPr>
        </p:nvSpPr>
        <p:spPr>
          <a:xfrm>
            <a:off x="1828800" y="2743200"/>
            <a:ext cx="9494838" cy="1673225"/>
          </a:xfrm>
        </p:spPr>
        <p:txBody>
          <a:bodyPr/>
          <a:lstStyle/>
          <a:p>
            <a:pPr algn="just"/>
            <a:r>
              <a:rPr lang="el-GR" altLang="el-GR" b="1">
                <a:solidFill>
                  <a:srgbClr val="002060"/>
                </a:solidFill>
              </a:rPr>
              <a:t>Οι γονείς και οι νηπιαγωγοί μπορούν να αναπτύξουν αποτελεσματικές στρατηγικές συνεργασίας προκειμένου να προωθήσουν τη σχολική ετοιμότητα των παιδιών και να δημιουργήσουν τις προϋποθέσεις ομαλής μετάβασης από το νηπιαγωγείο στο δημοτικό σχολείο (Σακελλαρίου, 2012).</a:t>
            </a:r>
          </a:p>
          <a:p>
            <a:endParaRPr lang="el-GR" altLang="el-GR"/>
          </a:p>
        </p:txBody>
      </p:sp>
      <p:sp>
        <p:nvSpPr>
          <p:cNvPr id="45059" name="2 - Τίτλος">
            <a:extLst>
              <a:ext uri="{FF2B5EF4-FFF2-40B4-BE49-F238E27FC236}">
                <a16:creationId xmlns:a16="http://schemas.microsoft.com/office/drawing/2014/main" id="{A9A31356-58CD-410F-A501-D69F8133DF4B}"/>
              </a:ext>
            </a:extLst>
          </p:cNvPr>
          <p:cNvSpPr>
            <a:spLocks noGrp="1"/>
          </p:cNvSpPr>
          <p:nvPr>
            <p:ph type="title"/>
          </p:nvPr>
        </p:nvSpPr>
        <p:spPr>
          <a:xfrm>
            <a:off x="1828800" y="1600200"/>
            <a:ext cx="10156825" cy="990600"/>
          </a:xfrm>
        </p:spPr>
        <p:txBody>
          <a:bodyPr/>
          <a:lstStyle/>
          <a:p>
            <a:endParaRPr lang="el-GR" altLang="el-GR"/>
          </a:p>
        </p:txBody>
      </p:sp>
      <p:sp>
        <p:nvSpPr>
          <p:cNvPr id="45060" name="3 - Θέση ημερομηνίας">
            <a:extLst>
              <a:ext uri="{FF2B5EF4-FFF2-40B4-BE49-F238E27FC236}">
                <a16:creationId xmlns:a16="http://schemas.microsoft.com/office/drawing/2014/main" id="{815552F6-62B0-4817-84FB-5D510DBE35E0}"/>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03EC9FB2-7573-4E0E-9029-EE276B8F422C}" type="datetime1">
              <a:rPr lang="el-GR" altLang="el-GR" smtClean="0">
                <a:solidFill>
                  <a:schemeClr val="tx2"/>
                </a:solidFill>
              </a:rPr>
              <a:pPr algn="r" eaLnBrk="1" hangingPunct="1"/>
              <a:t>22/12/2019</a:t>
            </a:fld>
            <a:endParaRPr lang="el-GR" altLang="el-GR">
              <a:solidFill>
                <a:schemeClr val="tx2"/>
              </a:solidFill>
            </a:endParaRPr>
          </a:p>
        </p:txBody>
      </p:sp>
      <p:sp>
        <p:nvSpPr>
          <p:cNvPr id="45061" name="4 - Θέση αριθμού διαφάνειας">
            <a:extLst>
              <a:ext uri="{FF2B5EF4-FFF2-40B4-BE49-F238E27FC236}">
                <a16:creationId xmlns:a16="http://schemas.microsoft.com/office/drawing/2014/main" id="{69FF1204-847C-451B-B53B-6AF58494DD38}"/>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BE64D97-FE9F-4209-9F1C-BB1CD47D78CF}" type="slidenum">
              <a:rPr lang="el-GR" altLang="el-GR">
                <a:solidFill>
                  <a:srgbClr val="FFFFFF"/>
                </a:solidFill>
              </a:rPr>
              <a:pPr eaLnBrk="1" hangingPunct="1"/>
              <a:t>36</a:t>
            </a:fld>
            <a:endParaRPr lang="el-GR" altLang="el-GR">
              <a:solidFill>
                <a:srgbClr val="FFFFFF"/>
              </a:solidFill>
            </a:endParaRPr>
          </a:p>
        </p:txBody>
      </p:sp>
      <p:sp>
        <p:nvSpPr>
          <p:cNvPr id="45062" name="5 - Θέση υποσέλιδου">
            <a:extLst>
              <a:ext uri="{FF2B5EF4-FFF2-40B4-BE49-F238E27FC236}">
                <a16:creationId xmlns:a16="http://schemas.microsoft.com/office/drawing/2014/main" id="{719C31C7-FD2B-493E-B067-319765D9A94C}"/>
              </a:ext>
            </a:extLst>
          </p:cNvPr>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Tree>
  </p:cSld>
  <p:clrMapOvr>
    <a:masterClrMapping/>
  </p:clrMapOvr>
  <p:transition spd="med">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1 - Τίτλος">
            <a:extLst>
              <a:ext uri="{FF2B5EF4-FFF2-40B4-BE49-F238E27FC236}">
                <a16:creationId xmlns:a16="http://schemas.microsoft.com/office/drawing/2014/main" id="{7679650E-0D8B-4F90-BA9E-80BFBF9410F2}"/>
              </a:ext>
            </a:extLst>
          </p:cNvPr>
          <p:cNvSpPr>
            <a:spLocks noGrp="1"/>
          </p:cNvSpPr>
          <p:nvPr>
            <p:ph type="title"/>
          </p:nvPr>
        </p:nvSpPr>
        <p:spPr>
          <a:xfrm>
            <a:off x="815975" y="228600"/>
            <a:ext cx="10779125" cy="1628775"/>
          </a:xfrm>
        </p:spPr>
        <p:txBody>
          <a:bodyPr/>
          <a:lstStyle/>
          <a:p>
            <a:pPr>
              <a:lnSpc>
                <a:spcPct val="150000"/>
              </a:lnSpc>
            </a:pPr>
            <a:r>
              <a:rPr lang="el-GR" altLang="el-GR" sz="2400" b="1">
                <a:solidFill>
                  <a:srgbClr val="C00000"/>
                </a:solidFill>
              </a:rPr>
              <a:t>Αποτελεσματικές στρατηγικές συνεργασίας οικογένειας και σχολείου προκειμένου να προωθήσουν τη σχολική ετοιμότητα των παιδιών:</a:t>
            </a:r>
            <a:br>
              <a:rPr lang="el-GR" altLang="el-GR"/>
            </a:br>
            <a:endParaRPr lang="el-GR" altLang="el-GR"/>
          </a:p>
        </p:txBody>
      </p:sp>
      <p:sp>
        <p:nvSpPr>
          <p:cNvPr id="46083" name="2 - Θέση περιεχομένου">
            <a:extLst>
              <a:ext uri="{FF2B5EF4-FFF2-40B4-BE49-F238E27FC236}">
                <a16:creationId xmlns:a16="http://schemas.microsoft.com/office/drawing/2014/main" id="{C780F909-A8C6-4E56-B084-69E89EE03E90}"/>
              </a:ext>
            </a:extLst>
          </p:cNvPr>
          <p:cNvSpPr>
            <a:spLocks noGrp="1"/>
          </p:cNvSpPr>
          <p:nvPr>
            <p:ph sz="quarter" idx="1"/>
          </p:nvPr>
        </p:nvSpPr>
        <p:spPr>
          <a:xfrm>
            <a:off x="379413" y="1428750"/>
            <a:ext cx="11306175" cy="4667250"/>
          </a:xfrm>
        </p:spPr>
        <p:txBody>
          <a:bodyPr/>
          <a:lstStyle/>
          <a:p>
            <a:pPr>
              <a:lnSpc>
                <a:spcPct val="150000"/>
              </a:lnSpc>
            </a:pPr>
            <a:r>
              <a:rPr lang="el-GR" altLang="el-GR" sz="2800"/>
              <a:t>Συνεργασία οικογένειας και νηπιαγωγείου στο πλαίσιο μιας οικολογικής προοπτικής</a:t>
            </a:r>
          </a:p>
          <a:p>
            <a:pPr>
              <a:lnSpc>
                <a:spcPct val="150000"/>
              </a:lnSpc>
            </a:pPr>
            <a:r>
              <a:rPr lang="el-GR" altLang="el-GR" sz="2800"/>
              <a:t> Κατανόηση των ιδιαίτερων αναγκών της οικογένειας και των απόψεών τους για το πρόγραμμα του νηπιαγωγείου</a:t>
            </a:r>
          </a:p>
          <a:p>
            <a:pPr>
              <a:lnSpc>
                <a:spcPct val="150000"/>
              </a:lnSpc>
            </a:pPr>
            <a:r>
              <a:rPr lang="el-GR" altLang="el-GR" sz="2800"/>
              <a:t>Οι γονείς κατανοούν τη σημαντικότητα της συμμετοχής τους στην εκπαίδευση των παιδιών τους, όταν αντιλαμβάνονται τον εαυτό τους ως ένα άτομο που έχει θετική επιρροή στις αναπτυξιακές τους εκβάσεις.</a:t>
            </a:r>
          </a:p>
        </p:txBody>
      </p:sp>
      <p:sp>
        <p:nvSpPr>
          <p:cNvPr id="46084" name="3 - Θέση ημερομηνίας">
            <a:extLst>
              <a:ext uri="{FF2B5EF4-FFF2-40B4-BE49-F238E27FC236}">
                <a16:creationId xmlns:a16="http://schemas.microsoft.com/office/drawing/2014/main" id="{E4D9D956-63CE-454E-90C9-93E27D38A65A}"/>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C6156744-2878-429E-B25A-A5AB4F6AF5F1}" type="datetime1">
              <a:rPr lang="el-GR" altLang="el-GR" smtClean="0">
                <a:solidFill>
                  <a:schemeClr val="tx2"/>
                </a:solidFill>
              </a:rPr>
              <a:pPr algn="r" eaLnBrk="1" hangingPunct="1"/>
              <a:t>22/12/2019</a:t>
            </a:fld>
            <a:endParaRPr lang="el-GR" altLang="el-GR">
              <a:solidFill>
                <a:schemeClr val="tx2"/>
              </a:solidFill>
            </a:endParaRPr>
          </a:p>
        </p:txBody>
      </p:sp>
      <p:sp>
        <p:nvSpPr>
          <p:cNvPr id="46085" name="4 - Θέση υποσέλιδου">
            <a:extLst>
              <a:ext uri="{FF2B5EF4-FFF2-40B4-BE49-F238E27FC236}">
                <a16:creationId xmlns:a16="http://schemas.microsoft.com/office/drawing/2014/main" id="{A7059E26-99D7-4E25-92E3-D54A83F0623B}"/>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6" name="5 - Θέση αριθμού διαφάνειας">
            <a:extLst>
              <a:ext uri="{FF2B5EF4-FFF2-40B4-BE49-F238E27FC236}">
                <a16:creationId xmlns:a16="http://schemas.microsoft.com/office/drawing/2014/main" id="{BAE08568-EB76-43F6-AED4-FF386CECBFFB}"/>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530C12A6-4063-468B-A051-AD868CF2F4D4}" type="slidenum">
              <a:rPr lang="el-GR" altLang="el-GR" sz="1200">
                <a:solidFill>
                  <a:srgbClr val="FFFFFF"/>
                </a:solidFill>
              </a:rPr>
              <a:pPr eaLnBrk="1" hangingPunct="1">
                <a:lnSpc>
                  <a:spcPct val="80000"/>
                </a:lnSpc>
              </a:pPr>
              <a:t>37</a:t>
            </a:fld>
            <a:endParaRPr lang="el-GR" altLang="el-GR" sz="1200">
              <a:solidFill>
                <a:srgbClr val="FFFFFF"/>
              </a:solidFill>
            </a:endParaRPr>
          </a:p>
        </p:txBody>
      </p:sp>
    </p:spTree>
  </p:cSld>
  <p:clrMapOvr>
    <a:masterClrMapping/>
  </p:clrMapOvr>
  <p:transition spd="med">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1 - Τίτλος">
            <a:extLst>
              <a:ext uri="{FF2B5EF4-FFF2-40B4-BE49-F238E27FC236}">
                <a16:creationId xmlns:a16="http://schemas.microsoft.com/office/drawing/2014/main" id="{321EDD83-0E66-4BF6-8DA0-E7354E4758C6}"/>
              </a:ext>
            </a:extLst>
          </p:cNvPr>
          <p:cNvSpPr>
            <a:spLocks noGrp="1"/>
          </p:cNvSpPr>
          <p:nvPr>
            <p:ph type="title"/>
          </p:nvPr>
        </p:nvSpPr>
        <p:spPr>
          <a:xfrm>
            <a:off x="815975" y="228600"/>
            <a:ext cx="10869613" cy="990600"/>
          </a:xfrm>
        </p:spPr>
        <p:txBody>
          <a:bodyPr/>
          <a:lstStyle/>
          <a:p>
            <a:endParaRPr lang="el-GR" altLang="el-GR"/>
          </a:p>
        </p:txBody>
      </p:sp>
      <p:sp>
        <p:nvSpPr>
          <p:cNvPr id="47107" name="2 - Θέση περιεχομένου">
            <a:extLst>
              <a:ext uri="{FF2B5EF4-FFF2-40B4-BE49-F238E27FC236}">
                <a16:creationId xmlns:a16="http://schemas.microsoft.com/office/drawing/2014/main" id="{21BD651E-B324-4CC5-8095-4C38644594AD}"/>
              </a:ext>
            </a:extLst>
          </p:cNvPr>
          <p:cNvSpPr>
            <a:spLocks noGrp="1"/>
          </p:cNvSpPr>
          <p:nvPr>
            <p:ph sz="quarter" idx="1"/>
          </p:nvPr>
        </p:nvSpPr>
        <p:spPr>
          <a:xfrm>
            <a:off x="450850" y="1600200"/>
            <a:ext cx="11572875" cy="4495800"/>
          </a:xfrm>
        </p:spPr>
        <p:txBody>
          <a:bodyPr/>
          <a:lstStyle/>
          <a:p>
            <a:pPr>
              <a:lnSpc>
                <a:spcPct val="150000"/>
              </a:lnSpc>
            </a:pPr>
            <a:r>
              <a:rPr lang="el-GR" altLang="el-GR" sz="2800"/>
              <a:t>Η εθελοντική προσφορά και η συνεργασία των γονέων στο νηπιαγωγείο, συνδέεται με τη σχολική ετοιμότητα και τη σχολική επιτυχία των παιδιών.</a:t>
            </a:r>
          </a:p>
          <a:p>
            <a:pPr>
              <a:lnSpc>
                <a:spcPct val="150000"/>
              </a:lnSpc>
            </a:pPr>
            <a:r>
              <a:rPr lang="el-GR" altLang="el-GR" sz="2800"/>
              <a:t>Δημιουργία προγραμμάτων επιμόρφωσης νηπιαγωγών και δασκάλων, προκειμένου να ενημερωθούν για τη συνεργασία οικογένειας και νηπιαγωγείου στο πλαίσιο της διαδικασίας της μετάβασης.</a:t>
            </a:r>
          </a:p>
          <a:p>
            <a:pPr>
              <a:lnSpc>
                <a:spcPct val="150000"/>
              </a:lnSpc>
            </a:pPr>
            <a:r>
              <a:rPr lang="el-GR" altLang="el-GR" sz="2800"/>
              <a:t>Συνοχή στα αναλυτικά προγράμματα νηπιαγωγείου και δημοτικού σχολείου</a:t>
            </a:r>
          </a:p>
          <a:p>
            <a:endParaRPr lang="el-GR" altLang="el-GR"/>
          </a:p>
        </p:txBody>
      </p:sp>
      <p:sp>
        <p:nvSpPr>
          <p:cNvPr id="47108" name="3 - Θέση ημερομηνίας">
            <a:extLst>
              <a:ext uri="{FF2B5EF4-FFF2-40B4-BE49-F238E27FC236}">
                <a16:creationId xmlns:a16="http://schemas.microsoft.com/office/drawing/2014/main" id="{12EA9CAF-7042-4FE8-B363-377B2695B689}"/>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28136590-E196-4325-8115-8BF20CB6A8FF}" type="datetime1">
              <a:rPr lang="el-GR" altLang="el-GR" smtClean="0">
                <a:solidFill>
                  <a:schemeClr val="tx2"/>
                </a:solidFill>
              </a:rPr>
              <a:pPr algn="r" eaLnBrk="1" hangingPunct="1"/>
              <a:t>22/12/2019</a:t>
            </a:fld>
            <a:endParaRPr lang="el-GR" altLang="el-GR">
              <a:solidFill>
                <a:schemeClr val="tx2"/>
              </a:solidFill>
            </a:endParaRPr>
          </a:p>
        </p:txBody>
      </p:sp>
      <p:sp>
        <p:nvSpPr>
          <p:cNvPr id="47109" name="4 - Θέση υποσέλιδου">
            <a:extLst>
              <a:ext uri="{FF2B5EF4-FFF2-40B4-BE49-F238E27FC236}">
                <a16:creationId xmlns:a16="http://schemas.microsoft.com/office/drawing/2014/main" id="{DBB848C6-259A-4290-BFD8-38B0715C7FD0}"/>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6" name="5 - Θέση αριθμού διαφάνειας">
            <a:extLst>
              <a:ext uri="{FF2B5EF4-FFF2-40B4-BE49-F238E27FC236}">
                <a16:creationId xmlns:a16="http://schemas.microsoft.com/office/drawing/2014/main" id="{5C409303-A483-463C-9798-B91C45776F47}"/>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5FF2F7B8-A774-42D4-AA0C-0A9F3E6158E8}" type="slidenum">
              <a:rPr lang="el-GR" altLang="el-GR" sz="1200">
                <a:solidFill>
                  <a:srgbClr val="FFFFFF"/>
                </a:solidFill>
              </a:rPr>
              <a:pPr eaLnBrk="1" hangingPunct="1">
                <a:lnSpc>
                  <a:spcPct val="80000"/>
                </a:lnSpc>
              </a:pPr>
              <a:t>38</a:t>
            </a:fld>
            <a:endParaRPr lang="el-GR" altLang="el-GR" sz="1200">
              <a:solidFill>
                <a:srgbClr val="FFFFFF"/>
              </a:solidFill>
            </a:endParaRPr>
          </a:p>
        </p:txBody>
      </p:sp>
    </p:spTree>
  </p:cSld>
  <p:clrMapOvr>
    <a:masterClrMapping/>
  </p:clrMapOvr>
  <p:transition spd="med">
    <p:fad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1 - Τίτλος">
            <a:extLst>
              <a:ext uri="{FF2B5EF4-FFF2-40B4-BE49-F238E27FC236}">
                <a16:creationId xmlns:a16="http://schemas.microsoft.com/office/drawing/2014/main" id="{BD12A46F-73FE-4740-91B6-ECD5A156892C}"/>
              </a:ext>
            </a:extLst>
          </p:cNvPr>
          <p:cNvSpPr>
            <a:spLocks noGrp="1"/>
          </p:cNvSpPr>
          <p:nvPr>
            <p:ph type="title"/>
          </p:nvPr>
        </p:nvSpPr>
        <p:spPr>
          <a:xfrm>
            <a:off x="815975" y="228600"/>
            <a:ext cx="10869613" cy="990600"/>
          </a:xfrm>
        </p:spPr>
        <p:txBody>
          <a:bodyPr/>
          <a:lstStyle/>
          <a:p>
            <a:endParaRPr lang="el-GR" altLang="el-GR"/>
          </a:p>
        </p:txBody>
      </p:sp>
      <p:sp>
        <p:nvSpPr>
          <p:cNvPr id="48131" name="2 - Θέση περιεχομένου">
            <a:extLst>
              <a:ext uri="{FF2B5EF4-FFF2-40B4-BE49-F238E27FC236}">
                <a16:creationId xmlns:a16="http://schemas.microsoft.com/office/drawing/2014/main" id="{087459A5-32D2-4B1C-91CA-E3E22CF936E7}"/>
              </a:ext>
            </a:extLst>
          </p:cNvPr>
          <p:cNvSpPr>
            <a:spLocks noGrp="1"/>
          </p:cNvSpPr>
          <p:nvPr>
            <p:ph sz="quarter" idx="1"/>
          </p:nvPr>
        </p:nvSpPr>
        <p:spPr>
          <a:xfrm>
            <a:off x="815975" y="1428750"/>
            <a:ext cx="10869613" cy="4667250"/>
          </a:xfrm>
        </p:spPr>
        <p:txBody>
          <a:bodyPr/>
          <a:lstStyle/>
          <a:p>
            <a:pPr>
              <a:lnSpc>
                <a:spcPct val="150000"/>
              </a:lnSpc>
            </a:pPr>
            <a:r>
              <a:rPr lang="el-GR" altLang="el-GR"/>
              <a:t>Ο όρος μπορεί να αποδειχθεί χρήσιμος όταν δεν χρησιμοποιείται ως ένα στατικό χαρακτηριστικό των παιδιών, </a:t>
            </a:r>
          </a:p>
          <a:p>
            <a:pPr>
              <a:lnSpc>
                <a:spcPct val="150000"/>
              </a:lnSpc>
            </a:pPr>
            <a:r>
              <a:rPr lang="el-GR" altLang="el-GR" u="sng"/>
              <a:t>αλλά ενσωματώνει </a:t>
            </a:r>
            <a:r>
              <a:rPr lang="el-GR" altLang="el-GR"/>
              <a:t>τις πολλαπλές όψεις των λειτουργιών των παιδιών που είναι σημαντικές για τη σχολική επιτυχία </a:t>
            </a:r>
          </a:p>
          <a:p>
            <a:pPr>
              <a:lnSpc>
                <a:spcPct val="150000"/>
              </a:lnSpc>
            </a:pPr>
            <a:r>
              <a:rPr lang="el-GR" altLang="el-GR" u="sng"/>
              <a:t>και λαμβάνει υπόψη </a:t>
            </a:r>
            <a:r>
              <a:rPr lang="el-GR" altLang="el-GR"/>
              <a:t>τις κοινές ευθύνες που έχουν οι οικογένειες, τα σχολεία, και οι τοπικές κοινωνίες στην παροχή ενός περιβάλλοντος που προάγει τη μάθηση  (Σακελλαρίου, 2012).</a:t>
            </a:r>
          </a:p>
        </p:txBody>
      </p:sp>
      <p:sp>
        <p:nvSpPr>
          <p:cNvPr id="48132" name="3 - Θέση ημερομηνίας">
            <a:extLst>
              <a:ext uri="{FF2B5EF4-FFF2-40B4-BE49-F238E27FC236}">
                <a16:creationId xmlns:a16="http://schemas.microsoft.com/office/drawing/2014/main" id="{5EE45A17-FF80-4018-8C5F-7796CFB26264}"/>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A2DF66D2-C626-4293-A965-362092BCFC56}" type="datetime1">
              <a:rPr lang="el-GR" altLang="el-GR" smtClean="0">
                <a:solidFill>
                  <a:schemeClr val="tx2"/>
                </a:solidFill>
              </a:rPr>
              <a:pPr algn="r" eaLnBrk="1" hangingPunct="1"/>
              <a:t>22/12/2019</a:t>
            </a:fld>
            <a:endParaRPr lang="el-GR" altLang="el-GR">
              <a:solidFill>
                <a:schemeClr val="tx2"/>
              </a:solidFill>
            </a:endParaRPr>
          </a:p>
        </p:txBody>
      </p:sp>
      <p:sp>
        <p:nvSpPr>
          <p:cNvPr id="48133" name="4 - Θέση υποσέλιδου">
            <a:extLst>
              <a:ext uri="{FF2B5EF4-FFF2-40B4-BE49-F238E27FC236}">
                <a16:creationId xmlns:a16="http://schemas.microsoft.com/office/drawing/2014/main" id="{6391E818-CDEA-408D-9DFB-37C4382D024C}"/>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6" name="5 - Θέση αριθμού διαφάνειας">
            <a:extLst>
              <a:ext uri="{FF2B5EF4-FFF2-40B4-BE49-F238E27FC236}">
                <a16:creationId xmlns:a16="http://schemas.microsoft.com/office/drawing/2014/main" id="{FF6C7032-B1B8-46BA-B1D1-BF0D6F63A051}"/>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C2899119-84AE-46A5-A52B-7B792421D71D}" type="slidenum">
              <a:rPr lang="el-GR" altLang="el-GR" sz="1200">
                <a:solidFill>
                  <a:srgbClr val="FFFFFF"/>
                </a:solidFill>
              </a:rPr>
              <a:pPr eaLnBrk="1" hangingPunct="1">
                <a:lnSpc>
                  <a:spcPct val="80000"/>
                </a:lnSpc>
              </a:pPr>
              <a:t>39</a:t>
            </a:fld>
            <a:endParaRPr lang="el-GR" altLang="el-GR" sz="1200">
              <a:solidFill>
                <a:srgbClr val="FFFFFF"/>
              </a:solidFill>
            </a:endParaRPr>
          </a:p>
        </p:txBody>
      </p:sp>
    </p:spTree>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a:extLst>
              <a:ext uri="{FF2B5EF4-FFF2-40B4-BE49-F238E27FC236}">
                <a16:creationId xmlns:a16="http://schemas.microsoft.com/office/drawing/2014/main" id="{A6723A07-64D4-4294-A973-91AF6330FDCA}"/>
              </a:ext>
            </a:extLst>
          </p:cNvPr>
          <p:cNvSpPr>
            <a:spLocks noGrp="1"/>
          </p:cNvSpPr>
          <p:nvPr>
            <p:ph type="title"/>
          </p:nvPr>
        </p:nvSpPr>
        <p:spPr>
          <a:xfrm>
            <a:off x="1219200" y="431800"/>
            <a:ext cx="9750425" cy="854075"/>
          </a:xfrm>
        </p:spPr>
        <p:txBody>
          <a:bodyPr>
            <a:normAutofit/>
          </a:bodyPr>
          <a:lstStyle/>
          <a:p>
            <a:pPr algn="ctr" eaLnBrk="1" fontAlgn="auto" hangingPunct="1">
              <a:spcAft>
                <a:spcPts val="0"/>
              </a:spcAft>
              <a:defRPr/>
            </a:pPr>
            <a:r>
              <a:rPr lang="el-GR" sz="3200" b="1" dirty="0">
                <a:solidFill>
                  <a:schemeClr val="accent1">
                    <a:lumMod val="60000"/>
                    <a:lumOff val="40000"/>
                  </a:schemeClr>
                </a:solidFill>
              </a:rPr>
              <a:t>Περιεχόμενα Μαθήματος</a:t>
            </a:r>
            <a:endParaRPr lang="el-GR" sz="3200" dirty="0"/>
          </a:p>
        </p:txBody>
      </p:sp>
      <p:sp>
        <p:nvSpPr>
          <p:cNvPr id="12291" name="4 - Θέση ημερομηνίας">
            <a:extLst>
              <a:ext uri="{FF2B5EF4-FFF2-40B4-BE49-F238E27FC236}">
                <a16:creationId xmlns:a16="http://schemas.microsoft.com/office/drawing/2014/main" id="{78229825-F9AD-4E40-B8D3-F2FA677C259E}"/>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42B6E38-2EFA-4EBB-824A-A7F572508553}" type="datetime1">
              <a:rPr lang="el-GR" altLang="el-GR" smtClean="0">
                <a:solidFill>
                  <a:schemeClr val="tx2"/>
                </a:solidFill>
              </a:rPr>
              <a:pPr eaLnBrk="1" hangingPunct="1"/>
              <a:t>22/12/2019</a:t>
            </a:fld>
            <a:endParaRPr lang="el-GR" altLang="el-GR">
              <a:solidFill>
                <a:schemeClr val="tx2"/>
              </a:solidFill>
            </a:endParaRPr>
          </a:p>
        </p:txBody>
      </p:sp>
      <p:sp>
        <p:nvSpPr>
          <p:cNvPr id="12292" name="3 - Θέση υποσέλιδου">
            <a:extLst>
              <a:ext uri="{FF2B5EF4-FFF2-40B4-BE49-F238E27FC236}">
                <a16:creationId xmlns:a16="http://schemas.microsoft.com/office/drawing/2014/main" id="{83441934-9CE5-46BE-9FAA-630250BC8506}"/>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6" name="5 - Θέση αριθμού διαφάνειας">
            <a:extLst>
              <a:ext uri="{FF2B5EF4-FFF2-40B4-BE49-F238E27FC236}">
                <a16:creationId xmlns:a16="http://schemas.microsoft.com/office/drawing/2014/main" id="{1AB8F5B3-5315-4AB4-AEE3-B2981742D35B}"/>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74F0B6A6-C67E-418B-890B-17105C55299E}" type="slidenum">
              <a:rPr lang="el-GR" altLang="el-GR" sz="1200">
                <a:solidFill>
                  <a:srgbClr val="FFFFFF"/>
                </a:solidFill>
              </a:rPr>
              <a:pPr eaLnBrk="1" hangingPunct="1">
                <a:lnSpc>
                  <a:spcPct val="80000"/>
                </a:lnSpc>
              </a:pPr>
              <a:t>4</a:t>
            </a:fld>
            <a:endParaRPr lang="el-GR" altLang="el-GR" sz="1200">
              <a:solidFill>
                <a:srgbClr val="FFFFFF"/>
              </a:solidFill>
            </a:endParaRPr>
          </a:p>
        </p:txBody>
      </p:sp>
      <p:sp>
        <p:nvSpPr>
          <p:cNvPr id="8195" name="2 - Θέση περιεχομένου">
            <a:extLst>
              <a:ext uri="{FF2B5EF4-FFF2-40B4-BE49-F238E27FC236}">
                <a16:creationId xmlns:a16="http://schemas.microsoft.com/office/drawing/2014/main" id="{72B41337-1487-4239-83D6-82008B031F3A}"/>
              </a:ext>
            </a:extLst>
          </p:cNvPr>
          <p:cNvSpPr>
            <a:spLocks noGrp="1"/>
          </p:cNvSpPr>
          <p:nvPr>
            <p:ph sz="quarter" idx="1"/>
          </p:nvPr>
        </p:nvSpPr>
        <p:spPr>
          <a:xfrm>
            <a:off x="1219200" y="1714500"/>
            <a:ext cx="10304463" cy="4356100"/>
          </a:xfrm>
        </p:spPr>
        <p:txBody>
          <a:bodyPr>
            <a:normAutofit fontScale="92500" lnSpcReduction="10000"/>
          </a:bodyPr>
          <a:lstStyle/>
          <a:p>
            <a:pPr marL="320040" indent="-320040" eaLnBrk="1" fontAlgn="auto" hangingPunct="1">
              <a:spcAft>
                <a:spcPts val="0"/>
              </a:spcAft>
              <a:buFont typeface="Arial" charset="0"/>
              <a:buBlip>
                <a:blip r:embed="rId2"/>
              </a:buBlip>
              <a:defRPr/>
            </a:pPr>
            <a:r>
              <a:rPr lang="el-GR" dirty="0"/>
              <a:t>Η εκπαίδευση των νηπιαγωγών για καλύτερη επικοινωνία – συνεργασία με τους γονείς</a:t>
            </a:r>
          </a:p>
          <a:p>
            <a:pPr marL="320040" indent="-320040" eaLnBrk="1" fontAlgn="auto" hangingPunct="1">
              <a:spcAft>
                <a:spcPts val="0"/>
              </a:spcAft>
              <a:buFont typeface="Arial" charset="0"/>
              <a:buBlip>
                <a:blip r:embed="rId2"/>
              </a:buBlip>
              <a:defRPr/>
            </a:pPr>
            <a:r>
              <a:rPr lang="el-GR" dirty="0"/>
              <a:t>Παιδιά από άλλες χώρες στο νηπιαγωγείο και προτάσεις διδασκαλίας</a:t>
            </a:r>
          </a:p>
          <a:p>
            <a:pPr marL="320040" indent="-320040" eaLnBrk="1" fontAlgn="auto" hangingPunct="1">
              <a:spcAft>
                <a:spcPts val="0"/>
              </a:spcAft>
              <a:buFont typeface="Arial" charset="0"/>
              <a:buBlip>
                <a:blip r:embed="rId2"/>
              </a:buBlip>
              <a:defRPr/>
            </a:pPr>
            <a:r>
              <a:rPr lang="el-GR" dirty="0"/>
              <a:t>Βασικές θεωρητικές αρχές και προσεγγίσεις για τη συνεργασία Οικογένειας και Νηπιαγωγείου</a:t>
            </a:r>
          </a:p>
          <a:p>
            <a:pPr marL="320040" indent="-320040" eaLnBrk="1" fontAlgn="auto" hangingPunct="1">
              <a:spcAft>
                <a:spcPts val="0"/>
              </a:spcAft>
              <a:buFont typeface="Arial" charset="0"/>
              <a:buBlip>
                <a:blip r:embed="rId2"/>
              </a:buBlip>
              <a:defRPr/>
            </a:pPr>
            <a:r>
              <a:rPr lang="el-GR" dirty="0"/>
              <a:t>Το πολυδιάστατο πεδίο της Κοινωνικής Μάθησης</a:t>
            </a:r>
          </a:p>
          <a:p>
            <a:pPr marL="320040" indent="-320040" eaLnBrk="1" fontAlgn="auto" hangingPunct="1">
              <a:spcAft>
                <a:spcPts val="0"/>
              </a:spcAft>
              <a:buFont typeface="Arial" charset="0"/>
              <a:buBlip>
                <a:blip r:embed="rId2"/>
              </a:buBlip>
              <a:defRPr/>
            </a:pPr>
            <a:r>
              <a:rPr lang="el-GR" dirty="0"/>
              <a:t>Η αξιοποίηση του πεδίου της Κοινωνικής Μάθησης στην παιδαγωγική εργασία του Νηπιαγωγείου</a:t>
            </a:r>
          </a:p>
          <a:p>
            <a:pPr marL="320040" indent="-320040" eaLnBrk="1" fontAlgn="auto" hangingPunct="1">
              <a:spcAft>
                <a:spcPts val="0"/>
              </a:spcAft>
              <a:buFont typeface="Arial" charset="0"/>
              <a:buBlip>
                <a:blip r:embed="rId2"/>
              </a:buBlip>
              <a:defRPr/>
            </a:pPr>
            <a:r>
              <a:rPr lang="el-GR" dirty="0"/>
              <a:t>Εξατομικευμένος παιδαγωγικός σχεδιασμός</a:t>
            </a:r>
          </a:p>
          <a:p>
            <a:pPr marL="320040" indent="-320040" eaLnBrk="1" fontAlgn="auto" hangingPunct="1">
              <a:spcAft>
                <a:spcPts val="0"/>
              </a:spcAft>
              <a:buFont typeface="Arial" charset="0"/>
              <a:buBlip>
                <a:blip r:embed="rId2"/>
              </a:buBlip>
              <a:defRPr/>
            </a:pPr>
            <a:r>
              <a:rPr lang="el-GR" dirty="0"/>
              <a:t>Παρουσίαση ερευνητικών εργασιών</a:t>
            </a:r>
          </a:p>
          <a:p>
            <a:pPr marL="320040" indent="-320040" eaLnBrk="1" fontAlgn="auto" hangingPunct="1">
              <a:spcAft>
                <a:spcPts val="0"/>
              </a:spcAft>
              <a:buFont typeface="Wingdings"/>
              <a:buChar char=""/>
              <a:defRPr/>
            </a:pPr>
            <a:endParaRPr lang="el-GR" dirty="0"/>
          </a:p>
        </p:txBody>
      </p:sp>
    </p:spTree>
  </p:cSld>
  <p:clrMapOvr>
    <a:masterClrMapping/>
  </p:clrMapOvr>
  <p:transition spd="med">
    <p:fad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1 - Τίτλος">
            <a:extLst>
              <a:ext uri="{FF2B5EF4-FFF2-40B4-BE49-F238E27FC236}">
                <a16:creationId xmlns:a16="http://schemas.microsoft.com/office/drawing/2014/main" id="{6602D15A-26A8-4EB0-A9A6-26EF3526D862}"/>
              </a:ext>
            </a:extLst>
          </p:cNvPr>
          <p:cNvSpPr>
            <a:spLocks noGrp="1"/>
          </p:cNvSpPr>
          <p:nvPr>
            <p:ph type="title"/>
          </p:nvPr>
        </p:nvSpPr>
        <p:spPr>
          <a:xfrm>
            <a:off x="815975" y="228600"/>
            <a:ext cx="10869613" cy="990600"/>
          </a:xfrm>
        </p:spPr>
        <p:txBody>
          <a:bodyPr/>
          <a:lstStyle/>
          <a:p>
            <a:endParaRPr lang="el-GR" altLang="el-GR"/>
          </a:p>
        </p:txBody>
      </p:sp>
      <p:sp>
        <p:nvSpPr>
          <p:cNvPr id="49155" name="2 - Θέση περιεχομένου">
            <a:extLst>
              <a:ext uri="{FF2B5EF4-FFF2-40B4-BE49-F238E27FC236}">
                <a16:creationId xmlns:a16="http://schemas.microsoft.com/office/drawing/2014/main" id="{6A56F8D0-5BC5-48CC-8734-91830A866708}"/>
              </a:ext>
            </a:extLst>
          </p:cNvPr>
          <p:cNvSpPr>
            <a:spLocks noGrp="1"/>
          </p:cNvSpPr>
          <p:nvPr>
            <p:ph sz="quarter" idx="1"/>
          </p:nvPr>
        </p:nvSpPr>
        <p:spPr>
          <a:xfrm>
            <a:off x="815975" y="1600200"/>
            <a:ext cx="10869613" cy="4495800"/>
          </a:xfrm>
        </p:spPr>
        <p:txBody>
          <a:bodyPr/>
          <a:lstStyle/>
          <a:p>
            <a:pPr>
              <a:lnSpc>
                <a:spcPct val="150000"/>
              </a:lnSpc>
            </a:pPr>
            <a:r>
              <a:rPr lang="el-GR" altLang="el-GR" b="1">
                <a:solidFill>
                  <a:srgbClr val="C00000"/>
                </a:solidFill>
              </a:rPr>
              <a:t>H ετοιμότητα </a:t>
            </a:r>
            <a:r>
              <a:rPr lang="el-GR" altLang="el-GR"/>
              <a:t>όμως είναι δύσκολο έργο και έχει γίνει αντικείμενο πολλών ερευνών </a:t>
            </a:r>
          </a:p>
          <a:p>
            <a:pPr>
              <a:lnSpc>
                <a:spcPct val="150000"/>
              </a:lnSpc>
            </a:pPr>
            <a:r>
              <a:rPr lang="el-GR" altLang="el-GR"/>
              <a:t>και εκπαιδευτικές πολιτικές όπως η Goals το 2000 </a:t>
            </a:r>
          </a:p>
          <a:p>
            <a:pPr>
              <a:lnSpc>
                <a:spcPct val="150000"/>
              </a:lnSpc>
            </a:pPr>
            <a:r>
              <a:rPr lang="el-GR" altLang="el-GR"/>
              <a:t>και το 2001</a:t>
            </a:r>
            <a:r>
              <a:rPr lang="el-GR" altLang="el-GR" baseline="30000"/>
              <a:t> </a:t>
            </a:r>
            <a:r>
              <a:rPr lang="el-GR" altLang="el-GR"/>
              <a:t>η No Children Left Behind έχουν συμβάλλει στην διερεύνηση του όρου για τη διαδικασία της  μετάβασης και στην αξιολόγησή του (Γουργιώτου, 2012).</a:t>
            </a:r>
          </a:p>
        </p:txBody>
      </p:sp>
      <p:sp>
        <p:nvSpPr>
          <p:cNvPr id="49156" name="3 - Θέση ημερομηνίας">
            <a:extLst>
              <a:ext uri="{FF2B5EF4-FFF2-40B4-BE49-F238E27FC236}">
                <a16:creationId xmlns:a16="http://schemas.microsoft.com/office/drawing/2014/main" id="{B73696AF-0C5A-46C1-AE83-4D53FBB2957E}"/>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E639F94E-7A02-4B6E-A9F3-BAEDF677B6E5}" type="datetime1">
              <a:rPr lang="el-GR" altLang="el-GR" smtClean="0">
                <a:solidFill>
                  <a:schemeClr val="tx2"/>
                </a:solidFill>
              </a:rPr>
              <a:pPr algn="r" eaLnBrk="1" hangingPunct="1"/>
              <a:t>22/12/2019</a:t>
            </a:fld>
            <a:endParaRPr lang="el-GR" altLang="el-GR">
              <a:solidFill>
                <a:schemeClr val="tx2"/>
              </a:solidFill>
            </a:endParaRPr>
          </a:p>
        </p:txBody>
      </p:sp>
      <p:sp>
        <p:nvSpPr>
          <p:cNvPr id="49157" name="4 - Θέση υποσέλιδου">
            <a:extLst>
              <a:ext uri="{FF2B5EF4-FFF2-40B4-BE49-F238E27FC236}">
                <a16:creationId xmlns:a16="http://schemas.microsoft.com/office/drawing/2014/main" id="{5EC73C4B-09A0-4B46-8EEB-3E6BC48AB7AD}"/>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6" name="5 - Θέση αριθμού διαφάνειας">
            <a:extLst>
              <a:ext uri="{FF2B5EF4-FFF2-40B4-BE49-F238E27FC236}">
                <a16:creationId xmlns:a16="http://schemas.microsoft.com/office/drawing/2014/main" id="{C912CDAB-2F82-41BF-A644-311972701AA7}"/>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671FE3F9-6F87-48F6-A683-39E032598A86}" type="slidenum">
              <a:rPr lang="el-GR" altLang="el-GR" sz="1200">
                <a:solidFill>
                  <a:srgbClr val="FFFFFF"/>
                </a:solidFill>
              </a:rPr>
              <a:pPr eaLnBrk="1" hangingPunct="1">
                <a:lnSpc>
                  <a:spcPct val="80000"/>
                </a:lnSpc>
              </a:pPr>
              <a:t>40</a:t>
            </a:fld>
            <a:endParaRPr lang="el-GR" altLang="el-GR" sz="1200">
              <a:solidFill>
                <a:srgbClr val="FFFFFF"/>
              </a:solidFill>
            </a:endParaRPr>
          </a:p>
        </p:txBody>
      </p:sp>
    </p:spTree>
  </p:cSld>
  <p:clrMapOvr>
    <a:masterClrMapping/>
  </p:clrMapOvr>
  <p:transition spd="med">
    <p:fad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1 - Τίτλος">
            <a:extLst>
              <a:ext uri="{FF2B5EF4-FFF2-40B4-BE49-F238E27FC236}">
                <a16:creationId xmlns:a16="http://schemas.microsoft.com/office/drawing/2014/main" id="{15D0060D-BED5-4B2C-B4F4-42D07A7687B7}"/>
              </a:ext>
            </a:extLst>
          </p:cNvPr>
          <p:cNvSpPr>
            <a:spLocks noGrp="1"/>
          </p:cNvSpPr>
          <p:nvPr>
            <p:ph type="title"/>
          </p:nvPr>
        </p:nvSpPr>
        <p:spPr>
          <a:xfrm>
            <a:off x="815975" y="228600"/>
            <a:ext cx="10869613" cy="1200150"/>
          </a:xfrm>
        </p:spPr>
        <p:txBody>
          <a:bodyPr/>
          <a:lstStyle/>
          <a:p>
            <a:pPr algn="ctr"/>
            <a:br>
              <a:rPr lang="el-GR" altLang="el-GR" sz="3200">
                <a:solidFill>
                  <a:srgbClr val="C00000"/>
                </a:solidFill>
              </a:rPr>
            </a:br>
            <a:r>
              <a:rPr lang="el-GR" altLang="el-GR" sz="3200">
                <a:solidFill>
                  <a:srgbClr val="C00000"/>
                </a:solidFill>
              </a:rPr>
              <a:t>Παράγοντες που επηρεάζουν την ετοιμότητα των παιδιών για το σχολείο</a:t>
            </a:r>
            <a:br>
              <a:rPr lang="el-GR" altLang="el-GR"/>
            </a:br>
            <a:endParaRPr lang="el-GR" altLang="el-GR"/>
          </a:p>
        </p:txBody>
      </p:sp>
      <p:sp>
        <p:nvSpPr>
          <p:cNvPr id="50179" name="2 - Θέση περιεχομένου">
            <a:extLst>
              <a:ext uri="{FF2B5EF4-FFF2-40B4-BE49-F238E27FC236}">
                <a16:creationId xmlns:a16="http://schemas.microsoft.com/office/drawing/2014/main" id="{A25FBC21-FDE3-448B-B5FE-372355C9CF1F}"/>
              </a:ext>
            </a:extLst>
          </p:cNvPr>
          <p:cNvSpPr>
            <a:spLocks noGrp="1"/>
          </p:cNvSpPr>
          <p:nvPr>
            <p:ph sz="quarter" idx="1"/>
          </p:nvPr>
        </p:nvSpPr>
        <p:spPr>
          <a:xfrm>
            <a:off x="815975" y="1600200"/>
            <a:ext cx="10869613" cy="4495800"/>
          </a:xfrm>
        </p:spPr>
        <p:txBody>
          <a:bodyPr/>
          <a:lstStyle/>
          <a:p>
            <a:r>
              <a:rPr lang="el-GR" altLang="el-GR"/>
              <a:t>Το κοινωνικο-οικονομικό επίπεδο της οικογένειας</a:t>
            </a:r>
          </a:p>
          <a:p>
            <a:r>
              <a:rPr lang="el-GR" altLang="el-GR"/>
              <a:t>Η υγεία του παιδιού</a:t>
            </a:r>
          </a:p>
          <a:p>
            <a:r>
              <a:rPr lang="el-GR" altLang="el-GR"/>
              <a:t>Τα χαρακτηριστικά οικογενειακού υπόβαθρου, ιδιαίτερα η εκπαίδευση της μητέρας, μονογονεïκή οικογένεια, διανοητική υγεία</a:t>
            </a:r>
          </a:p>
          <a:p>
            <a:r>
              <a:rPr lang="el-GR" altLang="el-GR"/>
              <a:t>Το περιβάλλον του σπιτιού και της ευρύτερης κοινότητας, συμπεριλαμβανομένων των παραγόντων κινδύνου και εγγραματισμού</a:t>
            </a:r>
          </a:p>
          <a:p>
            <a:r>
              <a:rPr lang="el-GR" altLang="el-GR"/>
              <a:t>Η συμμετοχή σε κάποιο τύπο προσχολικού προγράμματος</a:t>
            </a:r>
          </a:p>
          <a:p>
            <a:endParaRPr lang="el-GR" altLang="el-GR"/>
          </a:p>
        </p:txBody>
      </p:sp>
      <p:sp>
        <p:nvSpPr>
          <p:cNvPr id="50180" name="3 - Θέση ημερομηνίας">
            <a:extLst>
              <a:ext uri="{FF2B5EF4-FFF2-40B4-BE49-F238E27FC236}">
                <a16:creationId xmlns:a16="http://schemas.microsoft.com/office/drawing/2014/main" id="{5F8EFF58-E961-4C40-ABAB-9D0DE947B92B}"/>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E40E0F72-6CBA-4EC9-B7CC-F6E2E40DB4B5}" type="datetime1">
              <a:rPr lang="el-GR" altLang="el-GR" smtClean="0">
                <a:solidFill>
                  <a:schemeClr val="tx2"/>
                </a:solidFill>
              </a:rPr>
              <a:pPr algn="r" eaLnBrk="1" hangingPunct="1"/>
              <a:t>22/12/2019</a:t>
            </a:fld>
            <a:endParaRPr lang="el-GR" altLang="el-GR">
              <a:solidFill>
                <a:schemeClr val="tx2"/>
              </a:solidFill>
            </a:endParaRPr>
          </a:p>
        </p:txBody>
      </p:sp>
      <p:sp>
        <p:nvSpPr>
          <p:cNvPr id="50181" name="4 - Θέση υποσέλιδου">
            <a:extLst>
              <a:ext uri="{FF2B5EF4-FFF2-40B4-BE49-F238E27FC236}">
                <a16:creationId xmlns:a16="http://schemas.microsoft.com/office/drawing/2014/main" id="{2FDC46D0-78BF-43F6-BF28-FF23CFECA98F}"/>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6" name="5 - Θέση αριθμού διαφάνειας">
            <a:extLst>
              <a:ext uri="{FF2B5EF4-FFF2-40B4-BE49-F238E27FC236}">
                <a16:creationId xmlns:a16="http://schemas.microsoft.com/office/drawing/2014/main" id="{6808AFD2-2416-486B-8647-8C0A997DF68C}"/>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245BF318-EFC1-4FCE-9740-1673DDA38B9C}" type="slidenum">
              <a:rPr lang="el-GR" altLang="el-GR" sz="1200">
                <a:solidFill>
                  <a:srgbClr val="FFFFFF"/>
                </a:solidFill>
              </a:rPr>
              <a:pPr eaLnBrk="1" hangingPunct="1">
                <a:lnSpc>
                  <a:spcPct val="80000"/>
                </a:lnSpc>
              </a:pPr>
              <a:t>41</a:t>
            </a:fld>
            <a:endParaRPr lang="el-GR" altLang="el-GR" sz="1200">
              <a:solidFill>
                <a:srgbClr val="FFFFFF"/>
              </a:solidFill>
            </a:endParaRPr>
          </a:p>
        </p:txBody>
      </p:sp>
    </p:spTree>
  </p:cSld>
  <p:clrMapOvr>
    <a:masterClrMapping/>
  </p:clrMapOvr>
  <p:transition spd="med">
    <p:fad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1 - Θέση ημερομηνίας">
            <a:extLst>
              <a:ext uri="{FF2B5EF4-FFF2-40B4-BE49-F238E27FC236}">
                <a16:creationId xmlns:a16="http://schemas.microsoft.com/office/drawing/2014/main" id="{8471AB76-B4AC-44C2-A76F-816C2CDB2C5B}"/>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7B551D9D-FF4D-4C25-BADE-33C9FC2F2FC5}" type="datetime1">
              <a:rPr lang="el-GR" altLang="el-GR" smtClean="0">
                <a:solidFill>
                  <a:schemeClr val="tx2"/>
                </a:solidFill>
              </a:rPr>
              <a:pPr algn="r" eaLnBrk="1" hangingPunct="1"/>
              <a:t>22/12/2019</a:t>
            </a:fld>
            <a:endParaRPr lang="el-GR" altLang="el-GR">
              <a:solidFill>
                <a:schemeClr val="tx2"/>
              </a:solidFill>
            </a:endParaRPr>
          </a:p>
        </p:txBody>
      </p:sp>
      <p:sp>
        <p:nvSpPr>
          <p:cNvPr id="51203" name="2 - Θέση υποσέλιδου">
            <a:extLst>
              <a:ext uri="{FF2B5EF4-FFF2-40B4-BE49-F238E27FC236}">
                <a16:creationId xmlns:a16="http://schemas.microsoft.com/office/drawing/2014/main" id="{ADD665D7-7F94-4455-9B18-94411400A46D}"/>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51204" name="3 - Θέση αριθμού διαφάνειας">
            <a:extLst>
              <a:ext uri="{FF2B5EF4-FFF2-40B4-BE49-F238E27FC236}">
                <a16:creationId xmlns:a16="http://schemas.microsoft.com/office/drawing/2014/main" id="{D497F439-922F-4661-902F-1F066C63A9D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082CDDD-8B90-41A6-9573-347CAD1BF41F}" type="slidenum">
              <a:rPr lang="el-GR" altLang="el-GR">
                <a:solidFill>
                  <a:schemeClr val="tx2"/>
                </a:solidFill>
              </a:rPr>
              <a:pPr eaLnBrk="1" hangingPunct="1"/>
              <a:t>42</a:t>
            </a:fld>
            <a:endParaRPr lang="el-GR" altLang="el-GR">
              <a:solidFill>
                <a:schemeClr val="tx2"/>
              </a:solidFill>
            </a:endParaRPr>
          </a:p>
        </p:txBody>
      </p:sp>
      <p:sp>
        <p:nvSpPr>
          <p:cNvPr id="5" name="4 - Ορθογώνιο">
            <a:extLst>
              <a:ext uri="{FF2B5EF4-FFF2-40B4-BE49-F238E27FC236}">
                <a16:creationId xmlns:a16="http://schemas.microsoft.com/office/drawing/2014/main" id="{0884FC85-6C0F-4994-933A-95DF0025D482}"/>
              </a:ext>
            </a:extLst>
          </p:cNvPr>
          <p:cNvSpPr/>
          <p:nvPr/>
        </p:nvSpPr>
        <p:spPr>
          <a:xfrm>
            <a:off x="808038" y="214313"/>
            <a:ext cx="11001375" cy="5632450"/>
          </a:xfrm>
          <a:prstGeom prst="rect">
            <a:avLst/>
          </a:prstGeom>
          <a:solidFill>
            <a:schemeClr val="accent2">
              <a:lumMod val="40000"/>
              <a:lumOff val="60000"/>
            </a:schemeClr>
          </a:solidFill>
        </p:spPr>
        <p:txBody>
          <a:bodyPr>
            <a:spAutoFit/>
          </a:bodyPr>
          <a:lstStyle/>
          <a:p>
            <a:pPr algn="just">
              <a:lnSpc>
                <a:spcPct val="150000"/>
              </a:lnSpc>
              <a:defRPr/>
            </a:pPr>
            <a:r>
              <a:rPr lang="el-GR" sz="2400" b="1" dirty="0">
                <a:solidFill>
                  <a:srgbClr val="C00000"/>
                </a:solidFill>
              </a:rPr>
              <a:t>Ο </a:t>
            </a:r>
            <a:r>
              <a:rPr lang="el-GR" sz="2400" b="1" dirty="0" err="1">
                <a:solidFill>
                  <a:srgbClr val="C00000"/>
                </a:solidFill>
              </a:rPr>
              <a:t>Robert</a:t>
            </a:r>
            <a:r>
              <a:rPr lang="el-GR" sz="2400" b="1" dirty="0">
                <a:solidFill>
                  <a:srgbClr val="C00000"/>
                </a:solidFill>
              </a:rPr>
              <a:t> </a:t>
            </a:r>
            <a:r>
              <a:rPr lang="el-GR" sz="2400" b="1" dirty="0" err="1">
                <a:solidFill>
                  <a:srgbClr val="C00000"/>
                </a:solidFill>
              </a:rPr>
              <a:t>Fulghum</a:t>
            </a:r>
            <a:r>
              <a:rPr lang="el-GR" sz="2400" b="1" dirty="0">
                <a:solidFill>
                  <a:srgbClr val="C00000"/>
                </a:solidFill>
              </a:rPr>
              <a:t> </a:t>
            </a:r>
            <a:r>
              <a:rPr lang="el-GR" sz="2400" dirty="0"/>
              <a:t>γράφει «όσα πραγματικά πρέπει να ξέρω για το πώς να ζω,  τι να κάνω και πώς να είμαι, τα έμαθα στο νηπιαγωγείο ». </a:t>
            </a:r>
          </a:p>
          <a:p>
            <a:pPr algn="just">
              <a:lnSpc>
                <a:spcPct val="150000"/>
              </a:lnSpc>
              <a:defRPr/>
            </a:pPr>
            <a:r>
              <a:rPr lang="el-GR" sz="2400" dirty="0"/>
              <a:t>Η προσχολική ηλικία αλληγορικά φαντάζει με ένα λευκό καμβά. </a:t>
            </a:r>
          </a:p>
          <a:p>
            <a:pPr algn="just">
              <a:lnSpc>
                <a:spcPct val="150000"/>
              </a:lnSpc>
              <a:defRPr/>
            </a:pPr>
            <a:r>
              <a:rPr lang="el-GR" sz="2400" dirty="0"/>
              <a:t>Οι νέες γνώσεις, πληροφορίες, δεξιότητες και ικανότητες, είναι τα χρώματα, που καλούμαστε να δώσουμε στο παιδί, ώστε να δημιουργήσει τον δικό του καμβά.</a:t>
            </a:r>
          </a:p>
          <a:p>
            <a:pPr algn="just">
              <a:lnSpc>
                <a:spcPct val="150000"/>
              </a:lnSpc>
              <a:defRPr/>
            </a:pPr>
            <a:endParaRPr lang="el-GR" sz="2400" dirty="0"/>
          </a:p>
          <a:p>
            <a:pPr algn="just">
              <a:lnSpc>
                <a:spcPct val="150000"/>
              </a:lnSpc>
              <a:defRPr/>
            </a:pPr>
            <a:r>
              <a:rPr lang="el-GR" sz="2400" dirty="0"/>
              <a:t> </a:t>
            </a:r>
            <a:r>
              <a:rPr lang="el-GR" sz="2400" b="1" dirty="0">
                <a:solidFill>
                  <a:srgbClr val="C00000"/>
                </a:solidFill>
              </a:rPr>
              <a:t>Τα χρώματα, όμως, είναι ανεξίτηλα. </a:t>
            </a:r>
            <a:r>
              <a:rPr lang="el-GR" sz="2400" dirty="0"/>
              <a:t>Για αυτό θα πρέπει να σκεφτούμε πολύ τον τρόπο με τον οποίο θα τα δώσουμε στο παιδί, ώστε να δημιουργήσει κάτι το όποιο θα απολαμβάνει να βλέπει. </a:t>
            </a:r>
          </a:p>
          <a:p>
            <a:pPr algn="just">
              <a:lnSpc>
                <a:spcPct val="150000"/>
              </a:lnSpc>
              <a:defRPr/>
            </a:pPr>
            <a:r>
              <a:rPr lang="el-GR" sz="2400" b="1" dirty="0">
                <a:solidFill>
                  <a:srgbClr val="C00000"/>
                </a:solidFill>
              </a:rPr>
              <a:t>Και αυτό το κάτι δεν είναι άλλο από την ίδια του την ζωή.</a:t>
            </a:r>
          </a:p>
        </p:txBody>
      </p:sp>
    </p:spTree>
  </p:cSld>
  <p:clrMapOvr>
    <a:masterClrMapping/>
  </p:clrMapOvr>
  <p:transition spd="med">
    <p:fad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1 - Θέση κειμένου">
            <a:extLst>
              <a:ext uri="{FF2B5EF4-FFF2-40B4-BE49-F238E27FC236}">
                <a16:creationId xmlns:a16="http://schemas.microsoft.com/office/drawing/2014/main" id="{E8EF333C-BEEC-4245-91AD-3384BCB392DA}"/>
              </a:ext>
            </a:extLst>
          </p:cNvPr>
          <p:cNvSpPr>
            <a:spLocks noGrp="1"/>
          </p:cNvSpPr>
          <p:nvPr>
            <p:ph type="body" idx="1"/>
          </p:nvPr>
        </p:nvSpPr>
        <p:spPr>
          <a:xfrm>
            <a:off x="1828800" y="2743200"/>
            <a:ext cx="9494838" cy="1673225"/>
          </a:xfrm>
        </p:spPr>
        <p:txBody>
          <a:bodyPr/>
          <a:lstStyle/>
          <a:p>
            <a:pPr algn="ctr"/>
            <a:r>
              <a:rPr lang="el-GR" altLang="el-GR" b="1"/>
              <a:t>Ο Sydney J. Harris , αναφέρει ότι « ο τελικός σκοπός της εκπαίδευσης είναι η μετατροπή των καθρεπτών σε παράθυρα», όλα όμως δείχνουν πως αυτός ο σκοπός δεν είναι μόνο της εκπαίδευσης , αλλά ολόκληρης της κοινωνίας μας.</a:t>
            </a:r>
          </a:p>
          <a:p>
            <a:endParaRPr lang="el-GR" altLang="el-GR"/>
          </a:p>
        </p:txBody>
      </p:sp>
      <p:sp>
        <p:nvSpPr>
          <p:cNvPr id="52227" name="2 - Τίτλος">
            <a:extLst>
              <a:ext uri="{FF2B5EF4-FFF2-40B4-BE49-F238E27FC236}">
                <a16:creationId xmlns:a16="http://schemas.microsoft.com/office/drawing/2014/main" id="{7B602812-EA9B-420B-8352-087F086273AB}"/>
              </a:ext>
            </a:extLst>
          </p:cNvPr>
          <p:cNvSpPr>
            <a:spLocks noGrp="1"/>
          </p:cNvSpPr>
          <p:nvPr>
            <p:ph type="title"/>
          </p:nvPr>
        </p:nvSpPr>
        <p:spPr>
          <a:xfrm>
            <a:off x="1828800" y="1600200"/>
            <a:ext cx="10156825" cy="990600"/>
          </a:xfrm>
        </p:spPr>
        <p:txBody>
          <a:bodyPr/>
          <a:lstStyle/>
          <a:p>
            <a:endParaRPr lang="el-GR" altLang="el-GR"/>
          </a:p>
        </p:txBody>
      </p:sp>
      <p:sp>
        <p:nvSpPr>
          <p:cNvPr id="52228" name="3 - Θέση ημερομηνίας">
            <a:extLst>
              <a:ext uri="{FF2B5EF4-FFF2-40B4-BE49-F238E27FC236}">
                <a16:creationId xmlns:a16="http://schemas.microsoft.com/office/drawing/2014/main" id="{EFDDD2DB-C6A9-438A-8EBF-A029E5372AC6}"/>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979A6DD6-C15D-4CC8-9119-C5A515BC4A76}" type="datetime1">
              <a:rPr lang="el-GR" altLang="el-GR" smtClean="0">
                <a:solidFill>
                  <a:schemeClr val="tx2"/>
                </a:solidFill>
              </a:rPr>
              <a:pPr algn="r" eaLnBrk="1" hangingPunct="1"/>
              <a:t>22/12/2019</a:t>
            </a:fld>
            <a:endParaRPr lang="el-GR" altLang="el-GR">
              <a:solidFill>
                <a:schemeClr val="tx2"/>
              </a:solidFill>
            </a:endParaRPr>
          </a:p>
        </p:txBody>
      </p:sp>
      <p:sp>
        <p:nvSpPr>
          <p:cNvPr id="52229" name="4 - Θέση αριθμού διαφάνειας">
            <a:extLst>
              <a:ext uri="{FF2B5EF4-FFF2-40B4-BE49-F238E27FC236}">
                <a16:creationId xmlns:a16="http://schemas.microsoft.com/office/drawing/2014/main" id="{C8C26E3C-1FF4-4DC2-B79A-9BDF2A95E1A8}"/>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19DBCEE-7798-4AB6-A21A-741E923B13B8}" type="slidenum">
              <a:rPr lang="el-GR" altLang="el-GR">
                <a:solidFill>
                  <a:srgbClr val="FFFFFF"/>
                </a:solidFill>
              </a:rPr>
              <a:pPr eaLnBrk="1" hangingPunct="1"/>
              <a:t>43</a:t>
            </a:fld>
            <a:endParaRPr lang="el-GR" altLang="el-GR">
              <a:solidFill>
                <a:srgbClr val="FFFFFF"/>
              </a:solidFill>
            </a:endParaRPr>
          </a:p>
        </p:txBody>
      </p:sp>
      <p:sp>
        <p:nvSpPr>
          <p:cNvPr id="52230" name="5 - Θέση υποσέλιδου">
            <a:extLst>
              <a:ext uri="{FF2B5EF4-FFF2-40B4-BE49-F238E27FC236}">
                <a16:creationId xmlns:a16="http://schemas.microsoft.com/office/drawing/2014/main" id="{AC771988-DEFE-4E3B-B639-83099DB41700}"/>
              </a:ext>
            </a:extLst>
          </p:cNvPr>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Tree>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a:extLst>
              <a:ext uri="{FF2B5EF4-FFF2-40B4-BE49-F238E27FC236}">
                <a16:creationId xmlns:a16="http://schemas.microsoft.com/office/drawing/2014/main" id="{8A38AABB-3FB2-4B74-AF83-F8DDBAF5FC0D}"/>
              </a:ext>
            </a:extLst>
          </p:cNvPr>
          <p:cNvSpPr>
            <a:spLocks noGrp="1"/>
          </p:cNvSpPr>
          <p:nvPr>
            <p:ph type="title"/>
          </p:nvPr>
        </p:nvSpPr>
        <p:spPr>
          <a:xfrm>
            <a:off x="0" y="2928938"/>
            <a:ext cx="12188825" cy="2000250"/>
          </a:xfrm>
          <a:solidFill>
            <a:schemeClr val="accent6">
              <a:lumMod val="20000"/>
              <a:lumOff val="80000"/>
            </a:schemeClr>
          </a:solidFill>
        </p:spPr>
        <p:txBody>
          <a:bodyPr>
            <a:normAutofit fontScale="90000"/>
          </a:bodyPr>
          <a:lstStyle/>
          <a:p>
            <a:pPr algn="ctr" eaLnBrk="1" fontAlgn="auto" hangingPunct="1">
              <a:spcAft>
                <a:spcPts val="0"/>
              </a:spcAft>
              <a:defRPr/>
            </a:pPr>
            <a:br>
              <a:rPr lang="en-US" b="1" dirty="0">
                <a:solidFill>
                  <a:schemeClr val="accent1"/>
                </a:solidFill>
              </a:rPr>
            </a:br>
            <a:r>
              <a:rPr lang="el-GR" b="1" dirty="0">
                <a:solidFill>
                  <a:schemeClr val="accent1"/>
                </a:solidFill>
              </a:rPr>
              <a:t>Η Σχολική Προετοιμασία στο Νηπιαγωγείο</a:t>
            </a:r>
            <a:br>
              <a:rPr lang="el-GR" b="1" dirty="0">
                <a:solidFill>
                  <a:schemeClr val="accent1"/>
                </a:solidFill>
              </a:rPr>
            </a:br>
            <a:br>
              <a:rPr lang="el-GR" dirty="0"/>
            </a:br>
            <a:endParaRPr lang="el-GR" dirty="0"/>
          </a:p>
        </p:txBody>
      </p:sp>
      <p:sp>
        <p:nvSpPr>
          <p:cNvPr id="13315" name="4 - Θέση ημερομηνίας">
            <a:extLst>
              <a:ext uri="{FF2B5EF4-FFF2-40B4-BE49-F238E27FC236}">
                <a16:creationId xmlns:a16="http://schemas.microsoft.com/office/drawing/2014/main" id="{F29128DD-A4A3-474E-8179-3BA18DCD9B8E}"/>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35D6D6D-646A-4DFF-9146-076313F71A25}" type="datetime1">
              <a:rPr lang="el-GR" altLang="el-GR" smtClean="0">
                <a:solidFill>
                  <a:schemeClr val="tx2"/>
                </a:solidFill>
              </a:rPr>
              <a:pPr eaLnBrk="1" hangingPunct="1"/>
              <a:t>22/12/2019</a:t>
            </a:fld>
            <a:endParaRPr lang="el-GR" altLang="el-GR">
              <a:solidFill>
                <a:schemeClr val="tx2"/>
              </a:solidFill>
            </a:endParaRPr>
          </a:p>
        </p:txBody>
      </p:sp>
      <p:sp>
        <p:nvSpPr>
          <p:cNvPr id="13316" name="5 - Θέση αριθμού διαφάνειας">
            <a:extLst>
              <a:ext uri="{FF2B5EF4-FFF2-40B4-BE49-F238E27FC236}">
                <a16:creationId xmlns:a16="http://schemas.microsoft.com/office/drawing/2014/main" id="{C8FDD677-C218-4F3A-BC3A-5A326D6DEE91}"/>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CE318E7-887D-4225-BA0C-5DCA6CA3ABB1}" type="slidenum">
              <a:rPr lang="el-GR" altLang="el-GR">
                <a:solidFill>
                  <a:srgbClr val="FFFFFF"/>
                </a:solidFill>
              </a:rPr>
              <a:pPr eaLnBrk="1" hangingPunct="1"/>
              <a:t>5</a:t>
            </a:fld>
            <a:endParaRPr lang="el-GR" altLang="el-GR">
              <a:solidFill>
                <a:srgbClr val="FFFFFF"/>
              </a:solidFill>
            </a:endParaRPr>
          </a:p>
        </p:txBody>
      </p:sp>
      <p:sp>
        <p:nvSpPr>
          <p:cNvPr id="13317" name="3 - Θέση υποσέλιδου">
            <a:extLst>
              <a:ext uri="{FF2B5EF4-FFF2-40B4-BE49-F238E27FC236}">
                <a16:creationId xmlns:a16="http://schemas.microsoft.com/office/drawing/2014/main" id="{A073A308-4D0F-4AC9-A818-04A6705D23A4}"/>
              </a:ext>
            </a:extLst>
          </p:cNvPr>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Tree>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 Τίτλος">
            <a:extLst>
              <a:ext uri="{FF2B5EF4-FFF2-40B4-BE49-F238E27FC236}">
                <a16:creationId xmlns:a16="http://schemas.microsoft.com/office/drawing/2014/main" id="{F9882F9F-5E90-4542-AB9D-3B8CF88ABFA9}"/>
              </a:ext>
            </a:extLst>
          </p:cNvPr>
          <p:cNvSpPr>
            <a:spLocks noGrp="1"/>
          </p:cNvSpPr>
          <p:nvPr>
            <p:ph type="title"/>
          </p:nvPr>
        </p:nvSpPr>
        <p:spPr>
          <a:xfrm>
            <a:off x="815975" y="0"/>
            <a:ext cx="10869613" cy="1071563"/>
          </a:xfrm>
          <a:solidFill>
            <a:schemeClr val="accent2">
              <a:lumMod val="20000"/>
              <a:lumOff val="80000"/>
            </a:schemeClr>
          </a:solidFill>
        </p:spPr>
        <p:txBody>
          <a:bodyPr/>
          <a:lstStyle/>
          <a:p>
            <a:pPr>
              <a:defRPr/>
            </a:pPr>
            <a:br>
              <a:rPr lang="en-US" sz="3200" dirty="0"/>
            </a:br>
            <a:r>
              <a:rPr lang="el-GR" sz="3200" dirty="0"/>
              <a:t>Ψυχολογική αιτιολόγηση της πρώιμης νοητικής προαγωγής</a:t>
            </a:r>
            <a:br>
              <a:rPr lang="el-GR" dirty="0"/>
            </a:br>
            <a:endParaRPr lang="el-GR" dirty="0"/>
          </a:p>
        </p:txBody>
      </p:sp>
      <p:sp>
        <p:nvSpPr>
          <p:cNvPr id="14339" name="2 - Θέση περιεχομένου">
            <a:extLst>
              <a:ext uri="{FF2B5EF4-FFF2-40B4-BE49-F238E27FC236}">
                <a16:creationId xmlns:a16="http://schemas.microsoft.com/office/drawing/2014/main" id="{66DE2A61-786F-4D5B-AB86-9B2D3A0B3996}"/>
              </a:ext>
            </a:extLst>
          </p:cNvPr>
          <p:cNvSpPr>
            <a:spLocks noGrp="1"/>
          </p:cNvSpPr>
          <p:nvPr>
            <p:ph sz="quarter" idx="1"/>
          </p:nvPr>
        </p:nvSpPr>
        <p:spPr>
          <a:xfrm>
            <a:off x="815975" y="1600200"/>
            <a:ext cx="10869613" cy="4495800"/>
          </a:xfrm>
          <a:solidFill>
            <a:schemeClr val="accent2">
              <a:lumMod val="20000"/>
              <a:lumOff val="80000"/>
            </a:schemeClr>
          </a:solidFill>
          <a:ln w="57150">
            <a:solidFill>
              <a:schemeClr val="accent1"/>
            </a:solidFill>
          </a:ln>
        </p:spPr>
        <p:txBody>
          <a:bodyPr/>
          <a:lstStyle/>
          <a:p>
            <a:pPr>
              <a:defRPr/>
            </a:pPr>
            <a:r>
              <a:rPr lang="el-GR" dirty="0">
                <a:solidFill>
                  <a:srgbClr val="C00000"/>
                </a:solidFill>
              </a:rPr>
              <a:t>Οι τρεις θεωρητικές απόψεις στη δεκαετία του ’60 </a:t>
            </a:r>
            <a:r>
              <a:rPr lang="el-GR" dirty="0"/>
              <a:t>για τον προσανατολισμό της προσχολικής αγωγής:</a:t>
            </a:r>
          </a:p>
          <a:p>
            <a:pPr>
              <a:buFont typeface="Wingdings" panose="05000000000000000000" pitchFamily="2" charset="2"/>
              <a:buBlip>
                <a:blip r:embed="rId2"/>
              </a:buBlip>
              <a:defRPr/>
            </a:pPr>
            <a:r>
              <a:rPr lang="el-GR" dirty="0"/>
              <a:t>Η άποψη ότι οι νοητικές και σχολικές επιδόσεις ενός παιδιού εξαρτώνται από τη </a:t>
            </a:r>
            <a:r>
              <a:rPr lang="el-GR" dirty="0">
                <a:solidFill>
                  <a:srgbClr val="CC0000"/>
                </a:solidFill>
              </a:rPr>
              <a:t>γενετική προικοδότηση</a:t>
            </a:r>
            <a:r>
              <a:rPr lang="el-GR" dirty="0"/>
              <a:t>.</a:t>
            </a:r>
          </a:p>
          <a:p>
            <a:pPr>
              <a:buFont typeface="Wingdings" panose="05000000000000000000" pitchFamily="2" charset="2"/>
              <a:buBlip>
                <a:blip r:embed="rId2"/>
              </a:buBlip>
              <a:defRPr/>
            </a:pPr>
            <a:r>
              <a:rPr lang="el-GR" dirty="0"/>
              <a:t>Η άποψη ότι οι νοητικές και σχολικές επιδόσεις ενός παιδιού εξαρτώνται από τον </a:t>
            </a:r>
            <a:r>
              <a:rPr lang="el-GR" dirty="0">
                <a:solidFill>
                  <a:srgbClr val="CC0000"/>
                </a:solidFill>
              </a:rPr>
              <a:t>ηλικιακό ρυθμό ωρίμανσης.</a:t>
            </a:r>
          </a:p>
          <a:p>
            <a:pPr>
              <a:buFont typeface="Wingdings" panose="05000000000000000000" pitchFamily="2" charset="2"/>
              <a:buBlip>
                <a:blip r:embed="rId2"/>
              </a:buBlip>
              <a:defRPr/>
            </a:pPr>
            <a:r>
              <a:rPr lang="el-GR" dirty="0"/>
              <a:t>Η άποψη ότι οι νοητικές και σχολικές επιδόσεις ενός παιδιού εξαρτώνται από τις </a:t>
            </a:r>
            <a:r>
              <a:rPr lang="el-GR" dirty="0" err="1">
                <a:solidFill>
                  <a:srgbClr val="CC0000"/>
                </a:solidFill>
              </a:rPr>
              <a:t>κοινωνικο</a:t>
            </a:r>
            <a:r>
              <a:rPr lang="el-GR" dirty="0">
                <a:solidFill>
                  <a:srgbClr val="CC0000"/>
                </a:solidFill>
              </a:rPr>
              <a:t>-συναισθηματικές εμπειρίες των πρώτων χρόνων της ζωής του.</a:t>
            </a:r>
          </a:p>
          <a:p>
            <a:pPr>
              <a:defRPr/>
            </a:pPr>
            <a:endParaRPr lang="el-GR" dirty="0"/>
          </a:p>
        </p:txBody>
      </p:sp>
      <p:sp>
        <p:nvSpPr>
          <p:cNvPr id="14340" name="3 - Θέση ημερομηνίας">
            <a:extLst>
              <a:ext uri="{FF2B5EF4-FFF2-40B4-BE49-F238E27FC236}">
                <a16:creationId xmlns:a16="http://schemas.microsoft.com/office/drawing/2014/main" id="{EB8EAF36-0AF5-4414-B7B5-765DDD09B230}"/>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78D21D6-63F4-436E-8265-8F2719163F56}" type="datetime1">
              <a:rPr lang="el-GR" altLang="el-GR" smtClean="0">
                <a:solidFill>
                  <a:schemeClr val="tx2"/>
                </a:solidFill>
              </a:rPr>
              <a:pPr algn="r" eaLnBrk="1" hangingPunct="1"/>
              <a:t>22/12/2019</a:t>
            </a:fld>
            <a:endParaRPr lang="el-GR" altLang="el-GR">
              <a:solidFill>
                <a:schemeClr val="tx2"/>
              </a:solidFill>
            </a:endParaRPr>
          </a:p>
        </p:txBody>
      </p:sp>
      <p:sp>
        <p:nvSpPr>
          <p:cNvPr id="14341" name="4 - Θέση υποσέλιδου">
            <a:extLst>
              <a:ext uri="{FF2B5EF4-FFF2-40B4-BE49-F238E27FC236}">
                <a16:creationId xmlns:a16="http://schemas.microsoft.com/office/drawing/2014/main" id="{B2AF5FC2-764A-468E-9799-81360DFE2871}"/>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6" name="5 - Θέση αριθμού διαφάνειας">
            <a:extLst>
              <a:ext uri="{FF2B5EF4-FFF2-40B4-BE49-F238E27FC236}">
                <a16:creationId xmlns:a16="http://schemas.microsoft.com/office/drawing/2014/main" id="{8F21461F-6C3C-4B16-9113-E5E9EDA10340}"/>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79D4C4AD-9094-4E84-A0B5-F51FA301B6EC}" type="slidenum">
              <a:rPr lang="el-GR" altLang="el-GR" sz="1200">
                <a:solidFill>
                  <a:srgbClr val="FFFFFF"/>
                </a:solidFill>
              </a:rPr>
              <a:pPr eaLnBrk="1" hangingPunct="1">
                <a:lnSpc>
                  <a:spcPct val="80000"/>
                </a:lnSpc>
              </a:pPr>
              <a:t>6</a:t>
            </a:fld>
            <a:endParaRPr lang="el-GR" altLang="el-GR" sz="1200">
              <a:solidFill>
                <a:srgbClr val="FFFFFF"/>
              </a:solidFill>
            </a:endParaRPr>
          </a:p>
        </p:txBody>
      </p:sp>
    </p:spTree>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 Τίτλος">
            <a:extLst>
              <a:ext uri="{FF2B5EF4-FFF2-40B4-BE49-F238E27FC236}">
                <a16:creationId xmlns:a16="http://schemas.microsoft.com/office/drawing/2014/main" id="{260A9DF9-A99C-4229-AD6C-03FBA0CCAAC8}"/>
              </a:ext>
            </a:extLst>
          </p:cNvPr>
          <p:cNvSpPr>
            <a:spLocks noGrp="1"/>
          </p:cNvSpPr>
          <p:nvPr>
            <p:ph type="title"/>
          </p:nvPr>
        </p:nvSpPr>
        <p:spPr>
          <a:xfrm>
            <a:off x="815975" y="228600"/>
            <a:ext cx="10869613" cy="990600"/>
          </a:xfrm>
        </p:spPr>
        <p:txBody>
          <a:bodyPr/>
          <a:lstStyle/>
          <a:p>
            <a:pPr algn="ctr"/>
            <a:r>
              <a:rPr lang="el-GR" altLang="el-GR" sz="2800" b="1"/>
              <a:t>Η επίδραση του </a:t>
            </a:r>
            <a:r>
              <a:rPr lang="en-US" altLang="el-GR" sz="2800" b="1"/>
              <a:t>Bloom </a:t>
            </a:r>
            <a:r>
              <a:rPr lang="el-GR" altLang="el-GR" sz="2800" b="1"/>
              <a:t>για τις αλλαγές στην Προσχολική Αγωγή</a:t>
            </a:r>
          </a:p>
        </p:txBody>
      </p:sp>
      <p:sp>
        <p:nvSpPr>
          <p:cNvPr id="15363" name="2 - Θέση περιεχομένου">
            <a:extLst>
              <a:ext uri="{FF2B5EF4-FFF2-40B4-BE49-F238E27FC236}">
                <a16:creationId xmlns:a16="http://schemas.microsoft.com/office/drawing/2014/main" id="{86E53A00-7DC5-4CB9-97C5-B05A2FF0E3E6}"/>
              </a:ext>
            </a:extLst>
          </p:cNvPr>
          <p:cNvSpPr>
            <a:spLocks noGrp="1"/>
          </p:cNvSpPr>
          <p:nvPr>
            <p:ph sz="quarter" idx="1"/>
          </p:nvPr>
        </p:nvSpPr>
        <p:spPr>
          <a:xfrm>
            <a:off x="815975" y="1600200"/>
            <a:ext cx="10869613" cy="4495800"/>
          </a:xfrm>
          <a:ln w="57150">
            <a:solidFill>
              <a:schemeClr val="accent1"/>
            </a:solidFill>
            <a:miter lim="800000"/>
            <a:headEnd/>
            <a:tailEnd/>
          </a:ln>
        </p:spPr>
        <p:txBody>
          <a:bodyPr/>
          <a:lstStyle/>
          <a:p>
            <a:pPr>
              <a:buFont typeface="Wingdings" panose="05000000000000000000" pitchFamily="2" charset="2"/>
              <a:buNone/>
            </a:pPr>
            <a:endParaRPr lang="el-GR" altLang="el-GR"/>
          </a:p>
          <a:p>
            <a:pPr>
              <a:lnSpc>
                <a:spcPct val="150000"/>
              </a:lnSpc>
            </a:pPr>
            <a:r>
              <a:rPr lang="el-GR" altLang="el-GR" i="1"/>
              <a:t>Υποστήριξε ότι η επίδραση των </a:t>
            </a:r>
            <a:r>
              <a:rPr lang="el-GR" altLang="el-GR" i="1">
                <a:solidFill>
                  <a:srgbClr val="C00000"/>
                </a:solidFill>
              </a:rPr>
              <a:t>περιβαλλοντικών προϋποθέσεων </a:t>
            </a:r>
            <a:r>
              <a:rPr lang="el-GR" altLang="el-GR" i="1"/>
              <a:t>είναι μεγαλύτερη στις </a:t>
            </a:r>
            <a:r>
              <a:rPr lang="el-GR" altLang="el-GR" i="1" u="sng"/>
              <a:t>πρώιμες περιόδους</a:t>
            </a:r>
            <a:r>
              <a:rPr lang="el-GR" altLang="el-GR" i="1"/>
              <a:t> της νοητικής εξέλιξης του παιδιού</a:t>
            </a:r>
          </a:p>
          <a:p>
            <a:pPr>
              <a:lnSpc>
                <a:spcPct val="150000"/>
              </a:lnSpc>
            </a:pPr>
            <a:r>
              <a:rPr lang="el-GR" altLang="el-GR" i="1"/>
              <a:t> </a:t>
            </a:r>
            <a:r>
              <a:rPr lang="el-GR" altLang="el-GR" i="1" u="sng"/>
              <a:t>και πολύ μικρή στις μετέπειτα περιόδους της ανάπτυξής του.</a:t>
            </a:r>
            <a:endParaRPr lang="el-GR" altLang="el-GR" u="sng"/>
          </a:p>
          <a:p>
            <a:endParaRPr lang="el-GR" altLang="el-GR"/>
          </a:p>
        </p:txBody>
      </p:sp>
      <p:sp>
        <p:nvSpPr>
          <p:cNvPr id="15364" name="3 - Θέση ημερομηνίας">
            <a:extLst>
              <a:ext uri="{FF2B5EF4-FFF2-40B4-BE49-F238E27FC236}">
                <a16:creationId xmlns:a16="http://schemas.microsoft.com/office/drawing/2014/main" id="{EDA535F1-E4BD-4ACD-A16A-BB8EE45E62C3}"/>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C0E30812-0CEF-4FAF-BF54-072EA579EE07}" type="datetime1">
              <a:rPr lang="el-GR" altLang="el-GR" smtClean="0">
                <a:solidFill>
                  <a:schemeClr val="tx2"/>
                </a:solidFill>
              </a:rPr>
              <a:pPr algn="r" eaLnBrk="1" hangingPunct="1"/>
              <a:t>22/12/2019</a:t>
            </a:fld>
            <a:endParaRPr lang="el-GR" altLang="el-GR">
              <a:solidFill>
                <a:schemeClr val="tx2"/>
              </a:solidFill>
            </a:endParaRPr>
          </a:p>
        </p:txBody>
      </p:sp>
      <p:sp>
        <p:nvSpPr>
          <p:cNvPr id="15365" name="4 - Θέση υποσέλιδου">
            <a:extLst>
              <a:ext uri="{FF2B5EF4-FFF2-40B4-BE49-F238E27FC236}">
                <a16:creationId xmlns:a16="http://schemas.microsoft.com/office/drawing/2014/main" id="{9E8A866B-3C3D-41F4-A5A7-AF18F3BA8057}"/>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6" name="5 - Θέση αριθμού διαφάνειας">
            <a:extLst>
              <a:ext uri="{FF2B5EF4-FFF2-40B4-BE49-F238E27FC236}">
                <a16:creationId xmlns:a16="http://schemas.microsoft.com/office/drawing/2014/main" id="{331C85DC-C232-43B0-B364-7E9DAD9FF6B9}"/>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B366A0F0-2E01-48A1-A834-2D03DAF3277A}" type="slidenum">
              <a:rPr lang="el-GR" altLang="el-GR" sz="1200">
                <a:solidFill>
                  <a:srgbClr val="FFFFFF"/>
                </a:solidFill>
              </a:rPr>
              <a:pPr eaLnBrk="1" hangingPunct="1">
                <a:lnSpc>
                  <a:spcPct val="80000"/>
                </a:lnSpc>
              </a:pPr>
              <a:t>7</a:t>
            </a:fld>
            <a:endParaRPr lang="el-GR" altLang="el-GR" sz="1200">
              <a:solidFill>
                <a:srgbClr val="FFFFFF"/>
              </a:solidFill>
            </a:endParaRPr>
          </a:p>
        </p:txBody>
      </p:sp>
    </p:spTree>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 Τίτλος">
            <a:extLst>
              <a:ext uri="{FF2B5EF4-FFF2-40B4-BE49-F238E27FC236}">
                <a16:creationId xmlns:a16="http://schemas.microsoft.com/office/drawing/2014/main" id="{19B362B0-DEAE-4F4D-BF45-7D2CEB42F695}"/>
              </a:ext>
            </a:extLst>
          </p:cNvPr>
          <p:cNvSpPr>
            <a:spLocks noGrp="1"/>
          </p:cNvSpPr>
          <p:nvPr>
            <p:ph type="title"/>
          </p:nvPr>
        </p:nvSpPr>
        <p:spPr>
          <a:xfrm>
            <a:off x="815975" y="357188"/>
            <a:ext cx="10869613" cy="1143000"/>
          </a:xfrm>
        </p:spPr>
        <p:txBody>
          <a:bodyPr/>
          <a:lstStyle/>
          <a:p>
            <a:pPr algn="ctr"/>
            <a:r>
              <a:rPr lang="el-GR" altLang="el-GR" sz="2800" b="1"/>
              <a:t>Η επίδραση του </a:t>
            </a:r>
            <a:r>
              <a:rPr lang="en-US" altLang="el-GR" sz="2800" b="1"/>
              <a:t>Hunt </a:t>
            </a:r>
            <a:r>
              <a:rPr lang="el-GR" altLang="el-GR" sz="2800" b="1"/>
              <a:t>για τις αλλαγές στην Προσχολική Αγωγή </a:t>
            </a:r>
            <a:br>
              <a:rPr lang="el-GR" altLang="el-GR" b="1"/>
            </a:br>
            <a:endParaRPr lang="el-GR" altLang="el-GR" b="1"/>
          </a:p>
        </p:txBody>
      </p:sp>
      <p:sp>
        <p:nvSpPr>
          <p:cNvPr id="16387" name="2 - Θέση περιεχομένου">
            <a:extLst>
              <a:ext uri="{FF2B5EF4-FFF2-40B4-BE49-F238E27FC236}">
                <a16:creationId xmlns:a16="http://schemas.microsoft.com/office/drawing/2014/main" id="{02DBC532-B4CF-46AF-95CC-13201644913A}"/>
              </a:ext>
            </a:extLst>
          </p:cNvPr>
          <p:cNvSpPr>
            <a:spLocks noGrp="1"/>
          </p:cNvSpPr>
          <p:nvPr>
            <p:ph sz="quarter" idx="1"/>
          </p:nvPr>
        </p:nvSpPr>
        <p:spPr>
          <a:xfrm>
            <a:off x="815975" y="1600200"/>
            <a:ext cx="10869613" cy="4495800"/>
          </a:xfrm>
          <a:ln w="57150">
            <a:solidFill>
              <a:schemeClr val="accent1"/>
            </a:solidFill>
            <a:miter lim="800000"/>
            <a:headEnd/>
            <a:tailEnd/>
          </a:ln>
        </p:spPr>
        <p:txBody>
          <a:bodyPr/>
          <a:lstStyle/>
          <a:p>
            <a:pPr algn="just">
              <a:lnSpc>
                <a:spcPct val="150000"/>
              </a:lnSpc>
            </a:pPr>
            <a:r>
              <a:rPr lang="el-GR" altLang="el-GR"/>
              <a:t>Υποστήριξε ότι στα πρώτα χρόνια της ζωής του παιδιού θα πρέπει να επιδιώξουμε </a:t>
            </a:r>
            <a:r>
              <a:rPr lang="el-GR" altLang="el-GR" b="1">
                <a:solidFill>
                  <a:srgbClr val="C00000"/>
                </a:solidFill>
              </a:rPr>
              <a:t>την αντιπαράθεσή του με το περιβάλλον </a:t>
            </a:r>
          </a:p>
          <a:p>
            <a:pPr algn="just">
              <a:lnSpc>
                <a:spcPct val="150000"/>
              </a:lnSpc>
              <a:buFont typeface="Wingdings" panose="05000000000000000000" pitchFamily="2" charset="2"/>
              <a:buNone/>
            </a:pPr>
            <a:r>
              <a:rPr lang="el-GR" altLang="el-GR" u="sng"/>
              <a:t>γιατί </a:t>
            </a:r>
          </a:p>
          <a:p>
            <a:pPr algn="just">
              <a:lnSpc>
                <a:spcPct val="150000"/>
              </a:lnSpc>
            </a:pPr>
            <a:r>
              <a:rPr lang="el-GR" altLang="el-GR"/>
              <a:t>η διαδικασία αυτή </a:t>
            </a:r>
            <a:r>
              <a:rPr lang="el-GR" altLang="el-GR" b="1">
                <a:solidFill>
                  <a:srgbClr val="C00000"/>
                </a:solidFill>
              </a:rPr>
              <a:t>συμβάλλει σε ουσιαστική επιτάχυνση της διανοητικής ανάπτυξης του παιδιού </a:t>
            </a:r>
            <a:r>
              <a:rPr lang="el-GR" altLang="el-GR"/>
              <a:t>και οδηγεί σε υψηλότερο επίπεδο νοημοσύνης.</a:t>
            </a:r>
          </a:p>
          <a:p>
            <a:endParaRPr lang="el-GR" altLang="el-GR"/>
          </a:p>
        </p:txBody>
      </p:sp>
      <p:sp>
        <p:nvSpPr>
          <p:cNvPr id="16388" name="3 - Θέση ημερομηνίας">
            <a:extLst>
              <a:ext uri="{FF2B5EF4-FFF2-40B4-BE49-F238E27FC236}">
                <a16:creationId xmlns:a16="http://schemas.microsoft.com/office/drawing/2014/main" id="{5207CD08-425B-4400-ABE4-3C80D75A2290}"/>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9D035F5-C0E7-49A8-9791-B7FFBBED8946}" type="datetime1">
              <a:rPr lang="el-GR" altLang="el-GR" smtClean="0">
                <a:solidFill>
                  <a:schemeClr val="tx2"/>
                </a:solidFill>
              </a:rPr>
              <a:pPr eaLnBrk="1" hangingPunct="1"/>
              <a:t>22/12/2019</a:t>
            </a:fld>
            <a:endParaRPr lang="el-GR" altLang="el-GR">
              <a:solidFill>
                <a:schemeClr val="tx2"/>
              </a:solidFill>
            </a:endParaRPr>
          </a:p>
        </p:txBody>
      </p:sp>
      <p:sp>
        <p:nvSpPr>
          <p:cNvPr id="16389" name="4 - Θέση υποσέλιδου">
            <a:extLst>
              <a:ext uri="{FF2B5EF4-FFF2-40B4-BE49-F238E27FC236}">
                <a16:creationId xmlns:a16="http://schemas.microsoft.com/office/drawing/2014/main" id="{7C82FD67-6B5E-42A6-90EE-29A8D5B8945A}"/>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l-GR" altLang="el-GR">
                <a:solidFill>
                  <a:schemeClr val="tx2"/>
                </a:solidFill>
              </a:rPr>
              <a:t>Παναγιώτα Στράτη</a:t>
            </a:r>
          </a:p>
        </p:txBody>
      </p:sp>
      <p:sp>
        <p:nvSpPr>
          <p:cNvPr id="6" name="5 - Θέση αριθμού διαφάνειας">
            <a:extLst>
              <a:ext uri="{FF2B5EF4-FFF2-40B4-BE49-F238E27FC236}">
                <a16:creationId xmlns:a16="http://schemas.microsoft.com/office/drawing/2014/main" id="{5D157BD7-B1EC-4F5E-9A67-312DDF0C4BF6}"/>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2B06D55F-8095-4C81-9614-33CB15D24C09}" type="slidenum">
              <a:rPr lang="el-GR" altLang="el-GR" sz="1200">
                <a:solidFill>
                  <a:srgbClr val="FFFFFF"/>
                </a:solidFill>
              </a:rPr>
              <a:pPr eaLnBrk="1" hangingPunct="1">
                <a:lnSpc>
                  <a:spcPct val="80000"/>
                </a:lnSpc>
              </a:pPr>
              <a:t>8</a:t>
            </a:fld>
            <a:endParaRPr lang="el-GR" altLang="el-GR" sz="1200">
              <a:solidFill>
                <a:srgbClr val="FFFFFF"/>
              </a:solidFill>
            </a:endParaRPr>
          </a:p>
        </p:txBody>
      </p:sp>
    </p:spTree>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 Τίτλος">
            <a:extLst>
              <a:ext uri="{FF2B5EF4-FFF2-40B4-BE49-F238E27FC236}">
                <a16:creationId xmlns:a16="http://schemas.microsoft.com/office/drawing/2014/main" id="{7DD5BA2E-AD9F-45FA-A0E7-41D3F69B9322}"/>
              </a:ext>
            </a:extLst>
          </p:cNvPr>
          <p:cNvSpPr>
            <a:spLocks noGrp="1"/>
          </p:cNvSpPr>
          <p:nvPr>
            <p:ph type="title"/>
          </p:nvPr>
        </p:nvSpPr>
        <p:spPr>
          <a:xfrm>
            <a:off x="815975" y="228600"/>
            <a:ext cx="10869613" cy="990600"/>
          </a:xfrm>
          <a:solidFill>
            <a:schemeClr val="accent2">
              <a:lumMod val="20000"/>
              <a:lumOff val="80000"/>
            </a:schemeClr>
          </a:solidFill>
        </p:spPr>
        <p:txBody>
          <a:bodyPr/>
          <a:lstStyle/>
          <a:p>
            <a:pPr>
              <a:defRPr/>
            </a:pPr>
            <a:endParaRPr lang="el-GR" dirty="0"/>
          </a:p>
        </p:txBody>
      </p:sp>
      <p:sp>
        <p:nvSpPr>
          <p:cNvPr id="17411" name="2 - Θέση περιεχομένου">
            <a:extLst>
              <a:ext uri="{FF2B5EF4-FFF2-40B4-BE49-F238E27FC236}">
                <a16:creationId xmlns:a16="http://schemas.microsoft.com/office/drawing/2014/main" id="{A73A9C1F-E086-4A6E-A989-7123C131258B}"/>
              </a:ext>
            </a:extLst>
          </p:cNvPr>
          <p:cNvSpPr>
            <a:spLocks noGrp="1"/>
          </p:cNvSpPr>
          <p:nvPr>
            <p:ph sz="quarter" idx="1"/>
          </p:nvPr>
        </p:nvSpPr>
        <p:spPr>
          <a:xfrm>
            <a:off x="815975" y="1600200"/>
            <a:ext cx="10869613" cy="4495800"/>
          </a:xfrm>
          <a:ln w="57150">
            <a:solidFill>
              <a:schemeClr val="accent1"/>
            </a:solidFill>
            <a:miter lim="800000"/>
            <a:headEnd/>
            <a:tailEnd/>
          </a:ln>
        </p:spPr>
        <p:txBody>
          <a:bodyPr/>
          <a:lstStyle/>
          <a:p>
            <a:r>
              <a:rPr lang="el-GR" altLang="el-GR" b="1" i="1">
                <a:solidFill>
                  <a:srgbClr val="C00000"/>
                </a:solidFill>
              </a:rPr>
              <a:t>Οι απόψεις των Hunt και Bloom</a:t>
            </a:r>
            <a:r>
              <a:rPr lang="en-US" altLang="el-GR" b="1" i="1">
                <a:solidFill>
                  <a:srgbClr val="C00000"/>
                </a:solidFill>
              </a:rPr>
              <a:t>:</a:t>
            </a:r>
            <a:endParaRPr lang="el-GR" altLang="el-GR" b="1" i="1">
              <a:solidFill>
                <a:srgbClr val="C00000"/>
              </a:solidFill>
            </a:endParaRPr>
          </a:p>
          <a:p>
            <a:r>
              <a:rPr lang="el-GR" altLang="el-GR" i="1"/>
              <a:t> άσκησαν τη μεγαλύτερη επίδραση στη συζήτηση για</a:t>
            </a:r>
            <a:r>
              <a:rPr lang="en-US" altLang="el-GR" i="1"/>
              <a:t> </a:t>
            </a:r>
            <a:r>
              <a:rPr lang="el-GR" altLang="el-GR" i="1"/>
              <a:t>μεταρρύθμιση στην προσχολική εκπαίδευση. </a:t>
            </a:r>
          </a:p>
          <a:p>
            <a:r>
              <a:rPr lang="el-GR" altLang="el-GR" i="1" u="sng"/>
              <a:t>Ιδιαίτερα αυτό σχετίζεται  με την άποψη που υιοθετήθηκε,</a:t>
            </a:r>
            <a:r>
              <a:rPr lang="en-US" altLang="el-GR" i="1" u="sng"/>
              <a:t> </a:t>
            </a:r>
            <a:endParaRPr lang="el-GR" altLang="el-GR" i="1" u="sng"/>
          </a:p>
          <a:p>
            <a:r>
              <a:rPr lang="el-GR" altLang="el-GR" i="1"/>
              <a:t>ότι οι νοητικές διαφοροποιήσεις και οι διαφορετικές σχολικές επιδόσεις</a:t>
            </a:r>
          </a:p>
          <a:p>
            <a:r>
              <a:rPr lang="el-GR" altLang="el-GR" i="1"/>
              <a:t> </a:t>
            </a:r>
            <a:r>
              <a:rPr lang="el-GR" altLang="el-GR" i="1" u="sng"/>
              <a:t>οφείλονται κυρίως </a:t>
            </a:r>
            <a:r>
              <a:rPr lang="el-GR" altLang="el-GR" i="1"/>
              <a:t>στις</a:t>
            </a:r>
            <a:r>
              <a:rPr lang="en-US" altLang="el-GR" i="1"/>
              <a:t> </a:t>
            </a:r>
            <a:r>
              <a:rPr lang="el-GR" altLang="el-GR" b="1" i="1">
                <a:solidFill>
                  <a:srgbClr val="C00000"/>
                </a:solidFill>
              </a:rPr>
              <a:t>διαφορετικές προϋποθέσεις ζωής</a:t>
            </a:r>
            <a:r>
              <a:rPr lang="el-GR" altLang="el-GR" i="1"/>
              <a:t>, ανάπτυξης και ερεθισμάτων των παιδιών και ότι είναι δυνατό</a:t>
            </a:r>
            <a:r>
              <a:rPr lang="en-US" altLang="el-GR" i="1"/>
              <a:t> </a:t>
            </a:r>
            <a:r>
              <a:rPr lang="el-GR" altLang="el-GR" i="1"/>
              <a:t>τις ελλείψεις αυτές να τις αντισταθμίσουμε μέσω διαδικασιών μάθησης</a:t>
            </a:r>
          </a:p>
          <a:p>
            <a:endParaRPr lang="el-GR" altLang="el-GR"/>
          </a:p>
          <a:p>
            <a:endParaRPr lang="el-GR" altLang="el-GR"/>
          </a:p>
        </p:txBody>
      </p:sp>
      <p:sp>
        <p:nvSpPr>
          <p:cNvPr id="17412" name="3 - Θέση ημερομηνίας">
            <a:extLst>
              <a:ext uri="{FF2B5EF4-FFF2-40B4-BE49-F238E27FC236}">
                <a16:creationId xmlns:a16="http://schemas.microsoft.com/office/drawing/2014/main" id="{FB174B9D-1D27-44F6-A400-9BE3699EEA11}"/>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D16B118-8526-49F5-8195-D3405A94A230}" type="datetime1">
              <a:rPr lang="el-GR" altLang="el-GR" smtClean="0">
                <a:solidFill>
                  <a:schemeClr val="tx2"/>
                </a:solidFill>
              </a:rPr>
              <a:pPr eaLnBrk="1" hangingPunct="1"/>
              <a:t>22/12/2019</a:t>
            </a:fld>
            <a:endParaRPr lang="el-GR" altLang="el-GR">
              <a:solidFill>
                <a:schemeClr val="tx2"/>
              </a:solidFill>
            </a:endParaRPr>
          </a:p>
        </p:txBody>
      </p:sp>
      <p:sp>
        <p:nvSpPr>
          <p:cNvPr id="17413" name="4 - Θέση υποσέλιδου">
            <a:extLst>
              <a:ext uri="{FF2B5EF4-FFF2-40B4-BE49-F238E27FC236}">
                <a16:creationId xmlns:a16="http://schemas.microsoft.com/office/drawing/2014/main" id="{C9CC1033-4FBD-4753-AF88-47BAF8623F06}"/>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l-GR" altLang="el-GR">
                <a:solidFill>
                  <a:schemeClr val="tx2"/>
                </a:solidFill>
              </a:rPr>
              <a:t>Παναγιώτα Στράτη</a:t>
            </a:r>
          </a:p>
        </p:txBody>
      </p:sp>
      <p:sp>
        <p:nvSpPr>
          <p:cNvPr id="6" name="5 - Θέση αριθμού διαφάνειας">
            <a:extLst>
              <a:ext uri="{FF2B5EF4-FFF2-40B4-BE49-F238E27FC236}">
                <a16:creationId xmlns:a16="http://schemas.microsoft.com/office/drawing/2014/main" id="{F0901E8E-1827-4ABF-9258-125B01EC9517}"/>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5ECC6ABC-E537-4DCC-9361-27CB72C56D1C}" type="slidenum">
              <a:rPr lang="el-GR" altLang="el-GR" sz="1200">
                <a:solidFill>
                  <a:srgbClr val="FFFFFF"/>
                </a:solidFill>
              </a:rPr>
              <a:pPr eaLnBrk="1" hangingPunct="1">
                <a:lnSpc>
                  <a:spcPct val="80000"/>
                </a:lnSpc>
              </a:pPr>
              <a:t>9</a:t>
            </a:fld>
            <a:endParaRPr lang="el-GR" altLang="el-GR" sz="1200">
              <a:solidFill>
                <a:srgbClr val="FFFFFF"/>
              </a:solidFill>
            </a:endParaRPr>
          </a:p>
        </p:txBody>
      </p:sp>
    </p:spTree>
  </p:cSld>
  <p:clrMapOvr>
    <a:masterClrMapping/>
  </p:clrMapOvr>
  <p:transition spd="med">
    <p:fade/>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Διάμεσος">
  <a:themeElements>
    <a:clrScheme name="Αστικό">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Διάμεσος">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Διάμεσος">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BooksClassic_16x9">
      <a:dk1>
        <a:srgbClr val="6A3A20"/>
      </a:dk1>
      <a:lt1>
        <a:sysClr val="window" lastClr="FFFFFF"/>
      </a:lt1>
      <a:dk2>
        <a:srgbClr val="000000"/>
      </a:dk2>
      <a:lt2>
        <a:srgbClr val="FFEDB9"/>
      </a:lt2>
      <a:accent1>
        <a:srgbClr val="6A3A20"/>
      </a:accent1>
      <a:accent2>
        <a:srgbClr val="B4914C"/>
      </a:accent2>
      <a:accent3>
        <a:srgbClr val="610606"/>
      </a:accent3>
      <a:accent4>
        <a:srgbClr val="2B3742"/>
      </a:accent4>
      <a:accent5>
        <a:srgbClr val="787A41"/>
      </a:accent5>
      <a:accent6>
        <a:srgbClr val="B95E14"/>
      </a:accent6>
      <a:hlink>
        <a:srgbClr val="2B3742"/>
      </a:hlink>
      <a:folHlink>
        <a:srgbClr val="C1A56D"/>
      </a:folHlink>
    </a:clrScheme>
    <a:fontScheme name="Constantia">
      <a:maj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Θέμα του Office">
  <a:themeElements>
    <a:clrScheme name="BooksClassic_16x9">
      <a:dk1>
        <a:srgbClr val="6A3A20"/>
      </a:dk1>
      <a:lt1>
        <a:sysClr val="window" lastClr="FFFFFF"/>
      </a:lt1>
      <a:dk2>
        <a:srgbClr val="000000"/>
      </a:dk2>
      <a:lt2>
        <a:srgbClr val="FFEDB9"/>
      </a:lt2>
      <a:accent1>
        <a:srgbClr val="6A3A20"/>
      </a:accent1>
      <a:accent2>
        <a:srgbClr val="B4914C"/>
      </a:accent2>
      <a:accent3>
        <a:srgbClr val="610606"/>
      </a:accent3>
      <a:accent4>
        <a:srgbClr val="2B3742"/>
      </a:accent4>
      <a:accent5>
        <a:srgbClr val="787A41"/>
      </a:accent5>
      <a:accent6>
        <a:srgbClr val="B95E14"/>
      </a:accent6>
      <a:hlink>
        <a:srgbClr val="2B3742"/>
      </a:hlink>
      <a:folHlink>
        <a:srgbClr val="C1A56D"/>
      </a:folHlink>
    </a:clrScheme>
    <a:fontScheme name="Constantia">
      <a:maj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Override1.xml><?xml version="1.0" encoding="utf-8"?>
<a:themeOverride xmlns:a="http://schemas.openxmlformats.org/drawingml/2006/main">
  <a:clrScheme name="Αστικό">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AssetEditForm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APDescription xmlns="4873beb7-5857-4685-be1f-d57550cc96cc" xsi:nil="true"/>
    <AssetExpire xmlns="4873beb7-5857-4685-be1f-d57550cc96cc">2035-01-01T08:00:00+00:00</AssetExpire>
    <CampaignTagsTaxHTField0 xmlns="4873beb7-5857-4685-be1f-d57550cc96cc">
      <Terms xmlns="http://schemas.microsoft.com/office/infopath/2007/PartnerControls"/>
    </CampaignTagsTaxHTField0>
    <IntlLangReviewDate xmlns="4873beb7-5857-4685-be1f-d57550cc96cc" xsi:nil="true"/>
    <TPFriendlyName xmlns="4873beb7-5857-4685-be1f-d57550cc96cc" xsi:nil="true"/>
    <IntlLangReview xmlns="4873beb7-5857-4685-be1f-d57550cc96cc">false</IntlLangReview>
    <LocLastLocAttemptVersionLookup xmlns="4873beb7-5857-4685-be1f-d57550cc96cc">706496</LocLastLocAttemptVersionLookup>
    <PolicheckWords xmlns="4873beb7-5857-4685-be1f-d57550cc96cc" xsi:nil="true"/>
    <SubmitterId xmlns="4873beb7-5857-4685-be1f-d57550cc96cc" xsi:nil="true"/>
    <AcquiredFrom xmlns="4873beb7-5857-4685-be1f-d57550cc96cc">Internal MS</AcquiredFrom>
    <EditorialStatus xmlns="4873beb7-5857-4685-be1f-d57550cc96cc">Complete</EditorialStatus>
    <Markets xmlns="4873beb7-5857-4685-be1f-d57550cc96cc"/>
    <OriginAsset xmlns="4873beb7-5857-4685-be1f-d57550cc96cc" xsi:nil="true"/>
    <AssetStart xmlns="4873beb7-5857-4685-be1f-d57550cc96cc">2011-12-12T13:37:00+00:00</AssetStart>
    <FriendlyTitle xmlns="4873beb7-5857-4685-be1f-d57550cc96cc" xsi:nil="true"/>
    <MarketSpecific xmlns="4873beb7-5857-4685-be1f-d57550cc96cc">false</MarketSpecific>
    <TPNamespace xmlns="4873beb7-5857-4685-be1f-d57550cc96cc" xsi:nil="true"/>
    <PublishStatusLookup xmlns="4873beb7-5857-4685-be1f-d57550cc96cc">
      <Value>1360476</Value>
    </PublishStatusLookup>
    <APAuthor xmlns="4873beb7-5857-4685-be1f-d57550cc96cc">
      <UserInfo>
        <DisplayName>REDMOND\v-soujap</DisplayName>
        <AccountId>1954</AccountId>
        <AccountType/>
      </UserInfo>
    </APAuthor>
    <TPCommandLine xmlns="4873beb7-5857-4685-be1f-d57550cc96cc" xsi:nil="true"/>
    <IntlLangReviewer xmlns="4873beb7-5857-4685-be1f-d57550cc96cc" xsi:nil="true"/>
    <OpenTemplate xmlns="4873beb7-5857-4685-be1f-d57550cc96cc">true</OpenTemplate>
    <CSXSubmissionDate xmlns="4873beb7-5857-4685-be1f-d57550cc96cc" xsi:nil="true"/>
    <TaxCatchAll xmlns="4873beb7-5857-4685-be1f-d57550cc96cc"/>
    <Manager xmlns="4873beb7-5857-4685-be1f-d57550cc96cc" xsi:nil="true"/>
    <NumericId xmlns="4873beb7-5857-4685-be1f-d57550cc96cc" xsi:nil="true"/>
    <ParentAssetId xmlns="4873beb7-5857-4685-be1f-d57550cc96cc" xsi:nil="true"/>
    <OriginalSourceMarket xmlns="4873beb7-5857-4685-be1f-d57550cc96cc" xsi:nil="true"/>
    <ApprovalStatus xmlns="4873beb7-5857-4685-be1f-d57550cc96cc">InProgress</ApprovalStatus>
    <TPComponent xmlns="4873beb7-5857-4685-be1f-d57550cc96cc" xsi:nil="true"/>
    <EditorialTags xmlns="4873beb7-5857-4685-be1f-d57550cc96cc" xsi:nil="true"/>
    <TPExecutable xmlns="4873beb7-5857-4685-be1f-d57550cc96cc" xsi:nil="true"/>
    <TPLaunchHelpLink xmlns="4873beb7-5857-4685-be1f-d57550cc96cc" xsi:nil="true"/>
    <LocComments xmlns="4873beb7-5857-4685-be1f-d57550cc96cc" xsi:nil="true"/>
    <LocRecommendedHandoff xmlns="4873beb7-5857-4685-be1f-d57550cc96cc" xsi:nil="true"/>
    <SourceTitle xmlns="4873beb7-5857-4685-be1f-d57550cc96cc" xsi:nil="true"/>
    <CSXUpdate xmlns="4873beb7-5857-4685-be1f-d57550cc96cc">false</CSXUpdate>
    <IntlLocPriority xmlns="4873beb7-5857-4685-be1f-d57550cc96cc" xsi:nil="true"/>
    <UAProjectedTotalWords xmlns="4873beb7-5857-4685-be1f-d57550cc96cc" xsi:nil="true"/>
    <AssetType xmlns="4873beb7-5857-4685-be1f-d57550cc96cc">TP</AssetType>
    <MachineTranslated xmlns="4873beb7-5857-4685-be1f-d57550cc96cc">false</MachineTranslated>
    <OutputCachingOn xmlns="4873beb7-5857-4685-be1f-d57550cc96cc">false</OutputCachingOn>
    <TemplateStatus xmlns="4873beb7-5857-4685-be1f-d57550cc96cc">Complete</TemplateStatus>
    <IsSearchable xmlns="4873beb7-5857-4685-be1f-d57550cc96cc">true</IsSearchable>
    <ContentItem xmlns="4873beb7-5857-4685-be1f-d57550cc96cc" xsi:nil="true"/>
    <HandoffToMSDN xmlns="4873beb7-5857-4685-be1f-d57550cc96cc" xsi:nil="true"/>
    <ShowIn xmlns="4873beb7-5857-4685-be1f-d57550cc96cc">Show everywhere</ShowIn>
    <ThumbnailAssetId xmlns="4873beb7-5857-4685-be1f-d57550cc96cc" xsi:nil="true"/>
    <UALocComments xmlns="4873beb7-5857-4685-be1f-d57550cc96cc" xsi:nil="true"/>
    <UALocRecommendation xmlns="4873beb7-5857-4685-be1f-d57550cc96cc">Localize</UALocRecommendation>
    <LastModifiedDateTime xmlns="4873beb7-5857-4685-be1f-d57550cc96cc" xsi:nil="true"/>
    <LegacyData xmlns="4873beb7-5857-4685-be1f-d57550cc96cc" xsi:nil="true"/>
    <LocManualTestRequired xmlns="4873beb7-5857-4685-be1f-d57550cc96cc">false</LocManualTestRequired>
    <LocMarketGroupTiers2 xmlns="4873beb7-5857-4685-be1f-d57550cc96cc" xsi:nil="true"/>
    <ClipArtFilename xmlns="4873beb7-5857-4685-be1f-d57550cc96cc" xsi:nil="true"/>
    <TPApplication xmlns="4873beb7-5857-4685-be1f-d57550cc96cc" xsi:nil="true"/>
    <CSXHash xmlns="4873beb7-5857-4685-be1f-d57550cc96cc" xsi:nil="true"/>
    <DirectSourceMarket xmlns="4873beb7-5857-4685-be1f-d57550cc96cc" xsi:nil="true"/>
    <PrimaryImageGen xmlns="4873beb7-5857-4685-be1f-d57550cc96cc">false</PrimaryImageGen>
    <PlannedPubDate xmlns="4873beb7-5857-4685-be1f-d57550cc96cc" xsi:nil="true"/>
    <CSXSubmissionMarket xmlns="4873beb7-5857-4685-be1f-d57550cc96cc" xsi:nil="true"/>
    <Downloads xmlns="4873beb7-5857-4685-be1f-d57550cc96cc">0</Downloads>
    <ArtSampleDocs xmlns="4873beb7-5857-4685-be1f-d57550cc96cc" xsi:nil="true"/>
    <TrustLevel xmlns="4873beb7-5857-4685-be1f-d57550cc96cc">1 Microsoft Managed Content</TrustLevel>
    <BlockPublish xmlns="4873beb7-5857-4685-be1f-d57550cc96cc">false</BlockPublish>
    <TPLaunchHelpLinkType xmlns="4873beb7-5857-4685-be1f-d57550cc96cc">Template</TPLaunchHelpLinkType>
    <LocalizationTagsTaxHTField0 xmlns="4873beb7-5857-4685-be1f-d57550cc96cc">
      <Terms xmlns="http://schemas.microsoft.com/office/infopath/2007/PartnerControls"/>
    </LocalizationTagsTaxHTField0>
    <BusinessGroup xmlns="4873beb7-5857-4685-be1f-d57550cc96cc" xsi:nil="true"/>
    <Providers xmlns="4873beb7-5857-4685-be1f-d57550cc96cc" xsi:nil="true"/>
    <TemplateTemplateType xmlns="4873beb7-5857-4685-be1f-d57550cc96cc">PowerPoint Presentation Template</TemplateTemplateType>
    <TimesCloned xmlns="4873beb7-5857-4685-be1f-d57550cc96cc" xsi:nil="true"/>
    <TPAppVersion xmlns="4873beb7-5857-4685-be1f-d57550cc96cc" xsi:nil="true"/>
    <VoteCount xmlns="4873beb7-5857-4685-be1f-d57550cc96cc" xsi:nil="true"/>
    <AverageRating xmlns="4873beb7-5857-4685-be1f-d57550cc96cc" xsi:nil="true"/>
    <FeatureTagsTaxHTField0 xmlns="4873beb7-5857-4685-be1f-d57550cc96cc">
      <Terms xmlns="http://schemas.microsoft.com/office/infopath/2007/PartnerControls"/>
    </FeatureTagsTaxHTField0>
    <Provider xmlns="4873beb7-5857-4685-be1f-d57550cc96cc" xsi:nil="true"/>
    <UACurrentWords xmlns="4873beb7-5857-4685-be1f-d57550cc96cc" xsi:nil="true"/>
    <AssetId xmlns="4873beb7-5857-4685-be1f-d57550cc96cc">TP102801058</AssetId>
    <TPClientViewer xmlns="4873beb7-5857-4685-be1f-d57550cc96cc" xsi:nil="true"/>
    <DSATActionTaken xmlns="4873beb7-5857-4685-be1f-d57550cc96cc" xsi:nil="true"/>
    <APEditor xmlns="4873beb7-5857-4685-be1f-d57550cc96cc">
      <UserInfo>
        <DisplayName/>
        <AccountId xsi:nil="true"/>
        <AccountType/>
      </UserInfo>
    </APEditor>
    <TPInstallLocation xmlns="4873beb7-5857-4685-be1f-d57550cc96cc" xsi:nil="true"/>
    <OOCacheId xmlns="4873beb7-5857-4685-be1f-d57550cc96cc" xsi:nil="true"/>
    <IsDeleted xmlns="4873beb7-5857-4685-be1f-d57550cc96cc">false</IsDeleted>
    <PublishTargets xmlns="4873beb7-5857-4685-be1f-d57550cc96cc">OfficeOnlineVNext</PublishTargets>
    <ApprovalLog xmlns="4873beb7-5857-4685-be1f-d57550cc96cc" xsi:nil="true"/>
    <BugNumber xmlns="4873beb7-5857-4685-be1f-d57550cc96cc" xsi:nil="true"/>
    <CrawlForDependencies xmlns="4873beb7-5857-4685-be1f-d57550cc96cc">false</CrawlForDependencies>
    <InternalTagsTaxHTField0 xmlns="4873beb7-5857-4685-be1f-d57550cc96cc">
      <Terms xmlns="http://schemas.microsoft.com/office/infopath/2007/PartnerControls"/>
    </InternalTagsTaxHTField0>
    <LastHandOff xmlns="4873beb7-5857-4685-be1f-d57550cc96cc" xsi:nil="true"/>
    <Milestone xmlns="4873beb7-5857-4685-be1f-d57550cc96cc" xsi:nil="true"/>
    <OriginalRelease xmlns="4873beb7-5857-4685-be1f-d57550cc96cc">14</OriginalRelease>
    <RecommendationsModifier xmlns="4873beb7-5857-4685-be1f-d57550cc96cc" xsi:nil="true"/>
    <ScenarioTagsTaxHTField0 xmlns="4873beb7-5857-4685-be1f-d57550cc96cc">
      <Terms xmlns="http://schemas.microsoft.com/office/infopath/2007/PartnerControls"/>
    </ScenarioTagsTaxHTField0>
    <UANotes xmlns="4873beb7-5857-4685-be1f-d57550cc96cc" xsi:nil="true"/>
  </documentManagement>
</p:properties>
</file>

<file path=customXml/itemProps1.xml><?xml version="1.0" encoding="utf-8"?>
<ds:datastoreItem xmlns:ds="http://schemas.openxmlformats.org/officeDocument/2006/customXml" ds:itemID="{83ED4759-CFDD-43F0-817C-11D9197192B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D003AC8-209A-4321-A17C-1B7A20643390}">
  <ds:schemaRefs>
    <ds:schemaRef ds:uri="http://schemas.microsoft.com/sharepoint/v3/contenttype/forms"/>
  </ds:schemaRefs>
</ds:datastoreItem>
</file>

<file path=customXml/itemProps3.xml><?xml version="1.0" encoding="utf-8"?>
<ds:datastoreItem xmlns:ds="http://schemas.openxmlformats.org/officeDocument/2006/customXml" ds:itemID="{DC566769-DA91-4D18-B972-B984513C454A}">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Median</Template>
  <TotalTime>1580</TotalTime>
  <Words>2691</Words>
  <Application>Microsoft Office PowerPoint</Application>
  <PresentationFormat>Προσαρμογή</PresentationFormat>
  <Paragraphs>329</Paragraphs>
  <Slides>43</Slides>
  <Notes>1</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43</vt:i4>
      </vt:variant>
    </vt:vector>
  </HeadingPairs>
  <TitlesOfParts>
    <vt:vector size="50" baseType="lpstr">
      <vt:lpstr>Arial</vt:lpstr>
      <vt:lpstr>Calibri</vt:lpstr>
      <vt:lpstr>Wingdings</vt:lpstr>
      <vt:lpstr>Wingdings 2</vt:lpstr>
      <vt:lpstr>Constantia</vt:lpstr>
      <vt:lpstr>Tw Cen MT</vt:lpstr>
      <vt:lpstr>Διάμεσος</vt:lpstr>
      <vt:lpstr> ΠΡΟΣΧΟΛΙΚΗ ΠΑΙΔΑΓΩΓΙΚΗ – ΣΥΓΧΡΟΝΕΣ ΔΙΔΑΚΤΙΚΕΣ ΠΡΟΤΑΣΕΙΣ  </vt:lpstr>
      <vt:lpstr>Περιεχόμενα Μαθήματος</vt:lpstr>
      <vt:lpstr>Περιεχόμενα Μαθήματος</vt:lpstr>
      <vt:lpstr>Περιεχόμενα Μαθήματος</vt:lpstr>
      <vt:lpstr> Η Σχολική Προετοιμασία στο Νηπιαγωγείο  </vt:lpstr>
      <vt:lpstr> Ψυχολογική αιτιολόγηση της πρώιμης νοητικής προαγωγής </vt:lpstr>
      <vt:lpstr>Η επίδραση του Bloom για τις αλλαγές στην Προσχολική Αγωγή</vt:lpstr>
      <vt:lpstr>Η επίδραση του Hunt για τις αλλαγές στην Προσχολική Αγωγή  </vt:lpstr>
      <vt:lpstr>Παρουσίαση του PowerPoint</vt:lpstr>
      <vt:lpstr>Οδηγηθήκαμε έτσι σε ένα πλήθος προγραμμάτων αντισταθμιστικής αγωγής τα οποία αποσκοπούσαν να βελτιώσουν το φτωχό σε ερεθίσματα περιβάλλον των παιδιών.  </vt:lpstr>
      <vt:lpstr>Τα αντισταθμιστικά προγράμματα αγωγής </vt:lpstr>
      <vt:lpstr>Παρουσίαση του PowerPoint</vt:lpstr>
      <vt:lpstr>Παρουσίαση του PowerPoint</vt:lpstr>
      <vt:lpstr> Η σχολική ετοιμότητα σύμφωνα με το Αναλυτικό Πρόγραμμα Προσχολικής Αγωγής (ΠΔ 486/89) </vt:lpstr>
      <vt:lpstr> Η σχολική ετοιμότητα στα Αναλυτικά Προγράμματα από το 1989 μέχρι σήμερα </vt:lpstr>
      <vt:lpstr>Σχετικά τώρα με το γνωστικό αντικείμενο της Γλώσσας</vt:lpstr>
      <vt:lpstr>Παρουσίαση του PowerPoint</vt:lpstr>
      <vt:lpstr>Μαθησιακή ετοιμότητα – μαθησιακό προφίλ (Οδηγός Εκπαιδευτικού για το Πρόγραμμα Σπουδών του Νηπιαγωγείου, 2011) </vt:lpstr>
      <vt:lpstr> Γίνεται λόγος για τον «πολυγραμματισμό» </vt:lpstr>
      <vt:lpstr>Παρουσίαση του PowerPoint</vt:lpstr>
      <vt:lpstr>Παρουσίαση του PowerPoint</vt:lpstr>
      <vt:lpstr>Σχετικά με τη δόμηση της προσωπικής ταυτότητας</vt:lpstr>
      <vt:lpstr>Παρουσίαση του PowerPoint</vt:lpstr>
      <vt:lpstr>Διαφοροποιημένη διδασκαλία  Διαφοροποίηση - Διδακτική προσέγγιση (επιλογή μεθόδων)</vt:lpstr>
      <vt:lpstr>Τι είναι η διαφοροποιημένη διδασκαλία;</vt:lpstr>
      <vt:lpstr>Παρουσίαση του PowerPoint</vt:lpstr>
      <vt:lpstr>Τα παιδιά μαθαίνουν καλύτερα όταν οι δραστηριότητες (Tomlinson, 2001): </vt:lpstr>
      <vt:lpstr>Παρουσίαση του PowerPoint</vt:lpstr>
      <vt:lpstr>Διαφορετικές ομάδες εργασίας ασχολούνται με διαφορετικές πτυχές του θέματος/έννοιας </vt:lpstr>
      <vt:lpstr>Ο εκπαιδευτικός </vt:lpstr>
      <vt:lpstr>Παρουσίαση του PowerPoint</vt:lpstr>
      <vt:lpstr>Το σχολικό πλαίσιο μάθησης απαιτεί από τον μαθητή: </vt:lpstr>
      <vt:lpstr>Οι τέσσερις διαστάσεις της σχολικής ετοιμότητας μπορούν να οριστούν ως :</vt:lpstr>
      <vt:lpstr>Παρουσίαση του PowerPoint</vt:lpstr>
      <vt:lpstr>Παρουσίαση του PowerPoint</vt:lpstr>
      <vt:lpstr>Παρουσίαση του PowerPoint</vt:lpstr>
      <vt:lpstr>Αποτελεσματικές στρατηγικές συνεργασίας οικογένειας και σχολείου προκειμένου να προωθήσουν τη σχολική ετοιμότητα των παιδιών: </vt:lpstr>
      <vt:lpstr>Παρουσίαση του PowerPoint</vt:lpstr>
      <vt:lpstr>Παρουσίαση του PowerPoint</vt:lpstr>
      <vt:lpstr>Παρουσίαση του PowerPoint</vt:lpstr>
      <vt:lpstr> Παράγοντες που επηρεάζουν την ετοιμότητα των παιδιών για το σχολείο </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Διάταξη τίτλου</dc:title>
  <dc:creator>John</dc:creator>
  <cp:lastModifiedBy>ΤΖΙΜΑ ΕΛΕΝΗ</cp:lastModifiedBy>
  <cp:revision>311</cp:revision>
  <dcterms:created xsi:type="dcterms:W3CDTF">2019-09-16T13:51:17Z</dcterms:created>
  <dcterms:modified xsi:type="dcterms:W3CDTF">2019-12-22T12:43:33Z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0x0101006EDDDB5EE6D98C44930B742096920B300400F5B6D36B3EF94B4E9A635CDF2A18F5B8</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