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30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4" d="100"/>
          <a:sy n="74" d="100"/>
        </p:scale>
        <p:origin x="54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id="{560D3308-5FAF-465E-8AE5-94CB93E7E1F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a:extLst>
              <a:ext uri="{FF2B5EF4-FFF2-40B4-BE49-F238E27FC236}">
                <a16:creationId xmlns:a16="http://schemas.microsoft.com/office/drawing/2014/main" id="{607D2C56-456E-4761-906E-94647F2E788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4D82784-1E41-47B8-A352-25DE06EFC6D5}" type="datetimeFigureOut">
              <a:rPr lang="el-GR"/>
              <a:pPr>
                <a:defRPr/>
              </a:pPr>
              <a:t>22/12/2019</a:t>
            </a:fld>
            <a:endParaRPr lang="el-GR"/>
          </a:p>
        </p:txBody>
      </p:sp>
      <p:sp>
        <p:nvSpPr>
          <p:cNvPr id="4" name="3 - Θέση εικόνας διαφάνειας">
            <a:extLst>
              <a:ext uri="{FF2B5EF4-FFF2-40B4-BE49-F238E27FC236}">
                <a16:creationId xmlns:a16="http://schemas.microsoft.com/office/drawing/2014/main" id="{38E6A6F3-16AC-43AB-9F0B-011A4E495D0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a:extLst>
              <a:ext uri="{FF2B5EF4-FFF2-40B4-BE49-F238E27FC236}">
                <a16:creationId xmlns:a16="http://schemas.microsoft.com/office/drawing/2014/main" id="{E34254BB-13B0-421A-A0AC-D7FD5858DB8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16:creationId xmlns:a16="http://schemas.microsoft.com/office/drawing/2014/main" id="{EDF8A9AE-771E-4F51-B83A-3FE56838B8F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a:extLst>
              <a:ext uri="{FF2B5EF4-FFF2-40B4-BE49-F238E27FC236}">
                <a16:creationId xmlns:a16="http://schemas.microsoft.com/office/drawing/2014/main" id="{182ED62B-61C7-4F77-8B53-86D2F4D3E1E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2DB6CFF-2CA9-4181-9E42-71F00020E662}" type="slidenum">
              <a:rPr lang="el-GR" altLang="el-G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005AF61-FB4F-415E-A8CE-0467A67ABD7A}"/>
              </a:ext>
            </a:extLst>
          </p:cNvPr>
          <p:cNvSpPr>
            <a:spLocks noGrp="1"/>
          </p:cNvSpPr>
          <p:nvPr>
            <p:ph type="dt" sz="half" idx="10"/>
          </p:nvPr>
        </p:nvSpPr>
        <p:spPr/>
        <p:txBody>
          <a:bodyPr/>
          <a:lstStyle>
            <a:lvl1pPr>
              <a:defRPr/>
            </a:lvl1pPr>
          </a:lstStyle>
          <a:p>
            <a:pPr>
              <a:defRPr/>
            </a:pPr>
            <a:fld id="{E4B27DCA-9DFC-4AAB-A99B-76077BC870C0}" type="datetime1">
              <a:rPr lang="en-US"/>
              <a:pPr>
                <a:defRPr/>
              </a:pPr>
              <a:t>12/22/2019</a:t>
            </a:fld>
            <a:endParaRPr lang="en-US" dirty="0"/>
          </a:p>
        </p:txBody>
      </p:sp>
      <p:sp>
        <p:nvSpPr>
          <p:cNvPr id="5" name="Footer Placeholder 4">
            <a:extLst>
              <a:ext uri="{FF2B5EF4-FFF2-40B4-BE49-F238E27FC236}">
                <a16:creationId xmlns:a16="http://schemas.microsoft.com/office/drawing/2014/main" id="{6388E889-B99E-42A9-A240-A7E97669A23A}"/>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6" name="Slide Number Placeholder 5">
            <a:extLst>
              <a:ext uri="{FF2B5EF4-FFF2-40B4-BE49-F238E27FC236}">
                <a16:creationId xmlns:a16="http://schemas.microsoft.com/office/drawing/2014/main" id="{C41E9FAB-A2A4-4779-88F1-A38F96DA7D78}"/>
              </a:ext>
            </a:extLst>
          </p:cNvPr>
          <p:cNvSpPr>
            <a:spLocks noGrp="1"/>
          </p:cNvSpPr>
          <p:nvPr>
            <p:ph type="sldNum" sz="quarter" idx="12"/>
          </p:nvPr>
        </p:nvSpPr>
        <p:spPr/>
        <p:txBody>
          <a:bodyPr/>
          <a:lstStyle>
            <a:lvl1pPr>
              <a:defRPr/>
            </a:lvl1pPr>
          </a:lstStyle>
          <a:p>
            <a:fld id="{E51AC328-8F1D-42E6-905E-0549395312C5}" type="slidenum">
              <a:rPr lang="en-US" altLang="el-GR"/>
              <a:pPr/>
              <a:t>‹#›</a:t>
            </a:fld>
            <a:endParaRPr lang="en-US" altLang="el-GR"/>
          </a:p>
        </p:txBody>
      </p:sp>
    </p:spTree>
    <p:extLst>
      <p:ext uri="{BB962C8B-B14F-4D97-AF65-F5344CB8AC3E}">
        <p14:creationId xmlns:p14="http://schemas.microsoft.com/office/powerpoint/2010/main" val="4215323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1413" y="5299603"/>
            <a:ext cx="9906000" cy="4937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678B768-8527-4607-B16A-39C22F3AC782}"/>
              </a:ext>
            </a:extLst>
          </p:cNvPr>
          <p:cNvSpPr>
            <a:spLocks noGrp="1"/>
          </p:cNvSpPr>
          <p:nvPr>
            <p:ph type="dt" sz="half" idx="10"/>
          </p:nvPr>
        </p:nvSpPr>
        <p:spPr/>
        <p:txBody>
          <a:bodyPr/>
          <a:lstStyle>
            <a:lvl1pPr>
              <a:defRPr/>
            </a:lvl1pPr>
          </a:lstStyle>
          <a:p>
            <a:pPr>
              <a:defRPr/>
            </a:pPr>
            <a:fld id="{C3A27CCB-05ED-4F92-A196-BF0E61075BF8}" type="datetime1">
              <a:rPr lang="en-US"/>
              <a:pPr>
                <a:defRPr/>
              </a:pPr>
              <a:t>12/22/2019</a:t>
            </a:fld>
            <a:endParaRPr lang="en-US" dirty="0"/>
          </a:p>
        </p:txBody>
      </p:sp>
      <p:sp>
        <p:nvSpPr>
          <p:cNvPr id="6" name="Footer Placeholder 4">
            <a:extLst>
              <a:ext uri="{FF2B5EF4-FFF2-40B4-BE49-F238E27FC236}">
                <a16:creationId xmlns:a16="http://schemas.microsoft.com/office/drawing/2014/main" id="{274297B7-BCB1-4B8B-9CC2-B910241C9572}"/>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7" name="Slide Number Placeholder 5">
            <a:extLst>
              <a:ext uri="{FF2B5EF4-FFF2-40B4-BE49-F238E27FC236}">
                <a16:creationId xmlns:a16="http://schemas.microsoft.com/office/drawing/2014/main" id="{29086EC0-BBE6-40B8-B0E9-1E94A08A61C3}"/>
              </a:ext>
            </a:extLst>
          </p:cNvPr>
          <p:cNvSpPr>
            <a:spLocks noGrp="1"/>
          </p:cNvSpPr>
          <p:nvPr>
            <p:ph type="sldNum" sz="quarter" idx="12"/>
          </p:nvPr>
        </p:nvSpPr>
        <p:spPr/>
        <p:txBody>
          <a:bodyPr/>
          <a:lstStyle>
            <a:lvl1pPr>
              <a:defRPr/>
            </a:lvl1pPr>
          </a:lstStyle>
          <a:p>
            <a:fld id="{A8F1AB1B-0C66-4A95-A8B7-9E368A61B08E}" type="slidenum">
              <a:rPr lang="en-US" altLang="el-GR"/>
              <a:pPr/>
              <a:t>‹#›</a:t>
            </a:fld>
            <a:endParaRPr lang="en-US" altLang="el-GR"/>
          </a:p>
        </p:txBody>
      </p:sp>
    </p:spTree>
    <p:extLst>
      <p:ext uri="{BB962C8B-B14F-4D97-AF65-F5344CB8AC3E}">
        <p14:creationId xmlns:p14="http://schemas.microsoft.com/office/powerpoint/2010/main" val="428170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AF9AC1-8421-40ED-891E-6D44647880E1}"/>
              </a:ext>
            </a:extLst>
          </p:cNvPr>
          <p:cNvSpPr>
            <a:spLocks noGrp="1"/>
          </p:cNvSpPr>
          <p:nvPr>
            <p:ph type="dt" sz="half" idx="10"/>
          </p:nvPr>
        </p:nvSpPr>
        <p:spPr/>
        <p:txBody>
          <a:bodyPr/>
          <a:lstStyle>
            <a:lvl1pPr>
              <a:defRPr/>
            </a:lvl1pPr>
          </a:lstStyle>
          <a:p>
            <a:pPr>
              <a:defRPr/>
            </a:pPr>
            <a:fld id="{98F77174-2935-4BA0-9598-A2F9101093A4}" type="datetime1">
              <a:rPr lang="en-US"/>
              <a:pPr>
                <a:defRPr/>
              </a:pPr>
              <a:t>12/22/2019</a:t>
            </a:fld>
            <a:endParaRPr lang="en-US" dirty="0"/>
          </a:p>
        </p:txBody>
      </p:sp>
      <p:sp>
        <p:nvSpPr>
          <p:cNvPr id="5" name="Footer Placeholder 4">
            <a:extLst>
              <a:ext uri="{FF2B5EF4-FFF2-40B4-BE49-F238E27FC236}">
                <a16:creationId xmlns:a16="http://schemas.microsoft.com/office/drawing/2014/main" id="{6F6A4C1E-E221-419B-B389-FC3C65A87BF1}"/>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6" name="Slide Number Placeholder 5">
            <a:extLst>
              <a:ext uri="{FF2B5EF4-FFF2-40B4-BE49-F238E27FC236}">
                <a16:creationId xmlns:a16="http://schemas.microsoft.com/office/drawing/2014/main" id="{A33B3144-C534-4E12-AC78-626DD46D8F1E}"/>
              </a:ext>
            </a:extLst>
          </p:cNvPr>
          <p:cNvSpPr>
            <a:spLocks noGrp="1"/>
          </p:cNvSpPr>
          <p:nvPr>
            <p:ph type="sldNum" sz="quarter" idx="12"/>
          </p:nvPr>
        </p:nvSpPr>
        <p:spPr/>
        <p:txBody>
          <a:bodyPr/>
          <a:lstStyle>
            <a:lvl1pPr>
              <a:defRPr/>
            </a:lvl1pPr>
          </a:lstStyle>
          <a:p>
            <a:fld id="{399C222A-2DA0-468F-8247-EAA8C07EF706}" type="slidenum">
              <a:rPr lang="en-US" altLang="el-GR"/>
              <a:pPr/>
              <a:t>‹#›</a:t>
            </a:fld>
            <a:endParaRPr lang="en-US" altLang="el-GR"/>
          </a:p>
        </p:txBody>
      </p:sp>
    </p:spTree>
    <p:extLst>
      <p:ext uri="{BB962C8B-B14F-4D97-AF65-F5344CB8AC3E}">
        <p14:creationId xmlns:p14="http://schemas.microsoft.com/office/powerpoint/2010/main" val="2581211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3">
            <a:extLst>
              <a:ext uri="{FF2B5EF4-FFF2-40B4-BE49-F238E27FC236}">
                <a16:creationId xmlns:a16="http://schemas.microsoft.com/office/drawing/2014/main" id="{D45D6027-15FE-4600-9363-79FB87409179}"/>
              </a:ext>
            </a:extLst>
          </p:cNvPr>
          <p:cNvSpPr txBox="1"/>
          <p:nvPr/>
        </p:nvSpPr>
        <p:spPr>
          <a:xfrm>
            <a:off x="836613" y="787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solidFill>
                  <a:schemeClr val="accent1"/>
                </a:solidFill>
                <a:latin typeface="+mn-lt"/>
                <a:cs typeface="+mn-cs"/>
              </a:rPr>
              <a:t>“</a:t>
            </a:r>
          </a:p>
        </p:txBody>
      </p:sp>
      <p:sp>
        <p:nvSpPr>
          <p:cNvPr id="6" name="TextBox 14">
            <a:extLst>
              <a:ext uri="{FF2B5EF4-FFF2-40B4-BE49-F238E27FC236}">
                <a16:creationId xmlns:a16="http://schemas.microsoft.com/office/drawing/2014/main" id="{376A4F3F-2423-4507-91D6-2E8A0CA727BD}"/>
              </a:ext>
            </a:extLst>
          </p:cNvPr>
          <p:cNvSpPr txBox="1"/>
          <p:nvPr/>
        </p:nvSpPr>
        <p:spPr>
          <a:xfrm>
            <a:off x="10437813"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solidFill>
                  <a:schemeClr val="accent1"/>
                </a:solidFill>
                <a:latin typeface="+mn-lt"/>
                <a:cs typeface="+mn-cs"/>
              </a:rPr>
              <a:t>”</a:t>
            </a:r>
          </a:p>
        </p:txBody>
      </p:sp>
      <p:sp>
        <p:nvSpPr>
          <p:cNvPr id="2" name="Title 1"/>
          <p:cNvSpPr>
            <a:spLocks noGrp="1"/>
          </p:cNvSpPr>
          <p:nvPr>
            <p:ph type="title"/>
          </p:nvPr>
        </p:nvSpPr>
        <p:spPr>
          <a:xfrm>
            <a:off x="1446213" y="609601"/>
            <a:ext cx="9296398" cy="2743199"/>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lvl="0"/>
            <a:r>
              <a:rPr lang="en-US"/>
              <a:t>Click to edit Master text styles</a:t>
            </a:r>
          </a:p>
        </p:txBody>
      </p:sp>
      <p:sp>
        <p:nvSpPr>
          <p:cNvPr id="7" name="Date Placeholder 3">
            <a:extLst>
              <a:ext uri="{FF2B5EF4-FFF2-40B4-BE49-F238E27FC236}">
                <a16:creationId xmlns:a16="http://schemas.microsoft.com/office/drawing/2014/main" id="{E7063870-86DE-4601-8CB2-7A31C6AE2143}"/>
              </a:ext>
            </a:extLst>
          </p:cNvPr>
          <p:cNvSpPr>
            <a:spLocks noGrp="1"/>
          </p:cNvSpPr>
          <p:nvPr>
            <p:ph type="dt" sz="half" idx="14"/>
          </p:nvPr>
        </p:nvSpPr>
        <p:spPr/>
        <p:txBody>
          <a:bodyPr/>
          <a:lstStyle>
            <a:lvl1pPr>
              <a:defRPr/>
            </a:lvl1pPr>
          </a:lstStyle>
          <a:p>
            <a:pPr>
              <a:defRPr/>
            </a:pPr>
            <a:fld id="{08926556-E98A-4554-B0D6-45017990E74C}" type="datetime1">
              <a:rPr lang="en-US"/>
              <a:pPr>
                <a:defRPr/>
              </a:pPr>
              <a:t>12/22/2019</a:t>
            </a:fld>
            <a:endParaRPr lang="en-US" dirty="0"/>
          </a:p>
        </p:txBody>
      </p:sp>
      <p:sp>
        <p:nvSpPr>
          <p:cNvPr id="8" name="Footer Placeholder 4">
            <a:extLst>
              <a:ext uri="{FF2B5EF4-FFF2-40B4-BE49-F238E27FC236}">
                <a16:creationId xmlns:a16="http://schemas.microsoft.com/office/drawing/2014/main" id="{EB6BDC0C-9800-4383-9385-942E36A79B1B}"/>
              </a:ext>
            </a:extLst>
          </p:cNvPr>
          <p:cNvSpPr>
            <a:spLocks noGrp="1"/>
          </p:cNvSpPr>
          <p:nvPr>
            <p:ph type="ftr" sz="quarter" idx="15"/>
          </p:nvPr>
        </p:nvSpPr>
        <p:spPr/>
        <p:txBody>
          <a:bodyPr/>
          <a:lstStyle>
            <a:lvl1pPr>
              <a:defRPr/>
            </a:lvl1pPr>
          </a:lstStyle>
          <a:p>
            <a:pPr>
              <a:defRPr/>
            </a:pPr>
            <a:r>
              <a:rPr lang="el-GR"/>
              <a:t>Παναγιώτα Στράτη</a:t>
            </a:r>
            <a:endParaRPr lang="en-US" dirty="0"/>
          </a:p>
        </p:txBody>
      </p:sp>
      <p:sp>
        <p:nvSpPr>
          <p:cNvPr id="9" name="Slide Number Placeholder 5">
            <a:extLst>
              <a:ext uri="{FF2B5EF4-FFF2-40B4-BE49-F238E27FC236}">
                <a16:creationId xmlns:a16="http://schemas.microsoft.com/office/drawing/2014/main" id="{5F709E64-13DB-46BF-A541-97524E26B9E5}"/>
              </a:ext>
            </a:extLst>
          </p:cNvPr>
          <p:cNvSpPr>
            <a:spLocks noGrp="1"/>
          </p:cNvSpPr>
          <p:nvPr>
            <p:ph type="sldNum" sz="quarter" idx="16"/>
          </p:nvPr>
        </p:nvSpPr>
        <p:spPr/>
        <p:txBody>
          <a:bodyPr/>
          <a:lstStyle>
            <a:lvl1pPr>
              <a:defRPr/>
            </a:lvl1pPr>
          </a:lstStyle>
          <a:p>
            <a:fld id="{234D2CAC-03FB-4442-A161-B4C6F8EE28AB}" type="slidenum">
              <a:rPr lang="en-US" altLang="el-GR"/>
              <a:pPr/>
              <a:t>‹#›</a:t>
            </a:fld>
            <a:endParaRPr lang="en-US" altLang="el-GR"/>
          </a:p>
        </p:txBody>
      </p:sp>
    </p:spTree>
    <p:extLst>
      <p:ext uri="{BB962C8B-B14F-4D97-AF65-F5344CB8AC3E}">
        <p14:creationId xmlns:p14="http://schemas.microsoft.com/office/powerpoint/2010/main" val="1268225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lstStyle>
            <a:lvl1pPr>
              <a:defRPr lang="en-US" sz="2000">
                <a:gradFill flip="none" rotWithShape="1">
                  <a:gsLst>
                    <a:gs pos="0">
                      <a:schemeClr val="tx1"/>
                    </a:gs>
                    <a:gs pos="100000">
                      <a:schemeClr val="tx1">
                        <a:lumMod val="75000"/>
                      </a:schemeClr>
                    </a:gs>
                  </a:gsLst>
                  <a:lin ang="5400000" scaled="0"/>
                  <a:tileRect/>
                </a:gra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157565CE-FDFE-4830-9805-8C7C35478393}"/>
              </a:ext>
            </a:extLst>
          </p:cNvPr>
          <p:cNvSpPr>
            <a:spLocks noGrp="1"/>
          </p:cNvSpPr>
          <p:nvPr>
            <p:ph type="dt" sz="half" idx="10"/>
          </p:nvPr>
        </p:nvSpPr>
        <p:spPr/>
        <p:txBody>
          <a:bodyPr/>
          <a:lstStyle>
            <a:lvl1pPr>
              <a:defRPr/>
            </a:lvl1pPr>
          </a:lstStyle>
          <a:p>
            <a:pPr>
              <a:defRPr/>
            </a:pPr>
            <a:fld id="{5DF8B0A0-C9BC-492A-8179-AF79EA8B8187}" type="datetime1">
              <a:rPr lang="en-US"/>
              <a:pPr>
                <a:defRPr/>
              </a:pPr>
              <a:t>12/22/2019</a:t>
            </a:fld>
            <a:endParaRPr lang="en-US" dirty="0"/>
          </a:p>
        </p:txBody>
      </p:sp>
      <p:sp>
        <p:nvSpPr>
          <p:cNvPr id="5" name="Footer Placeholder 4">
            <a:extLst>
              <a:ext uri="{FF2B5EF4-FFF2-40B4-BE49-F238E27FC236}">
                <a16:creationId xmlns:a16="http://schemas.microsoft.com/office/drawing/2014/main" id="{B3A9D86B-4835-4F0C-9A4C-8D1673F63AA5}"/>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6" name="Slide Number Placeholder 5">
            <a:extLst>
              <a:ext uri="{FF2B5EF4-FFF2-40B4-BE49-F238E27FC236}">
                <a16:creationId xmlns:a16="http://schemas.microsoft.com/office/drawing/2014/main" id="{8C49EA0A-7324-4D65-9C96-357F344A8FD7}"/>
              </a:ext>
            </a:extLst>
          </p:cNvPr>
          <p:cNvSpPr>
            <a:spLocks noGrp="1"/>
          </p:cNvSpPr>
          <p:nvPr>
            <p:ph type="sldNum" sz="quarter" idx="12"/>
          </p:nvPr>
        </p:nvSpPr>
        <p:spPr/>
        <p:txBody>
          <a:bodyPr/>
          <a:lstStyle>
            <a:lvl1pPr>
              <a:defRPr/>
            </a:lvl1pPr>
          </a:lstStyle>
          <a:p>
            <a:fld id="{D41FEE53-C82D-4F3A-A4FD-C1E60CCDE383}" type="slidenum">
              <a:rPr lang="en-US" altLang="el-GR"/>
              <a:pPr/>
              <a:t>‹#›</a:t>
            </a:fld>
            <a:endParaRPr lang="en-US" altLang="el-GR"/>
          </a:p>
        </p:txBody>
      </p:sp>
    </p:spTree>
    <p:extLst>
      <p:ext uri="{BB962C8B-B14F-4D97-AF65-F5344CB8AC3E}">
        <p14:creationId xmlns:p14="http://schemas.microsoft.com/office/powerpoint/2010/main" val="719640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3">
            <a:extLst>
              <a:ext uri="{FF2B5EF4-FFF2-40B4-BE49-F238E27FC236}">
                <a16:creationId xmlns:a16="http://schemas.microsoft.com/office/drawing/2014/main" id="{8EA1C592-2C06-429F-B986-95271B515AB2}"/>
              </a:ext>
            </a:extLst>
          </p:cNvPr>
          <p:cNvSpPr txBox="1"/>
          <p:nvPr/>
        </p:nvSpPr>
        <p:spPr>
          <a:xfrm>
            <a:off x="836613" y="787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solidFill>
                  <a:schemeClr val="accent1"/>
                </a:solidFill>
                <a:latin typeface="+mn-lt"/>
                <a:cs typeface="+mn-cs"/>
              </a:rPr>
              <a:t>“</a:t>
            </a:r>
          </a:p>
        </p:txBody>
      </p:sp>
      <p:sp>
        <p:nvSpPr>
          <p:cNvPr id="6" name="TextBox 14">
            <a:extLst>
              <a:ext uri="{FF2B5EF4-FFF2-40B4-BE49-F238E27FC236}">
                <a16:creationId xmlns:a16="http://schemas.microsoft.com/office/drawing/2014/main" id="{A8519587-D267-45A1-8636-2B6FAE7212C8}"/>
              </a:ext>
            </a:extLst>
          </p:cNvPr>
          <p:cNvSpPr txBox="1"/>
          <p:nvPr/>
        </p:nvSpPr>
        <p:spPr>
          <a:xfrm>
            <a:off x="10437813"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solidFill>
                  <a:schemeClr val="accent1"/>
                </a:solidFill>
                <a:latin typeface="+mn-lt"/>
                <a:cs typeface="+mn-cs"/>
              </a:rPr>
              <a:t>”</a:t>
            </a:r>
          </a:p>
        </p:txBody>
      </p:sp>
      <p:sp>
        <p:nvSpPr>
          <p:cNvPr id="2" name="Title 1"/>
          <p:cNvSpPr>
            <a:spLocks noGrp="1"/>
          </p:cNvSpPr>
          <p:nvPr>
            <p:ph type="title"/>
          </p:nvPr>
        </p:nvSpPr>
        <p:spPr>
          <a:xfrm>
            <a:off x="1446213" y="609601"/>
            <a:ext cx="9296398" cy="2743199"/>
          </a:xfrm>
        </p:spPr>
        <p:txBody>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anchor="b"/>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83217477-35DA-4438-931A-EEA065DC13EF}"/>
              </a:ext>
            </a:extLst>
          </p:cNvPr>
          <p:cNvSpPr>
            <a:spLocks noGrp="1"/>
          </p:cNvSpPr>
          <p:nvPr>
            <p:ph type="dt" sz="half" idx="14"/>
          </p:nvPr>
        </p:nvSpPr>
        <p:spPr/>
        <p:txBody>
          <a:bodyPr/>
          <a:lstStyle>
            <a:lvl1pPr>
              <a:defRPr/>
            </a:lvl1pPr>
          </a:lstStyle>
          <a:p>
            <a:pPr>
              <a:defRPr/>
            </a:pPr>
            <a:fld id="{4B6EBB36-F8D6-4F99-B48D-B1EBE82089B7}" type="datetime1">
              <a:rPr lang="en-US"/>
              <a:pPr>
                <a:defRPr/>
              </a:pPr>
              <a:t>12/22/2019</a:t>
            </a:fld>
            <a:endParaRPr lang="en-US" dirty="0"/>
          </a:p>
        </p:txBody>
      </p:sp>
      <p:sp>
        <p:nvSpPr>
          <p:cNvPr id="8" name="Footer Placeholder 4">
            <a:extLst>
              <a:ext uri="{FF2B5EF4-FFF2-40B4-BE49-F238E27FC236}">
                <a16:creationId xmlns:a16="http://schemas.microsoft.com/office/drawing/2014/main" id="{A6A3CDAF-B8BF-450B-9D8D-E6502FEE7571}"/>
              </a:ext>
            </a:extLst>
          </p:cNvPr>
          <p:cNvSpPr>
            <a:spLocks noGrp="1"/>
          </p:cNvSpPr>
          <p:nvPr>
            <p:ph type="ftr" sz="quarter" idx="15"/>
          </p:nvPr>
        </p:nvSpPr>
        <p:spPr/>
        <p:txBody>
          <a:bodyPr/>
          <a:lstStyle>
            <a:lvl1pPr>
              <a:defRPr/>
            </a:lvl1pPr>
          </a:lstStyle>
          <a:p>
            <a:pPr>
              <a:defRPr/>
            </a:pPr>
            <a:r>
              <a:rPr lang="el-GR"/>
              <a:t>Παναγιώτα Στράτη</a:t>
            </a:r>
            <a:endParaRPr lang="en-US" dirty="0"/>
          </a:p>
        </p:txBody>
      </p:sp>
      <p:sp>
        <p:nvSpPr>
          <p:cNvPr id="9" name="Slide Number Placeholder 5">
            <a:extLst>
              <a:ext uri="{FF2B5EF4-FFF2-40B4-BE49-F238E27FC236}">
                <a16:creationId xmlns:a16="http://schemas.microsoft.com/office/drawing/2014/main" id="{7463CC6C-6958-4EBB-A2F8-8DE35B154337}"/>
              </a:ext>
            </a:extLst>
          </p:cNvPr>
          <p:cNvSpPr>
            <a:spLocks noGrp="1"/>
          </p:cNvSpPr>
          <p:nvPr>
            <p:ph type="sldNum" sz="quarter" idx="16"/>
          </p:nvPr>
        </p:nvSpPr>
        <p:spPr/>
        <p:txBody>
          <a:bodyPr/>
          <a:lstStyle>
            <a:lvl1pPr>
              <a:defRPr/>
            </a:lvl1pPr>
          </a:lstStyle>
          <a:p>
            <a:fld id="{10998F65-9438-4F25-B38A-EF9B11A9C9DC}" type="slidenum">
              <a:rPr lang="en-US" altLang="el-GR"/>
              <a:pPr/>
              <a:t>‹#›</a:t>
            </a:fld>
            <a:endParaRPr lang="en-US" altLang="el-GR"/>
          </a:p>
        </p:txBody>
      </p:sp>
    </p:spTree>
    <p:extLst>
      <p:ext uri="{BB962C8B-B14F-4D97-AF65-F5344CB8AC3E}">
        <p14:creationId xmlns:p14="http://schemas.microsoft.com/office/powerpoint/2010/main" val="641877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anchor="b"/>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98420245-9F93-4895-9630-1DE420A7C688}"/>
              </a:ext>
            </a:extLst>
          </p:cNvPr>
          <p:cNvSpPr>
            <a:spLocks noGrp="1"/>
          </p:cNvSpPr>
          <p:nvPr>
            <p:ph type="dt" sz="half" idx="14"/>
          </p:nvPr>
        </p:nvSpPr>
        <p:spPr/>
        <p:txBody>
          <a:bodyPr/>
          <a:lstStyle>
            <a:lvl1pPr>
              <a:defRPr/>
            </a:lvl1pPr>
          </a:lstStyle>
          <a:p>
            <a:pPr>
              <a:defRPr/>
            </a:pPr>
            <a:fld id="{60B5F7FA-10C4-4BCE-83D2-B4FA471A74A7}" type="datetime1">
              <a:rPr lang="en-US"/>
              <a:pPr>
                <a:defRPr/>
              </a:pPr>
              <a:t>12/22/2019</a:t>
            </a:fld>
            <a:endParaRPr lang="en-US" dirty="0"/>
          </a:p>
        </p:txBody>
      </p:sp>
      <p:sp>
        <p:nvSpPr>
          <p:cNvPr id="6" name="Footer Placeholder 4">
            <a:extLst>
              <a:ext uri="{FF2B5EF4-FFF2-40B4-BE49-F238E27FC236}">
                <a16:creationId xmlns:a16="http://schemas.microsoft.com/office/drawing/2014/main" id="{0D02FAE8-8676-429D-8157-DDE0A41E2CB9}"/>
              </a:ext>
            </a:extLst>
          </p:cNvPr>
          <p:cNvSpPr>
            <a:spLocks noGrp="1"/>
          </p:cNvSpPr>
          <p:nvPr>
            <p:ph type="ftr" sz="quarter" idx="15"/>
          </p:nvPr>
        </p:nvSpPr>
        <p:spPr/>
        <p:txBody>
          <a:bodyPr/>
          <a:lstStyle>
            <a:lvl1pPr>
              <a:defRPr/>
            </a:lvl1pPr>
          </a:lstStyle>
          <a:p>
            <a:pPr>
              <a:defRPr/>
            </a:pPr>
            <a:r>
              <a:rPr lang="el-GR"/>
              <a:t>Παναγιώτα Στράτη</a:t>
            </a:r>
            <a:endParaRPr lang="en-US" dirty="0"/>
          </a:p>
        </p:txBody>
      </p:sp>
      <p:sp>
        <p:nvSpPr>
          <p:cNvPr id="7" name="Slide Number Placeholder 5">
            <a:extLst>
              <a:ext uri="{FF2B5EF4-FFF2-40B4-BE49-F238E27FC236}">
                <a16:creationId xmlns:a16="http://schemas.microsoft.com/office/drawing/2014/main" id="{F76054AF-597A-4342-B1B8-D80938D24A4D}"/>
              </a:ext>
            </a:extLst>
          </p:cNvPr>
          <p:cNvSpPr>
            <a:spLocks noGrp="1"/>
          </p:cNvSpPr>
          <p:nvPr>
            <p:ph type="sldNum" sz="quarter" idx="16"/>
          </p:nvPr>
        </p:nvSpPr>
        <p:spPr/>
        <p:txBody>
          <a:bodyPr/>
          <a:lstStyle>
            <a:lvl1pPr>
              <a:defRPr/>
            </a:lvl1pPr>
          </a:lstStyle>
          <a:p>
            <a:fld id="{063AC5FC-8954-4FDE-ABC0-737A7E2D19C8}" type="slidenum">
              <a:rPr lang="en-US" altLang="el-GR"/>
              <a:pPr/>
              <a:t>‹#›</a:t>
            </a:fld>
            <a:endParaRPr lang="en-US" altLang="el-GR"/>
          </a:p>
        </p:txBody>
      </p:sp>
    </p:spTree>
    <p:extLst>
      <p:ext uri="{BB962C8B-B14F-4D97-AF65-F5344CB8AC3E}">
        <p14:creationId xmlns:p14="http://schemas.microsoft.com/office/powerpoint/2010/main" val="2791754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45BB6FA-8AA7-4A74-A497-70971488C4AC}"/>
              </a:ext>
            </a:extLst>
          </p:cNvPr>
          <p:cNvSpPr>
            <a:spLocks noGrp="1"/>
          </p:cNvSpPr>
          <p:nvPr>
            <p:ph type="dt" sz="half" idx="10"/>
          </p:nvPr>
        </p:nvSpPr>
        <p:spPr/>
        <p:txBody>
          <a:bodyPr/>
          <a:lstStyle>
            <a:lvl1pPr>
              <a:defRPr/>
            </a:lvl1pPr>
          </a:lstStyle>
          <a:p>
            <a:pPr>
              <a:defRPr/>
            </a:pPr>
            <a:fld id="{75A5102F-33A8-4F13-9444-91F167C0EE86}" type="datetime1">
              <a:rPr lang="en-US"/>
              <a:pPr>
                <a:defRPr/>
              </a:pPr>
              <a:t>12/22/2019</a:t>
            </a:fld>
            <a:endParaRPr lang="en-US" dirty="0"/>
          </a:p>
        </p:txBody>
      </p:sp>
      <p:sp>
        <p:nvSpPr>
          <p:cNvPr id="5" name="Footer Placeholder 4">
            <a:extLst>
              <a:ext uri="{FF2B5EF4-FFF2-40B4-BE49-F238E27FC236}">
                <a16:creationId xmlns:a16="http://schemas.microsoft.com/office/drawing/2014/main" id="{002550AE-44F7-41A1-AED1-C9C1A73AC0CE}"/>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6" name="Slide Number Placeholder 5">
            <a:extLst>
              <a:ext uri="{FF2B5EF4-FFF2-40B4-BE49-F238E27FC236}">
                <a16:creationId xmlns:a16="http://schemas.microsoft.com/office/drawing/2014/main" id="{C3A82FB2-5AF0-4375-84A7-90D03A946267}"/>
              </a:ext>
            </a:extLst>
          </p:cNvPr>
          <p:cNvSpPr>
            <a:spLocks noGrp="1"/>
          </p:cNvSpPr>
          <p:nvPr>
            <p:ph type="sldNum" sz="quarter" idx="12"/>
          </p:nvPr>
        </p:nvSpPr>
        <p:spPr/>
        <p:txBody>
          <a:bodyPr/>
          <a:lstStyle>
            <a:lvl1pPr>
              <a:defRPr/>
            </a:lvl1pPr>
          </a:lstStyle>
          <a:p>
            <a:fld id="{5CC41A3C-702D-4EC4-9235-B09C4265CB3B}" type="slidenum">
              <a:rPr lang="en-US" altLang="el-GR"/>
              <a:pPr/>
              <a:t>‹#›</a:t>
            </a:fld>
            <a:endParaRPr lang="en-US" altLang="el-GR"/>
          </a:p>
        </p:txBody>
      </p:sp>
    </p:spTree>
    <p:extLst>
      <p:ext uri="{BB962C8B-B14F-4D97-AF65-F5344CB8AC3E}">
        <p14:creationId xmlns:p14="http://schemas.microsoft.com/office/powerpoint/2010/main" val="2625725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DFF5DF-D38B-4E01-84F6-40AC58843D5D}"/>
              </a:ext>
            </a:extLst>
          </p:cNvPr>
          <p:cNvSpPr>
            <a:spLocks noGrp="1"/>
          </p:cNvSpPr>
          <p:nvPr>
            <p:ph type="dt" sz="half" idx="10"/>
          </p:nvPr>
        </p:nvSpPr>
        <p:spPr/>
        <p:txBody>
          <a:bodyPr/>
          <a:lstStyle>
            <a:lvl1pPr>
              <a:defRPr/>
            </a:lvl1pPr>
          </a:lstStyle>
          <a:p>
            <a:pPr>
              <a:defRPr/>
            </a:pPr>
            <a:fld id="{7F25B9C5-25FD-4096-99A3-5632A0D376B3}" type="datetime1">
              <a:rPr lang="en-US"/>
              <a:pPr>
                <a:defRPr/>
              </a:pPr>
              <a:t>12/22/2019</a:t>
            </a:fld>
            <a:endParaRPr lang="en-US" dirty="0"/>
          </a:p>
        </p:txBody>
      </p:sp>
      <p:sp>
        <p:nvSpPr>
          <p:cNvPr id="5" name="Footer Placeholder 4">
            <a:extLst>
              <a:ext uri="{FF2B5EF4-FFF2-40B4-BE49-F238E27FC236}">
                <a16:creationId xmlns:a16="http://schemas.microsoft.com/office/drawing/2014/main" id="{487928B8-3C75-4406-AEFA-8F71690DB6FB}"/>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6" name="Slide Number Placeholder 5">
            <a:extLst>
              <a:ext uri="{FF2B5EF4-FFF2-40B4-BE49-F238E27FC236}">
                <a16:creationId xmlns:a16="http://schemas.microsoft.com/office/drawing/2014/main" id="{F6E31121-E657-41C9-8B6E-023FD5746EDE}"/>
              </a:ext>
            </a:extLst>
          </p:cNvPr>
          <p:cNvSpPr>
            <a:spLocks noGrp="1"/>
          </p:cNvSpPr>
          <p:nvPr>
            <p:ph type="sldNum" sz="quarter" idx="12"/>
          </p:nvPr>
        </p:nvSpPr>
        <p:spPr/>
        <p:txBody>
          <a:bodyPr/>
          <a:lstStyle>
            <a:lvl1pPr>
              <a:defRPr/>
            </a:lvl1pPr>
          </a:lstStyle>
          <a:p>
            <a:fld id="{78E89676-736A-4BC2-A04C-9D4DBE60F3BC}" type="slidenum">
              <a:rPr lang="en-US" altLang="el-GR"/>
              <a:pPr/>
              <a:t>‹#›</a:t>
            </a:fld>
            <a:endParaRPr lang="en-US" altLang="el-GR"/>
          </a:p>
        </p:txBody>
      </p:sp>
    </p:spTree>
    <p:extLst>
      <p:ext uri="{BB962C8B-B14F-4D97-AF65-F5344CB8AC3E}">
        <p14:creationId xmlns:p14="http://schemas.microsoft.com/office/powerpoint/2010/main" val="128233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28F0F64-E86D-45A0-A65D-1E14391AE4F0}"/>
              </a:ext>
            </a:extLst>
          </p:cNvPr>
          <p:cNvSpPr>
            <a:spLocks noGrp="1"/>
          </p:cNvSpPr>
          <p:nvPr>
            <p:ph type="dt" sz="half" idx="10"/>
          </p:nvPr>
        </p:nvSpPr>
        <p:spPr/>
        <p:txBody>
          <a:bodyPr/>
          <a:lstStyle>
            <a:lvl1pPr>
              <a:defRPr/>
            </a:lvl1pPr>
          </a:lstStyle>
          <a:p>
            <a:pPr>
              <a:defRPr/>
            </a:pPr>
            <a:fld id="{EB2B9156-34FE-4121-82D9-056BB7B1F6F1}" type="datetime1">
              <a:rPr lang="en-US"/>
              <a:pPr>
                <a:defRPr/>
              </a:pPr>
              <a:t>12/22/2019</a:t>
            </a:fld>
            <a:endParaRPr lang="en-US" dirty="0"/>
          </a:p>
        </p:txBody>
      </p:sp>
      <p:sp>
        <p:nvSpPr>
          <p:cNvPr id="5" name="Footer Placeholder 4">
            <a:extLst>
              <a:ext uri="{FF2B5EF4-FFF2-40B4-BE49-F238E27FC236}">
                <a16:creationId xmlns:a16="http://schemas.microsoft.com/office/drawing/2014/main" id="{B33C95AB-276B-4A98-98D7-2E54232521CF}"/>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6" name="Slide Number Placeholder 5">
            <a:extLst>
              <a:ext uri="{FF2B5EF4-FFF2-40B4-BE49-F238E27FC236}">
                <a16:creationId xmlns:a16="http://schemas.microsoft.com/office/drawing/2014/main" id="{5C10631C-9809-431E-921C-083EAAD4CD41}"/>
              </a:ext>
            </a:extLst>
          </p:cNvPr>
          <p:cNvSpPr>
            <a:spLocks noGrp="1"/>
          </p:cNvSpPr>
          <p:nvPr>
            <p:ph type="sldNum" sz="quarter" idx="12"/>
          </p:nvPr>
        </p:nvSpPr>
        <p:spPr/>
        <p:txBody>
          <a:bodyPr/>
          <a:lstStyle>
            <a:lvl1pPr>
              <a:defRPr/>
            </a:lvl1pPr>
          </a:lstStyle>
          <a:p>
            <a:fld id="{43D81A84-14F0-442D-8B37-186F1E256193}" type="slidenum">
              <a:rPr lang="en-US" altLang="el-GR"/>
              <a:pPr/>
              <a:t>‹#›</a:t>
            </a:fld>
            <a:endParaRPr lang="en-US" altLang="el-GR"/>
          </a:p>
        </p:txBody>
      </p:sp>
    </p:spTree>
    <p:extLst>
      <p:ext uri="{BB962C8B-B14F-4D97-AF65-F5344CB8AC3E}">
        <p14:creationId xmlns:p14="http://schemas.microsoft.com/office/powerpoint/2010/main" val="359245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F470B6-16D7-4CFB-90E2-7ECD37221C32}"/>
              </a:ext>
            </a:extLst>
          </p:cNvPr>
          <p:cNvSpPr>
            <a:spLocks noGrp="1"/>
          </p:cNvSpPr>
          <p:nvPr>
            <p:ph type="dt" sz="half" idx="10"/>
          </p:nvPr>
        </p:nvSpPr>
        <p:spPr/>
        <p:txBody>
          <a:bodyPr/>
          <a:lstStyle>
            <a:lvl1pPr>
              <a:defRPr/>
            </a:lvl1pPr>
          </a:lstStyle>
          <a:p>
            <a:pPr>
              <a:defRPr/>
            </a:pPr>
            <a:fld id="{B83B15E9-F8F1-4219-9066-9A263FCEE444}" type="datetime1">
              <a:rPr lang="en-US"/>
              <a:pPr>
                <a:defRPr/>
              </a:pPr>
              <a:t>12/22/2019</a:t>
            </a:fld>
            <a:endParaRPr lang="en-US" dirty="0"/>
          </a:p>
        </p:txBody>
      </p:sp>
      <p:sp>
        <p:nvSpPr>
          <p:cNvPr id="5" name="Footer Placeholder 4">
            <a:extLst>
              <a:ext uri="{FF2B5EF4-FFF2-40B4-BE49-F238E27FC236}">
                <a16:creationId xmlns:a16="http://schemas.microsoft.com/office/drawing/2014/main" id="{BEDFC89A-C730-43D5-84B8-41CBFF537E47}"/>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6" name="Slide Number Placeholder 5">
            <a:extLst>
              <a:ext uri="{FF2B5EF4-FFF2-40B4-BE49-F238E27FC236}">
                <a16:creationId xmlns:a16="http://schemas.microsoft.com/office/drawing/2014/main" id="{86DDDB37-6DEB-4C24-A954-506E16F1CF68}"/>
              </a:ext>
            </a:extLst>
          </p:cNvPr>
          <p:cNvSpPr>
            <a:spLocks noGrp="1"/>
          </p:cNvSpPr>
          <p:nvPr>
            <p:ph type="sldNum" sz="quarter" idx="12"/>
          </p:nvPr>
        </p:nvSpPr>
        <p:spPr/>
        <p:txBody>
          <a:bodyPr/>
          <a:lstStyle>
            <a:lvl1pPr>
              <a:defRPr/>
            </a:lvl1pPr>
          </a:lstStyle>
          <a:p>
            <a:fld id="{6294AF91-47D7-4892-BA5D-8B6387CF73AA}" type="slidenum">
              <a:rPr lang="en-US" altLang="el-GR"/>
              <a:pPr/>
              <a:t>‹#›</a:t>
            </a:fld>
            <a:endParaRPr lang="en-US" altLang="el-GR"/>
          </a:p>
        </p:txBody>
      </p:sp>
    </p:spTree>
    <p:extLst>
      <p:ext uri="{BB962C8B-B14F-4D97-AF65-F5344CB8AC3E}">
        <p14:creationId xmlns:p14="http://schemas.microsoft.com/office/powerpoint/2010/main" val="409109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D23252F-E61A-47DB-9F6F-7873CCC324A1}"/>
              </a:ext>
            </a:extLst>
          </p:cNvPr>
          <p:cNvSpPr>
            <a:spLocks noGrp="1"/>
          </p:cNvSpPr>
          <p:nvPr>
            <p:ph type="dt" sz="half" idx="10"/>
          </p:nvPr>
        </p:nvSpPr>
        <p:spPr/>
        <p:txBody>
          <a:bodyPr/>
          <a:lstStyle>
            <a:lvl1pPr>
              <a:defRPr/>
            </a:lvl1pPr>
          </a:lstStyle>
          <a:p>
            <a:pPr>
              <a:defRPr/>
            </a:pPr>
            <a:fld id="{AA0886EE-AAA7-4DFD-91E2-BB9C0D814E6B}" type="datetime1">
              <a:rPr lang="en-US"/>
              <a:pPr>
                <a:defRPr/>
              </a:pPr>
              <a:t>12/22/2019</a:t>
            </a:fld>
            <a:endParaRPr lang="en-US" dirty="0"/>
          </a:p>
        </p:txBody>
      </p:sp>
      <p:sp>
        <p:nvSpPr>
          <p:cNvPr id="6" name="Footer Placeholder 4">
            <a:extLst>
              <a:ext uri="{FF2B5EF4-FFF2-40B4-BE49-F238E27FC236}">
                <a16:creationId xmlns:a16="http://schemas.microsoft.com/office/drawing/2014/main" id="{BEB9ACF6-A60D-4562-8B67-38BCC549C751}"/>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7" name="Slide Number Placeholder 5">
            <a:extLst>
              <a:ext uri="{FF2B5EF4-FFF2-40B4-BE49-F238E27FC236}">
                <a16:creationId xmlns:a16="http://schemas.microsoft.com/office/drawing/2014/main" id="{3A23713C-24D6-4C3D-AC0D-7C630E254444}"/>
              </a:ext>
            </a:extLst>
          </p:cNvPr>
          <p:cNvSpPr>
            <a:spLocks noGrp="1"/>
          </p:cNvSpPr>
          <p:nvPr>
            <p:ph type="sldNum" sz="quarter" idx="12"/>
          </p:nvPr>
        </p:nvSpPr>
        <p:spPr/>
        <p:txBody>
          <a:bodyPr/>
          <a:lstStyle>
            <a:lvl1pPr>
              <a:defRPr/>
            </a:lvl1pPr>
          </a:lstStyle>
          <a:p>
            <a:fld id="{427FF940-D4CB-44C5-BC46-4F492237BC07}" type="slidenum">
              <a:rPr lang="en-US" altLang="el-GR"/>
              <a:pPr/>
              <a:t>‹#›</a:t>
            </a:fld>
            <a:endParaRPr lang="en-US" altLang="el-GR"/>
          </a:p>
        </p:txBody>
      </p:sp>
    </p:spTree>
    <p:extLst>
      <p:ext uri="{BB962C8B-B14F-4D97-AF65-F5344CB8AC3E}">
        <p14:creationId xmlns:p14="http://schemas.microsoft.com/office/powerpoint/2010/main" val="2577683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D9002DE-A932-4D32-B7F6-44B8AA851676}"/>
              </a:ext>
            </a:extLst>
          </p:cNvPr>
          <p:cNvSpPr>
            <a:spLocks noGrp="1"/>
          </p:cNvSpPr>
          <p:nvPr>
            <p:ph type="dt" sz="half" idx="10"/>
          </p:nvPr>
        </p:nvSpPr>
        <p:spPr/>
        <p:txBody>
          <a:bodyPr/>
          <a:lstStyle>
            <a:lvl1pPr>
              <a:defRPr/>
            </a:lvl1pPr>
          </a:lstStyle>
          <a:p>
            <a:pPr>
              <a:defRPr/>
            </a:pPr>
            <a:fld id="{C98D4EA3-7AD9-4FCF-90E9-BDBE66C6A4B6}" type="datetime1">
              <a:rPr lang="en-US"/>
              <a:pPr>
                <a:defRPr/>
              </a:pPr>
              <a:t>12/22/2019</a:t>
            </a:fld>
            <a:endParaRPr lang="en-US" dirty="0"/>
          </a:p>
        </p:txBody>
      </p:sp>
      <p:sp>
        <p:nvSpPr>
          <p:cNvPr id="8" name="Footer Placeholder 4">
            <a:extLst>
              <a:ext uri="{FF2B5EF4-FFF2-40B4-BE49-F238E27FC236}">
                <a16:creationId xmlns:a16="http://schemas.microsoft.com/office/drawing/2014/main" id="{31762FAE-2C97-475C-A1C2-620C48163C3F}"/>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9" name="Slide Number Placeholder 5">
            <a:extLst>
              <a:ext uri="{FF2B5EF4-FFF2-40B4-BE49-F238E27FC236}">
                <a16:creationId xmlns:a16="http://schemas.microsoft.com/office/drawing/2014/main" id="{64E02673-C6FC-4E31-9CD7-10CE68D6009B}"/>
              </a:ext>
            </a:extLst>
          </p:cNvPr>
          <p:cNvSpPr>
            <a:spLocks noGrp="1"/>
          </p:cNvSpPr>
          <p:nvPr>
            <p:ph type="sldNum" sz="quarter" idx="12"/>
          </p:nvPr>
        </p:nvSpPr>
        <p:spPr/>
        <p:txBody>
          <a:bodyPr/>
          <a:lstStyle>
            <a:lvl1pPr>
              <a:defRPr/>
            </a:lvl1pPr>
          </a:lstStyle>
          <a:p>
            <a:fld id="{9725FEC2-36B4-4B87-B3D8-0B078D3BC1A8}" type="slidenum">
              <a:rPr lang="en-US" altLang="el-GR"/>
              <a:pPr/>
              <a:t>‹#›</a:t>
            </a:fld>
            <a:endParaRPr lang="en-US" altLang="el-GR"/>
          </a:p>
        </p:txBody>
      </p:sp>
    </p:spTree>
    <p:extLst>
      <p:ext uri="{BB962C8B-B14F-4D97-AF65-F5344CB8AC3E}">
        <p14:creationId xmlns:p14="http://schemas.microsoft.com/office/powerpoint/2010/main" val="287018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4F681F6-3364-4D57-8877-D4500D5F31B9}"/>
              </a:ext>
            </a:extLst>
          </p:cNvPr>
          <p:cNvSpPr>
            <a:spLocks noGrp="1"/>
          </p:cNvSpPr>
          <p:nvPr>
            <p:ph type="dt" sz="half" idx="10"/>
          </p:nvPr>
        </p:nvSpPr>
        <p:spPr/>
        <p:txBody>
          <a:bodyPr/>
          <a:lstStyle>
            <a:lvl1pPr>
              <a:defRPr/>
            </a:lvl1pPr>
          </a:lstStyle>
          <a:p>
            <a:pPr>
              <a:defRPr/>
            </a:pPr>
            <a:fld id="{C3695A97-7F41-4B21-AF3E-9701C0C55F08}" type="datetime1">
              <a:rPr lang="en-US"/>
              <a:pPr>
                <a:defRPr/>
              </a:pPr>
              <a:t>12/22/2019</a:t>
            </a:fld>
            <a:endParaRPr lang="en-US" dirty="0"/>
          </a:p>
        </p:txBody>
      </p:sp>
      <p:sp>
        <p:nvSpPr>
          <p:cNvPr id="4" name="Footer Placeholder 4">
            <a:extLst>
              <a:ext uri="{FF2B5EF4-FFF2-40B4-BE49-F238E27FC236}">
                <a16:creationId xmlns:a16="http://schemas.microsoft.com/office/drawing/2014/main" id="{4D188B8A-D60A-460F-945C-5A316F06D781}"/>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5" name="Slide Number Placeholder 5">
            <a:extLst>
              <a:ext uri="{FF2B5EF4-FFF2-40B4-BE49-F238E27FC236}">
                <a16:creationId xmlns:a16="http://schemas.microsoft.com/office/drawing/2014/main" id="{625787E3-C7F5-4A2C-A730-6DB3400C74AE}"/>
              </a:ext>
            </a:extLst>
          </p:cNvPr>
          <p:cNvSpPr>
            <a:spLocks noGrp="1"/>
          </p:cNvSpPr>
          <p:nvPr>
            <p:ph type="sldNum" sz="quarter" idx="12"/>
          </p:nvPr>
        </p:nvSpPr>
        <p:spPr/>
        <p:txBody>
          <a:bodyPr/>
          <a:lstStyle>
            <a:lvl1pPr>
              <a:defRPr/>
            </a:lvl1pPr>
          </a:lstStyle>
          <a:p>
            <a:fld id="{7B76C596-6EB5-41C8-9958-3AAED6C50373}" type="slidenum">
              <a:rPr lang="en-US" altLang="el-GR"/>
              <a:pPr/>
              <a:t>‹#›</a:t>
            </a:fld>
            <a:endParaRPr lang="en-US" altLang="el-GR"/>
          </a:p>
        </p:txBody>
      </p:sp>
    </p:spTree>
    <p:extLst>
      <p:ext uri="{BB962C8B-B14F-4D97-AF65-F5344CB8AC3E}">
        <p14:creationId xmlns:p14="http://schemas.microsoft.com/office/powerpoint/2010/main" val="380606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1DA91ED-05C3-432B-8829-76DAD9BD7AE1}"/>
              </a:ext>
            </a:extLst>
          </p:cNvPr>
          <p:cNvSpPr>
            <a:spLocks noGrp="1"/>
          </p:cNvSpPr>
          <p:nvPr>
            <p:ph type="dt" sz="half" idx="10"/>
          </p:nvPr>
        </p:nvSpPr>
        <p:spPr/>
        <p:txBody>
          <a:bodyPr/>
          <a:lstStyle>
            <a:lvl1pPr>
              <a:defRPr/>
            </a:lvl1pPr>
          </a:lstStyle>
          <a:p>
            <a:pPr>
              <a:defRPr/>
            </a:pPr>
            <a:fld id="{4C290B89-8B11-47EB-A95E-DD55074C332A}" type="datetime1">
              <a:rPr lang="en-US"/>
              <a:pPr>
                <a:defRPr/>
              </a:pPr>
              <a:t>12/22/2019</a:t>
            </a:fld>
            <a:endParaRPr lang="en-US" dirty="0"/>
          </a:p>
        </p:txBody>
      </p:sp>
      <p:sp>
        <p:nvSpPr>
          <p:cNvPr id="3" name="Footer Placeholder 4">
            <a:extLst>
              <a:ext uri="{FF2B5EF4-FFF2-40B4-BE49-F238E27FC236}">
                <a16:creationId xmlns:a16="http://schemas.microsoft.com/office/drawing/2014/main" id="{0AE1A93A-A51A-4E31-AE83-6AA68395AA68}"/>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4" name="Slide Number Placeholder 5">
            <a:extLst>
              <a:ext uri="{FF2B5EF4-FFF2-40B4-BE49-F238E27FC236}">
                <a16:creationId xmlns:a16="http://schemas.microsoft.com/office/drawing/2014/main" id="{D0A67B2E-A817-4D02-9136-4C0EEADFB789}"/>
              </a:ext>
            </a:extLst>
          </p:cNvPr>
          <p:cNvSpPr>
            <a:spLocks noGrp="1"/>
          </p:cNvSpPr>
          <p:nvPr>
            <p:ph type="sldNum" sz="quarter" idx="12"/>
          </p:nvPr>
        </p:nvSpPr>
        <p:spPr/>
        <p:txBody>
          <a:bodyPr/>
          <a:lstStyle>
            <a:lvl1pPr>
              <a:defRPr/>
            </a:lvl1pPr>
          </a:lstStyle>
          <a:p>
            <a:fld id="{5D0FD49D-82D0-4449-8C12-4E32593FAE06}" type="slidenum">
              <a:rPr lang="en-US" altLang="el-GR"/>
              <a:pPr/>
              <a:t>‹#›</a:t>
            </a:fld>
            <a:endParaRPr lang="en-US" altLang="el-GR"/>
          </a:p>
        </p:txBody>
      </p:sp>
    </p:spTree>
    <p:extLst>
      <p:ext uri="{BB962C8B-B14F-4D97-AF65-F5344CB8AC3E}">
        <p14:creationId xmlns:p14="http://schemas.microsoft.com/office/powerpoint/2010/main" val="3924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85713B3-DDFA-4CE5-90EB-DC33E32D8EAC}"/>
              </a:ext>
            </a:extLst>
          </p:cNvPr>
          <p:cNvSpPr>
            <a:spLocks noGrp="1"/>
          </p:cNvSpPr>
          <p:nvPr>
            <p:ph type="dt" sz="half" idx="10"/>
          </p:nvPr>
        </p:nvSpPr>
        <p:spPr/>
        <p:txBody>
          <a:bodyPr/>
          <a:lstStyle>
            <a:lvl1pPr>
              <a:defRPr/>
            </a:lvl1pPr>
          </a:lstStyle>
          <a:p>
            <a:pPr>
              <a:defRPr/>
            </a:pPr>
            <a:fld id="{15A3AE04-A304-478F-8FDA-CF9821BDC855}" type="datetime1">
              <a:rPr lang="en-US"/>
              <a:pPr>
                <a:defRPr/>
              </a:pPr>
              <a:t>12/22/2019</a:t>
            </a:fld>
            <a:endParaRPr lang="en-US" dirty="0"/>
          </a:p>
        </p:txBody>
      </p:sp>
      <p:sp>
        <p:nvSpPr>
          <p:cNvPr id="6" name="Footer Placeholder 4">
            <a:extLst>
              <a:ext uri="{FF2B5EF4-FFF2-40B4-BE49-F238E27FC236}">
                <a16:creationId xmlns:a16="http://schemas.microsoft.com/office/drawing/2014/main" id="{A6C2817E-AD04-492E-A9EE-D05A9197D7D3}"/>
              </a:ext>
            </a:extLst>
          </p:cNvPr>
          <p:cNvSpPr>
            <a:spLocks noGrp="1"/>
          </p:cNvSpPr>
          <p:nvPr>
            <p:ph type="ftr" sz="quarter" idx="11"/>
          </p:nvPr>
        </p:nvSpPr>
        <p:spPr/>
        <p:txBody>
          <a:bodyPr/>
          <a:lstStyle>
            <a:lvl1pPr>
              <a:defRPr/>
            </a:lvl1pPr>
          </a:lstStyle>
          <a:p>
            <a:pPr>
              <a:defRPr/>
            </a:pPr>
            <a:r>
              <a:rPr lang="el-GR"/>
              <a:t>Παναγιώτα Στράτη</a:t>
            </a:r>
            <a:endParaRPr lang="en-US" dirty="0"/>
          </a:p>
        </p:txBody>
      </p:sp>
      <p:sp>
        <p:nvSpPr>
          <p:cNvPr id="7" name="Slide Number Placeholder 5">
            <a:extLst>
              <a:ext uri="{FF2B5EF4-FFF2-40B4-BE49-F238E27FC236}">
                <a16:creationId xmlns:a16="http://schemas.microsoft.com/office/drawing/2014/main" id="{8BDC9100-4A16-413A-B1DC-2027DABD3B20}"/>
              </a:ext>
            </a:extLst>
          </p:cNvPr>
          <p:cNvSpPr>
            <a:spLocks noGrp="1"/>
          </p:cNvSpPr>
          <p:nvPr>
            <p:ph type="sldNum" sz="quarter" idx="12"/>
          </p:nvPr>
        </p:nvSpPr>
        <p:spPr/>
        <p:txBody>
          <a:bodyPr/>
          <a:lstStyle>
            <a:lvl1pPr>
              <a:defRPr/>
            </a:lvl1pPr>
          </a:lstStyle>
          <a:p>
            <a:fld id="{365E752E-6556-475C-8D3E-457A7B42FFA6}" type="slidenum">
              <a:rPr lang="en-US" altLang="el-GR"/>
              <a:pPr/>
              <a:t>‹#›</a:t>
            </a:fld>
            <a:endParaRPr lang="en-US" altLang="el-GR"/>
          </a:p>
        </p:txBody>
      </p:sp>
    </p:spTree>
    <p:extLst>
      <p:ext uri="{BB962C8B-B14F-4D97-AF65-F5344CB8AC3E}">
        <p14:creationId xmlns:p14="http://schemas.microsoft.com/office/powerpoint/2010/main" val="62264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1411" y="2971800"/>
            <a:ext cx="5334001" cy="18288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83D1E68-FEB8-4EEB-BB88-F12E4CEE4E05}"/>
              </a:ext>
            </a:extLst>
          </p:cNvPr>
          <p:cNvSpPr>
            <a:spLocks noGrp="1"/>
          </p:cNvSpPr>
          <p:nvPr>
            <p:ph type="dt" sz="half" idx="10"/>
          </p:nvPr>
        </p:nvSpPr>
        <p:spPr>
          <a:xfrm>
            <a:off x="6399213" y="5883275"/>
            <a:ext cx="914400" cy="365125"/>
          </a:xfrm>
        </p:spPr>
        <p:txBody>
          <a:bodyPr/>
          <a:lstStyle>
            <a:lvl1pPr>
              <a:defRPr/>
            </a:lvl1pPr>
          </a:lstStyle>
          <a:p>
            <a:pPr>
              <a:defRPr/>
            </a:pPr>
            <a:fld id="{2A762A3E-5839-42CF-ABAF-3FD4D86BA687}" type="datetime1">
              <a:rPr lang="en-US"/>
              <a:pPr>
                <a:defRPr/>
              </a:pPr>
              <a:t>12/22/2019</a:t>
            </a:fld>
            <a:endParaRPr lang="en-US" dirty="0"/>
          </a:p>
        </p:txBody>
      </p:sp>
      <p:sp>
        <p:nvSpPr>
          <p:cNvPr id="6" name="Footer Placeholder 5">
            <a:extLst>
              <a:ext uri="{FF2B5EF4-FFF2-40B4-BE49-F238E27FC236}">
                <a16:creationId xmlns:a16="http://schemas.microsoft.com/office/drawing/2014/main" id="{C9CB2AB0-CA44-4B02-9BD1-EBE2668E3EC4}"/>
              </a:ext>
            </a:extLst>
          </p:cNvPr>
          <p:cNvSpPr>
            <a:spLocks noGrp="1"/>
          </p:cNvSpPr>
          <p:nvPr>
            <p:ph type="ftr" sz="quarter" idx="11"/>
          </p:nvPr>
        </p:nvSpPr>
        <p:spPr>
          <a:xfrm>
            <a:off x="1141413" y="5883275"/>
            <a:ext cx="5105400" cy="365125"/>
          </a:xfrm>
        </p:spPr>
        <p:txBody>
          <a:bodyPr/>
          <a:lstStyle>
            <a:lvl1pPr>
              <a:defRPr/>
            </a:lvl1pPr>
          </a:lstStyle>
          <a:p>
            <a:pPr>
              <a:defRPr/>
            </a:pPr>
            <a:r>
              <a:rPr lang="el-GR"/>
              <a:t>Παναγιώτα Στράτη</a:t>
            </a:r>
            <a:endParaRPr lang="en-US" dirty="0"/>
          </a:p>
        </p:txBody>
      </p:sp>
      <p:sp>
        <p:nvSpPr>
          <p:cNvPr id="7" name="Slide Number Placeholder 6">
            <a:extLst>
              <a:ext uri="{FF2B5EF4-FFF2-40B4-BE49-F238E27FC236}">
                <a16:creationId xmlns:a16="http://schemas.microsoft.com/office/drawing/2014/main" id="{C3DE7189-68E8-4FE6-BB49-59748CB83232}"/>
              </a:ext>
            </a:extLst>
          </p:cNvPr>
          <p:cNvSpPr>
            <a:spLocks noGrp="1"/>
          </p:cNvSpPr>
          <p:nvPr>
            <p:ph type="sldNum" sz="quarter" idx="12"/>
          </p:nvPr>
        </p:nvSpPr>
        <p:spPr>
          <a:xfrm>
            <a:off x="10742613" y="5883275"/>
            <a:ext cx="322262" cy="365125"/>
          </a:xfrm>
        </p:spPr>
        <p:txBody>
          <a:bodyPr/>
          <a:lstStyle>
            <a:lvl1pPr>
              <a:defRPr/>
            </a:lvl1pPr>
          </a:lstStyle>
          <a:p>
            <a:fld id="{218A872F-558C-4E72-A6FA-ECE3E4538F99}" type="slidenum">
              <a:rPr lang="en-US" altLang="el-GR"/>
              <a:pPr/>
              <a:t>‹#›</a:t>
            </a:fld>
            <a:endParaRPr lang="en-US" altLang="el-GR"/>
          </a:p>
        </p:txBody>
      </p:sp>
    </p:spTree>
    <p:extLst>
      <p:ext uri="{BB962C8B-B14F-4D97-AF65-F5344CB8AC3E}">
        <p14:creationId xmlns:p14="http://schemas.microsoft.com/office/powerpoint/2010/main" val="392197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0D9844-4F38-484C-8B6C-8C27DFD009F1}"/>
              </a:ext>
            </a:extLst>
          </p:cNvPr>
          <p:cNvSpPr>
            <a:spLocks noGrp="1"/>
          </p:cNvSpPr>
          <p:nvPr>
            <p:ph type="title"/>
          </p:nvPr>
        </p:nvSpPr>
        <p:spPr>
          <a:xfrm>
            <a:off x="1141413" y="609600"/>
            <a:ext cx="9906000"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A1701E-2E76-42A1-AA7A-2E6AB146F6C7}"/>
              </a:ext>
            </a:extLst>
          </p:cNvPr>
          <p:cNvSpPr>
            <a:spLocks noGrp="1"/>
          </p:cNvSpPr>
          <p:nvPr>
            <p:ph type="body" idx="1"/>
          </p:nvPr>
        </p:nvSpPr>
        <p:spPr>
          <a:xfrm>
            <a:off x="1141413" y="2667000"/>
            <a:ext cx="9906000" cy="312420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F722972-611D-4205-8069-AE0643BD634E}"/>
              </a:ext>
            </a:extLst>
          </p:cNvPr>
          <p:cNvSpPr>
            <a:spLocks noGrp="1"/>
          </p:cNvSpPr>
          <p:nvPr>
            <p:ph type="dt" sz="half" idx="2"/>
          </p:nvPr>
        </p:nvSpPr>
        <p:spPr>
          <a:xfrm>
            <a:off x="8837613" y="5883275"/>
            <a:ext cx="1600200" cy="365125"/>
          </a:xfrm>
          <a:prstGeom prst="rect">
            <a:avLst/>
          </a:prstGeom>
        </p:spPr>
        <p:txBody>
          <a:bodyPr vert="horz" lIns="91440" tIns="45720" rIns="91440" bIns="45720" rtlCol="0" anchor="ctr"/>
          <a:lstStyle>
            <a:lvl1pPr algn="r" fontAlgn="auto">
              <a:spcBef>
                <a:spcPts val="0"/>
              </a:spcBef>
              <a:spcAft>
                <a:spcPts val="0"/>
              </a:spcAft>
              <a:defRPr sz="900" b="1" i="0">
                <a:solidFill>
                  <a:schemeClr val="tx1">
                    <a:lumMod val="75000"/>
                  </a:schemeClr>
                </a:solidFill>
                <a:effectLst>
                  <a:outerShdw blurRad="50800" dist="38100" dir="2700000" algn="tl" rotWithShape="0">
                    <a:srgbClr val="000000">
                      <a:alpha val="43000"/>
                    </a:srgbClr>
                  </a:outerShdw>
                </a:effectLst>
                <a:latin typeface="+mn-lt"/>
                <a:cs typeface="+mn-cs"/>
              </a:defRPr>
            </a:lvl1pPr>
          </a:lstStyle>
          <a:p>
            <a:pPr>
              <a:defRPr/>
            </a:pPr>
            <a:fld id="{8041CBFB-7CC1-411F-B3B2-A2C098C7D1D5}" type="datetime1">
              <a:rPr lang="en-US"/>
              <a:pPr>
                <a:defRPr/>
              </a:pPr>
              <a:t>12/22/2019</a:t>
            </a:fld>
            <a:endParaRPr lang="en-US" dirty="0"/>
          </a:p>
        </p:txBody>
      </p:sp>
      <p:sp>
        <p:nvSpPr>
          <p:cNvPr id="5" name="Footer Placeholder 4">
            <a:extLst>
              <a:ext uri="{FF2B5EF4-FFF2-40B4-BE49-F238E27FC236}">
                <a16:creationId xmlns:a16="http://schemas.microsoft.com/office/drawing/2014/main" id="{14F2AE14-61AA-489F-8FBC-2A4B36B45901}"/>
              </a:ext>
            </a:extLst>
          </p:cNvPr>
          <p:cNvSpPr>
            <a:spLocks noGrp="1"/>
          </p:cNvSpPr>
          <p:nvPr>
            <p:ph type="ftr" sz="quarter" idx="3"/>
          </p:nvPr>
        </p:nvSpPr>
        <p:spPr>
          <a:xfrm>
            <a:off x="1141413" y="5883275"/>
            <a:ext cx="7543800" cy="365125"/>
          </a:xfrm>
          <a:prstGeom prst="rect">
            <a:avLst/>
          </a:prstGeom>
        </p:spPr>
        <p:txBody>
          <a:bodyPr vert="horz" lIns="91440" tIns="45720" rIns="91440" bIns="45720" rtlCol="0" anchor="ctr"/>
          <a:lstStyle>
            <a:lvl1pPr algn="l" fontAlgn="auto">
              <a:spcBef>
                <a:spcPts val="0"/>
              </a:spcBef>
              <a:spcAft>
                <a:spcPts val="0"/>
              </a:spcAft>
              <a:defRPr sz="900" b="1" i="0">
                <a:solidFill>
                  <a:schemeClr val="tx1">
                    <a:lumMod val="75000"/>
                  </a:schemeClr>
                </a:solidFill>
                <a:effectLst>
                  <a:outerShdw blurRad="50800" dist="38100" dir="2700000" algn="tl" rotWithShape="0">
                    <a:srgbClr val="000000">
                      <a:alpha val="43000"/>
                    </a:srgbClr>
                  </a:outerShdw>
                </a:effectLst>
                <a:latin typeface="+mn-lt"/>
                <a:cs typeface="+mn-cs"/>
              </a:defRPr>
            </a:lvl1pPr>
          </a:lstStyle>
          <a:p>
            <a:pPr>
              <a:defRPr/>
            </a:pPr>
            <a:r>
              <a:rPr lang="el-GR"/>
              <a:t>Παναγιώτα Στράτη</a:t>
            </a:r>
            <a:endParaRPr lang="en-US" dirty="0"/>
          </a:p>
        </p:txBody>
      </p:sp>
      <p:sp>
        <p:nvSpPr>
          <p:cNvPr id="6" name="Slide Number Placeholder 5">
            <a:extLst>
              <a:ext uri="{FF2B5EF4-FFF2-40B4-BE49-F238E27FC236}">
                <a16:creationId xmlns:a16="http://schemas.microsoft.com/office/drawing/2014/main" id="{BA8A14E7-13C8-4D1B-83A8-004F3F832162}"/>
              </a:ext>
            </a:extLst>
          </p:cNvPr>
          <p:cNvSpPr>
            <a:spLocks noGrp="1"/>
          </p:cNvSpPr>
          <p:nvPr>
            <p:ph type="sldNum" sz="quarter" idx="4"/>
          </p:nvPr>
        </p:nvSpPr>
        <p:spPr>
          <a:xfrm>
            <a:off x="10514013" y="5883275"/>
            <a:ext cx="550862" cy="365125"/>
          </a:xfrm>
          <a:prstGeom prst="rect">
            <a:avLst/>
          </a:prstGeom>
        </p:spPr>
        <p:txBody>
          <a:bodyPr vert="horz" wrap="square" lIns="91440" tIns="45720" rIns="91440" bIns="45720" numCol="1" anchor="ctr" anchorCtr="0" compatLnSpc="1">
            <a:prstTxWarp prst="textNoShape">
              <a:avLst/>
            </a:prstTxWarp>
          </a:bodyPr>
          <a:lstStyle>
            <a:lvl1pPr algn="r">
              <a:defRPr sz="900" b="1">
                <a:solidFill>
                  <a:srgbClr val="BFBFBF"/>
                </a:solidFill>
                <a:effectLst>
                  <a:outerShdw blurRad="38100" dist="38100" dir="2700000" algn="tl">
                    <a:srgbClr val="FFFFFF"/>
                  </a:outerShdw>
                </a:effectLst>
                <a:latin typeface="Century Gothic" panose="020B0502020202020204" pitchFamily="34" charset="0"/>
              </a:defRPr>
            </a:lvl1pPr>
          </a:lstStyle>
          <a:p>
            <a:fld id="{4E47B614-18A5-480F-B0CE-ECA9AD312F5F}" type="slidenum">
              <a:rPr lang="en-US" altLang="el-GR"/>
              <a:pPr/>
              <a:t>‹#›</a:t>
            </a:fld>
            <a:endParaRPr lang="en-US" altLang="el-GR"/>
          </a:p>
        </p:txBody>
      </p:sp>
    </p:spTree>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85" r:id="rId9"/>
    <p:sldLayoutId id="2147483779" r:id="rId10"/>
    <p:sldLayoutId id="2147483780" r:id="rId11"/>
    <p:sldLayoutId id="2147483786" r:id="rId12"/>
    <p:sldLayoutId id="2147483781" r:id="rId13"/>
    <p:sldLayoutId id="2147483787" r:id="rId14"/>
    <p:sldLayoutId id="2147483782" r:id="rId15"/>
    <p:sldLayoutId id="2147483783" r:id="rId16"/>
    <p:sldLayoutId id="2147483784" r:id="rId17"/>
  </p:sldLayoutIdLst>
  <p:hf hdr="0"/>
  <p:txStyles>
    <p:titleStyle>
      <a:lvl1pPr algn="l" defTabSz="457200" rtl="0" eaLnBrk="0" fontAlgn="base" hangingPunct="0">
        <a:spcBef>
          <a:spcPct val="0"/>
        </a:spcBef>
        <a:spcAft>
          <a:spcPct val="0"/>
        </a:spcAft>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itchFamily="34" charset="0"/>
        </a:defRPr>
      </a:lvl2pPr>
      <a:lvl3pPr algn="l" defTabSz="457200" rtl="0" eaLnBrk="0" fontAlgn="base" hangingPunct="0">
        <a:spcBef>
          <a:spcPct val="0"/>
        </a:spcBef>
        <a:spcAft>
          <a:spcPct val="0"/>
        </a:spcAft>
        <a:defRPr sz="3200">
          <a:solidFill>
            <a:schemeClr val="tx1"/>
          </a:solidFill>
          <a:latin typeface="Century Gothic" pitchFamily="34" charset="0"/>
        </a:defRPr>
      </a:lvl3pPr>
      <a:lvl4pPr algn="l" defTabSz="457200" rtl="0" eaLnBrk="0" fontAlgn="base" hangingPunct="0">
        <a:spcBef>
          <a:spcPct val="0"/>
        </a:spcBef>
        <a:spcAft>
          <a:spcPct val="0"/>
        </a:spcAft>
        <a:defRPr sz="3200">
          <a:solidFill>
            <a:schemeClr val="tx1"/>
          </a:solidFill>
          <a:latin typeface="Century Gothic" pitchFamily="34" charset="0"/>
        </a:defRPr>
      </a:lvl4pPr>
      <a:lvl5pPr algn="l" defTabSz="457200" rtl="0" eaLnBrk="0" fontAlgn="base" hangingPunct="0">
        <a:spcBef>
          <a:spcPct val="0"/>
        </a:spcBef>
        <a:spcAft>
          <a:spcPct val="0"/>
        </a:spcAft>
        <a:defRPr sz="32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100000"/>
        <a:buFont typeface="Arial" panose="020B0604020202020204" pitchFamily="34" charset="0"/>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0" fontAlgn="base" hangingPunct="0">
        <a:spcBef>
          <a:spcPct val="20000"/>
        </a:spcBef>
        <a:spcAft>
          <a:spcPts val="600"/>
        </a:spcAft>
        <a:buClr>
          <a:schemeClr val="tx1"/>
        </a:buClr>
        <a:buSzPct val="100000"/>
        <a:buFont typeface="Arial" panose="020B0604020202020204" pitchFamily="34" charset="0"/>
        <a:buChar char="•"/>
        <a:defRPr sz="2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0" fontAlgn="base" hangingPunct="0">
        <a:spcBef>
          <a:spcPct val="20000"/>
        </a:spcBef>
        <a:spcAft>
          <a:spcPts val="600"/>
        </a:spcAft>
        <a:buClr>
          <a:schemeClr val="tx1"/>
        </a:buClr>
        <a:buSzPct val="100000"/>
        <a:buFont typeface="Arial" panose="020B0604020202020204" pitchFamily="34" charset="0"/>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0" fontAlgn="base" hangingPunct="0">
        <a:spcBef>
          <a:spcPct val="20000"/>
        </a:spcBef>
        <a:spcAft>
          <a:spcPts val="600"/>
        </a:spcAft>
        <a:buClr>
          <a:schemeClr val="tx1"/>
        </a:buClr>
        <a:buSzPct val="100000"/>
        <a:buFont typeface="Arial" panose="020B0604020202020204" pitchFamily="34" charset="0"/>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0" fontAlgn="base" hangingPunct="0">
        <a:spcBef>
          <a:spcPct val="20000"/>
        </a:spcBef>
        <a:spcAft>
          <a:spcPts val="600"/>
        </a:spcAft>
        <a:buClr>
          <a:schemeClr val="tx1"/>
        </a:buClr>
        <a:buSzPct val="100000"/>
        <a:buFont typeface="Arial" panose="020B0604020202020204" pitchFamily="34" charset="0"/>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www.diapolis.auth.gr/index.php/diapolitismikes-drastiriotites"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FEE6-2647-4502-9E12-1644C106B801}"/>
              </a:ext>
            </a:extLst>
          </p:cNvPr>
          <p:cNvSpPr>
            <a:spLocks noGrp="1"/>
          </p:cNvSpPr>
          <p:nvPr>
            <p:ph type="ctrTitle"/>
          </p:nvPr>
        </p:nvSpPr>
        <p:spPr>
          <a:xfrm>
            <a:off x="2715490" y="1551709"/>
            <a:ext cx="8437419" cy="1593273"/>
          </a:xfrm>
        </p:spPr>
        <p:txBody>
          <a:bodyPr>
            <a:normAutofit fontScale="90000"/>
          </a:bodyPr>
          <a:lstStyle/>
          <a:p>
            <a:pPr eaLnBrk="1" fontAlgn="auto" hangingPunct="1">
              <a:spcAft>
                <a:spcPts val="0"/>
              </a:spcAft>
              <a:defRPr/>
            </a:pPr>
            <a:br>
              <a:rPr lang="en-US" b="1" dirty="0">
                <a:solidFill>
                  <a:srgbClr val="002060"/>
                </a:solidFill>
              </a:rPr>
            </a:br>
            <a:r>
              <a:rPr lang="el-GR" sz="3200" b="1" dirty="0"/>
              <a:t>ΠΡΟΣΧΟΛΙΚΗ ΠΑΙΔΑΓΩΓΙΚΗ – ΣΥΓΧΡΟΝΕΣ ΔΙΔΑΚΤΙΚΕΣ ΠΡΟΤΑΣΕΙΣ</a:t>
            </a:r>
            <a:endParaRPr lang="en-US" sz="3200" dirty="0"/>
          </a:p>
        </p:txBody>
      </p:sp>
      <p:pic>
        <p:nvPicPr>
          <p:cNvPr id="5123" name="8 - Εικόνα">
            <a:extLst>
              <a:ext uri="{FF2B5EF4-FFF2-40B4-BE49-F238E27FC236}">
                <a16:creationId xmlns:a16="http://schemas.microsoft.com/office/drawing/2014/main" id="{E2147C83-DFDF-4D2B-B2E5-9E09FE989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200025"/>
            <a:ext cx="193198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 Ορθογώνιο">
            <a:extLst>
              <a:ext uri="{FF2B5EF4-FFF2-40B4-BE49-F238E27FC236}">
                <a16:creationId xmlns:a16="http://schemas.microsoft.com/office/drawing/2014/main" id="{42751F4D-A0DE-4E42-97CD-8D8A7E6B4AB6}"/>
              </a:ext>
            </a:extLst>
          </p:cNvPr>
          <p:cNvSpPr/>
          <p:nvPr/>
        </p:nvSpPr>
        <p:spPr>
          <a:xfrm>
            <a:off x="3089275" y="3825875"/>
            <a:ext cx="6497638" cy="830263"/>
          </a:xfrm>
          <a:prstGeom prst="rect">
            <a:avLst/>
          </a:prstGeom>
          <a:solidFill>
            <a:schemeClr val="accent2"/>
          </a:solidFill>
        </p:spPr>
        <p:txBody>
          <a:bodyPr>
            <a:spAutoFit/>
          </a:bodyPr>
          <a:lstStyle/>
          <a:p>
            <a:pPr algn="ctr" fontAlgn="auto">
              <a:spcBef>
                <a:spcPts val="0"/>
              </a:spcBef>
              <a:spcAft>
                <a:spcPts val="0"/>
              </a:spcAft>
              <a:defRPr/>
            </a:pPr>
            <a:r>
              <a:rPr lang="el-GR" sz="2400" b="1" dirty="0">
                <a:solidFill>
                  <a:schemeClr val="accent5">
                    <a:lumMod val="50000"/>
                  </a:schemeClr>
                </a:solidFill>
                <a:latin typeface="+mn-lt"/>
                <a:cs typeface="+mn-cs"/>
              </a:rPr>
              <a:t>Στράτη Παναγιώτα</a:t>
            </a:r>
          </a:p>
          <a:p>
            <a:pPr algn="ctr" fontAlgn="auto">
              <a:spcBef>
                <a:spcPts val="0"/>
              </a:spcBef>
              <a:spcAft>
                <a:spcPts val="0"/>
              </a:spcAft>
              <a:defRPr/>
            </a:pPr>
            <a:r>
              <a:rPr lang="el-GR" sz="2400" b="1" dirty="0">
                <a:solidFill>
                  <a:schemeClr val="accent5">
                    <a:lumMod val="50000"/>
                  </a:schemeClr>
                </a:solidFill>
                <a:latin typeface="+mn-lt"/>
                <a:cs typeface="+mn-cs"/>
              </a:rPr>
              <a:t>Διδάκτορας του Πανεπιστημίου Ιωαννίνων</a:t>
            </a:r>
          </a:p>
        </p:txBody>
      </p:sp>
      <p:sp>
        <p:nvSpPr>
          <p:cNvPr id="6" name="5 - Στρογγυλεμένο ορθογώνιο">
            <a:extLst>
              <a:ext uri="{FF2B5EF4-FFF2-40B4-BE49-F238E27FC236}">
                <a16:creationId xmlns:a16="http://schemas.microsoft.com/office/drawing/2014/main" id="{0C8F468C-048B-4C63-B072-0602050F92A3}"/>
              </a:ext>
            </a:extLst>
          </p:cNvPr>
          <p:cNvSpPr/>
          <p:nvPr/>
        </p:nvSpPr>
        <p:spPr>
          <a:xfrm>
            <a:off x="3565525" y="5462588"/>
            <a:ext cx="5786438" cy="100012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panagiotastrati@yahoo.gr</a:t>
            </a:r>
            <a:endParaRPr lang="el-GR" sz="24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319472DB-22A3-4DEB-995A-056A4473CAC8}"/>
              </a:ext>
            </a:extLst>
          </p:cNvPr>
          <p:cNvSpPr>
            <a:spLocks noGrp="1"/>
          </p:cNvSpPr>
          <p:nvPr>
            <p:ph type="dt" sz="quarter" idx="10"/>
          </p:nvPr>
        </p:nvSpPr>
        <p:spPr>
          <a:xfrm>
            <a:off x="8901113" y="6492875"/>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BE1FF23D-8884-4644-A7E2-68BD653F5031}"/>
              </a:ext>
            </a:extLst>
          </p:cNvPr>
          <p:cNvSpPr>
            <a:spLocks noGrp="1"/>
          </p:cNvSpPr>
          <p:nvPr>
            <p:ph type="ftr" sz="quarter" idx="11"/>
          </p:nvPr>
        </p:nvSpPr>
        <p:spPr>
          <a:xfrm>
            <a:off x="0" y="6276975"/>
            <a:ext cx="7543800" cy="365125"/>
          </a:xfrm>
        </p:spPr>
        <p:txBody>
          <a:bodyPr/>
          <a:lstStyle/>
          <a:p>
            <a:pPr>
              <a:defRPr/>
            </a:pPr>
            <a:r>
              <a:rPr lang="el-GR" dirty="0"/>
              <a:t>Παναγιώτα </a:t>
            </a:r>
            <a:r>
              <a:rPr lang="el-GR" dirty="0" err="1"/>
              <a:t>Στράτη</a:t>
            </a:r>
            <a:endParaRPr lang="en-US" dirty="0"/>
          </a:p>
        </p:txBody>
      </p:sp>
      <p:sp>
        <p:nvSpPr>
          <p:cNvPr id="4" name="3 - Θέση αριθμού διαφάνειας">
            <a:extLst>
              <a:ext uri="{FF2B5EF4-FFF2-40B4-BE49-F238E27FC236}">
                <a16:creationId xmlns:a16="http://schemas.microsoft.com/office/drawing/2014/main" id="{563D0C42-27BA-49F2-98EE-5AADEDF72C05}"/>
              </a:ext>
            </a:extLst>
          </p:cNvPr>
          <p:cNvSpPr>
            <a:spLocks noGrp="1"/>
          </p:cNvSpPr>
          <p:nvPr>
            <p:ph type="sldNum" sz="quarter" idx="12"/>
          </p:nvPr>
        </p:nvSpPr>
        <p:spPr>
          <a:xfrm>
            <a:off x="11641138" y="6292850"/>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98BBA9-CCC2-44A7-93AF-1BA27891A23C}" type="slidenum">
              <a:rPr lang="en-US" altLang="el-GR">
                <a:solidFill>
                  <a:srgbClr val="BFBFBF"/>
                </a:solidFill>
                <a:latin typeface="Century Gothic" panose="020B0502020202020204" pitchFamily="34" charset="0"/>
              </a:rPr>
              <a:pPr eaLnBrk="1" hangingPunct="1"/>
              <a:t>10</a:t>
            </a:fld>
            <a:endParaRPr lang="en-US" altLang="el-GR">
              <a:solidFill>
                <a:srgbClr val="BFBFBF"/>
              </a:solidFill>
              <a:latin typeface="Century Gothic" panose="020B0502020202020204" pitchFamily="34" charset="0"/>
            </a:endParaRPr>
          </a:p>
        </p:txBody>
      </p:sp>
      <p:sp>
        <p:nvSpPr>
          <p:cNvPr id="14341" name="4 - Ορθογώνιο">
            <a:extLst>
              <a:ext uri="{FF2B5EF4-FFF2-40B4-BE49-F238E27FC236}">
                <a16:creationId xmlns:a16="http://schemas.microsoft.com/office/drawing/2014/main" id="{AD00C331-45E5-488C-B5E5-464624EF6B67}"/>
              </a:ext>
            </a:extLst>
          </p:cNvPr>
          <p:cNvSpPr>
            <a:spLocks noChangeArrowheads="1"/>
          </p:cNvSpPr>
          <p:nvPr/>
        </p:nvSpPr>
        <p:spPr bwMode="auto">
          <a:xfrm>
            <a:off x="504825" y="311150"/>
            <a:ext cx="11145838" cy="56324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sz="2400" b="1">
              <a:solidFill>
                <a:schemeClr val="bg1"/>
              </a:solidFill>
              <a:latin typeface="Century Gothic" panose="020B0502020202020204" pitchFamily="34" charset="0"/>
            </a:endParaRPr>
          </a:p>
          <a:p>
            <a:pPr algn="just" eaLnBrk="1" hangingPunct="1"/>
            <a:r>
              <a:rPr lang="el-GR" altLang="el-GR" sz="2400" b="1">
                <a:solidFill>
                  <a:schemeClr val="bg1"/>
                </a:solidFill>
                <a:latin typeface="Century Gothic" panose="020B0502020202020204" pitchFamily="34" charset="0"/>
              </a:rPr>
              <a:t>Αυτό που μπορεί εύλογα κανείς να παρατηρήσει είναι ότι εάν και</a:t>
            </a:r>
          </a:p>
          <a:p>
            <a:pPr algn="just" eaLnBrk="1" hangingPunct="1"/>
            <a:r>
              <a:rPr lang="el-GR" altLang="el-GR" sz="2400" b="1">
                <a:solidFill>
                  <a:schemeClr val="bg1"/>
                </a:solidFill>
                <a:latin typeface="Century Gothic" panose="020B0502020202020204" pitchFamily="34" charset="0"/>
              </a:rPr>
              <a:t>οι ορισμοί είναι πολλοί διαφορετικοί για τις δυο κατηγορίες, συχνά οι</a:t>
            </a:r>
          </a:p>
          <a:p>
            <a:pPr algn="just" eaLnBrk="1" hangingPunct="1"/>
            <a:r>
              <a:rPr lang="el-GR" altLang="el-GR" sz="2400" b="1">
                <a:solidFill>
                  <a:srgbClr val="C00000"/>
                </a:solidFill>
                <a:latin typeface="Century Gothic" panose="020B0502020202020204" pitchFamily="34" charset="0"/>
              </a:rPr>
              <a:t>μετανάστες και οι πρόσφυγες </a:t>
            </a:r>
            <a:r>
              <a:rPr lang="el-GR" altLang="el-GR" sz="2400" b="1" u="sng">
                <a:solidFill>
                  <a:schemeClr val="bg1"/>
                </a:solidFill>
                <a:latin typeface="Century Gothic" panose="020B0502020202020204" pitchFamily="34" charset="0"/>
              </a:rPr>
              <a:t>αντιμετωπίζουν κοινά προβλήματα ως προς την εγκατάσταση τους στη χώρα υποδοχής </a:t>
            </a:r>
            <a:r>
              <a:rPr lang="el-GR" altLang="el-GR" sz="2400" b="1">
                <a:solidFill>
                  <a:schemeClr val="bg1"/>
                </a:solidFill>
                <a:latin typeface="Century Gothic" panose="020B0502020202020204" pitchFamily="34" charset="0"/>
              </a:rPr>
              <a:t>και συνεπώς, ως προς τις διαδικασίες ένταξης και ενσωμάτωσης τους στην κοινωνία της χώρας υποδοχής.</a:t>
            </a:r>
          </a:p>
          <a:p>
            <a:pPr algn="just" eaLnBrk="1" hangingPunct="1"/>
            <a:endParaRPr lang="el-GR" altLang="el-GR" sz="2400" b="1">
              <a:solidFill>
                <a:schemeClr val="bg1"/>
              </a:solidFill>
              <a:latin typeface="Century Gothic" panose="020B0502020202020204" pitchFamily="34" charset="0"/>
            </a:endParaRPr>
          </a:p>
          <a:p>
            <a:pPr algn="just" eaLnBrk="1" hangingPunct="1"/>
            <a:r>
              <a:rPr lang="el-GR" altLang="el-GR" sz="2400" b="1">
                <a:solidFill>
                  <a:schemeClr val="bg1"/>
                </a:solidFill>
                <a:latin typeface="Century Gothic" panose="020B0502020202020204" pitchFamily="34" charset="0"/>
              </a:rPr>
              <a:t> </a:t>
            </a:r>
            <a:r>
              <a:rPr lang="el-GR" altLang="el-GR" sz="2400" b="1">
                <a:solidFill>
                  <a:srgbClr val="C00000"/>
                </a:solidFill>
                <a:latin typeface="Century Gothic" panose="020B0502020202020204" pitchFamily="34" charset="0"/>
              </a:rPr>
              <a:t>Εάν και αποτελούν διαφορετικές νομικές και πολιτικές κατηγορίες </a:t>
            </a:r>
            <a:r>
              <a:rPr lang="el-GR" altLang="el-GR" sz="2400" b="1">
                <a:solidFill>
                  <a:schemeClr val="bg1"/>
                </a:solidFill>
                <a:latin typeface="Century Gothic" panose="020B0502020202020204" pitchFamily="34" charset="0"/>
              </a:rPr>
              <a:t>πληθυσμών, στο κοινωνικό επίπεδο προκαλούν κοινές κοινωνικές αναπαραστάσεις, </a:t>
            </a:r>
          </a:p>
          <a:p>
            <a:pPr algn="just" eaLnBrk="1" hangingPunct="1"/>
            <a:r>
              <a:rPr lang="el-GR" altLang="el-GR" sz="2400" b="1">
                <a:latin typeface="Century Gothic" panose="020B0502020202020204" pitchFamily="34" charset="0"/>
              </a:rPr>
              <a:t>οι ευρύτερες κοινωνικές ομάδες και τα μέσα μαζικής ενημέρωσης</a:t>
            </a:r>
            <a:r>
              <a:rPr lang="el-GR" altLang="el-GR" sz="2400" b="1">
                <a:solidFill>
                  <a:schemeClr val="bg1"/>
                </a:solidFill>
                <a:latin typeface="Century Gothic" panose="020B0502020202020204" pitchFamily="34" charset="0"/>
              </a:rPr>
              <a:t> τους αντιμετωπίζουν ως μια κοινωνική ομάδα, αλλά και οι ίδιοι αντιμετωπίζουν ως κύριο πρόβλημα από κοινού την κοινωνική τους ένταξη ή ενσωμάτωση σε μια δεδομένη και συγκεκριμένη κοινωνία.</a:t>
            </a:r>
          </a:p>
        </p:txBody>
      </p:sp>
      <p:sp>
        <p:nvSpPr>
          <p:cNvPr id="6" name="5 - Ραβδωτό δεξιό βέλος">
            <a:extLst>
              <a:ext uri="{FF2B5EF4-FFF2-40B4-BE49-F238E27FC236}">
                <a16:creationId xmlns:a16="http://schemas.microsoft.com/office/drawing/2014/main" id="{6C0E17FD-666E-4FFC-A108-E76EFF72E8D2}"/>
              </a:ext>
            </a:extLst>
          </p:cNvPr>
          <p:cNvSpPr/>
          <p:nvPr/>
        </p:nvSpPr>
        <p:spPr>
          <a:xfrm>
            <a:off x="0" y="661988"/>
            <a:ext cx="582613" cy="409575"/>
          </a:xfrm>
          <a:prstGeom prst="striped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Ραβδωτό δεξιό βέλος">
            <a:extLst>
              <a:ext uri="{FF2B5EF4-FFF2-40B4-BE49-F238E27FC236}">
                <a16:creationId xmlns:a16="http://schemas.microsoft.com/office/drawing/2014/main" id="{BBFB7EBF-169C-4F8E-B550-8E4320FD8391}"/>
              </a:ext>
            </a:extLst>
          </p:cNvPr>
          <p:cNvSpPr/>
          <p:nvPr/>
        </p:nvSpPr>
        <p:spPr>
          <a:xfrm>
            <a:off x="0" y="3227388"/>
            <a:ext cx="582613" cy="409575"/>
          </a:xfrm>
          <a:prstGeom prst="striped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3C10618E-F897-4BC7-9393-198C35AF8C8E}"/>
              </a:ext>
            </a:extLst>
          </p:cNvPr>
          <p:cNvSpPr>
            <a:spLocks noGrp="1"/>
          </p:cNvSpPr>
          <p:nvPr>
            <p:ph type="dt" sz="quarter" idx="10"/>
          </p:nvPr>
        </p:nvSpPr>
        <p:spPr>
          <a:xfrm>
            <a:off x="8837613" y="6416675"/>
            <a:ext cx="1600200" cy="4413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03F82187-D248-4712-B4C3-ABAC47D5A4D9}"/>
              </a:ext>
            </a:extLst>
          </p:cNvPr>
          <p:cNvSpPr>
            <a:spLocks noGrp="1"/>
          </p:cNvSpPr>
          <p:nvPr>
            <p:ph type="ftr" sz="quarter" idx="11"/>
          </p:nvPr>
        </p:nvSpPr>
        <p:spPr>
          <a:xfrm>
            <a:off x="258763" y="6492875"/>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BA27BA33-1898-40BF-9488-DCDF417CFD80}"/>
              </a:ext>
            </a:extLst>
          </p:cNvPr>
          <p:cNvSpPr>
            <a:spLocks noGrp="1"/>
          </p:cNvSpPr>
          <p:nvPr>
            <p:ph type="sldNum" sz="quarter" idx="12"/>
          </p:nvPr>
        </p:nvSpPr>
        <p:spPr>
          <a:xfrm>
            <a:off x="11380788" y="6229350"/>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39320A-1095-41E0-B944-99170BB1A15E}" type="slidenum">
              <a:rPr lang="en-US" altLang="el-GR">
                <a:solidFill>
                  <a:srgbClr val="BFBFBF"/>
                </a:solidFill>
                <a:latin typeface="Century Gothic" panose="020B0502020202020204" pitchFamily="34" charset="0"/>
              </a:rPr>
              <a:pPr eaLnBrk="1" hangingPunct="1"/>
              <a:t>11</a:t>
            </a:fld>
            <a:endParaRPr lang="en-US" altLang="el-GR">
              <a:solidFill>
                <a:srgbClr val="BFBFBF"/>
              </a:solidFill>
              <a:latin typeface="Century Gothic" panose="020B0502020202020204" pitchFamily="34" charset="0"/>
            </a:endParaRPr>
          </a:p>
        </p:txBody>
      </p:sp>
      <p:sp>
        <p:nvSpPr>
          <p:cNvPr id="15365" name="4 - Ορθογώνιο">
            <a:extLst>
              <a:ext uri="{FF2B5EF4-FFF2-40B4-BE49-F238E27FC236}">
                <a16:creationId xmlns:a16="http://schemas.microsoft.com/office/drawing/2014/main" id="{F692C2A7-C382-4458-8A77-6F036E8D683C}"/>
              </a:ext>
            </a:extLst>
          </p:cNvPr>
          <p:cNvSpPr>
            <a:spLocks noChangeArrowheads="1"/>
          </p:cNvSpPr>
          <p:nvPr/>
        </p:nvSpPr>
        <p:spPr bwMode="auto">
          <a:xfrm>
            <a:off x="520700" y="406400"/>
            <a:ext cx="11161713" cy="56324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l-GR" altLang="el-GR" sz="2400" b="1">
                <a:solidFill>
                  <a:schemeClr val="bg1"/>
                </a:solidFill>
                <a:latin typeface="Century Gothic" panose="020B0502020202020204" pitchFamily="34" charset="0"/>
              </a:rPr>
              <a:t>Τελευταία συχνά αναφέρεται ο όρος </a:t>
            </a:r>
            <a:r>
              <a:rPr lang="el-GR" altLang="el-GR" sz="2400" b="1">
                <a:solidFill>
                  <a:srgbClr val="C00000"/>
                </a:solidFill>
                <a:latin typeface="Century Gothic" panose="020B0502020202020204" pitchFamily="34" charset="0"/>
              </a:rPr>
              <a:t>«πολυπολυτισμική κοινωνία», </a:t>
            </a:r>
            <a:r>
              <a:rPr lang="el-GR" altLang="el-GR" sz="2400" b="1">
                <a:solidFill>
                  <a:schemeClr val="bg1"/>
                </a:solidFill>
                <a:latin typeface="Century Gothic" panose="020B0502020202020204" pitchFamily="34" charset="0"/>
              </a:rPr>
              <a:t>και πολλοί από εμάς πιστεύουν ότι πρόκειται για κάτι νέο, κάτι πρωτόγνωρο και πρωτοποριακό.</a:t>
            </a:r>
          </a:p>
          <a:p>
            <a:pPr eaLnBrk="1" hangingPunct="1">
              <a:lnSpc>
                <a:spcPct val="150000"/>
              </a:lnSpc>
            </a:pPr>
            <a:endParaRPr lang="el-GR" altLang="el-GR" sz="2400" b="1">
              <a:solidFill>
                <a:schemeClr val="bg1"/>
              </a:solidFill>
              <a:latin typeface="Century Gothic" panose="020B0502020202020204" pitchFamily="34" charset="0"/>
            </a:endParaRPr>
          </a:p>
          <a:p>
            <a:pPr algn="just" eaLnBrk="1" hangingPunct="1">
              <a:lnSpc>
                <a:spcPct val="150000"/>
              </a:lnSpc>
            </a:pPr>
            <a:r>
              <a:rPr lang="el-GR" altLang="el-GR" sz="2400" b="1">
                <a:solidFill>
                  <a:schemeClr val="bg1"/>
                </a:solidFill>
                <a:latin typeface="Century Gothic" panose="020B0502020202020204" pitchFamily="34" charset="0"/>
              </a:rPr>
              <a:t> Στην πραγματικότητα όμως ο όρος και ακόμη περισσότερο ο προβληματισμός που εμπεριέχει είναι αρκετά παλαιός, </a:t>
            </a:r>
          </a:p>
          <a:p>
            <a:pPr algn="just" eaLnBrk="1" hangingPunct="1">
              <a:lnSpc>
                <a:spcPct val="150000"/>
              </a:lnSpc>
            </a:pPr>
            <a:r>
              <a:rPr lang="el-GR" altLang="el-GR" sz="2400" b="1">
                <a:solidFill>
                  <a:schemeClr val="bg1"/>
                </a:solidFill>
                <a:latin typeface="Century Gothic" panose="020B0502020202020204" pitchFamily="34" charset="0"/>
              </a:rPr>
              <a:t>έλκει την καταγωγή του από τις μεγάλες μεταναστευτικές κοινωνίες των δύο τελευταίων αιώνων </a:t>
            </a:r>
            <a:r>
              <a:rPr lang="el-GR" altLang="el-GR" sz="2400" b="1">
                <a:latin typeface="Century Gothic" panose="020B0502020202020204" pitchFamily="34" charset="0"/>
              </a:rPr>
              <a:t>(Αμερική, Αυστραλία) </a:t>
            </a:r>
            <a:r>
              <a:rPr lang="el-GR" altLang="el-GR" sz="2400" b="1">
                <a:solidFill>
                  <a:schemeClr val="bg1"/>
                </a:solidFill>
                <a:latin typeface="Century Gothic" panose="020B0502020202020204" pitchFamily="34" charset="0"/>
              </a:rPr>
              <a:t>και την ανάγκη συνύπαρξης εθνολογικά και φυλετικά διαφορετικών κοινοτήτων μεταναστών στις νέες ηπείρους</a:t>
            </a:r>
          </a:p>
        </p:txBody>
      </p:sp>
      <p:sp>
        <p:nvSpPr>
          <p:cNvPr id="6" name="5 - Κορνίζα">
            <a:extLst>
              <a:ext uri="{FF2B5EF4-FFF2-40B4-BE49-F238E27FC236}">
                <a16:creationId xmlns:a16="http://schemas.microsoft.com/office/drawing/2014/main" id="{0793F230-50FE-45D3-A256-25EE497F3815}"/>
              </a:ext>
            </a:extLst>
          </p:cNvPr>
          <p:cNvSpPr/>
          <p:nvPr/>
        </p:nvSpPr>
        <p:spPr>
          <a:xfrm>
            <a:off x="0" y="568325"/>
            <a:ext cx="504825" cy="409575"/>
          </a:xfrm>
          <a:prstGeom prst="bevel">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Κορνίζα">
            <a:extLst>
              <a:ext uri="{FF2B5EF4-FFF2-40B4-BE49-F238E27FC236}">
                <a16:creationId xmlns:a16="http://schemas.microsoft.com/office/drawing/2014/main" id="{A2B9D6CE-E837-4328-9D91-F3BC330D34DA}"/>
              </a:ext>
            </a:extLst>
          </p:cNvPr>
          <p:cNvSpPr/>
          <p:nvPr/>
        </p:nvSpPr>
        <p:spPr>
          <a:xfrm>
            <a:off x="0" y="2659063"/>
            <a:ext cx="504825" cy="409575"/>
          </a:xfrm>
          <a:prstGeom prst="bevel">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2CE63509-0C09-4E16-92BA-A39CA5B06669}"/>
              </a:ext>
            </a:extLst>
          </p:cNvPr>
          <p:cNvSpPr>
            <a:spLocks noGrp="1"/>
          </p:cNvSpPr>
          <p:nvPr>
            <p:ph type="dt" sz="quarter" idx="10"/>
          </p:nvPr>
        </p:nvSpPr>
        <p:spPr>
          <a:xfrm>
            <a:off x="9042400" y="6492875"/>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5DC425DA-EF63-4768-9F98-3E96E1EF4736}"/>
              </a:ext>
            </a:extLst>
          </p:cNvPr>
          <p:cNvSpPr>
            <a:spLocks noGrp="1"/>
          </p:cNvSpPr>
          <p:nvPr>
            <p:ph type="ftr" sz="quarter" idx="11"/>
          </p:nvPr>
        </p:nvSpPr>
        <p:spPr>
          <a:xfrm>
            <a:off x="0" y="6492875"/>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49FF2D62-D314-4C6D-85C3-4A864784DBFC}"/>
              </a:ext>
            </a:extLst>
          </p:cNvPr>
          <p:cNvSpPr>
            <a:spLocks noGrp="1"/>
          </p:cNvSpPr>
          <p:nvPr>
            <p:ph type="sldNum" sz="quarter" idx="12"/>
          </p:nvPr>
        </p:nvSpPr>
        <p:spPr>
          <a:xfrm>
            <a:off x="11223625" y="6332538"/>
            <a:ext cx="550863" cy="525462"/>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B4ECFA-741E-41E2-83A2-98F6559947DB}" type="slidenum">
              <a:rPr lang="en-US" altLang="el-GR">
                <a:solidFill>
                  <a:srgbClr val="BFBFBF"/>
                </a:solidFill>
                <a:latin typeface="Century Gothic" panose="020B0502020202020204" pitchFamily="34" charset="0"/>
              </a:rPr>
              <a:pPr eaLnBrk="1" hangingPunct="1"/>
              <a:t>12</a:t>
            </a:fld>
            <a:endParaRPr lang="en-US" altLang="el-GR">
              <a:solidFill>
                <a:srgbClr val="BFBFBF"/>
              </a:solidFill>
              <a:latin typeface="Century Gothic" panose="020B0502020202020204" pitchFamily="34" charset="0"/>
            </a:endParaRPr>
          </a:p>
        </p:txBody>
      </p:sp>
      <p:sp>
        <p:nvSpPr>
          <p:cNvPr id="16389" name="4 - Ορθογώνιο">
            <a:extLst>
              <a:ext uri="{FF2B5EF4-FFF2-40B4-BE49-F238E27FC236}">
                <a16:creationId xmlns:a16="http://schemas.microsoft.com/office/drawing/2014/main" id="{2E38F95C-BC82-470D-86FF-B53341504508}"/>
              </a:ext>
            </a:extLst>
          </p:cNvPr>
          <p:cNvSpPr>
            <a:spLocks noChangeArrowheads="1"/>
          </p:cNvSpPr>
          <p:nvPr/>
        </p:nvSpPr>
        <p:spPr bwMode="auto">
          <a:xfrm>
            <a:off x="520700" y="217488"/>
            <a:ext cx="10531475" cy="61864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l-GR" altLang="el-GR" sz="2400" b="1">
                <a:latin typeface="Century Gothic" panose="020B0502020202020204" pitchFamily="34" charset="0"/>
              </a:rPr>
              <a:t>Δεν υπάρχει ένας συγκεκριμένος ορισμός για την έννοια της πολυπολιτισμικής κοινωνίας, αλλά υπάρχουν διαφορετικές οπτικές.</a:t>
            </a:r>
          </a:p>
          <a:p>
            <a:pPr algn="just" eaLnBrk="1" hangingPunct="1">
              <a:lnSpc>
                <a:spcPct val="150000"/>
              </a:lnSpc>
            </a:pPr>
            <a:endParaRPr lang="el-GR" altLang="el-GR" sz="2400" b="1">
              <a:latin typeface="Century Gothic" panose="020B0502020202020204" pitchFamily="34" charset="0"/>
            </a:endParaRPr>
          </a:p>
          <a:p>
            <a:pPr algn="just" eaLnBrk="1" hangingPunct="1">
              <a:lnSpc>
                <a:spcPct val="200000"/>
              </a:lnSpc>
            </a:pPr>
            <a:r>
              <a:rPr lang="el-GR" altLang="el-GR" sz="2400" b="1">
                <a:solidFill>
                  <a:schemeClr val="bg1"/>
                </a:solidFill>
                <a:latin typeface="Century Gothic" panose="020B0502020202020204" pitchFamily="34" charset="0"/>
              </a:rPr>
              <a:t> « </a:t>
            </a:r>
            <a:r>
              <a:rPr lang="el-GR" altLang="el-GR" sz="2400" b="1">
                <a:solidFill>
                  <a:srgbClr val="C00000"/>
                </a:solidFill>
                <a:latin typeface="Century Gothic" panose="020B0502020202020204" pitchFamily="34" charset="0"/>
              </a:rPr>
              <a:t>Σε επίπεδο περιγραφής </a:t>
            </a:r>
            <a:r>
              <a:rPr lang="el-GR" altLang="el-GR" sz="2400" b="1">
                <a:solidFill>
                  <a:schemeClr val="bg1"/>
                </a:solidFill>
                <a:latin typeface="Century Gothic" panose="020B0502020202020204" pitchFamily="34" charset="0"/>
              </a:rPr>
              <a:t>της πραγματικότητας είναι η ύπαρξη μιας </a:t>
            </a:r>
            <a:r>
              <a:rPr lang="el-GR" altLang="el-GR" sz="2400" b="1" u="sng">
                <a:solidFill>
                  <a:schemeClr val="bg1"/>
                </a:solidFill>
                <a:latin typeface="Century Gothic" panose="020B0502020202020204" pitchFamily="34" charset="0"/>
              </a:rPr>
              <a:t>εθνοτικής, πολιτισμικής πολλαπλότητας και ανομοιογένειας</a:t>
            </a:r>
            <a:r>
              <a:rPr lang="el-GR" altLang="el-GR" sz="2400" b="1">
                <a:solidFill>
                  <a:schemeClr val="bg1"/>
                </a:solidFill>
                <a:latin typeface="Century Gothic" panose="020B0502020202020204" pitchFamily="34" charset="0"/>
              </a:rPr>
              <a:t>. </a:t>
            </a:r>
          </a:p>
          <a:p>
            <a:pPr algn="just" eaLnBrk="1" hangingPunct="1">
              <a:lnSpc>
                <a:spcPct val="200000"/>
              </a:lnSpc>
            </a:pPr>
            <a:r>
              <a:rPr lang="el-GR" altLang="el-GR" sz="2400" b="1">
                <a:solidFill>
                  <a:srgbClr val="C00000"/>
                </a:solidFill>
                <a:latin typeface="Century Gothic" panose="020B0502020202020204" pitchFamily="34" charset="0"/>
              </a:rPr>
              <a:t>Σε κανονιστικό επίπεδο</a:t>
            </a:r>
            <a:r>
              <a:rPr lang="el-GR" altLang="el-GR" sz="2400" b="1">
                <a:solidFill>
                  <a:schemeClr val="bg1"/>
                </a:solidFill>
                <a:latin typeface="Century Gothic" panose="020B0502020202020204" pitchFamily="34" charset="0"/>
              </a:rPr>
              <a:t>, </a:t>
            </a:r>
            <a:r>
              <a:rPr lang="el-GR" altLang="el-GR" sz="2400" b="1" u="sng">
                <a:solidFill>
                  <a:schemeClr val="bg1"/>
                </a:solidFill>
                <a:latin typeface="Century Gothic" panose="020B0502020202020204" pitchFamily="34" charset="0"/>
              </a:rPr>
              <a:t>η ισότιμη συνύπαρξη ατόμων και ομάδων προερχομένων από διαφορετικές κουλτούρες και εθνότητες.</a:t>
            </a:r>
          </a:p>
          <a:p>
            <a:pPr algn="just" eaLnBrk="1" hangingPunct="1">
              <a:lnSpc>
                <a:spcPct val="200000"/>
              </a:lnSpc>
            </a:pPr>
            <a:r>
              <a:rPr lang="el-GR" altLang="el-GR" sz="2400" b="1">
                <a:solidFill>
                  <a:srgbClr val="C00000"/>
                </a:solidFill>
                <a:latin typeface="Century Gothic" panose="020B0502020202020204" pitchFamily="34" charset="0"/>
              </a:rPr>
              <a:t> Και σε επiπεδo κριτικής</a:t>
            </a:r>
            <a:r>
              <a:rPr lang="el-GR" altLang="el-GR" sz="2400" b="1">
                <a:solidFill>
                  <a:schemeClr val="bg1"/>
                </a:solidFill>
                <a:latin typeface="Century Gothic" panose="020B0502020202020204" pitchFamily="34" charset="0"/>
              </a:rPr>
              <a:t>, </a:t>
            </a:r>
            <a:r>
              <a:rPr lang="el-GR" altLang="el-GR" sz="2400" b="1" u="sng">
                <a:solidFill>
                  <a:schemeClr val="bg1"/>
                </a:solidFill>
                <a:latin typeface="Century Gothic" panose="020B0502020202020204" pitchFamily="34" charset="0"/>
              </a:rPr>
              <a:t>στρέφεται κατά των φραγμών, της εχθρότητας, των προκαταλήψεων, της διάκρισης και του ρατσισμού</a:t>
            </a:r>
            <a:r>
              <a:rPr lang="el-GR" altLang="el-GR" sz="2400" b="1">
                <a:solidFill>
                  <a:schemeClr val="bg1"/>
                </a:solidFill>
                <a:latin typeface="Century Gothic" panose="020B0502020202020204" pitchFamily="34"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4D794CF7-A34D-45FA-9EB0-DC400B76D2C6}"/>
              </a:ext>
            </a:extLst>
          </p:cNvPr>
          <p:cNvSpPr>
            <a:spLocks noGrp="1"/>
          </p:cNvSpPr>
          <p:nvPr>
            <p:ph type="dt" sz="quarter" idx="10"/>
          </p:nvPr>
        </p:nvSpPr>
        <p:spPr>
          <a:xfrm>
            <a:off x="8963025" y="6492875"/>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24B81B39-6E66-4FB8-B599-BD5B25877713}"/>
              </a:ext>
            </a:extLst>
          </p:cNvPr>
          <p:cNvSpPr>
            <a:spLocks noGrp="1"/>
          </p:cNvSpPr>
          <p:nvPr>
            <p:ph type="ftr" sz="quarter" idx="11"/>
          </p:nvPr>
        </p:nvSpPr>
        <p:spPr>
          <a:xfrm>
            <a:off x="684213" y="6492875"/>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27B6BA09-BE5E-4F15-884D-DE39FAA684EE}"/>
              </a:ext>
            </a:extLst>
          </p:cNvPr>
          <p:cNvSpPr>
            <a:spLocks noGrp="1"/>
          </p:cNvSpPr>
          <p:nvPr>
            <p:ph type="sldNum" sz="quarter" idx="12"/>
          </p:nvPr>
        </p:nvSpPr>
        <p:spPr>
          <a:xfrm>
            <a:off x="11412538" y="6229350"/>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622E22-67F5-44A3-AF6B-AEE0ADAEBDDD}" type="slidenum">
              <a:rPr lang="en-US" altLang="el-GR">
                <a:solidFill>
                  <a:srgbClr val="BFBFBF"/>
                </a:solidFill>
                <a:latin typeface="Century Gothic" panose="020B0502020202020204" pitchFamily="34" charset="0"/>
              </a:rPr>
              <a:pPr eaLnBrk="1" hangingPunct="1"/>
              <a:t>13</a:t>
            </a:fld>
            <a:endParaRPr lang="en-US" altLang="el-GR">
              <a:solidFill>
                <a:srgbClr val="BFBFBF"/>
              </a:solidFill>
              <a:latin typeface="Century Gothic" panose="020B0502020202020204" pitchFamily="34" charset="0"/>
            </a:endParaRPr>
          </a:p>
        </p:txBody>
      </p:sp>
      <p:sp>
        <p:nvSpPr>
          <p:cNvPr id="17413" name="4 - Ορθογώνιο">
            <a:extLst>
              <a:ext uri="{FF2B5EF4-FFF2-40B4-BE49-F238E27FC236}">
                <a16:creationId xmlns:a16="http://schemas.microsoft.com/office/drawing/2014/main" id="{7AA2A4A3-0E37-40C5-AA2B-28B9BD1EFE81}"/>
              </a:ext>
            </a:extLst>
          </p:cNvPr>
          <p:cNvSpPr>
            <a:spLocks noChangeArrowheads="1"/>
          </p:cNvSpPr>
          <p:nvPr/>
        </p:nvSpPr>
        <p:spPr bwMode="auto">
          <a:xfrm>
            <a:off x="425450" y="409575"/>
            <a:ext cx="10642600" cy="60944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chemeClr val="bg1"/>
                </a:solidFill>
                <a:latin typeface="Century Gothic" panose="020B0502020202020204" pitchFamily="34" charset="0"/>
              </a:rPr>
              <a:t>Για να χαρακτηρίσει σήμερα κανείς μια κοινωνία ως </a:t>
            </a:r>
            <a:r>
              <a:rPr lang="el-GR" altLang="el-GR" sz="2400" b="1">
                <a:solidFill>
                  <a:srgbClr val="FF0000"/>
                </a:solidFill>
                <a:latin typeface="Century Gothic" panose="020B0502020202020204" pitchFamily="34" charset="0"/>
              </a:rPr>
              <a:t>πολυπολιτισμική </a:t>
            </a:r>
            <a:r>
              <a:rPr lang="el-GR" altLang="el-GR" sz="2400" b="1">
                <a:solidFill>
                  <a:schemeClr val="bg1"/>
                </a:solidFill>
                <a:latin typeface="Century Gothic" panose="020B0502020202020204" pitchFamily="34" charset="0"/>
              </a:rPr>
              <a:t>δεν αρκεί αυτή να παρουσιάζει μόνο τα εξωτερικά χαρακτηριστικά της </a:t>
            </a:r>
            <a:r>
              <a:rPr lang="el-GR" altLang="el-GR" sz="2400" b="1" u="sng">
                <a:solidFill>
                  <a:schemeClr val="bg1"/>
                </a:solidFill>
                <a:latin typeface="Century Gothic" panose="020B0502020202020204" pitchFamily="34" charset="0"/>
              </a:rPr>
              <a:t>πολυγλωσσίας και της πολιτισμικής πολλαπλότητας</a:t>
            </a:r>
            <a:r>
              <a:rPr lang="el-GR" altLang="el-GR" sz="2400" b="1">
                <a:solidFill>
                  <a:schemeClr val="bg1"/>
                </a:solidFill>
                <a:latin typeface="Century Gothic" panose="020B0502020202020204" pitchFamily="34" charset="0"/>
              </a:rPr>
              <a:t>, </a:t>
            </a:r>
          </a:p>
          <a:p>
            <a:pPr eaLnBrk="1" hangingPunct="1"/>
            <a:r>
              <a:rPr lang="el-GR" altLang="el-GR" sz="2400" b="1">
                <a:latin typeface="Century Gothic" panose="020B0502020202020204" pitchFamily="34" charset="0"/>
              </a:rPr>
              <a:t>αλλά πρέπει</a:t>
            </a:r>
            <a:r>
              <a:rPr lang="el-GR" altLang="el-GR" sz="2400" b="1">
                <a:solidFill>
                  <a:schemeClr val="bg1"/>
                </a:solidFill>
                <a:latin typeface="Century Gothic" panose="020B0502020202020204" pitchFamily="34" charset="0"/>
              </a:rPr>
              <a:t> </a:t>
            </a:r>
          </a:p>
          <a:p>
            <a:pPr eaLnBrk="1" hangingPunct="1"/>
            <a:r>
              <a:rPr lang="el-GR" altLang="el-GR" sz="2400" b="1">
                <a:solidFill>
                  <a:schemeClr val="bg1"/>
                </a:solidFill>
                <a:latin typeface="Century Gothic" panose="020B0502020202020204" pitchFamily="34" charset="0"/>
              </a:rPr>
              <a:t>να είναι και οργανωμένη κοινωνικά και πολιτικά με τέτοιο τρόπο που </a:t>
            </a:r>
            <a:r>
              <a:rPr lang="el-GR" altLang="el-GR" sz="2400" b="1" u="sng">
                <a:solidFill>
                  <a:schemeClr val="bg1"/>
                </a:solidFill>
                <a:latin typeface="Century Gothic" panose="020B0502020202020204" pitchFamily="34" charset="0"/>
              </a:rPr>
              <a:t>να αναδεικνύεται ο σεβασμός και η κατανόηση για αυτήν την υπαρκτή δομή.</a:t>
            </a:r>
          </a:p>
          <a:p>
            <a:pPr eaLnBrk="1" hangingPunct="1"/>
            <a:endParaRPr lang="el-GR" altLang="el-GR" sz="2400" b="1">
              <a:solidFill>
                <a:schemeClr val="bg1"/>
              </a:solidFill>
              <a:latin typeface="Century Gothic" panose="020B0502020202020204" pitchFamily="34" charset="0"/>
            </a:endParaRPr>
          </a:p>
          <a:p>
            <a:pPr eaLnBrk="1" hangingPunct="1">
              <a:lnSpc>
                <a:spcPct val="150000"/>
              </a:lnSpc>
            </a:pPr>
            <a:r>
              <a:rPr lang="el-GR" altLang="el-GR" sz="2400" b="1">
                <a:solidFill>
                  <a:schemeClr val="bg1"/>
                </a:solidFill>
                <a:latin typeface="Century Gothic" panose="020B0502020202020204" pitchFamily="34" charset="0"/>
              </a:rPr>
              <a:t>Όλα τα μέλη μιας πολυπολιτισμικής κοινωνίας έχουν το δικαίωμα να ασκούν τα ίδια δικαιώματα και να έχουν τις ίδιες ευκαιρίες ανεξάρτητα σε ποια κοινωνικοπολιτική ομάδα ανήκουν. </a:t>
            </a:r>
          </a:p>
          <a:p>
            <a:pPr eaLnBrk="1" hangingPunct="1">
              <a:lnSpc>
                <a:spcPct val="150000"/>
              </a:lnSpc>
            </a:pPr>
            <a:r>
              <a:rPr lang="el-GR" altLang="el-GR" sz="2400" b="1" i="1">
                <a:solidFill>
                  <a:srgbClr val="C00000"/>
                </a:solidFill>
                <a:latin typeface="Century Gothic" panose="020B0502020202020204" pitchFamily="34" charset="0"/>
              </a:rPr>
              <a:t>Ακόμα έχουν το δικαίωμα να είναι διαφορετικοί και αυτό να γίνεται σεβαστό από όλους.</a:t>
            </a:r>
          </a:p>
          <a:p>
            <a:pPr eaLnBrk="1" hangingPunct="1"/>
            <a:endParaRPr lang="el-GR" altLang="el-GR">
              <a:latin typeface="Century Gothic" panose="020B0502020202020204" pitchFamily="34" charset="0"/>
            </a:endParaRPr>
          </a:p>
        </p:txBody>
      </p:sp>
      <p:sp>
        <p:nvSpPr>
          <p:cNvPr id="6" name="5 - Κορνίζα">
            <a:extLst>
              <a:ext uri="{FF2B5EF4-FFF2-40B4-BE49-F238E27FC236}">
                <a16:creationId xmlns:a16="http://schemas.microsoft.com/office/drawing/2014/main" id="{6FFE665C-4901-444B-A494-D02DEB8CA3C3}"/>
              </a:ext>
            </a:extLst>
          </p:cNvPr>
          <p:cNvSpPr/>
          <p:nvPr/>
        </p:nvSpPr>
        <p:spPr>
          <a:xfrm>
            <a:off x="0" y="473075"/>
            <a:ext cx="504825" cy="409575"/>
          </a:xfrm>
          <a:prstGeom prst="bevel">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Κορνίζα">
            <a:extLst>
              <a:ext uri="{FF2B5EF4-FFF2-40B4-BE49-F238E27FC236}">
                <a16:creationId xmlns:a16="http://schemas.microsoft.com/office/drawing/2014/main" id="{4DF8D77B-696E-4C4F-A5AD-6D737026AD2A}"/>
              </a:ext>
            </a:extLst>
          </p:cNvPr>
          <p:cNvSpPr/>
          <p:nvPr/>
        </p:nvSpPr>
        <p:spPr>
          <a:xfrm>
            <a:off x="0" y="3400425"/>
            <a:ext cx="504825" cy="409575"/>
          </a:xfrm>
          <a:prstGeom prst="bevel">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672F6A79-C758-438B-A979-F459D0A6CB08}"/>
              </a:ext>
            </a:extLst>
          </p:cNvPr>
          <p:cNvSpPr>
            <a:spLocks noGrp="1"/>
          </p:cNvSpPr>
          <p:nvPr>
            <p:ph type="dt" sz="quarter" idx="10"/>
          </p:nvPr>
        </p:nvSpPr>
        <p:spPr>
          <a:xfrm>
            <a:off x="8869363" y="6492875"/>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F22B5378-9CDD-405A-B2C4-FAFCC2495181}"/>
              </a:ext>
            </a:extLst>
          </p:cNvPr>
          <p:cNvSpPr>
            <a:spLocks noGrp="1"/>
          </p:cNvSpPr>
          <p:nvPr>
            <p:ph type="ftr" sz="quarter" idx="11"/>
          </p:nvPr>
        </p:nvSpPr>
        <p:spPr>
          <a:xfrm>
            <a:off x="322263" y="6245225"/>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88D5B3D5-E2CB-42BA-8685-C8AFFDE8BD61}"/>
              </a:ext>
            </a:extLst>
          </p:cNvPr>
          <p:cNvSpPr>
            <a:spLocks noGrp="1"/>
          </p:cNvSpPr>
          <p:nvPr>
            <p:ph type="sldNum" sz="quarter" idx="12"/>
          </p:nvPr>
        </p:nvSpPr>
        <p:spPr>
          <a:xfrm>
            <a:off x="11641138" y="6292850"/>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E91992-BBF3-41AB-A536-C30E9C5A76F3}" type="slidenum">
              <a:rPr lang="en-US" altLang="el-GR">
                <a:solidFill>
                  <a:srgbClr val="BFBFBF"/>
                </a:solidFill>
                <a:latin typeface="Century Gothic" panose="020B0502020202020204" pitchFamily="34" charset="0"/>
              </a:rPr>
              <a:pPr eaLnBrk="1" hangingPunct="1"/>
              <a:t>14</a:t>
            </a:fld>
            <a:endParaRPr lang="en-US" altLang="el-GR">
              <a:solidFill>
                <a:srgbClr val="BFBFBF"/>
              </a:solidFill>
              <a:latin typeface="Century Gothic" panose="020B0502020202020204" pitchFamily="34" charset="0"/>
            </a:endParaRPr>
          </a:p>
        </p:txBody>
      </p:sp>
      <p:sp>
        <p:nvSpPr>
          <p:cNvPr id="18437" name="4 - Ορθογώνιο">
            <a:extLst>
              <a:ext uri="{FF2B5EF4-FFF2-40B4-BE49-F238E27FC236}">
                <a16:creationId xmlns:a16="http://schemas.microsoft.com/office/drawing/2014/main" id="{BBA3070D-3AE3-4757-A80D-459611E766DF}"/>
              </a:ext>
            </a:extLst>
          </p:cNvPr>
          <p:cNvSpPr>
            <a:spLocks noChangeArrowheads="1"/>
          </p:cNvSpPr>
          <p:nvPr/>
        </p:nvSpPr>
        <p:spPr bwMode="auto">
          <a:xfrm>
            <a:off x="0" y="188913"/>
            <a:ext cx="11982450" cy="59102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l-GR" sz="2400" b="1">
                <a:latin typeface="Century Gothic" panose="020B0502020202020204" pitchFamily="34" charset="0"/>
              </a:rPr>
              <a:t>Είναι γεγονός ότι όλες οι κοινωνίες, στη σημερινή εποχή είναι</a:t>
            </a:r>
            <a:r>
              <a:rPr lang="en-US" altLang="el-GR" sz="2400" b="1">
                <a:latin typeface="Century Gothic" panose="020B0502020202020204" pitchFamily="34" charset="0"/>
              </a:rPr>
              <a:t> </a:t>
            </a:r>
            <a:r>
              <a:rPr lang="el-GR" altLang="el-GR" sz="2400" b="1">
                <a:latin typeface="Century Gothic" panose="020B0502020202020204" pitchFamily="34" charset="0"/>
              </a:rPr>
              <a:t>πολυπολιτισμικές.</a:t>
            </a:r>
          </a:p>
          <a:p>
            <a:pPr algn="just" eaLnBrk="1" hangingPunct="1"/>
            <a:r>
              <a:rPr lang="el-GR" altLang="el-GR" sz="2400" b="1">
                <a:latin typeface="Century Gothic" panose="020B0502020202020204" pitchFamily="34" charset="0"/>
              </a:rPr>
              <a:t> </a:t>
            </a:r>
            <a:r>
              <a:rPr lang="el-GR" altLang="el-GR" sz="2400" b="1">
                <a:solidFill>
                  <a:schemeClr val="bg1"/>
                </a:solidFill>
                <a:latin typeface="Century Gothic" panose="020B0502020202020204" pitchFamily="34" charset="0"/>
              </a:rPr>
              <a:t>Για να μπορέσουν να συνυπάρξουν λοιπόν όλοι αυτοί</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οι διαφορετικοί πολιτισμοί μέσα σε μια χώρα είναι απαραίτητο η</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εκάστοτε κοινωνία να πάρει κάποια μέτρα για την προστασία όλων των</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ανθρώπων που κατοικούν σε αυτή. </a:t>
            </a:r>
          </a:p>
          <a:p>
            <a:pPr algn="just" eaLnBrk="1" hangingPunct="1"/>
            <a:endParaRPr lang="el-GR" altLang="el-GR" sz="2400" b="1">
              <a:solidFill>
                <a:schemeClr val="bg1"/>
              </a:solidFill>
              <a:latin typeface="Century Gothic" panose="020B0502020202020204" pitchFamily="34" charset="0"/>
            </a:endParaRPr>
          </a:p>
          <a:p>
            <a:pPr algn="just" eaLnBrk="1" hangingPunct="1"/>
            <a:r>
              <a:rPr lang="el-GR" altLang="el-GR" sz="2400" b="1">
                <a:solidFill>
                  <a:schemeClr val="bg1"/>
                </a:solidFill>
                <a:latin typeface="Century Gothic" panose="020B0502020202020204" pitchFamily="34" charset="0"/>
              </a:rPr>
              <a:t>Ο κυριότερος σταθμός στην ιστορία των ανθρωπίνων δικαιωμάτων</a:t>
            </a:r>
          </a:p>
          <a:p>
            <a:pPr algn="just" eaLnBrk="1" hangingPunct="1"/>
            <a:r>
              <a:rPr lang="el-GR" altLang="el-GR" sz="2400" b="1">
                <a:solidFill>
                  <a:schemeClr val="bg1"/>
                </a:solidFill>
                <a:latin typeface="Century Gothic" panose="020B0502020202020204" pitchFamily="34" charset="0"/>
              </a:rPr>
              <a:t>Αποτελεί</a:t>
            </a:r>
            <a:r>
              <a:rPr lang="en-US" altLang="el-GR" sz="2400" b="1">
                <a:solidFill>
                  <a:schemeClr val="bg1"/>
                </a:solidFill>
                <a:latin typeface="Century Gothic" panose="020B0502020202020204" pitchFamily="34" charset="0"/>
              </a:rPr>
              <a:t>:</a:t>
            </a:r>
            <a:r>
              <a:rPr lang="el-GR" altLang="el-GR" sz="2400" b="1">
                <a:solidFill>
                  <a:schemeClr val="bg1"/>
                </a:solidFill>
                <a:latin typeface="Century Gothic" panose="020B0502020202020204" pitchFamily="34" charset="0"/>
              </a:rPr>
              <a:t> </a:t>
            </a:r>
          </a:p>
          <a:p>
            <a:pPr algn="just" eaLnBrk="1" hangingPunct="1">
              <a:buFont typeface="Wingdings" panose="05000000000000000000" pitchFamily="2" charset="2"/>
              <a:buChar char="ü"/>
            </a:pPr>
            <a:r>
              <a:rPr lang="el-GR" altLang="el-GR" sz="2400" b="1">
                <a:solidFill>
                  <a:srgbClr val="C00000"/>
                </a:solidFill>
                <a:latin typeface="Century Gothic" panose="020B0502020202020204" pitchFamily="34" charset="0"/>
              </a:rPr>
              <a:t>η ίδρυση του Οργανισμού Ηνωμένων Εθνών (ΟΗΕ) </a:t>
            </a:r>
          </a:p>
          <a:p>
            <a:pPr algn="just" eaLnBrk="1" hangingPunct="1">
              <a:buFont typeface="Wingdings" panose="05000000000000000000" pitchFamily="2" charset="2"/>
              <a:buChar char="ü"/>
            </a:pPr>
            <a:r>
              <a:rPr lang="el-GR" altLang="el-GR" sz="2400" b="1">
                <a:solidFill>
                  <a:srgbClr val="C00000"/>
                </a:solidFill>
                <a:latin typeface="Century Gothic" panose="020B0502020202020204" pitchFamily="34" charset="0"/>
              </a:rPr>
              <a:t>και η Οικουμενική Διακήρυξη των δικαιωμάτων του ανθρώπου στις 10</a:t>
            </a:r>
            <a:r>
              <a:rPr lang="en-US" altLang="el-GR" sz="2400" b="1">
                <a:solidFill>
                  <a:srgbClr val="C00000"/>
                </a:solidFill>
                <a:latin typeface="Century Gothic" panose="020B0502020202020204" pitchFamily="34" charset="0"/>
              </a:rPr>
              <a:t> </a:t>
            </a:r>
            <a:r>
              <a:rPr lang="el-GR" altLang="el-GR" sz="2400" b="1">
                <a:solidFill>
                  <a:srgbClr val="C00000"/>
                </a:solidFill>
                <a:latin typeface="Century Gothic" panose="020B0502020202020204" pitchFamily="34" charset="0"/>
              </a:rPr>
              <a:t>Δεκεμβρίου 1948'"</a:t>
            </a:r>
          </a:p>
          <a:p>
            <a:pPr algn="just" eaLnBrk="1" hangingPunct="1"/>
            <a:r>
              <a:rPr lang="el-GR" altLang="el-GR" sz="2400" b="1">
                <a:solidFill>
                  <a:schemeClr val="bg1"/>
                </a:solidFill>
                <a:latin typeface="Century Gothic" panose="020B0502020202020204" pitchFamily="34" charset="0"/>
              </a:rPr>
              <a:t>Τα δικαιώματα του ανθρώπου αποκτούν</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οικουμενική εμβέλεια ως θεμέλιο και κριτήριο της παγκόσμιας ειρήνης</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και ανοίγονται δυνατότητες διεθνούς προστασίας τους.</a:t>
            </a:r>
          </a:p>
          <a:p>
            <a:pPr algn="just" eaLnBrk="1" hangingPunct="1"/>
            <a:r>
              <a:rPr lang="el-GR" altLang="el-GR" sz="2400" b="1" i="1">
                <a:solidFill>
                  <a:srgbClr val="C00000"/>
                </a:solidFill>
                <a:latin typeface="Century Gothic" panose="020B0502020202020204" pitchFamily="34" charset="0"/>
              </a:rPr>
              <a:t>Τα κύρια χαρακτηριστικά των ανθρωπίνων δικαιωμάτων είναι η</a:t>
            </a:r>
            <a:r>
              <a:rPr lang="en-US" altLang="el-GR" sz="2400" b="1" i="1">
                <a:solidFill>
                  <a:srgbClr val="C00000"/>
                </a:solidFill>
                <a:latin typeface="Century Gothic" panose="020B0502020202020204" pitchFamily="34" charset="0"/>
              </a:rPr>
              <a:t> </a:t>
            </a:r>
            <a:r>
              <a:rPr lang="el-GR" altLang="el-GR" sz="2400" b="1" i="1">
                <a:solidFill>
                  <a:srgbClr val="C00000"/>
                </a:solidFill>
                <a:latin typeface="Century Gothic" panose="020B0502020202020204" pitchFamily="34" charset="0"/>
              </a:rPr>
              <a:t>οικουμενικότητα.</a:t>
            </a:r>
          </a:p>
          <a:p>
            <a:pPr eaLnBrk="1" hangingPunct="1"/>
            <a:endParaRPr lang="el-GR" altLang="el-GR">
              <a:latin typeface="Century Gothic" panose="020B0502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83B7D6AB-60C3-42D3-8FDD-94A104C2C7A0}"/>
              </a:ext>
            </a:extLst>
          </p:cNvPr>
          <p:cNvSpPr>
            <a:spLocks noGrp="1"/>
          </p:cNvSpPr>
          <p:nvPr>
            <p:ph type="dt" sz="quarter" idx="10"/>
          </p:nvPr>
        </p:nvSpPr>
        <p:spPr>
          <a:xfrm>
            <a:off x="8916988" y="6492875"/>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B67FA334-3ECD-4534-A4A6-AADFEEE1F1A2}"/>
              </a:ext>
            </a:extLst>
          </p:cNvPr>
          <p:cNvSpPr>
            <a:spLocks noGrp="1"/>
          </p:cNvSpPr>
          <p:nvPr>
            <p:ph type="ftr" sz="quarter" idx="11"/>
          </p:nvPr>
        </p:nvSpPr>
        <p:spPr>
          <a:xfrm>
            <a:off x="258763" y="6492875"/>
            <a:ext cx="7543800" cy="365125"/>
          </a:xfrm>
        </p:spPr>
        <p:txBody>
          <a:bodyPr/>
          <a:lstStyle/>
          <a:p>
            <a:pPr>
              <a:defRPr/>
            </a:pPr>
            <a:r>
              <a:rPr lang="el-GR" dirty="0"/>
              <a:t>Παναγιώτα </a:t>
            </a:r>
            <a:r>
              <a:rPr lang="el-GR" dirty="0" err="1"/>
              <a:t>Στράτη</a:t>
            </a:r>
            <a:endParaRPr lang="en-US" dirty="0"/>
          </a:p>
        </p:txBody>
      </p:sp>
      <p:sp>
        <p:nvSpPr>
          <p:cNvPr id="4" name="3 - Θέση αριθμού διαφάνειας">
            <a:extLst>
              <a:ext uri="{FF2B5EF4-FFF2-40B4-BE49-F238E27FC236}">
                <a16:creationId xmlns:a16="http://schemas.microsoft.com/office/drawing/2014/main" id="{05EB3C90-26A0-4241-B1A6-81F71BC57E97}"/>
              </a:ext>
            </a:extLst>
          </p:cNvPr>
          <p:cNvSpPr>
            <a:spLocks noGrp="1"/>
          </p:cNvSpPr>
          <p:nvPr>
            <p:ph type="sldNum" sz="quarter" idx="12"/>
          </p:nvPr>
        </p:nvSpPr>
        <p:spPr>
          <a:xfrm>
            <a:off x="1144428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1C4CE3-4D93-4664-8D16-8EC65BE39201}" type="slidenum">
              <a:rPr lang="en-US" altLang="el-GR">
                <a:solidFill>
                  <a:srgbClr val="BFBFBF"/>
                </a:solidFill>
                <a:latin typeface="Century Gothic" panose="020B0502020202020204" pitchFamily="34" charset="0"/>
              </a:rPr>
              <a:pPr eaLnBrk="1" hangingPunct="1"/>
              <a:t>15</a:t>
            </a:fld>
            <a:endParaRPr lang="en-US" altLang="el-GR">
              <a:solidFill>
                <a:srgbClr val="BFBFBF"/>
              </a:solidFill>
              <a:latin typeface="Century Gothic" panose="020B0502020202020204" pitchFamily="34" charset="0"/>
            </a:endParaRPr>
          </a:p>
        </p:txBody>
      </p:sp>
      <p:sp>
        <p:nvSpPr>
          <p:cNvPr id="19461" name="4 - Ορθογώνιο">
            <a:extLst>
              <a:ext uri="{FF2B5EF4-FFF2-40B4-BE49-F238E27FC236}">
                <a16:creationId xmlns:a16="http://schemas.microsoft.com/office/drawing/2014/main" id="{8DDD5A5D-879C-4C8F-9718-2707D59E0973}"/>
              </a:ext>
            </a:extLst>
          </p:cNvPr>
          <p:cNvSpPr>
            <a:spLocks noChangeArrowheads="1"/>
          </p:cNvSpPr>
          <p:nvPr/>
        </p:nvSpPr>
        <p:spPr bwMode="auto">
          <a:xfrm>
            <a:off x="709613" y="368300"/>
            <a:ext cx="11004550" cy="59102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l-GR" sz="2400" b="1">
                <a:latin typeface="Century Gothic" panose="020B0502020202020204" pitchFamily="34" charset="0"/>
              </a:rPr>
              <a:t>Κύριος στόχος </a:t>
            </a:r>
            <a:r>
              <a:rPr lang="el-GR" altLang="el-GR" sz="2400" b="1">
                <a:solidFill>
                  <a:schemeClr val="bg1"/>
                </a:solidFill>
                <a:latin typeface="Century Gothic" panose="020B0502020202020204" pitchFamily="34" charset="0"/>
              </a:rPr>
              <a:t>είναι η καλλιέργεια</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στάσεων</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ανεκτικότητας,</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σεβασμού και αλληλεγγύης</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απέναντι στα ανθρώπινα</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δικαιώματα. </a:t>
            </a:r>
          </a:p>
          <a:p>
            <a:pPr algn="just" eaLnBrk="1" hangingPunct="1"/>
            <a:r>
              <a:rPr lang="el-GR" altLang="el-GR" sz="2400" b="1">
                <a:latin typeface="Century Gothic" panose="020B0502020202020204" pitchFamily="34" charset="0"/>
              </a:rPr>
              <a:t>Επίσης</a:t>
            </a:r>
            <a:r>
              <a:rPr lang="en-US" altLang="el-GR" sz="2400" b="1">
                <a:latin typeface="Century Gothic" panose="020B0502020202020204" pitchFamily="34" charset="0"/>
              </a:rPr>
              <a:t> </a:t>
            </a:r>
            <a:r>
              <a:rPr lang="el-GR" altLang="el-GR" sz="2400" b="1">
                <a:latin typeface="Century Gothic" panose="020B0502020202020204" pitchFamily="34" charset="0"/>
              </a:rPr>
              <a:t>είναι σημαντικό </a:t>
            </a:r>
            <a:r>
              <a:rPr lang="el-GR" altLang="el-GR" sz="2400" b="1">
                <a:solidFill>
                  <a:schemeClr val="bg1"/>
                </a:solidFill>
                <a:latin typeface="Century Gothic" panose="020B0502020202020204" pitchFamily="34" charset="0"/>
              </a:rPr>
              <a:t>να παρέχονται</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γνώσεις για τα ανθρώπινα δικαιώματα και τους θεσμούς που δημιουργήθηκαν</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για την εφαρμογή τους. </a:t>
            </a:r>
          </a:p>
          <a:p>
            <a:pPr algn="just" eaLnBrk="1" hangingPunct="1"/>
            <a:r>
              <a:rPr lang="el-GR" altLang="el-GR" sz="2400" b="1">
                <a:solidFill>
                  <a:schemeClr val="bg1"/>
                </a:solidFill>
                <a:latin typeface="Century Gothic" panose="020B0502020202020204" pitchFamily="34" charset="0"/>
              </a:rPr>
              <a:t>Τα</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παιδιά θα πρέπει να συνειδητοποιήσουν τους τρόπους και τα μέσα με τα οποία τα ανθρώπινα δικαιώματα μπορούν να μεταφραστούν σε κοινωνική και πολιτική πραγματικότητα.</a:t>
            </a:r>
          </a:p>
          <a:p>
            <a:pPr algn="just" eaLnBrk="1" hangingPunct="1"/>
            <a:endParaRPr lang="el-GR" altLang="el-GR" sz="2400" b="1">
              <a:solidFill>
                <a:schemeClr val="bg1"/>
              </a:solidFill>
              <a:latin typeface="Century Gothic" panose="020B0502020202020204" pitchFamily="34" charset="0"/>
            </a:endParaRPr>
          </a:p>
          <a:p>
            <a:pPr algn="just" eaLnBrk="1" hangingPunct="1"/>
            <a:r>
              <a:rPr lang="en-US" altLang="el-GR" sz="2400" b="1">
                <a:solidFill>
                  <a:schemeClr val="bg1"/>
                </a:solidFill>
                <a:latin typeface="Century Gothic" panose="020B0502020202020204" pitchFamily="34" charset="0"/>
              </a:rPr>
              <a:t> </a:t>
            </a:r>
            <a:r>
              <a:rPr lang="el-GR" altLang="el-GR" sz="2400" b="1">
                <a:latin typeface="Century Gothic" panose="020B0502020202020204" pitchFamily="34" charset="0"/>
              </a:rPr>
              <a:t>Όπως είναι γνωστό ένα από τα κύρια χαρακτηριστικά των ανθρωπίνων δικαιωμάτων είναι η καθολικότητα και η οικουμενικότητα. </a:t>
            </a:r>
          </a:p>
          <a:p>
            <a:pPr algn="just" eaLnBrk="1" hangingPunct="1"/>
            <a:endParaRPr lang="el-GR" altLang="el-GR" sz="2400" b="1">
              <a:solidFill>
                <a:schemeClr val="bg1"/>
              </a:solidFill>
              <a:latin typeface="Century Gothic" panose="020B0502020202020204" pitchFamily="34" charset="0"/>
            </a:endParaRPr>
          </a:p>
          <a:p>
            <a:pPr algn="just" eaLnBrk="1" hangingPunct="1"/>
            <a:r>
              <a:rPr lang="el-GR" altLang="el-GR" sz="2400" b="1" i="1">
                <a:solidFill>
                  <a:srgbClr val="C00000"/>
                </a:solidFill>
                <a:latin typeface="Century Gothic" panose="020B0502020202020204" pitchFamily="34" charset="0"/>
              </a:rPr>
              <a:t>Αυτό σημαίνει ότι ανήκουν σε όλους τους ανθρώπους ανεξαρτήτου φύλου, καταγωγής, θρησκεύματος, ηλικίας. Και βέβαια δεν μπορούμε να μην συμπεριλάβουμε τα παιδιά όλου του κόσμου.</a:t>
            </a:r>
          </a:p>
          <a:p>
            <a:pPr eaLnBrk="1" hangingPunct="1"/>
            <a:endParaRPr lang="el-GR" altLang="el-GR">
              <a:latin typeface="Century Gothic" panose="020B0502020202020204" pitchFamily="34" charset="0"/>
            </a:endParaRPr>
          </a:p>
        </p:txBody>
      </p:sp>
      <p:sp>
        <p:nvSpPr>
          <p:cNvPr id="6" name="5 - Ραβδωτό δεξιό βέλος">
            <a:extLst>
              <a:ext uri="{FF2B5EF4-FFF2-40B4-BE49-F238E27FC236}">
                <a16:creationId xmlns:a16="http://schemas.microsoft.com/office/drawing/2014/main" id="{A7F817E8-6103-42C0-B709-1EF0C4C56919}"/>
              </a:ext>
            </a:extLst>
          </p:cNvPr>
          <p:cNvSpPr/>
          <p:nvPr/>
        </p:nvSpPr>
        <p:spPr>
          <a:xfrm>
            <a:off x="0" y="409575"/>
            <a:ext cx="757238" cy="457200"/>
          </a:xfrm>
          <a:prstGeom prst="striped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Ραβδωτό δεξιό βέλος">
            <a:extLst>
              <a:ext uri="{FF2B5EF4-FFF2-40B4-BE49-F238E27FC236}">
                <a16:creationId xmlns:a16="http://schemas.microsoft.com/office/drawing/2014/main" id="{3288B431-00F7-4FE5-83B0-8EEF670C2BCC}"/>
              </a:ext>
            </a:extLst>
          </p:cNvPr>
          <p:cNvSpPr/>
          <p:nvPr/>
        </p:nvSpPr>
        <p:spPr>
          <a:xfrm>
            <a:off x="0" y="2128838"/>
            <a:ext cx="757238" cy="457200"/>
          </a:xfrm>
          <a:prstGeom prst="striped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B35F2223-3C32-44C5-98BB-94EA0D0A1ED7}"/>
              </a:ext>
            </a:extLst>
          </p:cNvPr>
          <p:cNvSpPr>
            <a:spLocks noGrp="1"/>
          </p:cNvSpPr>
          <p:nvPr>
            <p:ph type="dt" sz="quarter" idx="10"/>
          </p:nvPr>
        </p:nvSpPr>
        <p:spPr>
          <a:xfrm>
            <a:off x="8789988" y="6492875"/>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B8FACC91-734E-4B6D-AA8C-2F814444BD2D}"/>
              </a:ext>
            </a:extLst>
          </p:cNvPr>
          <p:cNvSpPr>
            <a:spLocks noGrp="1"/>
          </p:cNvSpPr>
          <p:nvPr>
            <p:ph type="ftr" sz="quarter" idx="11"/>
          </p:nvPr>
        </p:nvSpPr>
        <p:spPr>
          <a:xfrm>
            <a:off x="0" y="6492875"/>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BACD888D-89EC-42DF-B928-8214E0FF1A6A}"/>
              </a:ext>
            </a:extLst>
          </p:cNvPr>
          <p:cNvSpPr>
            <a:spLocks noGrp="1"/>
          </p:cNvSpPr>
          <p:nvPr>
            <p:ph type="sldNum" sz="quarter" idx="12"/>
          </p:nvPr>
        </p:nvSpPr>
        <p:spPr>
          <a:xfrm>
            <a:off x="11349038" y="62769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72BA1F-724E-460E-ACC8-CD3D783FC0A6}" type="slidenum">
              <a:rPr lang="en-US" altLang="el-GR">
                <a:solidFill>
                  <a:srgbClr val="BFBFBF"/>
                </a:solidFill>
                <a:latin typeface="Century Gothic" panose="020B0502020202020204" pitchFamily="34" charset="0"/>
              </a:rPr>
              <a:pPr eaLnBrk="1" hangingPunct="1"/>
              <a:t>16</a:t>
            </a:fld>
            <a:endParaRPr lang="en-US" altLang="el-GR">
              <a:solidFill>
                <a:srgbClr val="BFBFBF"/>
              </a:solidFill>
              <a:latin typeface="Century Gothic" panose="020B0502020202020204" pitchFamily="34" charset="0"/>
            </a:endParaRPr>
          </a:p>
        </p:txBody>
      </p:sp>
      <p:sp>
        <p:nvSpPr>
          <p:cNvPr id="20485" name="5 - Ορθογώνιο">
            <a:extLst>
              <a:ext uri="{FF2B5EF4-FFF2-40B4-BE49-F238E27FC236}">
                <a16:creationId xmlns:a16="http://schemas.microsoft.com/office/drawing/2014/main" id="{62AAECB9-A1AC-4C66-A705-9D52BDD970B0}"/>
              </a:ext>
            </a:extLst>
          </p:cNvPr>
          <p:cNvSpPr>
            <a:spLocks noChangeArrowheads="1"/>
          </p:cNvSpPr>
          <p:nvPr/>
        </p:nvSpPr>
        <p:spPr bwMode="auto">
          <a:xfrm>
            <a:off x="977900" y="246063"/>
            <a:ext cx="10577513" cy="32321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l-GR" sz="2400" b="1">
                <a:solidFill>
                  <a:srgbClr val="C00000"/>
                </a:solidFill>
                <a:latin typeface="Century Gothic" panose="020B0502020202020204" pitchFamily="34" charset="0"/>
              </a:rPr>
              <a:t>Όλα τα παιδιά έχουν δικαίωμα στη μάθηση</a:t>
            </a:r>
            <a:r>
              <a:rPr lang="el-GR" altLang="el-GR" sz="2400" b="1">
                <a:solidFill>
                  <a:schemeClr val="bg1"/>
                </a:solidFill>
                <a:latin typeface="Century Gothic" panose="020B0502020202020204" pitchFamily="34" charset="0"/>
              </a:rPr>
              <a:t>, και το δικαίωμα να</a:t>
            </a:r>
          </a:p>
          <a:p>
            <a:pPr algn="just" eaLnBrk="1" hangingPunct="1"/>
            <a:r>
              <a:rPr lang="el-GR" altLang="el-GR" sz="2400" b="1">
                <a:solidFill>
                  <a:schemeClr val="bg1"/>
                </a:solidFill>
                <a:latin typeface="Century Gothic" panose="020B0502020202020204" pitchFamily="34" charset="0"/>
              </a:rPr>
              <a:t>χρησιμοποιούν τη μητρική τους γλώσσα, κατά τη διάρκεια της</a:t>
            </a:r>
          </a:p>
          <a:p>
            <a:pPr algn="just" eaLnBrk="1" hangingPunct="1"/>
            <a:r>
              <a:rPr lang="el-GR" altLang="el-GR" sz="2400" b="1">
                <a:solidFill>
                  <a:schemeClr val="bg1"/>
                </a:solidFill>
                <a:latin typeface="Century Gothic" panose="020B0502020202020204" pitchFamily="34" charset="0"/>
              </a:rPr>
              <a:t>διδασκαλίας και όχι τα πάντα να διδάσκονται με βάση τη γλώσσα της χώρας υποδοχής. </a:t>
            </a:r>
          </a:p>
          <a:p>
            <a:pPr algn="just" eaLnBrk="1" hangingPunct="1"/>
            <a:r>
              <a:rPr lang="el-GR" altLang="el-GR" sz="2400" b="1">
                <a:latin typeface="Century Gothic" panose="020B0502020202020204" pitchFamily="34" charset="0"/>
              </a:rPr>
              <a:t>Ακόμα μέσα στο σχολείο πρέπει να τους αναγνωρίζεται το δικαίωμα του να μιλήσουν και να εκφραστούν για τις πολιτιστικές τους συνήθειες, ήθη και έθιμα.</a:t>
            </a:r>
          </a:p>
          <a:p>
            <a:pPr eaLnBrk="1" hangingPunct="1"/>
            <a:endParaRPr lang="el-GR" altLang="el-GR">
              <a:latin typeface="Century Gothic" panose="020B0502020202020204" pitchFamily="34" charset="0"/>
            </a:endParaRPr>
          </a:p>
          <a:p>
            <a:pPr eaLnBrk="1" hangingPunct="1"/>
            <a:endParaRPr lang="el-GR" altLang="el-GR">
              <a:latin typeface="Century Gothic" panose="020B0502020202020204" pitchFamily="34" charset="0"/>
            </a:endParaRPr>
          </a:p>
        </p:txBody>
      </p:sp>
      <p:sp>
        <p:nvSpPr>
          <p:cNvPr id="20486" name="6 - Ορθογώνιο">
            <a:extLst>
              <a:ext uri="{FF2B5EF4-FFF2-40B4-BE49-F238E27FC236}">
                <a16:creationId xmlns:a16="http://schemas.microsoft.com/office/drawing/2014/main" id="{595836E8-6E89-4B83-9A81-3C2587DBBDA7}"/>
              </a:ext>
            </a:extLst>
          </p:cNvPr>
          <p:cNvSpPr>
            <a:spLocks noChangeArrowheads="1"/>
          </p:cNvSpPr>
          <p:nvPr/>
        </p:nvSpPr>
        <p:spPr bwMode="auto">
          <a:xfrm>
            <a:off x="946150" y="3965575"/>
            <a:ext cx="10704513" cy="2308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l-GR" altLang="el-GR" sz="2400" b="1">
                <a:solidFill>
                  <a:schemeClr val="bg1"/>
                </a:solidFill>
                <a:latin typeface="Century Gothic" panose="020B0502020202020204" pitchFamily="34" charset="0"/>
              </a:rPr>
              <a:t>Με την </a:t>
            </a:r>
            <a:r>
              <a:rPr lang="el-GR" altLang="el-GR" sz="2400" b="1">
                <a:solidFill>
                  <a:srgbClr val="C00000"/>
                </a:solidFill>
                <a:latin typeface="Century Gothic" panose="020B0502020202020204" pitchFamily="34" charset="0"/>
              </a:rPr>
              <a:t>Οικουμενική Διακήρυξη των δικαιωμάτων του παιδιού </a:t>
            </a:r>
            <a:r>
              <a:rPr lang="el-GR" altLang="el-GR" sz="2400" b="1">
                <a:solidFill>
                  <a:schemeClr val="bg1"/>
                </a:solidFill>
                <a:latin typeface="Century Gothic" panose="020B0502020202020204" pitchFamily="34" charset="0"/>
              </a:rPr>
              <a:t>τα Συμβαλλόμενα Κράτη «αναγνώρισαν το δικαίωμα του παιδιού στην εκπαίδευση και, ιδιαίτερα, την επίτευξη της άσκησης του δικαιώματος αυτού προοδευτικά και στη βάση της ισότητας των ευκαιριών.</a:t>
            </a:r>
          </a:p>
        </p:txBody>
      </p:sp>
      <p:sp>
        <p:nvSpPr>
          <p:cNvPr id="7" name="6 - Ραβδωτό δεξιό βέλος">
            <a:extLst>
              <a:ext uri="{FF2B5EF4-FFF2-40B4-BE49-F238E27FC236}">
                <a16:creationId xmlns:a16="http://schemas.microsoft.com/office/drawing/2014/main" id="{10DF012D-1661-4563-A7FF-88E544E3285C}"/>
              </a:ext>
            </a:extLst>
          </p:cNvPr>
          <p:cNvSpPr/>
          <p:nvPr/>
        </p:nvSpPr>
        <p:spPr>
          <a:xfrm>
            <a:off x="0" y="284163"/>
            <a:ext cx="757238" cy="457200"/>
          </a:xfrm>
          <a:prstGeom prst="striped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7 - Ραβδωτό δεξιό βέλος">
            <a:extLst>
              <a:ext uri="{FF2B5EF4-FFF2-40B4-BE49-F238E27FC236}">
                <a16:creationId xmlns:a16="http://schemas.microsoft.com/office/drawing/2014/main" id="{217D3610-15B5-4A9A-A7C9-4C3F984726DA}"/>
              </a:ext>
            </a:extLst>
          </p:cNvPr>
          <p:cNvSpPr/>
          <p:nvPr/>
        </p:nvSpPr>
        <p:spPr>
          <a:xfrm>
            <a:off x="0" y="3814763"/>
            <a:ext cx="757238" cy="457200"/>
          </a:xfrm>
          <a:prstGeom prst="striped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81714CF0-70D5-4CEC-9F11-FEE88A84412C}"/>
              </a:ext>
            </a:extLst>
          </p:cNvPr>
          <p:cNvSpPr>
            <a:spLocks noGrp="1"/>
          </p:cNvSpPr>
          <p:nvPr>
            <p:ph type="dt" sz="quarter" idx="10"/>
          </p:nvPr>
        </p:nvSpPr>
        <p:spPr>
          <a:xfrm>
            <a:off x="8821738" y="6492875"/>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58E9A535-994F-4899-B865-411A34655968}"/>
              </a:ext>
            </a:extLst>
          </p:cNvPr>
          <p:cNvSpPr>
            <a:spLocks noGrp="1"/>
          </p:cNvSpPr>
          <p:nvPr>
            <p:ph type="ftr" sz="quarter" idx="11"/>
          </p:nvPr>
        </p:nvSpPr>
        <p:spPr>
          <a:xfrm>
            <a:off x="0" y="6261100"/>
            <a:ext cx="7543800" cy="365125"/>
          </a:xfrm>
        </p:spPr>
        <p:txBody>
          <a:bodyPr/>
          <a:lstStyle/>
          <a:p>
            <a:pPr>
              <a:defRPr/>
            </a:pPr>
            <a:r>
              <a:rPr lang="el-GR" dirty="0"/>
              <a:t>Παναγιώτα </a:t>
            </a:r>
            <a:r>
              <a:rPr lang="el-GR" dirty="0" err="1"/>
              <a:t>Στράτη</a:t>
            </a:r>
            <a:endParaRPr lang="en-US" dirty="0"/>
          </a:p>
        </p:txBody>
      </p:sp>
      <p:sp>
        <p:nvSpPr>
          <p:cNvPr id="4" name="3 - Θέση αριθμού διαφάνειας">
            <a:extLst>
              <a:ext uri="{FF2B5EF4-FFF2-40B4-BE49-F238E27FC236}">
                <a16:creationId xmlns:a16="http://schemas.microsoft.com/office/drawing/2014/main" id="{380FB715-7CD4-4795-B598-0341049439F1}"/>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8926DE-E863-4984-85D1-B742932D3E7E}" type="slidenum">
              <a:rPr lang="en-US" altLang="el-GR">
                <a:solidFill>
                  <a:srgbClr val="BFBFBF"/>
                </a:solidFill>
                <a:latin typeface="Century Gothic" panose="020B0502020202020204" pitchFamily="34" charset="0"/>
              </a:rPr>
              <a:pPr eaLnBrk="1" hangingPunct="1"/>
              <a:t>17</a:t>
            </a:fld>
            <a:endParaRPr lang="en-US" altLang="el-GR">
              <a:solidFill>
                <a:srgbClr val="BFBFBF"/>
              </a:solidFill>
              <a:latin typeface="Century Gothic" panose="020B0502020202020204" pitchFamily="34" charset="0"/>
            </a:endParaRPr>
          </a:p>
        </p:txBody>
      </p:sp>
      <p:sp>
        <p:nvSpPr>
          <p:cNvPr id="21509" name="4 - Ορθογώνιο">
            <a:extLst>
              <a:ext uri="{FF2B5EF4-FFF2-40B4-BE49-F238E27FC236}">
                <a16:creationId xmlns:a16="http://schemas.microsoft.com/office/drawing/2014/main" id="{7A7B8473-7951-4C18-87B2-DAE438D2B5A0}"/>
              </a:ext>
            </a:extLst>
          </p:cNvPr>
          <p:cNvSpPr>
            <a:spLocks noChangeArrowheads="1"/>
          </p:cNvSpPr>
          <p:nvPr/>
        </p:nvSpPr>
        <p:spPr bwMode="auto">
          <a:xfrm>
            <a:off x="188913" y="0"/>
            <a:ext cx="11809412" cy="67405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sz="2400" b="1">
              <a:latin typeface="Century Gothic" panose="020B0502020202020204" pitchFamily="34" charset="0"/>
            </a:endParaRPr>
          </a:p>
          <a:p>
            <a:pPr eaLnBrk="1" hangingPunct="1"/>
            <a:r>
              <a:rPr lang="el-GR" altLang="el-GR" sz="2400" b="1">
                <a:latin typeface="Century Gothic" panose="020B0502020202020204" pitchFamily="34" charset="0"/>
              </a:rPr>
              <a:t>«Τα ανθρώπινα δικαιώματα είναι δικαιώματα όλων των ανθρώπων και μέσα από την εκπαίδευση μπορούμε να τα γνωρίσουμε και κυρίως να μάθουμε να τα διεκδικούμε»  </a:t>
            </a:r>
          </a:p>
          <a:p>
            <a:pPr eaLnBrk="1" hangingPunct="1"/>
            <a:endParaRPr lang="el-GR" altLang="el-GR" sz="2400" b="1">
              <a:solidFill>
                <a:schemeClr val="bg1"/>
              </a:solidFill>
              <a:latin typeface="Century Gothic" panose="020B0502020202020204" pitchFamily="34" charset="0"/>
            </a:endParaRPr>
          </a:p>
          <a:p>
            <a:pPr eaLnBrk="1" hangingPunct="1">
              <a:buFont typeface="Wingdings" panose="05000000000000000000" pitchFamily="2" charset="2"/>
              <a:buChar char="ü"/>
            </a:pPr>
            <a:r>
              <a:rPr lang="el-GR" altLang="el-GR" sz="2400" b="1" u="sng">
                <a:solidFill>
                  <a:schemeClr val="bg1"/>
                </a:solidFill>
                <a:latin typeface="Century Gothic" panose="020B0502020202020204" pitchFamily="34" charset="0"/>
              </a:rPr>
              <a:t>Το σχολείο </a:t>
            </a:r>
            <a:r>
              <a:rPr lang="el-GR" altLang="el-GR" sz="2400" b="1">
                <a:solidFill>
                  <a:schemeClr val="bg1"/>
                </a:solidFill>
                <a:latin typeface="Century Gothic" panose="020B0502020202020204" pitchFamily="34" charset="0"/>
              </a:rPr>
              <a:t>είναι ένας πολύ σημαντικός παράγοντας που μπορεί να</a:t>
            </a:r>
          </a:p>
          <a:p>
            <a:pPr eaLnBrk="1" hangingPunct="1"/>
            <a:r>
              <a:rPr lang="el-GR" altLang="el-GR" sz="2400" b="1">
                <a:solidFill>
                  <a:schemeClr val="bg1"/>
                </a:solidFill>
                <a:latin typeface="Century Gothic" panose="020B0502020202020204" pitchFamily="34" charset="0"/>
              </a:rPr>
              <a:t>επηρεάσει τις γνώσεις των παιδιών σε συνάρτηση με τα δικαιώματα του ανθρώπου αλλά και τρόπους διεκδίκησης αυτών που τους ανήκουν. </a:t>
            </a:r>
          </a:p>
          <a:p>
            <a:pPr eaLnBrk="1" hangingPunct="1"/>
            <a:endParaRPr lang="el-GR" altLang="el-GR" sz="2400" b="1">
              <a:solidFill>
                <a:schemeClr val="bg1"/>
              </a:solidFill>
              <a:latin typeface="Century Gothic" panose="020B0502020202020204" pitchFamily="34" charset="0"/>
            </a:endParaRPr>
          </a:p>
          <a:p>
            <a:pPr eaLnBrk="1" hangingPunct="1"/>
            <a:r>
              <a:rPr lang="el-GR" altLang="el-GR" sz="2400" b="1">
                <a:solidFill>
                  <a:schemeClr val="bg1"/>
                </a:solidFill>
                <a:latin typeface="Century Gothic" panose="020B0502020202020204" pitchFamily="34" charset="0"/>
              </a:rPr>
              <a:t>Ήδη από την εποχή των δημοκρατικών μεταρρυθμιστικώνεκπαιδευτικών κινημάτων, </a:t>
            </a:r>
            <a:r>
              <a:rPr lang="el-GR" altLang="el-GR" sz="2400" b="1">
                <a:latin typeface="Century Gothic" panose="020B0502020202020204" pitchFamily="34" charset="0"/>
              </a:rPr>
              <a:t>«δημοκρατικό» </a:t>
            </a:r>
            <a:r>
              <a:rPr lang="el-GR" altLang="el-GR" sz="2400" b="1">
                <a:solidFill>
                  <a:schemeClr val="bg1"/>
                </a:solidFill>
                <a:latin typeface="Century Gothic" panose="020B0502020202020204" pitchFamily="34" charset="0"/>
              </a:rPr>
              <a:t>ονομαζόταν ένα σχολείο, στο οποίο θα μπορούσαν να φοιτήσουν όλα τα παιδιά για να προετοιμαστούν κατάλληλα για τη ζωή.</a:t>
            </a:r>
          </a:p>
          <a:p>
            <a:pPr eaLnBrk="1" hangingPunct="1"/>
            <a:endParaRPr lang="el-GR" altLang="el-GR" sz="2400" b="1">
              <a:solidFill>
                <a:schemeClr val="bg1"/>
              </a:solidFill>
              <a:latin typeface="Century Gothic" panose="020B0502020202020204" pitchFamily="34" charset="0"/>
            </a:endParaRPr>
          </a:p>
          <a:p>
            <a:pPr eaLnBrk="1" hangingPunct="1"/>
            <a:r>
              <a:rPr lang="el-GR" altLang="el-GR" sz="2400" b="1">
                <a:solidFill>
                  <a:schemeClr val="bg1"/>
                </a:solidFill>
                <a:latin typeface="Century Gothic" panose="020B0502020202020204" pitchFamily="34" charset="0"/>
              </a:rPr>
              <a:t> </a:t>
            </a:r>
            <a:r>
              <a:rPr lang="el-GR" altLang="el-GR" sz="2400" b="1" i="1">
                <a:solidFill>
                  <a:srgbClr val="C00000"/>
                </a:solidFill>
                <a:latin typeface="Century Gothic" panose="020B0502020202020204" pitchFamily="34" charset="0"/>
              </a:rPr>
              <a:t>Όλα τα παιδιά έχουν το δικαίωμα σε όλα τα μορφωτικά αγαθά, κατάλληλα προσανατολισμένα σε συγκεκριμένα θέματα, των οποίων η γνώση είναι απαραίτητη για την «κατάκτηση» του κόσμου.</a:t>
            </a:r>
          </a:p>
          <a:p>
            <a:pPr eaLnBrk="1" hangingPunct="1"/>
            <a:endParaRPr lang="el-GR" altLang="el-GR" sz="2400" b="1">
              <a:solidFill>
                <a:schemeClr val="bg1"/>
              </a:solidFill>
              <a:latin typeface="Century Gothic" panose="020B0502020202020204" pitchFamily="34" charset="0"/>
            </a:endParaRPr>
          </a:p>
          <a:p>
            <a:pPr eaLnBrk="1" hangingPunct="1"/>
            <a:endParaRPr lang="el-GR" altLang="el-GR" sz="2400" b="1">
              <a:solidFill>
                <a:schemeClr val="bg1"/>
              </a:solidFill>
              <a:latin typeface="Century Gothic" panose="020B0502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98B156FF-4784-4943-AFA4-6E5B22DE3B0C}"/>
              </a:ext>
            </a:extLst>
          </p:cNvPr>
          <p:cNvSpPr>
            <a:spLocks noGrp="1"/>
          </p:cNvSpPr>
          <p:nvPr>
            <p:ph type="dt" sz="quarter" idx="10"/>
          </p:nvPr>
        </p:nvSpPr>
        <p:spPr>
          <a:xfrm>
            <a:off x="8837613" y="6229350"/>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E240FF86-0EA4-48CC-A134-3DE825EADFFD}"/>
              </a:ext>
            </a:extLst>
          </p:cNvPr>
          <p:cNvSpPr>
            <a:spLocks noGrp="1"/>
          </p:cNvSpPr>
          <p:nvPr>
            <p:ph type="ftr" sz="quarter" idx="11"/>
          </p:nvPr>
        </p:nvSpPr>
        <p:spPr>
          <a:xfrm>
            <a:off x="352425" y="6151563"/>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98C06061-95D6-4FCA-9B75-BD79F04ADD48}"/>
              </a:ext>
            </a:extLst>
          </p:cNvPr>
          <p:cNvSpPr>
            <a:spLocks noGrp="1"/>
          </p:cNvSpPr>
          <p:nvPr>
            <p:ph type="sldNum" sz="quarter" idx="12"/>
          </p:nvPr>
        </p:nvSpPr>
        <p:spPr>
          <a:xfrm>
            <a:off x="11239500" y="6167438"/>
            <a:ext cx="550863"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A5C879-DC28-4F9F-91AF-A184FB753E4B}" type="slidenum">
              <a:rPr lang="en-US" altLang="el-GR">
                <a:solidFill>
                  <a:srgbClr val="BFBFBF"/>
                </a:solidFill>
                <a:latin typeface="Century Gothic" panose="020B0502020202020204" pitchFamily="34" charset="0"/>
              </a:rPr>
              <a:pPr eaLnBrk="1" hangingPunct="1"/>
              <a:t>18</a:t>
            </a:fld>
            <a:endParaRPr lang="en-US" altLang="el-GR">
              <a:solidFill>
                <a:srgbClr val="BFBFBF"/>
              </a:solidFill>
              <a:latin typeface="Century Gothic" panose="020B0502020202020204" pitchFamily="34" charset="0"/>
            </a:endParaRPr>
          </a:p>
        </p:txBody>
      </p:sp>
      <p:sp>
        <p:nvSpPr>
          <p:cNvPr id="22533" name="4 - Ορθογώνιο">
            <a:extLst>
              <a:ext uri="{FF2B5EF4-FFF2-40B4-BE49-F238E27FC236}">
                <a16:creationId xmlns:a16="http://schemas.microsoft.com/office/drawing/2014/main" id="{8317E496-1BF4-49D9-953A-2D742A2DF759}"/>
              </a:ext>
            </a:extLst>
          </p:cNvPr>
          <p:cNvSpPr>
            <a:spLocks noChangeArrowheads="1"/>
          </p:cNvSpPr>
          <p:nvPr/>
        </p:nvSpPr>
        <p:spPr bwMode="auto">
          <a:xfrm>
            <a:off x="1276350" y="1092200"/>
            <a:ext cx="9807575" cy="3786188"/>
          </a:xfrm>
          <a:prstGeom prst="rect">
            <a:avLst/>
          </a:prstGeom>
          <a:solidFill>
            <a:schemeClr val="accent2"/>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200000"/>
              </a:lnSpc>
            </a:pPr>
            <a:r>
              <a:rPr lang="el-GR" altLang="el-GR" sz="2400" b="1">
                <a:solidFill>
                  <a:schemeClr val="bg1"/>
                </a:solidFill>
                <a:latin typeface="Century Gothic" panose="020B0502020202020204" pitchFamily="34" charset="0"/>
              </a:rPr>
              <a:t>Η απομάκρυνση των παιδιών από το σχολείο, οδηγεί ταυτόχρονα και στην απομάκρυνση από το υπόλοιπο κοινωνικό σύνολο και απομόνωση του κάθε παιδιού στον εαυτό του. Το φαινόμενο του κοινωνικού αποκλεισμού είναι πολύπλοκο και βιώνετε συνεχώς από πάρα πολλά παιδιά, αλλά και ενήλικες.</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9B27046A-E4D8-43C0-B05D-EA13A73309D4}"/>
              </a:ext>
            </a:extLst>
          </p:cNvPr>
          <p:cNvSpPr>
            <a:spLocks noGrp="1"/>
          </p:cNvSpPr>
          <p:nvPr>
            <p:ph type="dt" sz="quarter" idx="10"/>
          </p:nvPr>
        </p:nvSpPr>
        <p:spPr>
          <a:xfrm>
            <a:off x="8821738" y="6492875"/>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C063503D-4AEA-411C-B584-C44A70F2D086}"/>
              </a:ext>
            </a:extLst>
          </p:cNvPr>
          <p:cNvSpPr>
            <a:spLocks noGrp="1"/>
          </p:cNvSpPr>
          <p:nvPr>
            <p:ph type="ftr" sz="quarter" idx="11"/>
          </p:nvPr>
        </p:nvSpPr>
        <p:spPr>
          <a:xfrm>
            <a:off x="0" y="6492875"/>
            <a:ext cx="7543800" cy="365125"/>
          </a:xfrm>
        </p:spPr>
        <p:txBody>
          <a:bodyPr/>
          <a:lstStyle/>
          <a:p>
            <a:pPr>
              <a:defRPr/>
            </a:pPr>
            <a:r>
              <a:rPr lang="el-GR" dirty="0"/>
              <a:t>Παναγιώτα </a:t>
            </a:r>
            <a:r>
              <a:rPr lang="el-GR" dirty="0" err="1"/>
              <a:t>Στράτη</a:t>
            </a:r>
            <a:endParaRPr lang="en-US" dirty="0"/>
          </a:p>
        </p:txBody>
      </p:sp>
      <p:sp>
        <p:nvSpPr>
          <p:cNvPr id="4" name="3 - Θέση αριθμού διαφάνειας">
            <a:extLst>
              <a:ext uri="{FF2B5EF4-FFF2-40B4-BE49-F238E27FC236}">
                <a16:creationId xmlns:a16="http://schemas.microsoft.com/office/drawing/2014/main" id="{C8295DE3-5386-45D5-847C-A65ABCBF034C}"/>
              </a:ext>
            </a:extLst>
          </p:cNvPr>
          <p:cNvSpPr>
            <a:spLocks noGrp="1"/>
          </p:cNvSpPr>
          <p:nvPr>
            <p:ph type="sldNum" sz="quarter" idx="12"/>
          </p:nvPr>
        </p:nvSpPr>
        <p:spPr>
          <a:xfrm>
            <a:off x="11364913" y="6261100"/>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E2D56B-F4FF-4981-B9D7-E8E329E8CA4B}" type="slidenum">
              <a:rPr lang="en-US" altLang="el-GR">
                <a:solidFill>
                  <a:srgbClr val="BFBFBF"/>
                </a:solidFill>
                <a:latin typeface="Century Gothic" panose="020B0502020202020204" pitchFamily="34" charset="0"/>
              </a:rPr>
              <a:pPr eaLnBrk="1" hangingPunct="1"/>
              <a:t>19</a:t>
            </a:fld>
            <a:endParaRPr lang="en-US" altLang="el-GR">
              <a:solidFill>
                <a:srgbClr val="BFBFBF"/>
              </a:solidFill>
              <a:latin typeface="Century Gothic" panose="020B0502020202020204" pitchFamily="34" charset="0"/>
            </a:endParaRPr>
          </a:p>
        </p:txBody>
      </p:sp>
      <p:sp>
        <p:nvSpPr>
          <p:cNvPr id="23557" name="4 - Ορθογώνιο">
            <a:extLst>
              <a:ext uri="{FF2B5EF4-FFF2-40B4-BE49-F238E27FC236}">
                <a16:creationId xmlns:a16="http://schemas.microsoft.com/office/drawing/2014/main" id="{0C75E6C1-14E5-4F5B-A833-52D802304A1C}"/>
              </a:ext>
            </a:extLst>
          </p:cNvPr>
          <p:cNvSpPr>
            <a:spLocks noChangeArrowheads="1"/>
          </p:cNvSpPr>
          <p:nvPr/>
        </p:nvSpPr>
        <p:spPr bwMode="auto">
          <a:xfrm>
            <a:off x="0" y="360363"/>
            <a:ext cx="11855450" cy="63706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l-GR" altLang="el-GR" sz="2400" b="1">
                <a:solidFill>
                  <a:schemeClr val="bg1"/>
                </a:solidFill>
                <a:latin typeface="Century Gothic" panose="020B0502020202020204" pitchFamily="34" charset="0"/>
              </a:rPr>
              <a:t>Για να γίνει πιο κατανοητή η έννοια του στερεότυπου αλλά και της προκατάληψης, αξίζει να επισημανθούν οι κατηγοριοποιήσεις που κάνουμε με το μυαλό μας για τους άλλους.</a:t>
            </a:r>
          </a:p>
          <a:p>
            <a:pPr eaLnBrk="1" hangingPunct="1">
              <a:buFont typeface="Wingdings" panose="05000000000000000000" pitchFamily="2" charset="2"/>
              <a:buChar char="q"/>
            </a:pPr>
            <a:r>
              <a:rPr lang="el-GR" altLang="el-GR" sz="2400" b="1">
                <a:solidFill>
                  <a:schemeClr val="bg1"/>
                </a:solidFill>
                <a:latin typeface="Century Gothic" panose="020B0502020202020204" pitchFamily="34" charset="0"/>
              </a:rPr>
              <a:t> Οι </a:t>
            </a:r>
            <a:r>
              <a:rPr lang="el-GR" altLang="el-GR" sz="2400" b="1">
                <a:latin typeface="Century Gothic" panose="020B0502020202020204" pitchFamily="34" charset="0"/>
              </a:rPr>
              <a:t>«κατηγοριοποιήσεις» </a:t>
            </a:r>
            <a:r>
              <a:rPr lang="el-GR" altLang="el-GR" sz="2400" b="1">
                <a:solidFill>
                  <a:schemeClr val="bg1"/>
                </a:solidFill>
                <a:latin typeface="Century Gothic" panose="020B0502020202020204" pitchFamily="34" charset="0"/>
              </a:rPr>
              <a:t>είναι νοητικές διεργασίες στην καθημερινή μας ζωή και συμβαίνουν πολύ συχνά και πολλές φορές ασυναίσθητα. </a:t>
            </a:r>
          </a:p>
          <a:p>
            <a:pPr eaLnBrk="1" hangingPunct="1"/>
            <a:endParaRPr lang="el-GR" altLang="el-GR" sz="2400" b="1">
              <a:solidFill>
                <a:schemeClr val="bg1"/>
              </a:solidFill>
              <a:latin typeface="Century Gothic" panose="020B0502020202020204" pitchFamily="34" charset="0"/>
            </a:endParaRPr>
          </a:p>
          <a:p>
            <a:pPr eaLnBrk="1" hangingPunct="1">
              <a:buFont typeface="Wingdings" panose="05000000000000000000" pitchFamily="2" charset="2"/>
              <a:buChar char="q"/>
            </a:pPr>
            <a:r>
              <a:rPr lang="el-GR" altLang="el-GR" sz="2400" b="1">
                <a:latin typeface="Century Gothic" panose="020B0502020202020204" pitchFamily="34" charset="0"/>
              </a:rPr>
              <a:t>Δεν είναι λίγες οι φορές που προσδιορίζουμε τους ανθρώπους και τους ομαδοποιούμε σε κατηγορίες με βάση ένα κοινό τους χαρακτηριστικό. </a:t>
            </a:r>
          </a:p>
          <a:p>
            <a:pPr eaLnBrk="1" hangingPunct="1"/>
            <a:endParaRPr lang="el-GR" altLang="el-GR" sz="2400" b="1">
              <a:solidFill>
                <a:schemeClr val="bg1"/>
              </a:solidFill>
              <a:latin typeface="Century Gothic" panose="020B0502020202020204" pitchFamily="34" charset="0"/>
            </a:endParaRPr>
          </a:p>
          <a:p>
            <a:pPr eaLnBrk="1" hangingPunct="1">
              <a:buFont typeface="Wingdings" panose="05000000000000000000" pitchFamily="2" charset="2"/>
              <a:buChar char="q"/>
            </a:pPr>
            <a:r>
              <a:rPr lang="el-GR" altLang="el-GR" sz="2400" b="1">
                <a:solidFill>
                  <a:schemeClr val="bg1"/>
                </a:solidFill>
                <a:latin typeface="Century Gothic" panose="020B0502020202020204" pitchFamily="34" charset="0"/>
              </a:rPr>
              <a:t>Αυτοί οι άνθρωποι μπορεί να μην έχουν και καμία σχέση μεταξύ τους, παρόλα αυτά </a:t>
            </a:r>
            <a:r>
              <a:rPr lang="el-GR" altLang="el-GR" sz="2400" b="1" u="sng">
                <a:solidFill>
                  <a:schemeClr val="bg1"/>
                </a:solidFill>
                <a:latin typeface="Century Gothic" panose="020B0502020202020204" pitchFamily="34" charset="0"/>
              </a:rPr>
              <a:t>χρησιμοποιώντας ένα κοινό γνώρισμα τους ως σημείο αναφοράς τους τοποθετούμε σε κάποια κοινωνική κατηγορία. </a:t>
            </a:r>
          </a:p>
          <a:p>
            <a:pPr eaLnBrk="1" hangingPunct="1"/>
            <a:endParaRPr lang="el-GR" altLang="el-GR" sz="2400" b="1">
              <a:solidFill>
                <a:schemeClr val="bg1"/>
              </a:solidFill>
              <a:latin typeface="Century Gothic" panose="020B0502020202020204" pitchFamily="34" charset="0"/>
            </a:endParaRPr>
          </a:p>
          <a:p>
            <a:pPr eaLnBrk="1" hangingPunct="1">
              <a:buFont typeface="Wingdings" panose="05000000000000000000" pitchFamily="2" charset="2"/>
              <a:buChar char="q"/>
            </a:pPr>
            <a:r>
              <a:rPr lang="el-GR" altLang="el-GR" sz="2400" b="1">
                <a:solidFill>
                  <a:schemeClr val="bg1"/>
                </a:solidFill>
                <a:latin typeface="Century Gothic" panose="020B0502020202020204" pitchFamily="34" charset="0"/>
              </a:rPr>
              <a:t>Η κατάταξη των ανθρώπων σε κατηγορίες γίνεται συνήθως με σημείο αναφοράς την περιουσία τους, την καταγωγή τους, την επαγγελματική τους απασχόληση, τη μόρφωση, το θρήσκευμα αλλά και σύμφωνα με τα βιολογικά τους χαρακτηριστικά.</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72608B82-1625-4759-8FE1-B7AA176BDB1E}"/>
              </a:ext>
            </a:extLst>
          </p:cNvPr>
          <p:cNvSpPr>
            <a:spLocks noGrp="1"/>
          </p:cNvSpPr>
          <p:nvPr>
            <p:ph type="dt" sz="quarter" idx="10"/>
          </p:nvPr>
        </p:nvSpPr>
        <p:spPr/>
        <p:txBody>
          <a:bodyPr/>
          <a:lstStyle/>
          <a:p>
            <a:pPr>
              <a:defRPr/>
            </a:pPr>
            <a:fld id="{9B706D45-EF78-4016-95A3-74AF602DFC79}" type="datetime1">
              <a:rPr lang="en-US" smtClean="0"/>
              <a:pPr>
                <a:defRPr/>
              </a:pPr>
              <a:t>12/22/2019</a:t>
            </a:fld>
            <a:endParaRPr lang="en-US" dirty="0"/>
          </a:p>
        </p:txBody>
      </p:sp>
      <p:sp>
        <p:nvSpPr>
          <p:cNvPr id="3" name="2 - Θέση υποσέλιδου">
            <a:extLst>
              <a:ext uri="{FF2B5EF4-FFF2-40B4-BE49-F238E27FC236}">
                <a16:creationId xmlns:a16="http://schemas.microsoft.com/office/drawing/2014/main" id="{323B2BFC-573B-44DC-88B7-8EF14652F648}"/>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ADBF76B3-1C9C-47E9-91BF-676CFEF18DE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90C4CE-1ED2-47D5-BE2E-29AD0CCED002}" type="slidenum">
              <a:rPr lang="en-US" altLang="el-GR">
                <a:solidFill>
                  <a:srgbClr val="BFBFBF"/>
                </a:solidFill>
                <a:latin typeface="Century Gothic" panose="020B0502020202020204" pitchFamily="34" charset="0"/>
              </a:rPr>
              <a:pPr eaLnBrk="1" hangingPunct="1"/>
              <a:t>2</a:t>
            </a:fld>
            <a:endParaRPr lang="en-US" altLang="el-GR">
              <a:solidFill>
                <a:srgbClr val="BFBFBF"/>
              </a:solidFill>
              <a:latin typeface="Century Gothic" panose="020B0502020202020204" pitchFamily="34" charset="0"/>
            </a:endParaRPr>
          </a:p>
        </p:txBody>
      </p:sp>
      <p:sp>
        <p:nvSpPr>
          <p:cNvPr id="5" name="4 - Στρογγυλεμένο ορθογώνιο">
            <a:extLst>
              <a:ext uri="{FF2B5EF4-FFF2-40B4-BE49-F238E27FC236}">
                <a16:creationId xmlns:a16="http://schemas.microsoft.com/office/drawing/2014/main" id="{6E81C07A-42E0-4BA6-B31F-A4F156796659}"/>
              </a:ext>
            </a:extLst>
          </p:cNvPr>
          <p:cNvSpPr/>
          <p:nvPr/>
        </p:nvSpPr>
        <p:spPr>
          <a:xfrm>
            <a:off x="3011488" y="1797050"/>
            <a:ext cx="6148387" cy="30749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b="1" dirty="0">
                <a:solidFill>
                  <a:schemeClr val="accent5">
                    <a:lumMod val="50000"/>
                  </a:schemeClr>
                </a:solidFill>
              </a:rPr>
              <a:t>Διαπολιτισμική Εκπαίδευση</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7986E012-BF1D-403E-AD2B-24CB0D6E3499}"/>
              </a:ext>
            </a:extLst>
          </p:cNvPr>
          <p:cNvSpPr>
            <a:spLocks noGrp="1"/>
          </p:cNvSpPr>
          <p:nvPr>
            <p:ph type="dt" sz="quarter" idx="10"/>
          </p:nvPr>
        </p:nvSpPr>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C2EB503C-E078-45F8-A907-30E63F2EED35}"/>
              </a:ext>
            </a:extLst>
          </p:cNvPr>
          <p:cNvSpPr>
            <a:spLocks noGrp="1"/>
          </p:cNvSpPr>
          <p:nvPr>
            <p:ph type="ftr" sz="quarter" idx="11"/>
          </p:nvPr>
        </p:nvSpPr>
        <p:spPr>
          <a:xfrm>
            <a:off x="652463" y="6135688"/>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A0FB5420-16D8-42B7-933D-A3B2CC4B0413}"/>
              </a:ext>
            </a:extLst>
          </p:cNvPr>
          <p:cNvSpPr>
            <a:spLocks noGrp="1"/>
          </p:cNvSpPr>
          <p:nvPr>
            <p:ph type="sldNum" sz="quarter" idx="12"/>
          </p:nvPr>
        </p:nvSpPr>
        <p:spPr>
          <a:xfrm>
            <a:off x="11112500" y="6167438"/>
            <a:ext cx="550863"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C74279-82CF-4795-BBE2-42A842BCED46}" type="slidenum">
              <a:rPr lang="en-US" altLang="el-GR">
                <a:solidFill>
                  <a:srgbClr val="BFBFBF"/>
                </a:solidFill>
                <a:latin typeface="Century Gothic" panose="020B0502020202020204" pitchFamily="34" charset="0"/>
              </a:rPr>
              <a:pPr eaLnBrk="1" hangingPunct="1"/>
              <a:t>20</a:t>
            </a:fld>
            <a:endParaRPr lang="en-US" altLang="el-GR">
              <a:solidFill>
                <a:srgbClr val="BFBFBF"/>
              </a:solidFill>
              <a:latin typeface="Century Gothic" panose="020B0502020202020204" pitchFamily="34" charset="0"/>
            </a:endParaRPr>
          </a:p>
        </p:txBody>
      </p:sp>
      <p:sp>
        <p:nvSpPr>
          <p:cNvPr id="24581" name="4 - Ορθογώνιο">
            <a:extLst>
              <a:ext uri="{FF2B5EF4-FFF2-40B4-BE49-F238E27FC236}">
                <a16:creationId xmlns:a16="http://schemas.microsoft.com/office/drawing/2014/main" id="{D3E4E53A-C5FC-4A48-91DA-5B85DCF56050}"/>
              </a:ext>
            </a:extLst>
          </p:cNvPr>
          <p:cNvSpPr>
            <a:spLocks noChangeArrowheads="1"/>
          </p:cNvSpPr>
          <p:nvPr/>
        </p:nvSpPr>
        <p:spPr bwMode="auto">
          <a:xfrm>
            <a:off x="614363" y="485775"/>
            <a:ext cx="9712325" cy="5630863"/>
          </a:xfrm>
          <a:prstGeom prst="rect">
            <a:avLst/>
          </a:prstGeom>
          <a:solidFill>
            <a:schemeClr val="accent2"/>
          </a:solidFill>
          <a:ln w="762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l-GR" altLang="el-GR" sz="2400" b="1">
                <a:solidFill>
                  <a:schemeClr val="bg1"/>
                </a:solidFill>
                <a:latin typeface="Century Gothic" panose="020B0502020202020204" pitchFamily="34" charset="0"/>
              </a:rPr>
              <a:t>Ο όρος </a:t>
            </a:r>
            <a:r>
              <a:rPr lang="el-GR" altLang="el-GR" sz="2400" b="1">
                <a:latin typeface="Century Gothic" panose="020B0502020202020204" pitchFamily="34" charset="0"/>
              </a:rPr>
              <a:t>διαπολιτισμική εκπαίδευση </a:t>
            </a:r>
            <a:r>
              <a:rPr lang="el-GR" altLang="el-GR" sz="2400" b="1">
                <a:solidFill>
                  <a:schemeClr val="bg1"/>
                </a:solidFill>
                <a:latin typeface="Century Gothic" panose="020B0502020202020204" pitchFamily="34" charset="0"/>
              </a:rPr>
              <a:t>πρωτοεμφανίστηκε την περίοδο 1980 στον Ευρωπαϊκό χώρο όταν υπήρχε μεγάλη μετακίνηση πληθυσμών με σκοπό την εύρεση εργασίας.</a:t>
            </a:r>
          </a:p>
          <a:p>
            <a:pPr algn="just" eaLnBrk="1" hangingPunct="1">
              <a:lnSpc>
                <a:spcPct val="150000"/>
              </a:lnSpc>
            </a:pPr>
            <a:endParaRPr lang="el-GR" altLang="el-GR" sz="2400" b="1">
              <a:solidFill>
                <a:schemeClr val="bg1"/>
              </a:solidFill>
              <a:latin typeface="Century Gothic" panose="020B0502020202020204" pitchFamily="34" charset="0"/>
            </a:endParaRPr>
          </a:p>
          <a:p>
            <a:pPr algn="just" eaLnBrk="1" hangingPunct="1">
              <a:lnSpc>
                <a:spcPct val="150000"/>
              </a:lnSpc>
            </a:pPr>
            <a:r>
              <a:rPr lang="el-GR" altLang="el-GR" sz="2400" b="1">
                <a:solidFill>
                  <a:schemeClr val="bg1"/>
                </a:solidFill>
                <a:latin typeface="Century Gothic" panose="020B0502020202020204" pitchFamily="34" charset="0"/>
              </a:rPr>
              <a:t> Μετά το 1980 ιδρύθηκαν στην Ελλάδα οι </a:t>
            </a:r>
            <a:r>
              <a:rPr lang="el-GR" altLang="el-GR" sz="2400" b="1">
                <a:latin typeface="Century Gothic" panose="020B0502020202020204" pitchFamily="34" charset="0"/>
              </a:rPr>
              <a:t>«Τάξεις υποδοχή» </a:t>
            </a:r>
            <a:r>
              <a:rPr lang="el-GR" altLang="el-GR" sz="2400" b="1">
                <a:solidFill>
                  <a:schemeClr val="bg1"/>
                </a:solidFill>
                <a:latin typeface="Century Gothic" panose="020B0502020202020204" pitchFamily="34" charset="0"/>
              </a:rPr>
              <a:t>στην πρωτοβάθμια και δευτεροβάθμια εκπαίδευση, με σκοπό την ένταξη των παλιννοστούντων  και αλλοδαπών μαθητών στον ελληνικό τρόπο σκέψης και συμπεριφοράς. </a:t>
            </a:r>
          </a:p>
          <a:p>
            <a:pPr algn="just" eaLnBrk="1" hangingPunct="1">
              <a:lnSpc>
                <a:spcPct val="150000"/>
              </a:lnSpc>
            </a:pPr>
            <a:r>
              <a:rPr lang="el-GR" altLang="el-GR" sz="2400" b="1">
                <a:solidFill>
                  <a:srgbClr val="C00000"/>
                </a:solidFill>
                <a:latin typeface="Century Gothic" panose="020B0502020202020204" pitchFamily="34" charset="0"/>
              </a:rPr>
              <a:t>Πρέπει να σημειωθεί ότι στις τάξεις αυτές η γλώσσα και ο πολιτισμός της χώρας προέλευσης δεν διδάσκονταν.</a:t>
            </a:r>
          </a:p>
        </p:txBody>
      </p:sp>
      <p:sp>
        <p:nvSpPr>
          <p:cNvPr id="6" name="5 - Ραβδωτό δεξιό βέλος">
            <a:extLst>
              <a:ext uri="{FF2B5EF4-FFF2-40B4-BE49-F238E27FC236}">
                <a16:creationId xmlns:a16="http://schemas.microsoft.com/office/drawing/2014/main" id="{7B6EF404-E686-4110-B89C-A904BC8C9626}"/>
              </a:ext>
            </a:extLst>
          </p:cNvPr>
          <p:cNvSpPr/>
          <p:nvPr/>
        </p:nvSpPr>
        <p:spPr>
          <a:xfrm>
            <a:off x="0" y="568325"/>
            <a:ext cx="582613" cy="457200"/>
          </a:xfrm>
          <a:prstGeom prst="striped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Ραβδωτό δεξιό βέλος">
            <a:extLst>
              <a:ext uri="{FF2B5EF4-FFF2-40B4-BE49-F238E27FC236}">
                <a16:creationId xmlns:a16="http://schemas.microsoft.com/office/drawing/2014/main" id="{467DE122-5839-490B-83D3-104CD8D803AD}"/>
              </a:ext>
            </a:extLst>
          </p:cNvPr>
          <p:cNvSpPr/>
          <p:nvPr/>
        </p:nvSpPr>
        <p:spPr>
          <a:xfrm>
            <a:off x="0" y="2722563"/>
            <a:ext cx="582613" cy="457200"/>
          </a:xfrm>
          <a:prstGeom prst="striped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7 - Ραβδωτό δεξιό βέλος">
            <a:extLst>
              <a:ext uri="{FF2B5EF4-FFF2-40B4-BE49-F238E27FC236}">
                <a16:creationId xmlns:a16="http://schemas.microsoft.com/office/drawing/2014/main" id="{8F4A2D40-AB95-48A8-8D72-864B907AB119}"/>
              </a:ext>
            </a:extLst>
          </p:cNvPr>
          <p:cNvSpPr/>
          <p:nvPr/>
        </p:nvSpPr>
        <p:spPr>
          <a:xfrm>
            <a:off x="0" y="5024438"/>
            <a:ext cx="582613" cy="457200"/>
          </a:xfrm>
          <a:prstGeom prst="striped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2DA44E44-C16F-4C06-A564-BEAC7ED86786}"/>
              </a:ext>
            </a:extLst>
          </p:cNvPr>
          <p:cNvSpPr>
            <a:spLocks noGrp="1"/>
          </p:cNvSpPr>
          <p:nvPr>
            <p:ph type="dt" sz="quarter" idx="10"/>
          </p:nvPr>
        </p:nvSpPr>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9D879CDA-0107-439B-826B-B7686E6D06C3}"/>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CDC099E2-E89D-42A0-9602-4DDAB91191F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5C19E0-E19E-4731-9A56-D732735CE49B}" type="slidenum">
              <a:rPr lang="en-US" altLang="el-GR">
                <a:solidFill>
                  <a:srgbClr val="BFBFBF"/>
                </a:solidFill>
                <a:latin typeface="Century Gothic" panose="020B0502020202020204" pitchFamily="34" charset="0"/>
              </a:rPr>
              <a:pPr eaLnBrk="1" hangingPunct="1"/>
              <a:t>21</a:t>
            </a:fld>
            <a:endParaRPr lang="en-US" altLang="el-GR">
              <a:solidFill>
                <a:srgbClr val="BFBFBF"/>
              </a:solidFill>
              <a:latin typeface="Century Gothic" panose="020B0502020202020204" pitchFamily="34" charset="0"/>
            </a:endParaRPr>
          </a:p>
        </p:txBody>
      </p:sp>
      <p:sp>
        <p:nvSpPr>
          <p:cNvPr id="25605" name="4 - Ορθογώνιο">
            <a:extLst>
              <a:ext uri="{FF2B5EF4-FFF2-40B4-BE49-F238E27FC236}">
                <a16:creationId xmlns:a16="http://schemas.microsoft.com/office/drawing/2014/main" id="{D602F0D5-EC1E-4496-AC02-2558FAE42D90}"/>
              </a:ext>
            </a:extLst>
          </p:cNvPr>
          <p:cNvSpPr>
            <a:spLocks noChangeArrowheads="1"/>
          </p:cNvSpPr>
          <p:nvPr/>
        </p:nvSpPr>
        <p:spPr bwMode="auto">
          <a:xfrm>
            <a:off x="1308100" y="463550"/>
            <a:ext cx="9980613" cy="50784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l-GR" altLang="el-GR" sz="2400" b="1">
                <a:solidFill>
                  <a:schemeClr val="bg1"/>
                </a:solidFill>
                <a:latin typeface="Century Gothic" panose="020B0502020202020204" pitchFamily="34" charset="0"/>
              </a:rPr>
              <a:t>Κατά καιρούς έχουν διατυπωθεί από τους επιστήμονες διάφοροι ορισμοί αναφορικά με το </a:t>
            </a:r>
            <a:r>
              <a:rPr lang="el-GR" altLang="el-GR" sz="2400" b="1" u="sng">
                <a:solidFill>
                  <a:schemeClr val="bg1"/>
                </a:solidFill>
                <a:latin typeface="Century Gothic" panose="020B0502020202020204" pitchFamily="34" charset="0"/>
              </a:rPr>
              <a:t>τι είναι η διαπολιτισμική εκπαίδευση και ποιος είναι ο σκοπός της</a:t>
            </a:r>
            <a:r>
              <a:rPr lang="el-GR" altLang="el-GR" sz="2400" b="1">
                <a:solidFill>
                  <a:schemeClr val="bg1"/>
                </a:solidFill>
                <a:latin typeface="Century Gothic" panose="020B0502020202020204" pitchFamily="34" charset="0"/>
              </a:rPr>
              <a:t>, καθώς και </a:t>
            </a:r>
            <a:r>
              <a:rPr lang="el-GR" altLang="el-GR" sz="2400" b="1" u="sng">
                <a:solidFill>
                  <a:schemeClr val="bg1"/>
                </a:solidFill>
                <a:latin typeface="Century Gothic" panose="020B0502020202020204" pitchFamily="34" charset="0"/>
              </a:rPr>
              <a:t>ποιες είναι ο διαφορές ανάμεσα στις έννοιες «διαπολιτισμικός» και «πολυπολιτισμικός»</a:t>
            </a:r>
            <a:endParaRPr lang="el-GR" altLang="el-GR" sz="2400" b="1">
              <a:solidFill>
                <a:schemeClr val="bg1"/>
              </a:solidFill>
              <a:latin typeface="Century Gothic" panose="020B0502020202020204" pitchFamily="34" charset="0"/>
            </a:endParaRPr>
          </a:p>
          <a:p>
            <a:pPr eaLnBrk="1" hangingPunct="1">
              <a:lnSpc>
                <a:spcPct val="150000"/>
              </a:lnSpc>
            </a:pPr>
            <a:endParaRPr lang="el-GR" altLang="el-GR" sz="2400" b="1">
              <a:solidFill>
                <a:schemeClr val="bg1"/>
              </a:solidFill>
              <a:latin typeface="Century Gothic" panose="020B0502020202020204" pitchFamily="34" charset="0"/>
            </a:endParaRPr>
          </a:p>
          <a:p>
            <a:pPr eaLnBrk="1" hangingPunct="1">
              <a:lnSpc>
                <a:spcPct val="150000"/>
              </a:lnSpc>
            </a:pPr>
            <a:r>
              <a:rPr lang="el-GR" altLang="el-GR" sz="2400" b="1">
                <a:solidFill>
                  <a:schemeClr val="bg1"/>
                </a:solidFill>
                <a:latin typeface="Century Gothic" panose="020B0502020202020204" pitchFamily="34" charset="0"/>
              </a:rPr>
              <a:t> Ο όρος </a:t>
            </a:r>
            <a:r>
              <a:rPr lang="el-GR" altLang="el-GR" sz="2400" b="1">
                <a:latin typeface="Century Gothic" panose="020B0502020202020204" pitchFamily="34" charset="0"/>
              </a:rPr>
              <a:t>"πολυπολιτισμικός" </a:t>
            </a:r>
            <a:r>
              <a:rPr lang="el-GR" altLang="el-GR" sz="2400" b="1">
                <a:solidFill>
                  <a:schemeClr val="bg1"/>
                </a:solidFill>
                <a:latin typeface="Century Gothic" panose="020B0502020202020204" pitchFamily="34" charset="0"/>
              </a:rPr>
              <a:t>χρησιμοποιείται για να δηλώσει την απλή συνύπαρξη διαφορετικών πολιτισμών,</a:t>
            </a:r>
          </a:p>
          <a:p>
            <a:pPr eaLnBrk="1" hangingPunct="1">
              <a:lnSpc>
                <a:spcPct val="150000"/>
              </a:lnSpc>
            </a:pPr>
            <a:r>
              <a:rPr lang="el-GR" altLang="el-GR" sz="2400" b="1" u="sng">
                <a:solidFill>
                  <a:schemeClr val="bg1"/>
                </a:solidFill>
                <a:latin typeface="Century Gothic" panose="020B0502020202020204" pitchFamily="34" charset="0"/>
              </a:rPr>
              <a:t> ενώ </a:t>
            </a:r>
            <a:r>
              <a:rPr lang="el-GR" altLang="el-GR" sz="2400" b="1">
                <a:solidFill>
                  <a:schemeClr val="bg1"/>
                </a:solidFill>
                <a:latin typeface="Century Gothic" panose="020B0502020202020204" pitchFamily="34" charset="0"/>
              </a:rPr>
              <a:t>με τον όρο </a:t>
            </a:r>
            <a:r>
              <a:rPr lang="el-GR" altLang="el-GR" sz="2400" b="1">
                <a:latin typeface="Century Gothic" panose="020B0502020202020204" pitchFamily="34" charset="0"/>
              </a:rPr>
              <a:t>"διαπολιτισμικός" </a:t>
            </a:r>
            <a:r>
              <a:rPr lang="el-GR" altLang="el-GR" sz="2400" b="1">
                <a:solidFill>
                  <a:schemeClr val="bg1"/>
                </a:solidFill>
                <a:latin typeface="Century Gothic" panose="020B0502020202020204" pitchFamily="34" charset="0"/>
              </a:rPr>
              <a:t>δηλώνεται η σχέση μεταξύ των πολιτισμών.</a:t>
            </a:r>
          </a:p>
        </p:txBody>
      </p:sp>
      <p:sp>
        <p:nvSpPr>
          <p:cNvPr id="6" name="5 - Ραβδωτό δεξιό βέλος">
            <a:extLst>
              <a:ext uri="{FF2B5EF4-FFF2-40B4-BE49-F238E27FC236}">
                <a16:creationId xmlns:a16="http://schemas.microsoft.com/office/drawing/2014/main" id="{1790B575-24F9-4A6F-9F71-EEE1B2646993}"/>
              </a:ext>
            </a:extLst>
          </p:cNvPr>
          <p:cNvSpPr/>
          <p:nvPr/>
        </p:nvSpPr>
        <p:spPr>
          <a:xfrm>
            <a:off x="709613" y="3248025"/>
            <a:ext cx="582612" cy="457200"/>
          </a:xfrm>
          <a:prstGeom prst="striped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Ραβδωτό δεξιό βέλος">
            <a:extLst>
              <a:ext uri="{FF2B5EF4-FFF2-40B4-BE49-F238E27FC236}">
                <a16:creationId xmlns:a16="http://schemas.microsoft.com/office/drawing/2014/main" id="{46ADE068-5868-4D32-BF0E-F2D4381FC028}"/>
              </a:ext>
            </a:extLst>
          </p:cNvPr>
          <p:cNvSpPr/>
          <p:nvPr/>
        </p:nvSpPr>
        <p:spPr>
          <a:xfrm>
            <a:off x="693738" y="4319588"/>
            <a:ext cx="582612" cy="457200"/>
          </a:xfrm>
          <a:prstGeom prst="striped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261B4152-DCF0-46B8-BAEF-C3F0F0F67497}"/>
              </a:ext>
            </a:extLst>
          </p:cNvPr>
          <p:cNvSpPr>
            <a:spLocks noGrp="1"/>
          </p:cNvSpPr>
          <p:nvPr>
            <p:ph type="dt" sz="quarter" idx="10"/>
          </p:nvPr>
        </p:nvSpPr>
        <p:spPr>
          <a:xfrm>
            <a:off x="9031288" y="6492875"/>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A03BA877-7563-4A3B-AA7D-C17D028A5857}"/>
              </a:ext>
            </a:extLst>
          </p:cNvPr>
          <p:cNvSpPr>
            <a:spLocks noGrp="1"/>
          </p:cNvSpPr>
          <p:nvPr>
            <p:ph type="ftr" sz="quarter" idx="11"/>
          </p:nvPr>
        </p:nvSpPr>
        <p:spPr>
          <a:xfrm>
            <a:off x="365125" y="6492875"/>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9F885B54-A966-4B21-8DEF-2980CB391422}"/>
              </a:ext>
            </a:extLst>
          </p:cNvPr>
          <p:cNvSpPr>
            <a:spLocks noGrp="1"/>
          </p:cNvSpPr>
          <p:nvPr>
            <p:ph type="sldNum" sz="quarter" idx="12"/>
          </p:nvPr>
        </p:nvSpPr>
        <p:spPr>
          <a:xfrm>
            <a:off x="11303000" y="6326188"/>
            <a:ext cx="550863"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A0DD00-A8B9-416B-9575-E8EE739EF49B}" type="slidenum">
              <a:rPr lang="en-US" altLang="el-GR">
                <a:solidFill>
                  <a:srgbClr val="BFBFBF"/>
                </a:solidFill>
                <a:latin typeface="Century Gothic" panose="020B0502020202020204" pitchFamily="34" charset="0"/>
              </a:rPr>
              <a:pPr eaLnBrk="1" hangingPunct="1"/>
              <a:t>22</a:t>
            </a:fld>
            <a:endParaRPr lang="en-US" altLang="el-GR">
              <a:solidFill>
                <a:srgbClr val="BFBFBF"/>
              </a:solidFill>
              <a:latin typeface="Century Gothic" panose="020B0502020202020204" pitchFamily="34" charset="0"/>
            </a:endParaRPr>
          </a:p>
        </p:txBody>
      </p:sp>
      <p:sp>
        <p:nvSpPr>
          <p:cNvPr id="26629" name="4 - Ορθογώνιο">
            <a:extLst>
              <a:ext uri="{FF2B5EF4-FFF2-40B4-BE49-F238E27FC236}">
                <a16:creationId xmlns:a16="http://schemas.microsoft.com/office/drawing/2014/main" id="{F0297BEE-A819-4747-876B-4F902FEDB8CC}"/>
              </a:ext>
            </a:extLst>
          </p:cNvPr>
          <p:cNvSpPr>
            <a:spLocks noChangeArrowheads="1"/>
          </p:cNvSpPr>
          <p:nvPr/>
        </p:nvSpPr>
        <p:spPr bwMode="auto">
          <a:xfrm>
            <a:off x="803275" y="471488"/>
            <a:ext cx="10931525" cy="56324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l-GR" altLang="el-GR" sz="2400" b="1" u="sng">
                <a:latin typeface="Century Gothic" panose="020B0502020202020204" pitchFamily="34" charset="0"/>
              </a:rPr>
              <a:t>Η διαπολιτισμική εκπαίδευση είναι μια παιδαγωγική- διδακτική</a:t>
            </a:r>
            <a:r>
              <a:rPr lang="en-US" altLang="el-GR" sz="2400" b="1" u="sng">
                <a:latin typeface="Century Gothic" panose="020B0502020202020204" pitchFamily="34" charset="0"/>
              </a:rPr>
              <a:t> </a:t>
            </a:r>
            <a:r>
              <a:rPr lang="el-GR" altLang="el-GR" sz="2400" b="1" u="sng">
                <a:latin typeface="Century Gothic" panose="020B0502020202020204" pitchFamily="34" charset="0"/>
              </a:rPr>
              <a:t>αρχή, η οποία πρέπει να διέπει όλα τα μαθήματα. </a:t>
            </a:r>
            <a:endParaRPr lang="en-US" altLang="el-GR" sz="2400" b="1" u="sng">
              <a:latin typeface="Century Gothic" panose="020B0502020202020204" pitchFamily="34" charset="0"/>
            </a:endParaRPr>
          </a:p>
          <a:p>
            <a:pPr eaLnBrk="1" hangingPunct="1">
              <a:lnSpc>
                <a:spcPct val="150000"/>
              </a:lnSpc>
            </a:pPr>
            <a:r>
              <a:rPr lang="el-GR" altLang="el-GR" sz="2400" b="1">
                <a:solidFill>
                  <a:schemeClr val="bg1"/>
                </a:solidFill>
                <a:latin typeface="Century Gothic" panose="020B0502020202020204" pitchFamily="34" charset="0"/>
              </a:rPr>
              <a:t>Δεν είναι μια</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εξελικτική μέθοδος που στοχεύει την αφομοίωση πολιτών ή ομάδων μιας χώρας.</a:t>
            </a:r>
          </a:p>
          <a:p>
            <a:pPr eaLnBrk="1" hangingPunct="1">
              <a:lnSpc>
                <a:spcPct val="150000"/>
              </a:lnSpc>
            </a:pPr>
            <a:endParaRPr lang="en-US" altLang="el-GR" sz="2400" b="1">
              <a:solidFill>
                <a:schemeClr val="bg1"/>
              </a:solidFill>
              <a:latin typeface="Century Gothic" panose="020B0502020202020204" pitchFamily="34" charset="0"/>
            </a:endParaRPr>
          </a:p>
          <a:p>
            <a:pPr eaLnBrk="1" hangingPunct="1">
              <a:lnSpc>
                <a:spcPct val="150000"/>
              </a:lnSpc>
              <a:buFontTx/>
              <a:buBlip>
                <a:blip r:embed="rId2"/>
              </a:buBlip>
            </a:pPr>
            <a:r>
              <a:rPr lang="el-GR" altLang="el-GR" sz="2400" b="1">
                <a:latin typeface="Century Gothic" panose="020B0502020202020204" pitchFamily="34" charset="0"/>
              </a:rPr>
              <a:t>Δεν στοχεύει στο να θέσει κάποια πολιτισμικά όρια </a:t>
            </a:r>
            <a:r>
              <a:rPr lang="el-GR" altLang="el-GR" sz="2400" b="1">
                <a:solidFill>
                  <a:schemeClr val="bg1"/>
                </a:solidFill>
                <a:latin typeface="Century Gothic" panose="020B0502020202020204" pitchFamily="34" charset="0"/>
              </a:rPr>
              <a:t>και να αναπαράγει κάποιες πολιτισμικές ιδιαιτερότητες που υπάρχουν με σκοπό την κατηγοριοποίηση των μελών μιας κοινωνίας.</a:t>
            </a:r>
            <a:endParaRPr lang="en-US" altLang="el-GR" sz="2400" b="1">
              <a:solidFill>
                <a:schemeClr val="bg1"/>
              </a:solidFill>
              <a:latin typeface="Century Gothic" panose="020B0502020202020204" pitchFamily="34" charset="0"/>
            </a:endParaRPr>
          </a:p>
          <a:p>
            <a:pPr eaLnBrk="1" hangingPunct="1">
              <a:lnSpc>
                <a:spcPct val="150000"/>
              </a:lnSpc>
              <a:buFontTx/>
              <a:buBlip>
                <a:blip r:embed="rId2"/>
              </a:buBlip>
            </a:pPr>
            <a:r>
              <a:rPr lang="el-GR" altLang="el-GR" sz="2400" b="1" u="sng">
                <a:solidFill>
                  <a:schemeClr val="bg1"/>
                </a:solidFill>
                <a:latin typeface="Century Gothic" panose="020B0502020202020204" pitchFamily="34" charset="0"/>
              </a:rPr>
              <a:t> </a:t>
            </a:r>
            <a:r>
              <a:rPr lang="el-GR" altLang="el-GR" sz="2400" b="1" u="sng">
                <a:latin typeface="Century Gothic" panose="020B0502020202020204" pitchFamily="34" charset="0"/>
              </a:rPr>
              <a:t>Αντίθετα </a:t>
            </a:r>
            <a:r>
              <a:rPr lang="el-GR" altLang="el-GR" sz="2400" b="1">
                <a:latin typeface="Century Gothic" panose="020B0502020202020204" pitchFamily="34" charset="0"/>
              </a:rPr>
              <a:t>η</a:t>
            </a:r>
            <a:r>
              <a:rPr lang="en-US" altLang="el-GR" sz="2400" b="1">
                <a:latin typeface="Century Gothic" panose="020B0502020202020204" pitchFamily="34" charset="0"/>
              </a:rPr>
              <a:t> </a:t>
            </a:r>
            <a:r>
              <a:rPr lang="el-GR" altLang="el-GR" sz="2400" b="1">
                <a:latin typeface="Century Gothic" panose="020B0502020202020204" pitchFamily="34" charset="0"/>
              </a:rPr>
              <a:t>διαπολιτισμική εκπαίδευση </a:t>
            </a:r>
            <a:r>
              <a:rPr lang="el-GR" altLang="el-GR" sz="2400" b="1">
                <a:solidFill>
                  <a:schemeClr val="bg1"/>
                </a:solidFill>
                <a:latin typeface="Century Gothic" panose="020B0502020202020204" pitchFamily="34" charset="0"/>
              </a:rPr>
              <a:t>προτείνεται ως ένα σύνολο διαδικασιών</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εξισορρόπησης μεταξύ διακρίσεων και εντάσεων</a:t>
            </a:r>
            <a:r>
              <a:rPr lang="en-US" altLang="el-GR" sz="2400" b="1">
                <a:solidFill>
                  <a:schemeClr val="bg1"/>
                </a:solidFill>
                <a:latin typeface="Century Gothic" panose="020B0502020202020204" pitchFamily="34" charset="0"/>
              </a:rPr>
              <a:t>.</a:t>
            </a:r>
            <a:endParaRPr lang="el-GR" altLang="el-GR" sz="2400" b="1">
              <a:solidFill>
                <a:schemeClr val="bg1"/>
              </a:solidFill>
              <a:latin typeface="Century Gothic" panose="020B0502020202020204" pitchFamily="34" charset="0"/>
            </a:endParaRPr>
          </a:p>
        </p:txBody>
      </p:sp>
      <p:sp>
        <p:nvSpPr>
          <p:cNvPr id="6" name="5 - Ραβδωτό δεξιό βέλος">
            <a:extLst>
              <a:ext uri="{FF2B5EF4-FFF2-40B4-BE49-F238E27FC236}">
                <a16:creationId xmlns:a16="http://schemas.microsoft.com/office/drawing/2014/main" id="{B2F32461-3D4F-449C-8285-9D832F467F72}"/>
              </a:ext>
            </a:extLst>
          </p:cNvPr>
          <p:cNvSpPr/>
          <p:nvPr/>
        </p:nvSpPr>
        <p:spPr>
          <a:xfrm>
            <a:off x="182563" y="615950"/>
            <a:ext cx="582612" cy="457200"/>
          </a:xfrm>
          <a:prstGeom prst="stripedRightArrow">
            <a:avLst/>
          </a:prstGeom>
          <a:solidFill>
            <a:srgbClr val="7030A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Ραβδωτό δεξιό βέλος">
            <a:extLst>
              <a:ext uri="{FF2B5EF4-FFF2-40B4-BE49-F238E27FC236}">
                <a16:creationId xmlns:a16="http://schemas.microsoft.com/office/drawing/2014/main" id="{B2E33D3C-327A-4BE7-825A-89E441E37CC3}"/>
              </a:ext>
            </a:extLst>
          </p:cNvPr>
          <p:cNvSpPr/>
          <p:nvPr/>
        </p:nvSpPr>
        <p:spPr>
          <a:xfrm>
            <a:off x="225425" y="1668463"/>
            <a:ext cx="582613" cy="457200"/>
          </a:xfrm>
          <a:prstGeom prst="stripedRightArrow">
            <a:avLst/>
          </a:prstGeom>
          <a:solidFill>
            <a:srgbClr val="7030A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3EB08B45-B97D-4666-94E0-57BA121F4D25}"/>
              </a:ext>
            </a:extLst>
          </p:cNvPr>
          <p:cNvSpPr>
            <a:spLocks noGrp="1"/>
          </p:cNvSpPr>
          <p:nvPr>
            <p:ph type="dt" sz="quarter" idx="10"/>
          </p:nvPr>
        </p:nvSpPr>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849A328E-3E7C-4620-8580-36B943E1908D}"/>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6AB247F3-8ADD-4A22-A364-943B3971561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AB28B0-A908-4D69-BD65-1475C92ECB34}" type="slidenum">
              <a:rPr lang="en-US" altLang="el-GR">
                <a:solidFill>
                  <a:srgbClr val="BFBFBF"/>
                </a:solidFill>
                <a:latin typeface="Century Gothic" panose="020B0502020202020204" pitchFamily="34" charset="0"/>
              </a:rPr>
              <a:pPr eaLnBrk="1" hangingPunct="1"/>
              <a:t>23</a:t>
            </a:fld>
            <a:endParaRPr lang="en-US" altLang="el-GR">
              <a:solidFill>
                <a:srgbClr val="BFBFBF"/>
              </a:solidFill>
              <a:latin typeface="Century Gothic" panose="020B0502020202020204" pitchFamily="34" charset="0"/>
            </a:endParaRPr>
          </a:p>
        </p:txBody>
      </p:sp>
      <p:sp>
        <p:nvSpPr>
          <p:cNvPr id="27653" name="4 - Ορθογώνιο">
            <a:extLst>
              <a:ext uri="{FF2B5EF4-FFF2-40B4-BE49-F238E27FC236}">
                <a16:creationId xmlns:a16="http://schemas.microsoft.com/office/drawing/2014/main" id="{DC7F4C1A-B6FD-474D-B0AA-76B4A470EBCF}"/>
              </a:ext>
            </a:extLst>
          </p:cNvPr>
          <p:cNvSpPr>
            <a:spLocks noChangeArrowheads="1"/>
          </p:cNvSpPr>
          <p:nvPr/>
        </p:nvSpPr>
        <p:spPr bwMode="auto">
          <a:xfrm>
            <a:off x="1843088" y="1803400"/>
            <a:ext cx="8575675" cy="2309813"/>
          </a:xfrm>
          <a:prstGeom prst="rect">
            <a:avLst/>
          </a:prstGeom>
          <a:solidFill>
            <a:srgbClr val="7030A0"/>
          </a:solidFill>
          <a:ln w="76200">
            <a:solidFill>
              <a:schemeClr val="accent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200000"/>
              </a:lnSpc>
            </a:pPr>
            <a:r>
              <a:rPr lang="el-GR" altLang="el-GR" sz="2400">
                <a:latin typeface="Century Gothic" panose="020B0502020202020204" pitchFamily="34" charset="0"/>
              </a:rPr>
              <a:t>Σκοπός της διαπολιτισμικής εκπαίδευσης όπως ορίζεται από το Ευρωπαϊκό κοινοβούλιο είναι να διατηρήσει ο κάθε άνθρωπος την εθνικοπολιτική του ταυτότητα.</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0FCBCF60-B427-43B5-98C4-DF0C7AEE5A77}"/>
              </a:ext>
            </a:extLst>
          </p:cNvPr>
          <p:cNvSpPr>
            <a:spLocks noGrp="1"/>
          </p:cNvSpPr>
          <p:nvPr>
            <p:ph type="dt" sz="quarter" idx="10"/>
          </p:nvPr>
        </p:nvSpPr>
        <p:spPr>
          <a:xfrm>
            <a:off x="8920163" y="6492875"/>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9C743EF8-4439-48B8-B23C-94E886AE4C69}"/>
              </a:ext>
            </a:extLst>
          </p:cNvPr>
          <p:cNvSpPr>
            <a:spLocks noGrp="1"/>
          </p:cNvSpPr>
          <p:nvPr>
            <p:ph type="ftr" sz="quarter" idx="11"/>
          </p:nvPr>
        </p:nvSpPr>
        <p:spPr>
          <a:xfrm>
            <a:off x="420688"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0AB00989-1D29-4848-8A97-980A4420FAC1}"/>
              </a:ext>
            </a:extLst>
          </p:cNvPr>
          <p:cNvSpPr>
            <a:spLocks noGrp="1"/>
          </p:cNvSpPr>
          <p:nvPr>
            <p:ph type="sldNum" sz="quarter" idx="12"/>
          </p:nvPr>
        </p:nvSpPr>
        <p:spPr>
          <a:xfrm>
            <a:off x="11401425" y="6270625"/>
            <a:ext cx="550863"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EEFA96-509A-4D6B-AFD5-15EF65FDD29A}" type="slidenum">
              <a:rPr lang="en-US" altLang="el-GR">
                <a:solidFill>
                  <a:srgbClr val="BFBFBF"/>
                </a:solidFill>
                <a:latin typeface="Century Gothic" panose="020B0502020202020204" pitchFamily="34" charset="0"/>
              </a:rPr>
              <a:pPr eaLnBrk="1" hangingPunct="1"/>
              <a:t>24</a:t>
            </a:fld>
            <a:endParaRPr lang="en-US" altLang="el-GR">
              <a:solidFill>
                <a:srgbClr val="BFBFBF"/>
              </a:solidFill>
              <a:latin typeface="Century Gothic" panose="020B0502020202020204" pitchFamily="34" charset="0"/>
            </a:endParaRPr>
          </a:p>
        </p:txBody>
      </p:sp>
      <p:sp>
        <p:nvSpPr>
          <p:cNvPr id="28677" name="4 - Ορθογώνιο">
            <a:extLst>
              <a:ext uri="{FF2B5EF4-FFF2-40B4-BE49-F238E27FC236}">
                <a16:creationId xmlns:a16="http://schemas.microsoft.com/office/drawing/2014/main" id="{E6F2864C-6D93-40FC-B82D-E9FDE40DA998}"/>
              </a:ext>
            </a:extLst>
          </p:cNvPr>
          <p:cNvSpPr>
            <a:spLocks noChangeArrowheads="1"/>
          </p:cNvSpPr>
          <p:nvPr/>
        </p:nvSpPr>
        <p:spPr bwMode="auto">
          <a:xfrm>
            <a:off x="650875" y="571500"/>
            <a:ext cx="11014075" cy="5078413"/>
          </a:xfrm>
          <a:prstGeom prst="rect">
            <a:avLst/>
          </a:prstGeom>
          <a:solidFill>
            <a:schemeClr val="accent2"/>
          </a:solidFill>
          <a:ln w="57150">
            <a:solidFill>
              <a:srgbClr val="7030A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l-GR" altLang="el-GR" sz="2400" b="1">
                <a:solidFill>
                  <a:schemeClr val="bg1"/>
                </a:solidFill>
                <a:latin typeface="Century Gothic" panose="020B0502020202020204" pitchFamily="34" charset="0"/>
              </a:rPr>
              <a:t>Αποτελεί επιτακτική ανάγκη να αναφέρουμε ότι η διαπολιτισμική εκπαίδευση συνδέεται με την </a:t>
            </a:r>
            <a:r>
              <a:rPr lang="el-GR" altLang="el-GR" sz="2400" b="1">
                <a:solidFill>
                  <a:srgbClr val="7030A0"/>
                </a:solidFill>
                <a:latin typeface="Century Gothic" panose="020B0502020202020204" pitchFamily="34" charset="0"/>
              </a:rPr>
              <a:t>κατάργηση κάθε είδους διακρίσεων </a:t>
            </a:r>
            <a:r>
              <a:rPr lang="el-GR" altLang="el-GR" sz="2400" b="1">
                <a:solidFill>
                  <a:schemeClr val="bg1"/>
                </a:solidFill>
                <a:latin typeface="Century Gothic" panose="020B0502020202020204" pitchFamily="34" charset="0"/>
              </a:rPr>
              <a:t>και με</a:t>
            </a:r>
          </a:p>
          <a:p>
            <a:pPr algn="just" eaLnBrk="1" hangingPunct="1">
              <a:lnSpc>
                <a:spcPct val="150000"/>
              </a:lnSpc>
            </a:pPr>
            <a:r>
              <a:rPr lang="el-GR" altLang="el-GR" sz="2400" b="1">
                <a:solidFill>
                  <a:schemeClr val="bg1"/>
                </a:solidFill>
                <a:latin typeface="Century Gothic" panose="020B0502020202020204" pitchFamily="34" charset="0"/>
              </a:rPr>
              <a:t>την επικράτηση της αλληλοκατανόησης, της αλληλεγγύης και της ισονομίας.</a:t>
            </a:r>
          </a:p>
          <a:p>
            <a:pPr algn="just" eaLnBrk="1" hangingPunct="1">
              <a:lnSpc>
                <a:spcPct val="150000"/>
              </a:lnSpc>
            </a:pPr>
            <a:r>
              <a:rPr lang="el-GR" altLang="el-GR" sz="2400" b="1">
                <a:solidFill>
                  <a:schemeClr val="bg1"/>
                </a:solidFill>
                <a:latin typeface="Century Gothic" panose="020B0502020202020204" pitchFamily="34" charset="0"/>
              </a:rPr>
              <a:t> Μόνο σε αυτές τις συνθήκες θα εννοηθεί και θα ανοίξει το </a:t>
            </a:r>
            <a:r>
              <a:rPr lang="el-GR" altLang="el-GR" sz="2400" b="1">
                <a:solidFill>
                  <a:srgbClr val="7030A0"/>
                </a:solidFill>
                <a:latin typeface="Century Gothic" panose="020B0502020202020204" pitchFamily="34" charset="0"/>
              </a:rPr>
              <a:t>διαπολιτισμικό σχολείο</a:t>
            </a:r>
            <a:r>
              <a:rPr lang="el-GR" altLang="el-GR" sz="2400" b="1">
                <a:solidFill>
                  <a:schemeClr val="bg1"/>
                </a:solidFill>
                <a:latin typeface="Century Gothic" panose="020B0502020202020204" pitchFamily="34" charset="0"/>
              </a:rPr>
              <a:t>, ώστε να διασφαλιστεί το δικαίωμα όλων των παιδιών για την μόρφωση που επιθυμούν.</a:t>
            </a:r>
          </a:p>
          <a:p>
            <a:pPr algn="just" eaLnBrk="1" hangingPunct="1">
              <a:lnSpc>
                <a:spcPct val="150000"/>
              </a:lnSpc>
            </a:pPr>
            <a:r>
              <a:rPr lang="el-GR" altLang="el-GR" sz="2400" b="1">
                <a:latin typeface="Century Gothic" panose="020B0502020202020204" pitchFamily="34" charset="0"/>
              </a:rPr>
              <a:t>θα αποφευχθούν τα συναισθήματα της περιθωριοποίησης και της αποξένωση ς των παιδιών των μειονοτικών ομάδων.</a:t>
            </a:r>
          </a:p>
        </p:txBody>
      </p:sp>
      <p:sp>
        <p:nvSpPr>
          <p:cNvPr id="6" name="5 - Ραβδωτό δεξιό βέλος">
            <a:extLst>
              <a:ext uri="{FF2B5EF4-FFF2-40B4-BE49-F238E27FC236}">
                <a16:creationId xmlns:a16="http://schemas.microsoft.com/office/drawing/2014/main" id="{D42D9ABB-0612-4264-8608-1A0257D8DC81}"/>
              </a:ext>
            </a:extLst>
          </p:cNvPr>
          <p:cNvSpPr/>
          <p:nvPr/>
        </p:nvSpPr>
        <p:spPr>
          <a:xfrm>
            <a:off x="0" y="630238"/>
            <a:ext cx="582613" cy="457200"/>
          </a:xfrm>
          <a:prstGeom prst="stripedRightArrow">
            <a:avLst/>
          </a:prstGeom>
          <a:solidFill>
            <a:srgbClr val="7030A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Ραβδωτό δεξιό βέλος">
            <a:extLst>
              <a:ext uri="{FF2B5EF4-FFF2-40B4-BE49-F238E27FC236}">
                <a16:creationId xmlns:a16="http://schemas.microsoft.com/office/drawing/2014/main" id="{EEA1BA7D-DDCF-4D25-8715-71D761B0ACA0}"/>
              </a:ext>
            </a:extLst>
          </p:cNvPr>
          <p:cNvSpPr/>
          <p:nvPr/>
        </p:nvSpPr>
        <p:spPr>
          <a:xfrm>
            <a:off x="0" y="2873375"/>
            <a:ext cx="582613" cy="457200"/>
          </a:xfrm>
          <a:prstGeom prst="stripedRightArrow">
            <a:avLst/>
          </a:prstGeom>
          <a:solidFill>
            <a:srgbClr val="7030A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7 - Ραβδωτό δεξιό βέλος">
            <a:extLst>
              <a:ext uri="{FF2B5EF4-FFF2-40B4-BE49-F238E27FC236}">
                <a16:creationId xmlns:a16="http://schemas.microsoft.com/office/drawing/2014/main" id="{68A8F8ED-6511-45DE-9A9E-006E430AA57E}"/>
              </a:ext>
            </a:extLst>
          </p:cNvPr>
          <p:cNvSpPr/>
          <p:nvPr/>
        </p:nvSpPr>
        <p:spPr>
          <a:xfrm>
            <a:off x="0" y="4481513"/>
            <a:ext cx="582613" cy="457200"/>
          </a:xfrm>
          <a:prstGeom prst="stripedRightArrow">
            <a:avLst/>
          </a:prstGeom>
          <a:solidFill>
            <a:srgbClr val="7030A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964F3C8A-5BEF-4EFE-A90C-C8F000B5DC20}"/>
              </a:ext>
            </a:extLst>
          </p:cNvPr>
          <p:cNvSpPr>
            <a:spLocks noGrp="1"/>
          </p:cNvSpPr>
          <p:nvPr>
            <p:ph type="dt" sz="quarter" idx="10"/>
          </p:nvPr>
        </p:nvSpPr>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67DC3CCA-4066-4E4E-9512-4507ABCA4196}"/>
              </a:ext>
            </a:extLst>
          </p:cNvPr>
          <p:cNvSpPr>
            <a:spLocks noGrp="1"/>
          </p:cNvSpPr>
          <p:nvPr>
            <p:ph type="ftr" sz="quarter" idx="11"/>
          </p:nvPr>
        </p:nvSpPr>
        <p:spPr>
          <a:xfrm>
            <a:off x="1238250" y="5897563"/>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20C210E8-EB0D-47D8-BD92-D56F5DCB2F9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8915BF-AE59-441E-8B0E-E7AB6B3A37CE}" type="slidenum">
              <a:rPr lang="en-US" altLang="el-GR">
                <a:solidFill>
                  <a:srgbClr val="BFBFBF"/>
                </a:solidFill>
                <a:latin typeface="Century Gothic" panose="020B0502020202020204" pitchFamily="34" charset="0"/>
              </a:rPr>
              <a:pPr eaLnBrk="1" hangingPunct="1"/>
              <a:t>25</a:t>
            </a:fld>
            <a:endParaRPr lang="en-US" altLang="el-GR">
              <a:solidFill>
                <a:srgbClr val="BFBFBF"/>
              </a:solidFill>
              <a:latin typeface="Century Gothic" panose="020B0502020202020204" pitchFamily="34" charset="0"/>
            </a:endParaRPr>
          </a:p>
        </p:txBody>
      </p:sp>
      <p:sp>
        <p:nvSpPr>
          <p:cNvPr id="29701" name="4 - Ορθογώνιο">
            <a:extLst>
              <a:ext uri="{FF2B5EF4-FFF2-40B4-BE49-F238E27FC236}">
                <a16:creationId xmlns:a16="http://schemas.microsoft.com/office/drawing/2014/main" id="{2E901C89-6F19-45DF-B2A4-DBD61F2D9938}"/>
              </a:ext>
            </a:extLst>
          </p:cNvPr>
          <p:cNvSpPr>
            <a:spLocks noChangeArrowheads="1"/>
          </p:cNvSpPr>
          <p:nvPr/>
        </p:nvSpPr>
        <p:spPr bwMode="auto">
          <a:xfrm>
            <a:off x="1357313" y="557213"/>
            <a:ext cx="9144000" cy="5883275"/>
          </a:xfrm>
          <a:prstGeom prst="rect">
            <a:avLst/>
          </a:prstGeom>
          <a:solidFill>
            <a:schemeClr val="accent2"/>
          </a:solidFill>
          <a:ln w="76200">
            <a:solidFill>
              <a:srgbClr val="7030A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200000"/>
              </a:lnSpc>
            </a:pPr>
            <a:r>
              <a:rPr lang="el-GR" altLang="el-GR" sz="2400" b="1">
                <a:solidFill>
                  <a:schemeClr val="bg1"/>
                </a:solidFill>
                <a:latin typeface="Century Gothic" panose="020B0502020202020204" pitchFamily="34" charset="0"/>
              </a:rPr>
              <a:t>Σύμφωνα με τον Essinger, τέσσερις είναι οι βασικές αρχές της διαπολιτισμικής εκπαίδευσης</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Μουλά &amp;Ευαγγέλου, 2016): </a:t>
            </a:r>
          </a:p>
          <a:p>
            <a:pPr eaLnBrk="1" hangingPunct="1">
              <a:lnSpc>
                <a:spcPct val="200000"/>
              </a:lnSpc>
            </a:pPr>
            <a:r>
              <a:rPr lang="el-GR" altLang="el-GR" sz="2400" b="1">
                <a:solidFill>
                  <a:schemeClr val="bg1"/>
                </a:solidFill>
                <a:latin typeface="Century Gothic" panose="020B0502020202020204" pitchFamily="34" charset="0"/>
              </a:rPr>
              <a:t>(α) ενσυναίσθηση,</a:t>
            </a:r>
          </a:p>
          <a:p>
            <a:pPr eaLnBrk="1" hangingPunct="1">
              <a:lnSpc>
                <a:spcPct val="200000"/>
              </a:lnSpc>
            </a:pPr>
            <a:r>
              <a:rPr lang="el-GR" altLang="el-GR" sz="2400" b="1">
                <a:solidFill>
                  <a:schemeClr val="bg1"/>
                </a:solidFill>
                <a:latin typeface="Century Gothic" panose="020B0502020202020204" pitchFamily="34" charset="0"/>
              </a:rPr>
              <a:t> (β) αλληλεγγύη,</a:t>
            </a:r>
          </a:p>
          <a:p>
            <a:pPr eaLnBrk="1" hangingPunct="1">
              <a:lnSpc>
                <a:spcPct val="200000"/>
              </a:lnSpc>
            </a:pPr>
            <a:r>
              <a:rPr lang="el-GR" altLang="el-GR" sz="2400" b="1">
                <a:solidFill>
                  <a:schemeClr val="bg1"/>
                </a:solidFill>
                <a:latin typeface="Century Gothic" panose="020B0502020202020204" pitchFamily="34" charset="0"/>
              </a:rPr>
              <a:t> (γ) σεβασμός της πολιτισμικής ετερότητας,</a:t>
            </a:r>
          </a:p>
          <a:p>
            <a:pPr eaLnBrk="1" hangingPunct="1">
              <a:lnSpc>
                <a:spcPct val="200000"/>
              </a:lnSpc>
            </a:pPr>
            <a:r>
              <a:rPr lang="el-GR" altLang="el-GR" sz="2400" b="1">
                <a:solidFill>
                  <a:schemeClr val="bg1"/>
                </a:solidFill>
                <a:latin typeface="Century Gothic" panose="020B0502020202020204" pitchFamily="34" charset="0"/>
              </a:rPr>
              <a:t> και (δ) εξάλειψη του εθνικιστικού τρόπου σκέψης, των εθνικών στερεοτύπων και προκαταλήψεων'</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9B140FF8-E85F-4EC1-81D7-7DF71E10B2AC}"/>
              </a:ext>
            </a:extLst>
          </p:cNvPr>
          <p:cNvSpPr>
            <a:spLocks noGrp="1"/>
          </p:cNvSpPr>
          <p:nvPr>
            <p:ph type="dt" sz="quarter" idx="10"/>
          </p:nvPr>
        </p:nvSpPr>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F6897155-994F-4F30-8EB9-7EEFABEC265E}"/>
              </a:ext>
            </a:extLst>
          </p:cNvPr>
          <p:cNvSpPr>
            <a:spLocks noGrp="1"/>
          </p:cNvSpPr>
          <p:nvPr>
            <p:ph type="ftr" sz="quarter" idx="11"/>
          </p:nvPr>
        </p:nvSpPr>
        <p:spPr>
          <a:xfrm>
            <a:off x="531813" y="6076950"/>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79F3A3AD-80C6-4018-9B2A-4F2C2AA5B80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45350D-C5DE-4C0D-BD71-629C12E95077}" type="slidenum">
              <a:rPr lang="en-US" altLang="el-GR">
                <a:solidFill>
                  <a:srgbClr val="BFBFBF"/>
                </a:solidFill>
                <a:latin typeface="Century Gothic" panose="020B0502020202020204" pitchFamily="34" charset="0"/>
              </a:rPr>
              <a:pPr eaLnBrk="1" hangingPunct="1"/>
              <a:t>26</a:t>
            </a:fld>
            <a:endParaRPr lang="en-US" altLang="el-GR">
              <a:solidFill>
                <a:srgbClr val="BFBFBF"/>
              </a:solidFill>
              <a:latin typeface="Century Gothic" panose="020B0502020202020204" pitchFamily="34" charset="0"/>
            </a:endParaRPr>
          </a:p>
        </p:txBody>
      </p:sp>
      <p:sp>
        <p:nvSpPr>
          <p:cNvPr id="30725" name="4 - Ορθογώνιο">
            <a:extLst>
              <a:ext uri="{FF2B5EF4-FFF2-40B4-BE49-F238E27FC236}">
                <a16:creationId xmlns:a16="http://schemas.microsoft.com/office/drawing/2014/main" id="{616B0CC9-2C04-4893-BC6D-8B964AB3992E}"/>
              </a:ext>
            </a:extLst>
          </p:cNvPr>
          <p:cNvSpPr>
            <a:spLocks noChangeArrowheads="1"/>
          </p:cNvSpPr>
          <p:nvPr/>
        </p:nvSpPr>
        <p:spPr bwMode="auto">
          <a:xfrm>
            <a:off x="720725" y="625475"/>
            <a:ext cx="10044113" cy="45243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200000"/>
              </a:lnSpc>
            </a:pPr>
            <a:r>
              <a:rPr lang="el-GR" altLang="el-GR" sz="2400" b="1">
                <a:solidFill>
                  <a:schemeClr val="bg1"/>
                </a:solidFill>
                <a:latin typeface="Century Gothic" panose="020B0502020202020204" pitchFamily="34" charset="0"/>
              </a:rPr>
              <a:t>Μια άλλη σημαντική αρχή της διαπολιτισμικής εκπαίδευσης είναι η αρχή του </a:t>
            </a:r>
            <a:r>
              <a:rPr lang="el-GR" altLang="el-GR" sz="2400" b="1" u="sng">
                <a:solidFill>
                  <a:schemeClr val="bg1"/>
                </a:solidFill>
                <a:latin typeface="Century Gothic" panose="020B0502020202020204" pitchFamily="34" charset="0"/>
              </a:rPr>
              <a:t>σεβασμού της προσωπικότητας του κάθε ατόμου</a:t>
            </a:r>
            <a:r>
              <a:rPr lang="el-GR" altLang="el-GR" sz="2400" b="1">
                <a:solidFill>
                  <a:schemeClr val="bg1"/>
                </a:solidFill>
                <a:latin typeface="Century Gothic" panose="020B0502020202020204" pitchFamily="34" charset="0"/>
              </a:rPr>
              <a:t>.</a:t>
            </a:r>
          </a:p>
          <a:p>
            <a:pPr eaLnBrk="1" hangingPunct="1">
              <a:lnSpc>
                <a:spcPct val="200000"/>
              </a:lnSpc>
            </a:pPr>
            <a:r>
              <a:rPr lang="el-GR" altLang="el-GR" sz="2400" b="1">
                <a:solidFill>
                  <a:schemeClr val="bg1"/>
                </a:solidFill>
                <a:latin typeface="Century Gothic" panose="020B0502020202020204" pitchFamily="34" charset="0"/>
              </a:rPr>
              <a:t> </a:t>
            </a:r>
            <a:r>
              <a:rPr lang="el-GR" altLang="el-GR" sz="2400" b="1">
                <a:latin typeface="Century Gothic" panose="020B0502020202020204" pitchFamily="34" charset="0"/>
              </a:rPr>
              <a:t>Τα παιδιά μέσα από τη διαπολιτισμική εκπαίδευση μαθαίνουν</a:t>
            </a:r>
            <a:r>
              <a:rPr lang="en-US" altLang="el-GR" sz="2400" b="1">
                <a:latin typeface="Century Gothic" panose="020B0502020202020204" pitchFamily="34" charset="0"/>
              </a:rPr>
              <a:t>:</a:t>
            </a:r>
            <a:endParaRPr lang="el-GR" altLang="el-GR" sz="2400" b="1">
              <a:latin typeface="Century Gothic" panose="020B0502020202020204" pitchFamily="34" charset="0"/>
            </a:endParaRPr>
          </a:p>
          <a:p>
            <a:pPr eaLnBrk="1" hangingPunct="1">
              <a:lnSpc>
                <a:spcPct val="200000"/>
              </a:lnSpc>
              <a:buFontTx/>
              <a:buBlip>
                <a:blip r:embed="rId2"/>
              </a:buBlip>
            </a:pPr>
            <a:r>
              <a:rPr lang="el-GR" altLang="el-GR" sz="2400" b="1">
                <a:solidFill>
                  <a:schemeClr val="bg1"/>
                </a:solidFill>
                <a:latin typeface="Century Gothic" panose="020B0502020202020204" pitchFamily="34" charset="0"/>
              </a:rPr>
              <a:t> να σέβονται την προσωπικότητα του κάθε ατόμου,</a:t>
            </a:r>
          </a:p>
          <a:p>
            <a:pPr eaLnBrk="1" hangingPunct="1">
              <a:lnSpc>
                <a:spcPct val="200000"/>
              </a:lnSpc>
              <a:buFontTx/>
              <a:buBlip>
                <a:blip r:embed="rId2"/>
              </a:buBlip>
            </a:pPr>
            <a:r>
              <a:rPr lang="el-GR" altLang="el-GR" sz="2400" b="1">
                <a:solidFill>
                  <a:schemeClr val="bg1"/>
                </a:solidFill>
                <a:latin typeface="Century Gothic" panose="020B0502020202020204" pitchFamily="34" charset="0"/>
              </a:rPr>
              <a:t> να σέβονται το διαφορετικό </a:t>
            </a:r>
          </a:p>
          <a:p>
            <a:pPr eaLnBrk="1" hangingPunct="1">
              <a:lnSpc>
                <a:spcPct val="200000"/>
              </a:lnSpc>
              <a:buFontTx/>
              <a:buBlip>
                <a:blip r:embed="rId2"/>
              </a:buBlip>
            </a:pPr>
            <a:r>
              <a:rPr lang="el-GR" altLang="el-GR" sz="2400" b="1">
                <a:solidFill>
                  <a:schemeClr val="bg1"/>
                </a:solidFill>
                <a:latin typeface="Century Gothic" panose="020B0502020202020204" pitchFamily="34" charset="0"/>
              </a:rPr>
              <a:t>και να αποκομίζουν θετικά στοιχεία από την επαφή τους μαζί του.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809D1899-751C-4E90-A0F6-251031330E88}"/>
              </a:ext>
            </a:extLst>
          </p:cNvPr>
          <p:cNvSpPr>
            <a:spLocks noGrp="1"/>
          </p:cNvSpPr>
          <p:nvPr>
            <p:ph type="dt" sz="quarter" idx="10"/>
          </p:nvPr>
        </p:nvSpPr>
        <p:spPr>
          <a:xfrm>
            <a:off x="8837613" y="6330950"/>
            <a:ext cx="1600200" cy="527050"/>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247FB740-5A23-42EC-B0EE-A932D443CF0A}"/>
              </a:ext>
            </a:extLst>
          </p:cNvPr>
          <p:cNvSpPr>
            <a:spLocks noGrp="1"/>
          </p:cNvSpPr>
          <p:nvPr>
            <p:ph type="ftr" sz="quarter" idx="11"/>
          </p:nvPr>
        </p:nvSpPr>
        <p:spPr>
          <a:xfrm>
            <a:off x="309563" y="6215063"/>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E587E928-03CF-40A1-A5E9-87D5EA9DDA6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2D46D0-7DA5-4CDB-9AA4-B60581BF8681}" type="slidenum">
              <a:rPr lang="en-US" altLang="el-GR">
                <a:solidFill>
                  <a:srgbClr val="BFBFBF"/>
                </a:solidFill>
                <a:latin typeface="Century Gothic" panose="020B0502020202020204" pitchFamily="34" charset="0"/>
              </a:rPr>
              <a:pPr eaLnBrk="1" hangingPunct="1"/>
              <a:t>27</a:t>
            </a:fld>
            <a:endParaRPr lang="en-US" altLang="el-GR">
              <a:solidFill>
                <a:srgbClr val="BFBFBF"/>
              </a:solidFill>
              <a:latin typeface="Century Gothic" panose="020B0502020202020204" pitchFamily="34" charset="0"/>
            </a:endParaRPr>
          </a:p>
        </p:txBody>
      </p:sp>
      <p:sp>
        <p:nvSpPr>
          <p:cNvPr id="31749" name="4 - Ορθογώνιο">
            <a:extLst>
              <a:ext uri="{FF2B5EF4-FFF2-40B4-BE49-F238E27FC236}">
                <a16:creationId xmlns:a16="http://schemas.microsoft.com/office/drawing/2014/main" id="{9D9DBBAF-47E6-4EF3-92C3-56E35AD23DE7}"/>
              </a:ext>
            </a:extLst>
          </p:cNvPr>
          <p:cNvSpPr>
            <a:spLocks noChangeArrowheads="1"/>
          </p:cNvSpPr>
          <p:nvPr/>
        </p:nvSpPr>
        <p:spPr bwMode="auto">
          <a:xfrm>
            <a:off x="720725" y="473075"/>
            <a:ext cx="10556875" cy="61864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l-GR" altLang="el-GR" sz="2400" b="1">
                <a:latin typeface="Century Gothic" panose="020B0502020202020204" pitchFamily="34" charset="0"/>
              </a:rPr>
              <a:t>Η διαπολιτισμική εκπαίδευση </a:t>
            </a:r>
            <a:r>
              <a:rPr lang="el-GR" altLang="el-GR" sz="2400" b="1">
                <a:solidFill>
                  <a:schemeClr val="bg1"/>
                </a:solidFill>
                <a:latin typeface="Century Gothic" panose="020B0502020202020204" pitchFamily="34" charset="0"/>
              </a:rPr>
              <a:t>υποστηρίζει ότι στο σχολείο θα πρέπει να διδάσκεται </a:t>
            </a:r>
            <a:r>
              <a:rPr lang="el-GR" altLang="el-GR" sz="2400" b="1" u="sng">
                <a:solidFill>
                  <a:schemeClr val="bg1"/>
                </a:solidFill>
                <a:latin typeface="Century Gothic" panose="020B0502020202020204" pitchFamily="34" charset="0"/>
              </a:rPr>
              <a:t>τόσο η γλώσσα της χώρας υποδοχής, όσο και η μητρική γλώσσα των παιδιών </a:t>
            </a:r>
            <a:r>
              <a:rPr lang="el-GR" altLang="el-GR" sz="2400" b="1">
                <a:solidFill>
                  <a:schemeClr val="bg1"/>
                </a:solidFill>
                <a:latin typeface="Century Gothic" panose="020B0502020202020204" pitchFamily="34" charset="0"/>
              </a:rPr>
              <a:t>που βρίσκονται στο σχολείο (Καλπατσινίδου, 2017). </a:t>
            </a:r>
            <a:endParaRPr lang="en-US" altLang="el-GR" sz="2400" b="1">
              <a:solidFill>
                <a:schemeClr val="bg1"/>
              </a:solidFill>
              <a:latin typeface="Century Gothic" panose="020B0502020202020204" pitchFamily="34" charset="0"/>
            </a:endParaRPr>
          </a:p>
          <a:p>
            <a:pPr eaLnBrk="1" hangingPunct="1">
              <a:lnSpc>
                <a:spcPct val="150000"/>
              </a:lnSpc>
            </a:pPr>
            <a:r>
              <a:rPr lang="en-US" altLang="el-GR" sz="2400" b="1">
                <a:solidFill>
                  <a:schemeClr val="bg1"/>
                </a:solidFill>
                <a:latin typeface="Century Gothic" panose="020B0502020202020204" pitchFamily="34" charset="0"/>
              </a:rPr>
              <a:t>…………………………………………………………………………………………</a:t>
            </a:r>
            <a:endParaRPr lang="el-GR" altLang="el-GR" sz="2400" b="1">
              <a:solidFill>
                <a:schemeClr val="bg1"/>
              </a:solidFill>
              <a:latin typeface="Century Gothic" panose="020B0502020202020204" pitchFamily="34" charset="0"/>
            </a:endParaRPr>
          </a:p>
          <a:p>
            <a:pPr eaLnBrk="1" hangingPunct="1">
              <a:lnSpc>
                <a:spcPct val="150000"/>
              </a:lnSpc>
            </a:pPr>
            <a:r>
              <a:rPr lang="el-GR" altLang="el-GR" sz="2400" b="1">
                <a:solidFill>
                  <a:schemeClr val="bg1"/>
                </a:solidFill>
                <a:latin typeface="Century Gothic" panose="020B0502020202020204" pitchFamily="34" charset="0"/>
              </a:rPr>
              <a:t>Το κάθε παιδί έχει το δικαίωμα</a:t>
            </a:r>
            <a:r>
              <a:rPr lang="en-US" altLang="el-GR" sz="2400" b="1">
                <a:solidFill>
                  <a:schemeClr val="bg1"/>
                </a:solidFill>
                <a:latin typeface="Century Gothic" panose="020B0502020202020204" pitchFamily="34" charset="0"/>
              </a:rPr>
              <a:t>:</a:t>
            </a:r>
          </a:p>
          <a:p>
            <a:pPr eaLnBrk="1" hangingPunct="1">
              <a:lnSpc>
                <a:spcPct val="150000"/>
              </a:lnSpc>
              <a:buFont typeface="Wingdings" panose="05000000000000000000" pitchFamily="2" charset="2"/>
              <a:buChar char="ü"/>
            </a:pPr>
            <a:r>
              <a:rPr lang="el-GR" altLang="el-GR" sz="2400" b="1">
                <a:solidFill>
                  <a:schemeClr val="bg1"/>
                </a:solidFill>
                <a:latin typeface="Century Gothic" panose="020B0502020202020204" pitchFamily="34" charset="0"/>
              </a:rPr>
              <a:t> να διδάσκεται τη μητρική του γλώσσα, </a:t>
            </a:r>
            <a:endParaRPr lang="en-US" altLang="el-GR" sz="2400" b="1">
              <a:solidFill>
                <a:schemeClr val="bg1"/>
              </a:solidFill>
              <a:latin typeface="Century Gothic" panose="020B0502020202020204" pitchFamily="34" charset="0"/>
            </a:endParaRPr>
          </a:p>
          <a:p>
            <a:pPr eaLnBrk="1" hangingPunct="1">
              <a:lnSpc>
                <a:spcPct val="150000"/>
              </a:lnSpc>
              <a:buFont typeface="Wingdings" panose="05000000000000000000" pitchFamily="2" charset="2"/>
              <a:buChar char="ü"/>
            </a:pPr>
            <a:r>
              <a:rPr lang="el-GR" altLang="el-GR" sz="2400" b="1">
                <a:solidFill>
                  <a:schemeClr val="bg1"/>
                </a:solidFill>
                <a:latin typeface="Century Gothic" panose="020B0502020202020204" pitchFamily="34" charset="0"/>
              </a:rPr>
              <a:t>καθώς και την κουλτούρα και τον πολιτισμό της χώρας του </a:t>
            </a:r>
            <a:endParaRPr lang="en-US" altLang="el-GR" sz="2400" b="1">
              <a:solidFill>
                <a:schemeClr val="bg1"/>
              </a:solidFill>
              <a:latin typeface="Century Gothic" panose="020B0502020202020204" pitchFamily="34" charset="0"/>
            </a:endParaRPr>
          </a:p>
          <a:p>
            <a:pPr eaLnBrk="1" hangingPunct="1">
              <a:lnSpc>
                <a:spcPct val="150000"/>
              </a:lnSpc>
              <a:buFont typeface="Wingdings" panose="05000000000000000000" pitchFamily="2" charset="2"/>
              <a:buChar char="ü"/>
            </a:pPr>
            <a:r>
              <a:rPr lang="el-GR" altLang="el-GR" sz="2400" b="1">
                <a:solidFill>
                  <a:schemeClr val="bg1"/>
                </a:solidFill>
                <a:latin typeface="Century Gothic" panose="020B0502020202020204" pitchFamily="34" charset="0"/>
              </a:rPr>
              <a:t>και να αντιμετωπίζεται ισάξια με τα υπόλοιπα παιδιά της τάξης. </a:t>
            </a:r>
            <a:endParaRPr lang="en-US" altLang="el-GR" sz="2400" b="1">
              <a:solidFill>
                <a:schemeClr val="bg1"/>
              </a:solidFill>
              <a:latin typeface="Century Gothic" panose="020B0502020202020204" pitchFamily="34" charset="0"/>
            </a:endParaRPr>
          </a:p>
          <a:p>
            <a:pPr eaLnBrk="1" hangingPunct="1">
              <a:lnSpc>
                <a:spcPct val="150000"/>
              </a:lnSpc>
            </a:pPr>
            <a:r>
              <a:rPr lang="el-GR" altLang="el-GR" sz="2400" b="1" i="1">
                <a:solidFill>
                  <a:srgbClr val="C00000"/>
                </a:solidFill>
                <a:latin typeface="Century Gothic" panose="020B0502020202020204" pitchFamily="34" charset="0"/>
              </a:rPr>
              <a:t>Αυτό βέβαια θα πρέπει να συμβαίνει όλο το χρόνο, σε όλα τα γνωστικά αντικείμενα και σε όλες τις δραστηριότητες.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81CF1130-1405-4F90-9302-3339FBD81414}"/>
              </a:ext>
            </a:extLst>
          </p:cNvPr>
          <p:cNvSpPr>
            <a:spLocks noGrp="1"/>
          </p:cNvSpPr>
          <p:nvPr>
            <p:ph type="dt" sz="quarter" idx="10"/>
          </p:nvPr>
        </p:nvSpPr>
        <p:spPr>
          <a:xfrm>
            <a:off x="8837613" y="6359525"/>
            <a:ext cx="1600200" cy="2762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52A3A987-3CF2-4760-A8F6-0F328E236846}"/>
              </a:ext>
            </a:extLst>
          </p:cNvPr>
          <p:cNvSpPr>
            <a:spLocks noGrp="1"/>
          </p:cNvSpPr>
          <p:nvPr>
            <p:ph type="ftr" sz="quarter" idx="11"/>
          </p:nvPr>
        </p:nvSpPr>
        <p:spPr>
          <a:xfrm>
            <a:off x="809625"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F51F622D-0D42-4023-8308-18A55F775B7B}"/>
              </a:ext>
            </a:extLst>
          </p:cNvPr>
          <p:cNvSpPr>
            <a:spLocks noGrp="1"/>
          </p:cNvSpPr>
          <p:nvPr>
            <p:ph type="sldNum" sz="quarter" idx="12"/>
          </p:nvPr>
        </p:nvSpPr>
        <p:spPr>
          <a:xfrm>
            <a:off x="11234738" y="6243638"/>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D74A81-C32C-4B1F-B291-A3550B032F2D}" type="slidenum">
              <a:rPr lang="en-US" altLang="el-GR">
                <a:solidFill>
                  <a:srgbClr val="BFBFBF"/>
                </a:solidFill>
                <a:latin typeface="Century Gothic" panose="020B0502020202020204" pitchFamily="34" charset="0"/>
              </a:rPr>
              <a:pPr eaLnBrk="1" hangingPunct="1"/>
              <a:t>28</a:t>
            </a:fld>
            <a:endParaRPr lang="en-US" altLang="el-GR">
              <a:solidFill>
                <a:srgbClr val="BFBFBF"/>
              </a:solidFill>
              <a:latin typeface="Century Gothic" panose="020B0502020202020204" pitchFamily="34" charset="0"/>
            </a:endParaRPr>
          </a:p>
        </p:txBody>
      </p:sp>
      <p:sp>
        <p:nvSpPr>
          <p:cNvPr id="32773" name="4 - Ορθογώνιο">
            <a:extLst>
              <a:ext uri="{FF2B5EF4-FFF2-40B4-BE49-F238E27FC236}">
                <a16:creationId xmlns:a16="http://schemas.microsoft.com/office/drawing/2014/main" id="{6142E8E7-9640-4907-B093-391BAC803FEC}"/>
              </a:ext>
            </a:extLst>
          </p:cNvPr>
          <p:cNvSpPr>
            <a:spLocks noChangeArrowheads="1"/>
          </p:cNvSpPr>
          <p:nvPr/>
        </p:nvSpPr>
        <p:spPr bwMode="auto">
          <a:xfrm>
            <a:off x="984250" y="600075"/>
            <a:ext cx="10556875" cy="50784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l-GR" altLang="el-GR" sz="2400" b="1" u="sng">
                <a:solidFill>
                  <a:schemeClr val="bg1"/>
                </a:solidFill>
                <a:latin typeface="Century Gothic" panose="020B0502020202020204" pitchFamily="34" charset="0"/>
              </a:rPr>
              <a:t>Μια ακόμη αρχή της διαπολιτισμικής εκπαίδευσης </a:t>
            </a:r>
            <a:r>
              <a:rPr lang="el-GR" altLang="el-GR" sz="2400" b="1">
                <a:solidFill>
                  <a:schemeClr val="bg1"/>
                </a:solidFill>
                <a:latin typeface="Century Gothic" panose="020B0502020202020204" pitchFamily="34" charset="0"/>
              </a:rPr>
              <a:t>είναι η</a:t>
            </a:r>
            <a:r>
              <a:rPr lang="en-US" altLang="el-GR" sz="2400" b="1">
                <a:solidFill>
                  <a:schemeClr val="bg1"/>
                </a:solidFill>
                <a:latin typeface="Century Gothic" panose="020B0502020202020204" pitchFamily="34" charset="0"/>
              </a:rPr>
              <a:t> </a:t>
            </a:r>
            <a:r>
              <a:rPr lang="el-GR" altLang="el-GR" sz="2400" b="1">
                <a:latin typeface="Century Gothic" panose="020B0502020202020204" pitchFamily="34" charset="0"/>
              </a:rPr>
              <a:t>αλληλεγγύη</a:t>
            </a:r>
            <a:r>
              <a:rPr lang="el-GR" altLang="el-GR" sz="2400" b="1">
                <a:solidFill>
                  <a:schemeClr val="bg1"/>
                </a:solidFill>
                <a:latin typeface="Century Gothic" panose="020B0502020202020204" pitchFamily="34" charset="0"/>
              </a:rPr>
              <a:t> . </a:t>
            </a:r>
            <a:endParaRPr lang="en-US" altLang="el-GR" sz="2400" b="1">
              <a:solidFill>
                <a:schemeClr val="bg1"/>
              </a:solidFill>
              <a:latin typeface="Century Gothic" panose="020B0502020202020204" pitchFamily="34" charset="0"/>
            </a:endParaRPr>
          </a:p>
          <a:p>
            <a:pPr algn="just" eaLnBrk="1" hangingPunct="1">
              <a:lnSpc>
                <a:spcPct val="150000"/>
              </a:lnSpc>
            </a:pPr>
            <a:endParaRPr lang="en-US" altLang="el-GR" sz="2400" b="1">
              <a:solidFill>
                <a:schemeClr val="bg1"/>
              </a:solidFill>
              <a:latin typeface="Century Gothic" panose="020B0502020202020204" pitchFamily="34" charset="0"/>
            </a:endParaRPr>
          </a:p>
          <a:p>
            <a:pPr algn="just" eaLnBrk="1" hangingPunct="1">
              <a:lnSpc>
                <a:spcPct val="150000"/>
              </a:lnSpc>
            </a:pPr>
            <a:r>
              <a:rPr lang="el-GR" altLang="el-GR" sz="2400" b="1">
                <a:solidFill>
                  <a:schemeClr val="bg1"/>
                </a:solidFill>
                <a:latin typeface="Century Gothic" panose="020B0502020202020204" pitchFamily="34" charset="0"/>
              </a:rPr>
              <a:t>Μέσω της διαπολιτισμικής εκπαίδευσης τα παιδιά</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γνωρίζουν άλλους πολιτισμούς και κουλτούρες. Με αυτό τον τρόπο όχι</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μόνο διευρύνονται οι γνώσεις τους,</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αλλά </a:t>
            </a:r>
            <a:r>
              <a:rPr lang="el-GR" altLang="el-GR" sz="2400" b="1" u="sng">
                <a:solidFill>
                  <a:schemeClr val="bg1"/>
                </a:solidFill>
                <a:latin typeface="Century Gothic" panose="020B0502020202020204" pitchFamily="34" charset="0"/>
              </a:rPr>
              <a:t>κατανοούν καλύτερα ανθρώπους που προέρχονται από άλλες χώρες. </a:t>
            </a:r>
            <a:endParaRPr lang="en-US" altLang="el-GR" sz="2400" b="1" u="sng">
              <a:solidFill>
                <a:schemeClr val="bg1"/>
              </a:solidFill>
              <a:latin typeface="Century Gothic" panose="020B0502020202020204" pitchFamily="34" charset="0"/>
            </a:endParaRPr>
          </a:p>
          <a:p>
            <a:pPr algn="just" eaLnBrk="1" hangingPunct="1">
              <a:lnSpc>
                <a:spcPct val="150000"/>
              </a:lnSpc>
            </a:pPr>
            <a:endParaRPr lang="el-GR" altLang="el-GR" sz="2400" b="1">
              <a:solidFill>
                <a:schemeClr val="bg1"/>
              </a:solidFill>
              <a:latin typeface="Century Gothic" panose="020B0502020202020204" pitchFamily="34" charset="0"/>
            </a:endParaRPr>
          </a:p>
          <a:p>
            <a:pPr algn="just" eaLnBrk="1" hangingPunct="1">
              <a:lnSpc>
                <a:spcPct val="150000"/>
              </a:lnSpc>
            </a:pPr>
            <a:r>
              <a:rPr lang="en-US" altLang="el-GR" sz="2400" b="1" i="1">
                <a:solidFill>
                  <a:srgbClr val="C00000"/>
                </a:solidFill>
                <a:latin typeface="Century Gothic" panose="020B0502020202020204" pitchFamily="34" charset="0"/>
              </a:rPr>
              <a:t>T</a:t>
            </a:r>
            <a:r>
              <a:rPr lang="el-GR" altLang="el-GR" sz="2400" b="1" i="1">
                <a:solidFill>
                  <a:srgbClr val="C00000"/>
                </a:solidFill>
                <a:latin typeface="Century Gothic" panose="020B0502020202020204" pitchFamily="34" charset="0"/>
              </a:rPr>
              <a:t>α παιδιά αποκτούν αλληλεγγύη και ενσυναίσθηση. Μπαίνουν δηλαδή</a:t>
            </a:r>
            <a:r>
              <a:rPr lang="en-US" altLang="el-GR" sz="2400" b="1" i="1">
                <a:solidFill>
                  <a:srgbClr val="C00000"/>
                </a:solidFill>
                <a:latin typeface="Century Gothic" panose="020B0502020202020204" pitchFamily="34" charset="0"/>
              </a:rPr>
              <a:t> </a:t>
            </a:r>
            <a:r>
              <a:rPr lang="el-GR" altLang="el-GR" sz="2400" b="1" i="1">
                <a:solidFill>
                  <a:srgbClr val="C00000"/>
                </a:solidFill>
                <a:latin typeface="Century Gothic" panose="020B0502020202020204" pitchFamily="34" charset="0"/>
              </a:rPr>
              <a:t>στη θέση των άλλων και μπορούν να καταλάβουν πως αισθάνονται.</a:t>
            </a:r>
          </a:p>
        </p:txBody>
      </p:sp>
      <p:sp>
        <p:nvSpPr>
          <p:cNvPr id="6" name="5 - Κορνίζα">
            <a:extLst>
              <a:ext uri="{FF2B5EF4-FFF2-40B4-BE49-F238E27FC236}">
                <a16:creationId xmlns:a16="http://schemas.microsoft.com/office/drawing/2014/main" id="{66F7C739-47BA-4102-A802-2BF951D7A187}"/>
              </a:ext>
            </a:extLst>
          </p:cNvPr>
          <p:cNvSpPr/>
          <p:nvPr/>
        </p:nvSpPr>
        <p:spPr>
          <a:xfrm>
            <a:off x="374650" y="762000"/>
            <a:ext cx="504825" cy="409575"/>
          </a:xfrm>
          <a:prstGeom prst="bevel">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Κορνίζα">
            <a:extLst>
              <a:ext uri="{FF2B5EF4-FFF2-40B4-BE49-F238E27FC236}">
                <a16:creationId xmlns:a16="http://schemas.microsoft.com/office/drawing/2014/main" id="{0E2D3063-2EDE-44A0-8201-14C2D1D18F37}"/>
              </a:ext>
            </a:extLst>
          </p:cNvPr>
          <p:cNvSpPr/>
          <p:nvPr/>
        </p:nvSpPr>
        <p:spPr>
          <a:xfrm>
            <a:off x="319088" y="1898650"/>
            <a:ext cx="504825" cy="409575"/>
          </a:xfrm>
          <a:prstGeom prst="bevel">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7 - Κορνίζα">
            <a:extLst>
              <a:ext uri="{FF2B5EF4-FFF2-40B4-BE49-F238E27FC236}">
                <a16:creationId xmlns:a16="http://schemas.microsoft.com/office/drawing/2014/main" id="{7F76599A-52F9-400B-A09B-8BB220C499C5}"/>
              </a:ext>
            </a:extLst>
          </p:cNvPr>
          <p:cNvSpPr/>
          <p:nvPr/>
        </p:nvSpPr>
        <p:spPr>
          <a:xfrm>
            <a:off x="387350" y="4545013"/>
            <a:ext cx="504825" cy="409575"/>
          </a:xfrm>
          <a:prstGeom prst="bevel">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08B1F0A7-62CA-4624-AB84-6A52F533DEEB}"/>
              </a:ext>
            </a:extLst>
          </p:cNvPr>
          <p:cNvSpPr>
            <a:spLocks noGrp="1"/>
          </p:cNvSpPr>
          <p:nvPr>
            <p:ph type="dt" sz="quarter" idx="10"/>
          </p:nvPr>
        </p:nvSpPr>
        <p:spPr>
          <a:xfrm>
            <a:off x="8990013" y="6492875"/>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BC6AEB80-8F4E-4384-9413-DFD9B7A57076}"/>
              </a:ext>
            </a:extLst>
          </p:cNvPr>
          <p:cNvSpPr>
            <a:spLocks noGrp="1"/>
          </p:cNvSpPr>
          <p:nvPr>
            <p:ph type="ftr" sz="quarter" idx="11"/>
          </p:nvPr>
        </p:nvSpPr>
        <p:spPr>
          <a:xfrm>
            <a:off x="517525"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A0CC2DBA-1A45-4E08-B274-EA23077F10B9}"/>
              </a:ext>
            </a:extLst>
          </p:cNvPr>
          <p:cNvSpPr>
            <a:spLocks noGrp="1"/>
          </p:cNvSpPr>
          <p:nvPr>
            <p:ph type="sldNum" sz="quarter" idx="12"/>
          </p:nvPr>
        </p:nvSpPr>
        <p:spPr>
          <a:xfrm>
            <a:off x="11345863" y="627062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A8E81C-2EA4-4F1D-999F-0916F5D1BDDA}" type="slidenum">
              <a:rPr lang="en-US" altLang="el-GR">
                <a:solidFill>
                  <a:srgbClr val="BFBFBF"/>
                </a:solidFill>
                <a:latin typeface="Century Gothic" panose="020B0502020202020204" pitchFamily="34" charset="0"/>
              </a:rPr>
              <a:pPr eaLnBrk="1" hangingPunct="1"/>
              <a:t>29</a:t>
            </a:fld>
            <a:endParaRPr lang="en-US" altLang="el-GR">
              <a:solidFill>
                <a:srgbClr val="BFBFBF"/>
              </a:solidFill>
              <a:latin typeface="Century Gothic" panose="020B0502020202020204" pitchFamily="34" charset="0"/>
            </a:endParaRPr>
          </a:p>
        </p:txBody>
      </p:sp>
      <p:sp>
        <p:nvSpPr>
          <p:cNvPr id="33797" name="4 - Ορθογώνιο">
            <a:extLst>
              <a:ext uri="{FF2B5EF4-FFF2-40B4-BE49-F238E27FC236}">
                <a16:creationId xmlns:a16="http://schemas.microsoft.com/office/drawing/2014/main" id="{5E0EBAEB-F6CE-453D-8218-544759D8C99F}"/>
              </a:ext>
            </a:extLst>
          </p:cNvPr>
          <p:cNvSpPr>
            <a:spLocks noChangeArrowheads="1"/>
          </p:cNvSpPr>
          <p:nvPr/>
        </p:nvSpPr>
        <p:spPr bwMode="auto">
          <a:xfrm>
            <a:off x="1081088" y="225425"/>
            <a:ext cx="10266362" cy="6186488"/>
          </a:xfrm>
          <a:prstGeom prst="rect">
            <a:avLst/>
          </a:prstGeom>
          <a:solidFill>
            <a:schemeClr val="accent2"/>
          </a:solidFill>
          <a:ln w="9525">
            <a:noFill/>
            <a:miter lim="800000"/>
            <a:headEnd/>
            <a:tailEnd/>
          </a:ln>
        </p:spPr>
        <p:txBody>
          <a:bodyPr>
            <a:spAutoFit/>
          </a:bodyPr>
          <a:lstStyle/>
          <a:p>
            <a:pPr algn="just">
              <a:lnSpc>
                <a:spcPct val="150000"/>
              </a:lnSpc>
              <a:defRPr/>
            </a:pPr>
            <a:r>
              <a:rPr lang="el-GR" sz="2400" b="1" dirty="0">
                <a:solidFill>
                  <a:schemeClr val="bg1"/>
                </a:solidFill>
                <a:latin typeface="Century Gothic" pitchFamily="34" charset="0"/>
                <a:cs typeface="Arial" charset="0"/>
              </a:rPr>
              <a:t>Για το καλύτερο αποτέλεσμα της διαπολιτισμικής αγωγής, είναι αναγκαίο να υπάρχει </a:t>
            </a:r>
            <a:r>
              <a:rPr lang="el-GR" sz="2400" b="1" dirty="0">
                <a:solidFill>
                  <a:schemeClr val="accent6">
                    <a:lumMod val="75000"/>
                  </a:schemeClr>
                </a:solidFill>
                <a:latin typeface="Century Gothic" pitchFamily="34" charset="0"/>
                <a:cs typeface="Arial" charset="0"/>
              </a:rPr>
              <a:t>καλή συνεργασία ανάμεσα στο σχολείο και τους γονείς </a:t>
            </a:r>
            <a:r>
              <a:rPr lang="el-GR" sz="2400" b="1" dirty="0">
                <a:solidFill>
                  <a:schemeClr val="bg1"/>
                </a:solidFill>
                <a:latin typeface="Century Gothic" pitchFamily="34" charset="0"/>
                <a:cs typeface="Arial" charset="0"/>
              </a:rPr>
              <a:t>όλων των παιδιών</a:t>
            </a:r>
            <a:r>
              <a:rPr lang="el-GR" sz="2400" dirty="0">
                <a:latin typeface="Arial" charset="0"/>
                <a:cs typeface="Arial" charset="0"/>
              </a:rPr>
              <a:t> </a:t>
            </a:r>
            <a:r>
              <a:rPr lang="el-GR" sz="2400" b="1" dirty="0">
                <a:solidFill>
                  <a:schemeClr val="bg1"/>
                </a:solidFill>
                <a:latin typeface="Century Gothic" pitchFamily="34" charset="0"/>
                <a:cs typeface="Arial" charset="0"/>
              </a:rPr>
              <a:t>(</a:t>
            </a:r>
            <a:r>
              <a:rPr lang="en-US" sz="2400" b="1" dirty="0" err="1">
                <a:solidFill>
                  <a:schemeClr val="bg1"/>
                </a:solidFill>
                <a:latin typeface="Century Gothic" pitchFamily="34" charset="0"/>
                <a:cs typeface="Arial" charset="0"/>
              </a:rPr>
              <a:t>Μάγος</a:t>
            </a:r>
            <a:r>
              <a:rPr lang="en-US" sz="2400" b="1" dirty="0">
                <a:solidFill>
                  <a:schemeClr val="bg1"/>
                </a:solidFill>
                <a:latin typeface="Century Gothic" pitchFamily="34" charset="0"/>
                <a:cs typeface="Arial" charset="0"/>
              </a:rPr>
              <a:t> </a:t>
            </a:r>
            <a:r>
              <a:rPr lang="el-GR" sz="2400" b="1" dirty="0">
                <a:solidFill>
                  <a:schemeClr val="bg1"/>
                </a:solidFill>
                <a:latin typeface="Century Gothic" pitchFamily="34" charset="0"/>
                <a:cs typeface="Arial" charset="0"/>
              </a:rPr>
              <a:t>&amp; </a:t>
            </a:r>
            <a:r>
              <a:rPr lang="en-US" sz="2400" b="1" dirty="0" err="1">
                <a:solidFill>
                  <a:schemeClr val="bg1"/>
                </a:solidFill>
                <a:latin typeface="Century Gothic" pitchFamily="34" charset="0"/>
                <a:cs typeface="Arial" charset="0"/>
              </a:rPr>
              <a:t>Τριανταφυλλίδη</a:t>
            </a:r>
            <a:r>
              <a:rPr lang="en-US" sz="2400" b="1" dirty="0">
                <a:solidFill>
                  <a:schemeClr val="bg1"/>
                </a:solidFill>
                <a:latin typeface="Century Gothic" pitchFamily="34" charset="0"/>
                <a:cs typeface="Arial" charset="0"/>
              </a:rPr>
              <a:t>, </a:t>
            </a:r>
            <a:r>
              <a:rPr lang="el-GR" sz="2400" b="1" dirty="0">
                <a:solidFill>
                  <a:schemeClr val="bg1"/>
                </a:solidFill>
                <a:latin typeface="Century Gothic" pitchFamily="34" charset="0"/>
                <a:cs typeface="Arial" charset="0"/>
              </a:rPr>
              <a:t>2014).</a:t>
            </a:r>
          </a:p>
          <a:p>
            <a:pPr algn="just">
              <a:lnSpc>
                <a:spcPct val="150000"/>
              </a:lnSpc>
              <a:defRPr/>
            </a:pPr>
            <a:r>
              <a:rPr lang="el-GR" sz="2400" b="1" dirty="0">
                <a:solidFill>
                  <a:schemeClr val="bg1"/>
                </a:solidFill>
                <a:latin typeface="Century Gothic" pitchFamily="34" charset="0"/>
                <a:cs typeface="Arial" charset="0"/>
              </a:rPr>
              <a:t> Επίσης </a:t>
            </a:r>
            <a:r>
              <a:rPr lang="el-GR" sz="2400" b="1" dirty="0">
                <a:solidFill>
                  <a:schemeClr val="accent6">
                    <a:lumMod val="75000"/>
                  </a:schemeClr>
                </a:solidFill>
                <a:latin typeface="Century Gothic" pitchFamily="34" charset="0"/>
                <a:cs typeface="Arial" charset="0"/>
              </a:rPr>
              <a:t>ο σχολικός χώρος θα πρέπει να είναι κατάλληλα διαμορφωμένος </a:t>
            </a:r>
            <a:r>
              <a:rPr lang="el-GR" sz="2400" b="1" dirty="0">
                <a:solidFill>
                  <a:schemeClr val="bg1"/>
                </a:solidFill>
                <a:latin typeface="Century Gothic" pitchFamily="34" charset="0"/>
                <a:cs typeface="Arial" charset="0"/>
              </a:rPr>
              <a:t>για την εφαρμογή της διαπολιτισμικής αγωγής,</a:t>
            </a:r>
          </a:p>
          <a:p>
            <a:pPr algn="just">
              <a:lnSpc>
                <a:spcPct val="150000"/>
              </a:lnSpc>
              <a:defRPr/>
            </a:pPr>
            <a:r>
              <a:rPr lang="el-GR" sz="2400" b="1" dirty="0">
                <a:solidFill>
                  <a:schemeClr val="bg1"/>
                </a:solidFill>
                <a:latin typeface="Century Gothic" pitchFamily="34" charset="0"/>
                <a:cs typeface="Arial" charset="0"/>
              </a:rPr>
              <a:t> και </a:t>
            </a:r>
            <a:r>
              <a:rPr lang="el-GR" sz="2400" b="1" dirty="0">
                <a:solidFill>
                  <a:schemeClr val="accent6">
                    <a:lumMod val="75000"/>
                  </a:schemeClr>
                </a:solidFill>
                <a:latin typeface="Century Gothic" pitchFamily="34" charset="0"/>
                <a:cs typeface="Arial" charset="0"/>
              </a:rPr>
              <a:t>φυσικά ο εκπαιδευτικός να είναι κατάλληλα προετοιμασμένος </a:t>
            </a:r>
            <a:r>
              <a:rPr lang="el-GR" sz="2400" b="1" dirty="0">
                <a:solidFill>
                  <a:schemeClr val="bg1"/>
                </a:solidFill>
                <a:latin typeface="Century Gothic" pitchFamily="34" charset="0"/>
                <a:cs typeface="Arial" charset="0"/>
              </a:rPr>
              <a:t>και να έχει ευαισθητοποιηθεί σε θέματα διαπολιτισμικής εκπαίδευσης και ισότητας. </a:t>
            </a:r>
          </a:p>
          <a:p>
            <a:pPr algn="just">
              <a:lnSpc>
                <a:spcPct val="150000"/>
              </a:lnSpc>
              <a:defRPr/>
            </a:pPr>
            <a:r>
              <a:rPr lang="el-GR" sz="2400" b="1" dirty="0">
                <a:solidFill>
                  <a:schemeClr val="accent6">
                    <a:lumMod val="75000"/>
                  </a:schemeClr>
                </a:solidFill>
                <a:latin typeface="Century Gothic" pitchFamily="34" charset="0"/>
                <a:cs typeface="Arial" charset="0"/>
              </a:rPr>
              <a:t>Τα σχολικά εγχειρίδια και το αναλυτικό πρόγραμμα </a:t>
            </a:r>
            <a:r>
              <a:rPr lang="el-GR" sz="2400" b="1" dirty="0">
                <a:solidFill>
                  <a:schemeClr val="bg1"/>
                </a:solidFill>
                <a:latin typeface="Century Gothic" pitchFamily="34" charset="0"/>
                <a:cs typeface="Arial" charset="0"/>
              </a:rPr>
              <a:t>πρέπει να εκσυγχρονιστούν και να συμβαδίσουν σε όσα υποστηρίζει  η διαπολιτισμική εκπαίδευση.</a:t>
            </a:r>
          </a:p>
        </p:txBody>
      </p:sp>
      <p:sp>
        <p:nvSpPr>
          <p:cNvPr id="6" name="5 - Κουμπί ενέργειας: Εμπρός ή Επόμενο">
            <a:hlinkClick r:id="" action="ppaction://hlinkshowjump?jump=nextslide" highlightClick="1"/>
            <a:extLst>
              <a:ext uri="{FF2B5EF4-FFF2-40B4-BE49-F238E27FC236}">
                <a16:creationId xmlns:a16="http://schemas.microsoft.com/office/drawing/2014/main" id="{4C5F2538-29C3-41FA-A3B0-E759B4CED6EB}"/>
              </a:ext>
            </a:extLst>
          </p:cNvPr>
          <p:cNvSpPr/>
          <p:nvPr/>
        </p:nvSpPr>
        <p:spPr>
          <a:xfrm>
            <a:off x="498475" y="387350"/>
            <a:ext cx="568325" cy="5683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Κουμπί ενέργειας: Εμπρός ή Επόμενο">
            <a:hlinkClick r:id="" action="ppaction://hlinkshowjump?jump=nextslide" highlightClick="1"/>
            <a:extLst>
              <a:ext uri="{FF2B5EF4-FFF2-40B4-BE49-F238E27FC236}">
                <a16:creationId xmlns:a16="http://schemas.microsoft.com/office/drawing/2014/main" id="{06BC0293-DBAA-4292-A528-C7E361FC32A1}"/>
              </a:ext>
            </a:extLst>
          </p:cNvPr>
          <p:cNvSpPr/>
          <p:nvPr/>
        </p:nvSpPr>
        <p:spPr>
          <a:xfrm>
            <a:off x="498475" y="1911350"/>
            <a:ext cx="568325" cy="5683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7 - Κουμπί ενέργειας: Εμπρός ή Επόμενο">
            <a:hlinkClick r:id="" action="ppaction://hlinkshowjump?jump=nextslide" highlightClick="1"/>
            <a:extLst>
              <a:ext uri="{FF2B5EF4-FFF2-40B4-BE49-F238E27FC236}">
                <a16:creationId xmlns:a16="http://schemas.microsoft.com/office/drawing/2014/main" id="{DB304F2B-9EE9-42FB-A501-7B6D8A58971A}"/>
              </a:ext>
            </a:extLst>
          </p:cNvPr>
          <p:cNvSpPr/>
          <p:nvPr/>
        </p:nvSpPr>
        <p:spPr>
          <a:xfrm>
            <a:off x="512763" y="2978150"/>
            <a:ext cx="568325" cy="5683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9" name="8 - Κουμπί ενέργειας: Εμπρός ή Επόμενο">
            <a:hlinkClick r:id="" action="ppaction://hlinkshowjump?jump=nextslide" highlightClick="1"/>
            <a:extLst>
              <a:ext uri="{FF2B5EF4-FFF2-40B4-BE49-F238E27FC236}">
                <a16:creationId xmlns:a16="http://schemas.microsoft.com/office/drawing/2014/main" id="{605E2A69-1492-4039-B80D-4B5DB798003A}"/>
              </a:ext>
            </a:extLst>
          </p:cNvPr>
          <p:cNvSpPr/>
          <p:nvPr/>
        </p:nvSpPr>
        <p:spPr>
          <a:xfrm>
            <a:off x="484188" y="4641850"/>
            <a:ext cx="568325" cy="56673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a:extLst>
              <a:ext uri="{FF2B5EF4-FFF2-40B4-BE49-F238E27FC236}">
                <a16:creationId xmlns:a16="http://schemas.microsoft.com/office/drawing/2014/main" id="{E1B97726-D6E1-4083-80F3-28533AF2490A}"/>
              </a:ext>
            </a:extLst>
          </p:cNvPr>
          <p:cNvSpPr/>
          <p:nvPr/>
        </p:nvSpPr>
        <p:spPr>
          <a:xfrm>
            <a:off x="1052513" y="858838"/>
            <a:ext cx="10183812" cy="5078412"/>
          </a:xfrm>
          <a:prstGeom prst="rect">
            <a:avLst/>
          </a:prstGeom>
          <a:solidFill>
            <a:schemeClr val="accent2"/>
          </a:solidFill>
        </p:spPr>
        <p:txBody>
          <a:bodyPr>
            <a:spAutoFit/>
          </a:bodyPr>
          <a:lstStyle/>
          <a:p>
            <a:pPr algn="just" fontAlgn="auto">
              <a:lnSpc>
                <a:spcPct val="150000"/>
              </a:lnSpc>
              <a:spcBef>
                <a:spcPts val="0"/>
              </a:spcBef>
              <a:spcAft>
                <a:spcPts val="0"/>
              </a:spcAft>
              <a:defRPr/>
            </a:pPr>
            <a:r>
              <a:rPr lang="el-GR" sz="2400" b="1" dirty="0">
                <a:solidFill>
                  <a:schemeClr val="bg1"/>
                </a:solidFill>
                <a:latin typeface="+mn-lt"/>
                <a:cs typeface="+mn-cs"/>
              </a:rPr>
              <a:t>Η ιστορική εξέλιξη</a:t>
            </a:r>
            <a:r>
              <a:rPr lang="en-US" sz="2400" b="1" dirty="0">
                <a:solidFill>
                  <a:schemeClr val="bg1"/>
                </a:solidFill>
                <a:latin typeface="+mn-lt"/>
                <a:cs typeface="+mn-cs"/>
              </a:rPr>
              <a:t> </a:t>
            </a:r>
            <a:r>
              <a:rPr lang="el-GR" sz="2400" b="1" dirty="0">
                <a:solidFill>
                  <a:schemeClr val="bg1"/>
                </a:solidFill>
                <a:latin typeface="+mn-lt"/>
                <a:cs typeface="+mn-cs"/>
              </a:rPr>
              <a:t>της παιδαγωγικής έδειξε ότι ο ρόλος του</a:t>
            </a:r>
            <a:r>
              <a:rPr lang="en-US" sz="2400" b="1" dirty="0">
                <a:solidFill>
                  <a:schemeClr val="bg1"/>
                </a:solidFill>
                <a:latin typeface="+mn-lt"/>
                <a:cs typeface="+mn-cs"/>
              </a:rPr>
              <a:t> </a:t>
            </a:r>
            <a:r>
              <a:rPr lang="el-GR" sz="2400" b="1" dirty="0">
                <a:solidFill>
                  <a:schemeClr val="bg1"/>
                </a:solidFill>
                <a:latin typeface="+mn-lt"/>
                <a:cs typeface="+mn-cs"/>
              </a:rPr>
              <a:t>εκπαιδευτικού επικεντρώνεται</a:t>
            </a:r>
            <a:r>
              <a:rPr lang="en-US" sz="2400" b="1" dirty="0">
                <a:solidFill>
                  <a:schemeClr val="bg1"/>
                </a:solidFill>
                <a:latin typeface="+mn-lt"/>
                <a:cs typeface="+mn-cs"/>
              </a:rPr>
              <a:t>:</a:t>
            </a:r>
          </a:p>
          <a:p>
            <a:pPr algn="just" fontAlgn="auto">
              <a:lnSpc>
                <a:spcPct val="150000"/>
              </a:lnSpc>
              <a:spcBef>
                <a:spcPts val="0"/>
              </a:spcBef>
              <a:spcAft>
                <a:spcPts val="0"/>
              </a:spcAft>
              <a:buFontTx/>
              <a:buBlip>
                <a:blip r:embed="rId2"/>
              </a:buBlip>
              <a:defRPr/>
            </a:pPr>
            <a:r>
              <a:rPr lang="el-GR" sz="2400" b="1" dirty="0">
                <a:solidFill>
                  <a:schemeClr val="bg1"/>
                </a:solidFill>
                <a:latin typeface="+mn-lt"/>
                <a:cs typeface="+mn-cs"/>
              </a:rPr>
              <a:t> πότε στο παιδί με τη στρατηγική μάθησης,</a:t>
            </a:r>
            <a:endParaRPr lang="en-US" sz="2400" b="1" dirty="0">
              <a:solidFill>
                <a:schemeClr val="bg1"/>
              </a:solidFill>
              <a:latin typeface="+mn-lt"/>
              <a:cs typeface="+mn-cs"/>
            </a:endParaRPr>
          </a:p>
          <a:p>
            <a:pPr algn="just" fontAlgn="auto">
              <a:lnSpc>
                <a:spcPct val="150000"/>
              </a:lnSpc>
              <a:spcBef>
                <a:spcPts val="0"/>
              </a:spcBef>
              <a:spcAft>
                <a:spcPts val="0"/>
              </a:spcAft>
              <a:buFontTx/>
              <a:buBlip>
                <a:blip r:embed="rId2"/>
              </a:buBlip>
              <a:defRPr/>
            </a:pPr>
            <a:r>
              <a:rPr lang="en-US" sz="2400" b="1" dirty="0">
                <a:solidFill>
                  <a:schemeClr val="bg1"/>
                </a:solidFill>
                <a:latin typeface="+mn-lt"/>
                <a:cs typeface="+mn-cs"/>
              </a:rPr>
              <a:t> </a:t>
            </a:r>
            <a:r>
              <a:rPr lang="el-GR" sz="2400" b="1" dirty="0">
                <a:solidFill>
                  <a:schemeClr val="bg1"/>
                </a:solidFill>
                <a:latin typeface="+mn-lt"/>
                <a:cs typeface="+mn-cs"/>
              </a:rPr>
              <a:t>πότε στο αντικείμενο</a:t>
            </a:r>
            <a:r>
              <a:rPr lang="en-US" sz="2400" b="1" dirty="0">
                <a:solidFill>
                  <a:schemeClr val="bg1"/>
                </a:solidFill>
                <a:latin typeface="+mn-lt"/>
                <a:cs typeface="+mn-cs"/>
              </a:rPr>
              <a:t> </a:t>
            </a:r>
            <a:r>
              <a:rPr lang="el-GR" sz="2400" b="1" dirty="0">
                <a:solidFill>
                  <a:schemeClr val="bg1"/>
                </a:solidFill>
                <a:latin typeface="+mn-lt"/>
                <a:cs typeface="+mn-cs"/>
              </a:rPr>
              <a:t>μάθησης/διδασκαλίας,</a:t>
            </a:r>
            <a:endParaRPr lang="en-US" sz="2400" b="1" dirty="0">
              <a:solidFill>
                <a:schemeClr val="bg1"/>
              </a:solidFill>
              <a:latin typeface="+mn-lt"/>
              <a:cs typeface="+mn-cs"/>
            </a:endParaRPr>
          </a:p>
          <a:p>
            <a:pPr algn="just" fontAlgn="auto">
              <a:lnSpc>
                <a:spcPct val="150000"/>
              </a:lnSpc>
              <a:spcBef>
                <a:spcPts val="0"/>
              </a:spcBef>
              <a:spcAft>
                <a:spcPts val="0"/>
              </a:spcAft>
              <a:buFontTx/>
              <a:buBlip>
                <a:blip r:embed="rId2"/>
              </a:buBlip>
              <a:defRPr/>
            </a:pPr>
            <a:r>
              <a:rPr lang="el-GR" sz="2400" b="1" dirty="0">
                <a:solidFill>
                  <a:schemeClr val="bg1"/>
                </a:solidFill>
                <a:latin typeface="+mn-lt"/>
                <a:cs typeface="+mn-cs"/>
              </a:rPr>
              <a:t> και πότε στον εκπαιδευτικό</a:t>
            </a:r>
            <a:r>
              <a:rPr lang="en-US" sz="2400" b="1" dirty="0">
                <a:solidFill>
                  <a:schemeClr val="bg1"/>
                </a:solidFill>
                <a:latin typeface="+mn-lt"/>
                <a:cs typeface="+mn-cs"/>
              </a:rPr>
              <a:t> </a:t>
            </a:r>
            <a:r>
              <a:rPr lang="el-GR" sz="2400" b="1" dirty="0">
                <a:solidFill>
                  <a:schemeClr val="bg1"/>
                </a:solidFill>
                <a:latin typeface="+mn-lt"/>
                <a:cs typeface="+mn-cs"/>
              </a:rPr>
              <a:t>με τη στρατηγική της διδασκαλίας.</a:t>
            </a:r>
            <a:endParaRPr lang="en-US" sz="2400" b="1" dirty="0">
              <a:solidFill>
                <a:schemeClr val="bg1"/>
              </a:solidFill>
              <a:latin typeface="+mn-lt"/>
              <a:cs typeface="+mn-cs"/>
            </a:endParaRPr>
          </a:p>
          <a:p>
            <a:pPr algn="just" fontAlgn="auto">
              <a:lnSpc>
                <a:spcPct val="150000"/>
              </a:lnSpc>
              <a:spcBef>
                <a:spcPts val="0"/>
              </a:spcBef>
              <a:spcAft>
                <a:spcPts val="0"/>
              </a:spcAft>
              <a:defRPr/>
            </a:pPr>
            <a:r>
              <a:rPr lang="el-GR" sz="2400" b="1" dirty="0">
                <a:solidFill>
                  <a:schemeClr val="accent5">
                    <a:lumMod val="50000"/>
                  </a:schemeClr>
                </a:solidFill>
                <a:latin typeface="+mn-lt"/>
                <a:cs typeface="+mn-cs"/>
              </a:rPr>
              <a:t>Μετά από μια μακρά περίοδο</a:t>
            </a:r>
            <a:r>
              <a:rPr lang="en-US" sz="2400" b="1" dirty="0">
                <a:solidFill>
                  <a:schemeClr val="accent5">
                    <a:lumMod val="50000"/>
                  </a:schemeClr>
                </a:solidFill>
                <a:latin typeface="+mn-lt"/>
                <a:cs typeface="+mn-cs"/>
              </a:rPr>
              <a:t> </a:t>
            </a:r>
            <a:r>
              <a:rPr lang="el-GR" sz="2400" b="1" dirty="0">
                <a:solidFill>
                  <a:schemeClr val="accent5">
                    <a:lumMod val="50000"/>
                  </a:schemeClr>
                </a:solidFill>
                <a:latin typeface="+mn-lt"/>
                <a:cs typeface="+mn-cs"/>
              </a:rPr>
              <a:t>διδασκαλίας «από καθέδρας», είναι</a:t>
            </a:r>
            <a:r>
              <a:rPr lang="en-US" sz="2400" b="1" dirty="0">
                <a:solidFill>
                  <a:schemeClr val="accent5">
                    <a:lumMod val="50000"/>
                  </a:schemeClr>
                </a:solidFill>
                <a:latin typeface="+mn-lt"/>
                <a:cs typeface="+mn-cs"/>
              </a:rPr>
              <a:t> </a:t>
            </a:r>
            <a:r>
              <a:rPr lang="el-GR" sz="2400" b="1" dirty="0">
                <a:solidFill>
                  <a:schemeClr val="accent5">
                    <a:lumMod val="50000"/>
                  </a:schemeClr>
                </a:solidFill>
                <a:latin typeface="+mn-lt"/>
                <a:cs typeface="+mn-cs"/>
              </a:rPr>
              <a:t>ανάγκη να βοηθήσουμε τον εκπαιδευτικό να αποκεντρώσει την προσοχή</a:t>
            </a:r>
            <a:r>
              <a:rPr lang="en-US" sz="2400" b="1" dirty="0">
                <a:solidFill>
                  <a:schemeClr val="accent5">
                    <a:lumMod val="50000"/>
                  </a:schemeClr>
                </a:solidFill>
                <a:latin typeface="+mn-lt"/>
                <a:cs typeface="+mn-cs"/>
              </a:rPr>
              <a:t> </a:t>
            </a:r>
            <a:r>
              <a:rPr lang="el-GR" sz="2400" b="1" dirty="0">
                <a:solidFill>
                  <a:schemeClr val="accent5">
                    <a:lumMod val="50000"/>
                  </a:schemeClr>
                </a:solidFill>
                <a:latin typeface="+mn-lt"/>
                <a:cs typeface="+mn-cs"/>
              </a:rPr>
              <a:t>του από το καθαρώς διδακτικό του έργο και να προσεγγίσει το</a:t>
            </a:r>
            <a:r>
              <a:rPr lang="en-US" sz="2400" b="1" dirty="0">
                <a:solidFill>
                  <a:schemeClr val="accent5">
                    <a:lumMod val="50000"/>
                  </a:schemeClr>
                </a:solidFill>
                <a:latin typeface="+mn-lt"/>
                <a:cs typeface="+mn-cs"/>
              </a:rPr>
              <a:t> </a:t>
            </a:r>
            <a:r>
              <a:rPr lang="el-GR" sz="2400" b="1" dirty="0">
                <a:solidFill>
                  <a:schemeClr val="accent5">
                    <a:lumMod val="50000"/>
                  </a:schemeClr>
                </a:solidFill>
                <a:latin typeface="+mn-lt"/>
                <a:cs typeface="+mn-cs"/>
              </a:rPr>
              <a:t>μαθησιακό</a:t>
            </a:r>
            <a:r>
              <a:rPr lang="en-US" sz="2400" b="1" dirty="0">
                <a:solidFill>
                  <a:schemeClr val="accent5">
                    <a:lumMod val="50000"/>
                  </a:schemeClr>
                </a:solidFill>
                <a:latin typeface="+mn-lt"/>
                <a:cs typeface="+mn-cs"/>
              </a:rPr>
              <a:t>.</a:t>
            </a:r>
            <a:endParaRPr lang="el-GR" sz="2400" b="1" dirty="0">
              <a:solidFill>
                <a:schemeClr val="accent5">
                  <a:lumMod val="50000"/>
                </a:schemeClr>
              </a:solidFill>
              <a:latin typeface="+mn-lt"/>
              <a:cs typeface="+mn-cs"/>
            </a:endParaRPr>
          </a:p>
        </p:txBody>
      </p:sp>
      <p:sp>
        <p:nvSpPr>
          <p:cNvPr id="3" name="2 - Θέση ημερομηνίας">
            <a:extLst>
              <a:ext uri="{FF2B5EF4-FFF2-40B4-BE49-F238E27FC236}">
                <a16:creationId xmlns:a16="http://schemas.microsoft.com/office/drawing/2014/main" id="{1B6F833B-C722-4109-9CF9-3A74CCED08FC}"/>
              </a:ext>
            </a:extLst>
          </p:cNvPr>
          <p:cNvSpPr>
            <a:spLocks noGrp="1"/>
          </p:cNvSpPr>
          <p:nvPr>
            <p:ph type="dt" sz="quarter" idx="10"/>
          </p:nvPr>
        </p:nvSpPr>
        <p:spPr>
          <a:xfrm>
            <a:off x="9169400" y="6229350"/>
            <a:ext cx="1600200" cy="365125"/>
          </a:xfrm>
        </p:spPr>
        <p:txBody>
          <a:bodyPr/>
          <a:lstStyle/>
          <a:p>
            <a:pPr>
              <a:defRPr/>
            </a:pPr>
            <a:fld id="{78160EFE-62F9-4829-A288-7DE692E99775}" type="datetime1">
              <a:rPr lang="en-US"/>
              <a:pPr>
                <a:defRPr/>
              </a:pPr>
              <a:t>12/22/2019</a:t>
            </a:fld>
            <a:endParaRPr lang="en-US" dirty="0"/>
          </a:p>
        </p:txBody>
      </p:sp>
      <p:sp>
        <p:nvSpPr>
          <p:cNvPr id="4" name="3 - Θέση αριθμού διαφάνειας">
            <a:extLst>
              <a:ext uri="{FF2B5EF4-FFF2-40B4-BE49-F238E27FC236}">
                <a16:creationId xmlns:a16="http://schemas.microsoft.com/office/drawing/2014/main" id="{79C1053D-88E5-4B86-8864-B3FA23CD79A1}"/>
              </a:ext>
            </a:extLst>
          </p:cNvPr>
          <p:cNvSpPr>
            <a:spLocks noGrp="1"/>
          </p:cNvSpPr>
          <p:nvPr>
            <p:ph type="sldNum" sz="quarter" idx="12"/>
          </p:nvPr>
        </p:nvSpPr>
        <p:spPr>
          <a:xfrm>
            <a:off x="11261725" y="6229350"/>
            <a:ext cx="550863"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FBC202-0979-4889-A0C1-E737526DE4D1}" type="slidenum">
              <a:rPr lang="en-US" altLang="el-GR">
                <a:solidFill>
                  <a:srgbClr val="BFBFBF"/>
                </a:solidFill>
                <a:latin typeface="Century Gothic" panose="020B0502020202020204" pitchFamily="34" charset="0"/>
              </a:rPr>
              <a:pPr eaLnBrk="1" hangingPunct="1"/>
              <a:t>3</a:t>
            </a:fld>
            <a:endParaRPr lang="en-US" altLang="el-GR">
              <a:solidFill>
                <a:srgbClr val="BFBFBF"/>
              </a:solidFill>
              <a:latin typeface="Century Gothic" panose="020B0502020202020204" pitchFamily="34" charset="0"/>
            </a:endParaRPr>
          </a:p>
        </p:txBody>
      </p:sp>
      <p:sp>
        <p:nvSpPr>
          <p:cNvPr id="5" name="4 - Θέση υποσέλιδου">
            <a:extLst>
              <a:ext uri="{FF2B5EF4-FFF2-40B4-BE49-F238E27FC236}">
                <a16:creationId xmlns:a16="http://schemas.microsoft.com/office/drawing/2014/main" id="{AC082EA1-A89B-493B-AFA9-CDC09880B11E}"/>
              </a:ext>
            </a:extLst>
          </p:cNvPr>
          <p:cNvSpPr>
            <a:spLocks noGrp="1"/>
          </p:cNvSpPr>
          <p:nvPr>
            <p:ph type="ftr" sz="quarter" idx="11"/>
          </p:nvPr>
        </p:nvSpPr>
        <p:spPr>
          <a:xfrm>
            <a:off x="517525" y="6146800"/>
            <a:ext cx="7543800" cy="365125"/>
          </a:xfrm>
        </p:spPr>
        <p:txBody>
          <a:bodyPr/>
          <a:lstStyle/>
          <a:p>
            <a:pPr>
              <a:defRPr/>
            </a:pPr>
            <a:r>
              <a:rPr lang="el-GR" dirty="0"/>
              <a:t>Παναγιώτα Στράτη</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3222D6A2-5B43-452B-9076-43963B69CB1F}"/>
              </a:ext>
            </a:extLst>
          </p:cNvPr>
          <p:cNvSpPr>
            <a:spLocks noGrp="1"/>
          </p:cNvSpPr>
          <p:nvPr>
            <p:ph type="dt" sz="quarter" idx="10"/>
          </p:nvPr>
        </p:nvSpPr>
        <p:spPr>
          <a:xfrm>
            <a:off x="9863138" y="6492875"/>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34F2F7BA-AE2F-4F60-AE2C-9A306164465A}"/>
              </a:ext>
            </a:extLst>
          </p:cNvPr>
          <p:cNvSpPr>
            <a:spLocks noGrp="1"/>
          </p:cNvSpPr>
          <p:nvPr>
            <p:ph type="ftr" sz="quarter" idx="11"/>
          </p:nvPr>
        </p:nvSpPr>
        <p:spPr>
          <a:xfrm>
            <a:off x="393700" y="6492875"/>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B88CED2C-B043-4237-BAFF-A4CC39FE3F9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24D5C8-E817-4835-9556-1BEDB0C59D93}" type="slidenum">
              <a:rPr lang="en-US" altLang="el-GR">
                <a:solidFill>
                  <a:srgbClr val="BFBFBF"/>
                </a:solidFill>
                <a:latin typeface="Century Gothic" panose="020B0502020202020204" pitchFamily="34" charset="0"/>
              </a:rPr>
              <a:pPr eaLnBrk="1" hangingPunct="1"/>
              <a:t>30</a:t>
            </a:fld>
            <a:endParaRPr lang="en-US" altLang="el-GR">
              <a:solidFill>
                <a:srgbClr val="BFBFBF"/>
              </a:solidFill>
              <a:latin typeface="Century Gothic" panose="020B0502020202020204" pitchFamily="34" charset="0"/>
            </a:endParaRPr>
          </a:p>
        </p:txBody>
      </p:sp>
      <p:sp>
        <p:nvSpPr>
          <p:cNvPr id="34821" name="4 - Ορθογώνιο">
            <a:extLst>
              <a:ext uri="{FF2B5EF4-FFF2-40B4-BE49-F238E27FC236}">
                <a16:creationId xmlns:a16="http://schemas.microsoft.com/office/drawing/2014/main" id="{AA197B91-68FC-438D-A2FA-1054004428B3}"/>
              </a:ext>
            </a:extLst>
          </p:cNvPr>
          <p:cNvSpPr>
            <a:spLocks noChangeArrowheads="1"/>
          </p:cNvSpPr>
          <p:nvPr/>
        </p:nvSpPr>
        <p:spPr bwMode="auto">
          <a:xfrm>
            <a:off x="527050" y="277813"/>
            <a:ext cx="11345863" cy="6184900"/>
          </a:xfrm>
          <a:prstGeom prst="rect">
            <a:avLst/>
          </a:prstGeom>
          <a:solidFill>
            <a:schemeClr val="accent2">
              <a:lumMod val="20000"/>
              <a:lumOff val="80000"/>
            </a:schemeClr>
          </a:solidFill>
          <a:ln w="9525">
            <a:noFill/>
            <a:miter lim="800000"/>
            <a:headEnd/>
            <a:tailEnd/>
          </a:ln>
        </p:spPr>
        <p:txBody>
          <a:bodyPr>
            <a:spAutoFit/>
          </a:bodyPr>
          <a:lstStyle/>
          <a:p>
            <a:pPr algn="just">
              <a:lnSpc>
                <a:spcPct val="150000"/>
              </a:lnSpc>
              <a:defRPr/>
            </a:pPr>
            <a:r>
              <a:rPr lang="el-GR" sz="2400" b="1" dirty="0">
                <a:solidFill>
                  <a:schemeClr val="bg1"/>
                </a:solidFill>
                <a:latin typeface="Century Gothic" pitchFamily="34" charset="0"/>
                <a:cs typeface="Arial" charset="0"/>
              </a:rPr>
              <a:t>Σύμφωνα με τις αρχές της διαπολιτισμικής εκπαίδευσης </a:t>
            </a:r>
            <a:r>
              <a:rPr lang="el-GR" sz="2400" b="1" dirty="0">
                <a:solidFill>
                  <a:schemeClr val="accent6">
                    <a:lumMod val="75000"/>
                  </a:schemeClr>
                </a:solidFill>
                <a:latin typeface="Century Gothic" pitchFamily="34" charset="0"/>
                <a:cs typeface="Arial" charset="0"/>
              </a:rPr>
              <a:t>προτείνεται η διαμόρφωση ενός περιβάλλοντος στο οποίο θα είναι το κατάλληλο και για τα δίγλωσσα νήπια και στο οποίο μπορούμε να καθιερώσουμε ορισμένες δραστηριότητες, όπως </a:t>
            </a:r>
            <a:r>
              <a:rPr lang="el-GR" sz="2400" b="1" dirty="0">
                <a:solidFill>
                  <a:schemeClr val="bg1"/>
                </a:solidFill>
                <a:latin typeface="Century Gothic" pitchFamily="34" charset="0"/>
                <a:cs typeface="Arial" charset="0"/>
              </a:rPr>
              <a:t>να συμπεριλάβουμε στα κέντρα ενδιαφέροντος του οργανωμένου χώρου του νηπιαγωγείου την γωνιά του βιβλίου </a:t>
            </a:r>
            <a:r>
              <a:rPr lang="el-GR" sz="2400" b="1" dirty="0">
                <a:solidFill>
                  <a:schemeClr val="accent6">
                    <a:lumMod val="75000"/>
                  </a:schemeClr>
                </a:solidFill>
                <a:latin typeface="Century Gothic" pitchFamily="34" charset="0"/>
                <a:cs typeface="Arial" charset="0"/>
              </a:rPr>
              <a:t>.</a:t>
            </a:r>
          </a:p>
          <a:p>
            <a:pPr algn="just">
              <a:lnSpc>
                <a:spcPct val="150000"/>
              </a:lnSpc>
              <a:defRPr/>
            </a:pPr>
            <a:r>
              <a:rPr lang="el-GR" sz="2400" b="1" dirty="0">
                <a:solidFill>
                  <a:schemeClr val="accent6">
                    <a:lumMod val="75000"/>
                  </a:schemeClr>
                </a:solidFill>
                <a:latin typeface="Century Gothic" pitchFamily="34" charset="0"/>
                <a:cs typeface="Arial" charset="0"/>
              </a:rPr>
              <a:t> </a:t>
            </a:r>
          </a:p>
          <a:p>
            <a:pPr algn="just">
              <a:lnSpc>
                <a:spcPct val="150000"/>
              </a:lnSpc>
              <a:defRPr/>
            </a:pPr>
            <a:r>
              <a:rPr lang="el-GR" sz="2400" b="1" dirty="0">
                <a:solidFill>
                  <a:schemeClr val="bg1"/>
                </a:solidFill>
                <a:latin typeface="Century Gothic" pitchFamily="34" charset="0"/>
                <a:cs typeface="Arial" charset="0"/>
              </a:rPr>
              <a:t>Τη γωνιά του βιβλίου </a:t>
            </a:r>
            <a:r>
              <a:rPr lang="el-GR" sz="2400" b="1" dirty="0">
                <a:solidFill>
                  <a:schemeClr val="accent6">
                    <a:lumMod val="75000"/>
                  </a:schemeClr>
                </a:solidFill>
                <a:latin typeface="Century Gothic" pitchFamily="34" charset="0"/>
                <a:cs typeface="Arial" charset="0"/>
              </a:rPr>
              <a:t>θα την εμπλουτίσουμε με βιβλία και από άλλες χώρες, γραμμένα σε διαφορετικές γλώσσες. </a:t>
            </a:r>
          </a:p>
          <a:p>
            <a:pPr algn="just">
              <a:lnSpc>
                <a:spcPct val="150000"/>
              </a:lnSpc>
              <a:defRPr/>
            </a:pPr>
            <a:r>
              <a:rPr lang="el-GR" sz="2400" b="1" u="sng" dirty="0">
                <a:solidFill>
                  <a:schemeClr val="accent6">
                    <a:lumMod val="75000"/>
                  </a:schemeClr>
                </a:solidFill>
                <a:latin typeface="Century Gothic" pitchFamily="34" charset="0"/>
                <a:cs typeface="Arial" charset="0"/>
              </a:rPr>
              <a:t>Αυτό θα έχει σαν αποτέλεσμα </a:t>
            </a:r>
            <a:r>
              <a:rPr lang="el-GR" sz="2400" b="1" dirty="0">
                <a:solidFill>
                  <a:schemeClr val="accent6">
                    <a:lumMod val="75000"/>
                  </a:schemeClr>
                </a:solidFill>
                <a:latin typeface="Century Gothic" pitchFamily="34" charset="0"/>
                <a:cs typeface="Arial" charset="0"/>
              </a:rPr>
              <a:t>να επικοινωνούν τα παιδιά των άλλων πολιτισμών μεταξύ τους με άμεση συνέπεια την ενίσχυση του συναισθήματος της συνύπαρξης και της αλληλεπίδρασης.</a:t>
            </a:r>
          </a:p>
        </p:txBody>
      </p:sp>
      <p:sp>
        <p:nvSpPr>
          <p:cNvPr id="6" name="5 - Ραβδωτό δεξιό βέλος">
            <a:extLst>
              <a:ext uri="{FF2B5EF4-FFF2-40B4-BE49-F238E27FC236}">
                <a16:creationId xmlns:a16="http://schemas.microsoft.com/office/drawing/2014/main" id="{0D6C7CB6-20A4-426C-858F-1395B08CB835}"/>
              </a:ext>
            </a:extLst>
          </p:cNvPr>
          <p:cNvSpPr/>
          <p:nvPr/>
        </p:nvSpPr>
        <p:spPr>
          <a:xfrm>
            <a:off x="0" y="296863"/>
            <a:ext cx="582613" cy="457200"/>
          </a:xfrm>
          <a:prstGeom prst="striped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7 - Ραβδωτό δεξιό βέλος">
            <a:extLst>
              <a:ext uri="{FF2B5EF4-FFF2-40B4-BE49-F238E27FC236}">
                <a16:creationId xmlns:a16="http://schemas.microsoft.com/office/drawing/2014/main" id="{9C44ADFC-AB1A-4421-B1BD-4E425919EEDF}"/>
              </a:ext>
            </a:extLst>
          </p:cNvPr>
          <p:cNvSpPr/>
          <p:nvPr/>
        </p:nvSpPr>
        <p:spPr>
          <a:xfrm>
            <a:off x="0" y="3538538"/>
            <a:ext cx="582613" cy="457200"/>
          </a:xfrm>
          <a:prstGeom prst="striped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1BDD77EC-8F3D-4CE6-AFBC-C0E8DCEDD244}"/>
              </a:ext>
            </a:extLst>
          </p:cNvPr>
          <p:cNvSpPr>
            <a:spLocks noGrp="1"/>
          </p:cNvSpPr>
          <p:nvPr>
            <p:ph type="dt" sz="quarter" idx="10"/>
          </p:nvPr>
        </p:nvSpPr>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1CDA858B-8621-4046-A31D-EB449AEF9D2A}"/>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1B726E4B-3FB1-49C1-864D-72BD80B9C92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B520CC-2F84-420D-B15F-80F2E0AD536B}" type="slidenum">
              <a:rPr lang="en-US" altLang="el-GR">
                <a:solidFill>
                  <a:srgbClr val="BFBFBF"/>
                </a:solidFill>
                <a:latin typeface="Century Gothic" panose="020B0502020202020204" pitchFamily="34" charset="0"/>
              </a:rPr>
              <a:pPr eaLnBrk="1" hangingPunct="1"/>
              <a:t>31</a:t>
            </a:fld>
            <a:endParaRPr lang="en-US" altLang="el-GR">
              <a:solidFill>
                <a:srgbClr val="BFBFBF"/>
              </a:solidFill>
              <a:latin typeface="Century Gothic" panose="020B0502020202020204" pitchFamily="34" charset="0"/>
            </a:endParaRPr>
          </a:p>
        </p:txBody>
      </p:sp>
      <p:sp>
        <p:nvSpPr>
          <p:cNvPr id="35845" name="4 - Ορθογώνιο">
            <a:extLst>
              <a:ext uri="{FF2B5EF4-FFF2-40B4-BE49-F238E27FC236}">
                <a16:creationId xmlns:a16="http://schemas.microsoft.com/office/drawing/2014/main" id="{4937E277-52CA-46E1-B9F7-6D75B3889F79}"/>
              </a:ext>
            </a:extLst>
          </p:cNvPr>
          <p:cNvSpPr>
            <a:spLocks noChangeArrowheads="1"/>
          </p:cNvSpPr>
          <p:nvPr/>
        </p:nvSpPr>
        <p:spPr bwMode="auto">
          <a:xfrm>
            <a:off x="360363" y="1208088"/>
            <a:ext cx="11207750" cy="37861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200000"/>
              </a:lnSpc>
            </a:pPr>
            <a:r>
              <a:rPr lang="el-GR" altLang="el-GR" sz="2400" b="1">
                <a:solidFill>
                  <a:schemeClr val="bg1"/>
                </a:solidFill>
                <a:latin typeface="Century Gothic" panose="020B0502020202020204" pitchFamily="34" charset="0"/>
              </a:rPr>
              <a:t>Επίσης καλό θα ήταν</a:t>
            </a:r>
            <a:r>
              <a:rPr lang="en-US" altLang="el-GR" sz="2400" b="1">
                <a:solidFill>
                  <a:schemeClr val="bg1"/>
                </a:solidFill>
                <a:latin typeface="Century Gothic" panose="020B0502020202020204" pitchFamily="34" charset="0"/>
              </a:rPr>
              <a:t>:</a:t>
            </a:r>
            <a:endParaRPr lang="el-GR" altLang="el-GR" sz="2400" b="1">
              <a:solidFill>
                <a:schemeClr val="bg1"/>
              </a:solidFill>
              <a:latin typeface="Century Gothic" panose="020B0502020202020204" pitchFamily="34" charset="0"/>
            </a:endParaRPr>
          </a:p>
          <a:p>
            <a:pPr eaLnBrk="1" hangingPunct="1">
              <a:lnSpc>
                <a:spcPct val="200000"/>
              </a:lnSpc>
              <a:buFont typeface="Wingdings" panose="05000000000000000000" pitchFamily="2" charset="2"/>
              <a:buChar char="ü"/>
            </a:pPr>
            <a:r>
              <a:rPr lang="el-GR" altLang="el-GR" sz="2400" b="1">
                <a:solidFill>
                  <a:schemeClr val="bg1"/>
                </a:solidFill>
                <a:latin typeface="Century Gothic" panose="020B0502020202020204" pitchFamily="34" charset="0"/>
              </a:rPr>
              <a:t>να παρακολουθούμε μέσα από τραγούδια αλλά και από κασέτες ήχου και εικόνας, τα διάφορα ήθη και έθιμα των πολιτισμών </a:t>
            </a:r>
          </a:p>
          <a:p>
            <a:pPr eaLnBrk="1" hangingPunct="1">
              <a:lnSpc>
                <a:spcPct val="200000"/>
              </a:lnSpc>
              <a:buFont typeface="Wingdings" panose="05000000000000000000" pitchFamily="2" charset="2"/>
              <a:buChar char="ü"/>
            </a:pPr>
            <a:r>
              <a:rPr lang="el-GR" altLang="el-GR" sz="2400" b="1">
                <a:solidFill>
                  <a:schemeClr val="bg1"/>
                </a:solidFill>
                <a:latin typeface="Century Gothic" panose="020B0502020202020204" pitchFamily="34" charset="0"/>
              </a:rPr>
              <a:t>και να ενημερωνόμαστε, βιώνοντας ζωντανές εκδηλώσεις και γενικότερα τη δράση των διάφορων πολιτισμικών ομάδων της χώρας προέλευσης</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D32A889F-326E-4516-B23C-F9D949E53E36}"/>
              </a:ext>
            </a:extLst>
          </p:cNvPr>
          <p:cNvSpPr>
            <a:spLocks noGrp="1"/>
          </p:cNvSpPr>
          <p:nvPr>
            <p:ph type="dt" sz="quarter" idx="10"/>
          </p:nvPr>
        </p:nvSpPr>
        <p:spPr>
          <a:xfrm>
            <a:off x="8851900" y="6202363"/>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22A36930-7300-4C7D-94BA-3D310744AC22}"/>
              </a:ext>
            </a:extLst>
          </p:cNvPr>
          <p:cNvSpPr>
            <a:spLocks noGrp="1"/>
          </p:cNvSpPr>
          <p:nvPr>
            <p:ph type="ftr" sz="quarter" idx="11"/>
          </p:nvPr>
        </p:nvSpPr>
        <p:spPr>
          <a:xfrm>
            <a:off x="892175" y="6076950"/>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5FF168D3-9EFD-4BB7-A85B-BE3F05691453}"/>
              </a:ext>
            </a:extLst>
          </p:cNvPr>
          <p:cNvSpPr>
            <a:spLocks noGrp="1"/>
          </p:cNvSpPr>
          <p:nvPr>
            <p:ph type="sldNum" sz="quarter" idx="12"/>
          </p:nvPr>
        </p:nvSpPr>
        <p:spPr>
          <a:xfrm>
            <a:off x="11290300" y="6229350"/>
            <a:ext cx="550863"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29E9BB-E356-4304-A9C6-DE474E23B7D9}" type="slidenum">
              <a:rPr lang="en-US" altLang="el-GR">
                <a:solidFill>
                  <a:srgbClr val="BFBFBF"/>
                </a:solidFill>
                <a:latin typeface="Century Gothic" panose="020B0502020202020204" pitchFamily="34" charset="0"/>
              </a:rPr>
              <a:pPr eaLnBrk="1" hangingPunct="1"/>
              <a:t>32</a:t>
            </a:fld>
            <a:endParaRPr lang="en-US" altLang="el-GR">
              <a:solidFill>
                <a:srgbClr val="BFBFBF"/>
              </a:solidFill>
              <a:latin typeface="Century Gothic" panose="020B0502020202020204" pitchFamily="34" charset="0"/>
            </a:endParaRPr>
          </a:p>
        </p:txBody>
      </p:sp>
      <p:sp>
        <p:nvSpPr>
          <p:cNvPr id="36869" name="4 - Ορθογώνιο">
            <a:extLst>
              <a:ext uri="{FF2B5EF4-FFF2-40B4-BE49-F238E27FC236}">
                <a16:creationId xmlns:a16="http://schemas.microsoft.com/office/drawing/2014/main" id="{917490F8-E72F-4AE9-B3CF-48AADF29453D}"/>
              </a:ext>
            </a:extLst>
          </p:cNvPr>
          <p:cNvSpPr>
            <a:spLocks noChangeArrowheads="1"/>
          </p:cNvSpPr>
          <p:nvPr/>
        </p:nvSpPr>
        <p:spPr bwMode="auto">
          <a:xfrm>
            <a:off x="984250" y="668338"/>
            <a:ext cx="9836150" cy="4524375"/>
          </a:xfrm>
          <a:prstGeom prst="rect">
            <a:avLst/>
          </a:prstGeom>
          <a:solidFill>
            <a:schemeClr val="accent2"/>
          </a:solidFill>
          <a:ln w="76200">
            <a:solidFill>
              <a:srgbClr val="7030A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200000"/>
              </a:lnSpc>
            </a:pPr>
            <a:r>
              <a:rPr lang="el-GR" altLang="el-GR" sz="2400" b="1">
                <a:latin typeface="Century Gothic" panose="020B0502020202020204" pitchFamily="34" charset="0"/>
              </a:rPr>
              <a:t>Η διαπολιτισμική εκπαίδευση </a:t>
            </a:r>
            <a:r>
              <a:rPr lang="el-GR" altLang="el-GR" sz="2400" b="1">
                <a:solidFill>
                  <a:schemeClr val="bg1"/>
                </a:solidFill>
                <a:latin typeface="Century Gothic" panose="020B0502020202020204" pitchFamily="34" charset="0"/>
              </a:rPr>
              <a:t>πρέπει να εφαρμόζεται από το νηπιαγωγείο και τα παιδιά πρέπει να αναπτύξουν τις πρώτες δομές αναφορικά με τις </a:t>
            </a:r>
            <a:r>
              <a:rPr lang="el-GR" altLang="el-GR" sz="2400" b="1" u="sng">
                <a:solidFill>
                  <a:schemeClr val="bg1"/>
                </a:solidFill>
                <a:latin typeface="Century Gothic" panose="020B0502020202020204" pitchFamily="34" charset="0"/>
              </a:rPr>
              <a:t>ομοιότητες και τις διαφορές που έχουν όλοι οι άνθρωποι.</a:t>
            </a:r>
          </a:p>
          <a:p>
            <a:pPr eaLnBrk="1" hangingPunct="1">
              <a:lnSpc>
                <a:spcPct val="200000"/>
              </a:lnSpc>
            </a:pPr>
            <a:r>
              <a:rPr lang="el-GR" altLang="el-GR" sz="2400" b="1">
                <a:latin typeface="Century Gothic" panose="020B0502020202020204" pitchFamily="34" charset="0"/>
              </a:rPr>
              <a:t> « Οι ομοιότητες είναι πράγματα που μας δένουν, ενώ οι διαφορές συμβάλλουν στη μοναδικότητα του κάθε ατόμου»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A62E78B6-DB9D-484F-B2DC-50E44036D387}"/>
              </a:ext>
            </a:extLst>
          </p:cNvPr>
          <p:cNvSpPr>
            <a:spLocks noGrp="1"/>
          </p:cNvSpPr>
          <p:nvPr>
            <p:ph type="dt" sz="quarter" idx="10"/>
          </p:nvPr>
        </p:nvSpPr>
        <p:spPr>
          <a:xfrm>
            <a:off x="8782050" y="6492875"/>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97ABEEB9-3D21-40B9-91FE-788394652EA8}"/>
              </a:ext>
            </a:extLst>
          </p:cNvPr>
          <p:cNvSpPr>
            <a:spLocks noGrp="1"/>
          </p:cNvSpPr>
          <p:nvPr>
            <p:ph type="ftr" sz="quarter" idx="11"/>
          </p:nvPr>
        </p:nvSpPr>
        <p:spPr>
          <a:xfrm>
            <a:off x="476250"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2801F2C8-37BC-48F1-9ED7-8BEAB5E180D1}"/>
              </a:ext>
            </a:extLst>
          </p:cNvPr>
          <p:cNvSpPr>
            <a:spLocks noGrp="1"/>
          </p:cNvSpPr>
          <p:nvPr>
            <p:ph type="sldNum" sz="quarter" idx="12"/>
          </p:nvPr>
        </p:nvSpPr>
        <p:spPr>
          <a:xfrm>
            <a:off x="11401425" y="6284913"/>
            <a:ext cx="550863"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7BA8D6-BBCA-4373-BD6F-F4F104926117}" type="slidenum">
              <a:rPr lang="en-US" altLang="el-GR">
                <a:solidFill>
                  <a:srgbClr val="BFBFBF"/>
                </a:solidFill>
                <a:latin typeface="Century Gothic" panose="020B0502020202020204" pitchFamily="34" charset="0"/>
              </a:rPr>
              <a:pPr eaLnBrk="1" hangingPunct="1"/>
              <a:t>33</a:t>
            </a:fld>
            <a:endParaRPr lang="en-US" altLang="el-GR">
              <a:solidFill>
                <a:srgbClr val="BFBFBF"/>
              </a:solidFill>
              <a:latin typeface="Century Gothic" panose="020B0502020202020204" pitchFamily="34" charset="0"/>
            </a:endParaRPr>
          </a:p>
        </p:txBody>
      </p:sp>
      <p:sp>
        <p:nvSpPr>
          <p:cNvPr id="37893" name="4 - Ορθογώνιο">
            <a:extLst>
              <a:ext uri="{FF2B5EF4-FFF2-40B4-BE49-F238E27FC236}">
                <a16:creationId xmlns:a16="http://schemas.microsoft.com/office/drawing/2014/main" id="{D8E96781-AB7E-4C97-867E-F64959CA06A8}"/>
              </a:ext>
            </a:extLst>
          </p:cNvPr>
          <p:cNvSpPr>
            <a:spLocks noChangeArrowheads="1"/>
          </p:cNvSpPr>
          <p:nvPr/>
        </p:nvSpPr>
        <p:spPr bwMode="auto">
          <a:xfrm>
            <a:off x="582613" y="279400"/>
            <a:ext cx="11069637" cy="6115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l-GR" altLang="el-GR" sz="2400" b="1">
                <a:latin typeface="Century Gothic" panose="020B0502020202020204" pitchFamily="34" charset="0"/>
              </a:rPr>
              <a:t>Στο νηπιαγωγείο η διαπολιτισμική εκπαίδευση δεν πρέπει να ταυτίζεται με τον παραδοσιακό τρόπο </a:t>
            </a:r>
            <a:r>
              <a:rPr lang="el-GR" altLang="el-GR" sz="2400" b="1">
                <a:solidFill>
                  <a:schemeClr val="bg1"/>
                </a:solidFill>
                <a:latin typeface="Century Gothic" panose="020B0502020202020204" pitchFamily="34" charset="0"/>
              </a:rPr>
              <a:t>κατά τον οποίο τα παιδιά μάθαιναν για τις τα τέσσερεις φυλές, κάτι που όχι μόνο δεν αποτελεί σωστή πληροφορία </a:t>
            </a:r>
            <a:r>
              <a:rPr lang="el-GR" altLang="el-GR" sz="2400" b="1" u="sng">
                <a:solidFill>
                  <a:schemeClr val="bg1"/>
                </a:solidFill>
                <a:latin typeface="Century Gothic" panose="020B0502020202020204" pitchFamily="34" charset="0"/>
              </a:rPr>
              <a:t>αλλά αναπτύσσει προκαταλήψεις που οδηγούν σε ρατσιστικές αντιδράσεις. </a:t>
            </a:r>
          </a:p>
          <a:p>
            <a:pPr algn="just" eaLnBrk="1" hangingPunct="1">
              <a:lnSpc>
                <a:spcPct val="150000"/>
              </a:lnSpc>
            </a:pPr>
            <a:r>
              <a:rPr lang="el-GR" altLang="el-GR" sz="2400" b="1">
                <a:latin typeface="Century Gothic" panose="020B0502020202020204" pitchFamily="34" charset="0"/>
              </a:rPr>
              <a:t>Αντίθετα η διαπολιτισμική εκπαίδευση στο νηπιαγωγείο </a:t>
            </a:r>
            <a:r>
              <a:rPr lang="el-GR" altLang="el-GR" sz="2400" b="1">
                <a:solidFill>
                  <a:schemeClr val="bg1"/>
                </a:solidFill>
                <a:latin typeface="Century Gothic" panose="020B0502020202020204" pitchFamily="34" charset="0"/>
              </a:rPr>
              <a:t>πρέπει να εκφράζεται με δραστηριότητες που ενισχύουν την ευαισθησία για τις προσωπικές ανάγκες του καθενός, την κατανόηση της θέσης του άλλου, την αλληλεγγύη και τη συνεργασία. </a:t>
            </a:r>
          </a:p>
          <a:p>
            <a:pPr algn="just" eaLnBrk="1" hangingPunct="1">
              <a:lnSpc>
                <a:spcPct val="150000"/>
              </a:lnSpc>
            </a:pPr>
            <a:r>
              <a:rPr lang="el-GR" altLang="el-GR" sz="2400" b="1">
                <a:latin typeface="Century Gothic" panose="020B0502020202020204" pitchFamily="34" charset="0"/>
              </a:rPr>
              <a:t>Είναι σημαντικό να πραγματοποιούνται αρκετές δραστηριότητες μέσα στο σχολικό χώρο που να ευνοούν το δέσιμο της ομάδας.</a:t>
            </a:r>
          </a:p>
        </p:txBody>
      </p:sp>
      <p:sp>
        <p:nvSpPr>
          <p:cNvPr id="6" name="5 - Κορνίζα">
            <a:extLst>
              <a:ext uri="{FF2B5EF4-FFF2-40B4-BE49-F238E27FC236}">
                <a16:creationId xmlns:a16="http://schemas.microsoft.com/office/drawing/2014/main" id="{FE684847-3835-4F51-816D-6DBE26D3011E}"/>
              </a:ext>
            </a:extLst>
          </p:cNvPr>
          <p:cNvSpPr/>
          <p:nvPr/>
        </p:nvSpPr>
        <p:spPr>
          <a:xfrm>
            <a:off x="0" y="498475"/>
            <a:ext cx="504825" cy="409575"/>
          </a:xfrm>
          <a:prstGeom prst="bevel">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Κορνίζα">
            <a:extLst>
              <a:ext uri="{FF2B5EF4-FFF2-40B4-BE49-F238E27FC236}">
                <a16:creationId xmlns:a16="http://schemas.microsoft.com/office/drawing/2014/main" id="{6F199444-B1C6-4311-AE26-0869A993EEBD}"/>
              </a:ext>
            </a:extLst>
          </p:cNvPr>
          <p:cNvSpPr/>
          <p:nvPr/>
        </p:nvSpPr>
        <p:spPr>
          <a:xfrm>
            <a:off x="0" y="3200400"/>
            <a:ext cx="504825" cy="409575"/>
          </a:xfrm>
          <a:prstGeom prst="bevel">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7 - Κορνίζα">
            <a:extLst>
              <a:ext uri="{FF2B5EF4-FFF2-40B4-BE49-F238E27FC236}">
                <a16:creationId xmlns:a16="http://schemas.microsoft.com/office/drawing/2014/main" id="{E1F6B65C-F94E-4525-B2D4-03A66B8C8032}"/>
              </a:ext>
            </a:extLst>
          </p:cNvPr>
          <p:cNvSpPr/>
          <p:nvPr/>
        </p:nvSpPr>
        <p:spPr>
          <a:xfrm>
            <a:off x="0" y="5362575"/>
            <a:ext cx="504825" cy="409575"/>
          </a:xfrm>
          <a:prstGeom prst="bevel">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01E60577-1342-4FCE-81C6-D39806CF27DB}"/>
              </a:ext>
            </a:extLst>
          </p:cNvPr>
          <p:cNvSpPr>
            <a:spLocks noGrp="1"/>
          </p:cNvSpPr>
          <p:nvPr>
            <p:ph type="dt" sz="quarter" idx="10"/>
          </p:nvPr>
        </p:nvSpPr>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B591611D-5CF5-4615-AFB0-D843B84538FF}"/>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274213ED-808F-4C8A-AF67-981763F9301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C97994-02CF-4861-97B0-93512952BC1B}" type="slidenum">
              <a:rPr lang="en-US" altLang="el-GR">
                <a:solidFill>
                  <a:srgbClr val="BFBFBF"/>
                </a:solidFill>
                <a:latin typeface="Century Gothic" panose="020B0502020202020204" pitchFamily="34" charset="0"/>
              </a:rPr>
              <a:pPr eaLnBrk="1" hangingPunct="1"/>
              <a:t>34</a:t>
            </a:fld>
            <a:endParaRPr lang="en-US" altLang="el-GR">
              <a:solidFill>
                <a:srgbClr val="BFBFBF"/>
              </a:solidFill>
              <a:latin typeface="Century Gothic" panose="020B0502020202020204" pitchFamily="34" charset="0"/>
            </a:endParaRPr>
          </a:p>
        </p:txBody>
      </p:sp>
      <p:sp>
        <p:nvSpPr>
          <p:cNvPr id="38917" name="4 - Ορθογώνιο">
            <a:extLst>
              <a:ext uri="{FF2B5EF4-FFF2-40B4-BE49-F238E27FC236}">
                <a16:creationId xmlns:a16="http://schemas.microsoft.com/office/drawing/2014/main" id="{54E650BA-4D5B-4A91-8115-148671115F2C}"/>
              </a:ext>
            </a:extLst>
          </p:cNvPr>
          <p:cNvSpPr>
            <a:spLocks noChangeArrowheads="1"/>
          </p:cNvSpPr>
          <p:nvPr/>
        </p:nvSpPr>
        <p:spPr bwMode="auto">
          <a:xfrm>
            <a:off x="969963" y="376238"/>
            <a:ext cx="9850437" cy="52641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200000"/>
              </a:lnSpc>
              <a:buFont typeface="Wingdings" panose="05000000000000000000" pitchFamily="2" charset="2"/>
              <a:buChar char="ü"/>
            </a:pPr>
            <a:r>
              <a:rPr lang="el-GR" altLang="el-GR" sz="2400" b="1">
                <a:solidFill>
                  <a:schemeClr val="bg1"/>
                </a:solidFill>
                <a:latin typeface="Century Gothic" panose="020B0502020202020204" pitchFamily="34" charset="0"/>
              </a:rPr>
              <a:t>Να δίνεται η ευκαιρία στα </a:t>
            </a:r>
            <a:r>
              <a:rPr lang="el-GR" altLang="el-GR" sz="2400" b="1">
                <a:latin typeface="Century Gothic" panose="020B0502020202020204" pitchFamily="34" charset="0"/>
              </a:rPr>
              <a:t>παιδιά να μιλούν για τον εαυτό τους </a:t>
            </a:r>
            <a:r>
              <a:rPr lang="el-GR" altLang="el-GR" sz="2400" b="1">
                <a:solidFill>
                  <a:schemeClr val="bg1"/>
                </a:solidFill>
                <a:latin typeface="Century Gothic" panose="020B0502020202020204" pitchFamily="34" charset="0"/>
              </a:rPr>
              <a:t>και να μοιράζονται εμπειρίες με τα υπόλοιπα παιδιά της τάξης. </a:t>
            </a:r>
          </a:p>
          <a:p>
            <a:pPr eaLnBrk="1" hangingPunct="1">
              <a:lnSpc>
                <a:spcPct val="200000"/>
              </a:lnSpc>
              <a:buFont typeface="Wingdings" panose="05000000000000000000" pitchFamily="2" charset="2"/>
              <a:buChar char="ü"/>
            </a:pPr>
            <a:r>
              <a:rPr lang="el-GR" altLang="el-GR" sz="2400" b="1">
                <a:solidFill>
                  <a:schemeClr val="bg1"/>
                </a:solidFill>
                <a:latin typeface="Century Gothic" panose="020B0502020202020204" pitchFamily="34" charset="0"/>
              </a:rPr>
              <a:t>Επίσης πρέπει να μάθουν </a:t>
            </a:r>
            <a:r>
              <a:rPr lang="el-GR" altLang="el-GR" sz="2400" b="1">
                <a:latin typeface="Century Gothic" panose="020B0502020202020204" pitchFamily="34" charset="0"/>
              </a:rPr>
              <a:t>να ακούν τις εμπειρίες των άλλων </a:t>
            </a:r>
            <a:r>
              <a:rPr lang="el-GR" altLang="el-GR" sz="2400" b="1">
                <a:solidFill>
                  <a:schemeClr val="bg1"/>
                </a:solidFill>
                <a:latin typeface="Century Gothic" panose="020B0502020202020204" pitchFamily="34" charset="0"/>
              </a:rPr>
              <a:t>παιδιών.</a:t>
            </a:r>
          </a:p>
          <a:p>
            <a:pPr eaLnBrk="1" hangingPunct="1">
              <a:lnSpc>
                <a:spcPct val="200000"/>
              </a:lnSpc>
              <a:buFont typeface="Wingdings" panose="05000000000000000000" pitchFamily="2" charset="2"/>
              <a:buChar char="ü"/>
            </a:pPr>
            <a:r>
              <a:rPr lang="el-GR" altLang="el-GR" sz="2400" b="1">
                <a:solidFill>
                  <a:schemeClr val="bg1"/>
                </a:solidFill>
                <a:latin typeface="Century Gothic" panose="020B0502020202020204" pitchFamily="34" charset="0"/>
              </a:rPr>
              <a:t>Ακόμα εμπλεκόμενα σε ομαδικές δραστηριότητες με έναν κοινό σκοπό </a:t>
            </a:r>
            <a:r>
              <a:rPr lang="el-GR" altLang="el-GR" sz="2400" b="1">
                <a:latin typeface="Century Gothic" panose="020B0502020202020204" pitchFamily="34" charset="0"/>
              </a:rPr>
              <a:t>ενισχύεται η κοινωνικότητά τους </a:t>
            </a:r>
            <a:r>
              <a:rPr lang="el-GR" altLang="el-GR" sz="2400" b="1">
                <a:solidFill>
                  <a:schemeClr val="bg1"/>
                </a:solidFill>
                <a:latin typeface="Century Gothic" panose="020B0502020202020204" pitchFamily="34" charset="0"/>
              </a:rPr>
              <a:t>και μαθαίνουν να συνεργάζονται.</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E1B76016-2020-436D-BC72-C0FBE62EDD94}"/>
              </a:ext>
            </a:extLst>
          </p:cNvPr>
          <p:cNvSpPr>
            <a:spLocks noGrp="1"/>
          </p:cNvSpPr>
          <p:nvPr>
            <p:ph type="dt" sz="quarter" idx="10"/>
          </p:nvPr>
        </p:nvSpPr>
        <p:spPr>
          <a:xfrm>
            <a:off x="8851900" y="6330950"/>
            <a:ext cx="1600200" cy="527050"/>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D9D374AD-0775-4EDD-9FE4-DC6DC89FF7AD}"/>
              </a:ext>
            </a:extLst>
          </p:cNvPr>
          <p:cNvSpPr>
            <a:spLocks noGrp="1"/>
          </p:cNvSpPr>
          <p:nvPr>
            <p:ph type="ftr" sz="quarter" idx="11"/>
          </p:nvPr>
        </p:nvSpPr>
        <p:spPr>
          <a:xfrm>
            <a:off x="754063"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BAE53F5C-43D1-4D18-B2A8-79C66045D4D3}"/>
              </a:ext>
            </a:extLst>
          </p:cNvPr>
          <p:cNvSpPr>
            <a:spLocks noGrp="1"/>
          </p:cNvSpPr>
          <p:nvPr>
            <p:ph type="sldNum" sz="quarter" idx="12"/>
          </p:nvPr>
        </p:nvSpPr>
        <p:spPr>
          <a:xfrm>
            <a:off x="11220450" y="6243638"/>
            <a:ext cx="550863"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34BFF2-A124-43E8-8911-75EC9A5FD6FA}" type="slidenum">
              <a:rPr lang="en-US" altLang="el-GR">
                <a:solidFill>
                  <a:srgbClr val="BFBFBF"/>
                </a:solidFill>
                <a:latin typeface="Century Gothic" panose="020B0502020202020204" pitchFamily="34" charset="0"/>
              </a:rPr>
              <a:pPr eaLnBrk="1" hangingPunct="1"/>
              <a:t>35</a:t>
            </a:fld>
            <a:endParaRPr lang="en-US" altLang="el-GR">
              <a:solidFill>
                <a:srgbClr val="BFBFBF"/>
              </a:solidFill>
              <a:latin typeface="Century Gothic" panose="020B0502020202020204" pitchFamily="34" charset="0"/>
            </a:endParaRPr>
          </a:p>
        </p:txBody>
      </p:sp>
      <p:sp>
        <p:nvSpPr>
          <p:cNvPr id="39941" name="4 - Ορθογώνιο">
            <a:extLst>
              <a:ext uri="{FF2B5EF4-FFF2-40B4-BE49-F238E27FC236}">
                <a16:creationId xmlns:a16="http://schemas.microsoft.com/office/drawing/2014/main" id="{F2316E1A-45FA-464B-96DB-F81DB8687CA1}"/>
              </a:ext>
            </a:extLst>
          </p:cNvPr>
          <p:cNvSpPr>
            <a:spLocks noChangeArrowheads="1"/>
          </p:cNvSpPr>
          <p:nvPr/>
        </p:nvSpPr>
        <p:spPr bwMode="auto">
          <a:xfrm>
            <a:off x="636588" y="612775"/>
            <a:ext cx="10668000" cy="5078413"/>
          </a:xfrm>
          <a:prstGeom prst="rect">
            <a:avLst/>
          </a:prstGeom>
          <a:solidFill>
            <a:schemeClr val="accent2"/>
          </a:solidFill>
          <a:ln w="76200">
            <a:solidFill>
              <a:srgbClr val="7030A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l-GR" altLang="el-GR" sz="2400" b="1">
                <a:latin typeface="Century Gothic" panose="020B0502020202020204" pitchFamily="34" charset="0"/>
              </a:rPr>
              <a:t>Τα παραδοσιακά Αναλυτικά Προγράμματα</a:t>
            </a:r>
            <a:r>
              <a:rPr lang="el-GR" altLang="el-GR" sz="2400" b="1">
                <a:solidFill>
                  <a:schemeClr val="bg1"/>
                </a:solidFill>
                <a:latin typeface="Century Gothic" panose="020B0502020202020204" pitchFamily="34" charset="0"/>
              </a:rPr>
              <a:t> δεν συμβαδίζουν με τις εξελίξεις της σύγχρονης κοινωνίας και τη δημιουργία των πολυπολιτισμικών κοινωνιών. </a:t>
            </a:r>
          </a:p>
          <a:p>
            <a:pPr algn="just" eaLnBrk="1" hangingPunct="1">
              <a:lnSpc>
                <a:spcPct val="150000"/>
              </a:lnSpc>
            </a:pPr>
            <a:r>
              <a:rPr lang="el-GR" altLang="el-GR" sz="2400" b="1">
                <a:solidFill>
                  <a:schemeClr val="bg1"/>
                </a:solidFill>
                <a:latin typeface="Century Gothic" panose="020B0502020202020204" pitchFamily="34" charset="0"/>
              </a:rPr>
              <a:t>Το αναλυτικό πρόγραμμα σύμφωνα με το οποίο διεξάγονται τα μαθήματα </a:t>
            </a:r>
            <a:r>
              <a:rPr lang="el-GR" altLang="el-GR" sz="2400" b="1" u="sng">
                <a:solidFill>
                  <a:schemeClr val="bg1"/>
                </a:solidFill>
                <a:latin typeface="Century Gothic" panose="020B0502020202020204" pitchFamily="34" charset="0"/>
              </a:rPr>
              <a:t>θα πρέπει να συμβαδίζει με τις αρχές της αντιρατσιστικής και διαπολιτισμικής εκπαίδευσης</a:t>
            </a:r>
            <a:r>
              <a:rPr lang="el-GR" altLang="el-GR" sz="2400" b="1">
                <a:solidFill>
                  <a:schemeClr val="bg1"/>
                </a:solidFill>
                <a:latin typeface="Century Gothic" panose="020B0502020202020204" pitchFamily="34" charset="0"/>
              </a:rPr>
              <a:t>. </a:t>
            </a:r>
          </a:p>
          <a:p>
            <a:pPr algn="just" eaLnBrk="1" hangingPunct="1">
              <a:lnSpc>
                <a:spcPct val="150000"/>
              </a:lnSpc>
            </a:pPr>
            <a:r>
              <a:rPr lang="el-GR" altLang="el-GR" sz="2400" b="1">
                <a:latin typeface="Century Gothic" panose="020B0502020202020204" pitchFamily="34" charset="0"/>
              </a:rPr>
              <a:t>Η δημιουργία ενός πολυπολιτισμικού Αναλυτικού Προγράμματος </a:t>
            </a:r>
            <a:r>
              <a:rPr lang="el-GR" altLang="el-GR" sz="2400" b="1">
                <a:solidFill>
                  <a:schemeClr val="bg1"/>
                </a:solidFill>
                <a:latin typeface="Century Gothic" panose="020B0502020202020204" pitchFamily="34" charset="0"/>
              </a:rPr>
              <a:t>σε αντίθεση με τα παραδοσιακά Αναλυτικά Προγράμματα βοηθά στο σεβασμό της διαφορετικότητας στο χώρο του σχολείου .</a:t>
            </a:r>
          </a:p>
        </p:txBody>
      </p:sp>
      <p:sp>
        <p:nvSpPr>
          <p:cNvPr id="6" name="5 - Ραβδωτό δεξιό βέλος">
            <a:extLst>
              <a:ext uri="{FF2B5EF4-FFF2-40B4-BE49-F238E27FC236}">
                <a16:creationId xmlns:a16="http://schemas.microsoft.com/office/drawing/2014/main" id="{C575B0A2-C8BE-433F-8448-2DB6FF17C9A5}"/>
              </a:ext>
            </a:extLst>
          </p:cNvPr>
          <p:cNvSpPr/>
          <p:nvPr/>
        </p:nvSpPr>
        <p:spPr>
          <a:xfrm>
            <a:off x="0" y="2360613"/>
            <a:ext cx="582613" cy="457200"/>
          </a:xfrm>
          <a:prstGeom prst="striped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Ραβδωτό δεξιό βέλος">
            <a:extLst>
              <a:ext uri="{FF2B5EF4-FFF2-40B4-BE49-F238E27FC236}">
                <a16:creationId xmlns:a16="http://schemas.microsoft.com/office/drawing/2014/main" id="{75AA2A96-20FD-49F2-BD31-C5B6D9AF07A6}"/>
              </a:ext>
            </a:extLst>
          </p:cNvPr>
          <p:cNvSpPr/>
          <p:nvPr/>
        </p:nvSpPr>
        <p:spPr>
          <a:xfrm>
            <a:off x="0" y="3968750"/>
            <a:ext cx="582613" cy="457200"/>
          </a:xfrm>
          <a:prstGeom prst="striped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7 - Ραβδωτό δεξιό βέλος">
            <a:extLst>
              <a:ext uri="{FF2B5EF4-FFF2-40B4-BE49-F238E27FC236}">
                <a16:creationId xmlns:a16="http://schemas.microsoft.com/office/drawing/2014/main" id="{F0A53F51-781A-4E5C-8E5B-34B11DA5CFFB}"/>
              </a:ext>
            </a:extLst>
          </p:cNvPr>
          <p:cNvSpPr/>
          <p:nvPr/>
        </p:nvSpPr>
        <p:spPr>
          <a:xfrm>
            <a:off x="0" y="712788"/>
            <a:ext cx="582613" cy="457200"/>
          </a:xfrm>
          <a:prstGeom prst="striped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97ACE256-110A-4EBA-8546-535FC0C45589}"/>
              </a:ext>
            </a:extLst>
          </p:cNvPr>
          <p:cNvSpPr>
            <a:spLocks noGrp="1"/>
          </p:cNvSpPr>
          <p:nvPr>
            <p:ph type="dt" sz="quarter" idx="10"/>
          </p:nvPr>
        </p:nvSpPr>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FABD400F-ADE1-41DC-8E86-E343BC56AC96}"/>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A0C05287-4811-48C0-9148-522394A6A65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B7F2BD-AE70-41C8-9AFA-AFBFED835745}" type="slidenum">
              <a:rPr lang="en-US" altLang="el-GR">
                <a:solidFill>
                  <a:srgbClr val="BFBFBF"/>
                </a:solidFill>
                <a:latin typeface="Century Gothic" panose="020B0502020202020204" pitchFamily="34" charset="0"/>
              </a:rPr>
              <a:pPr eaLnBrk="1" hangingPunct="1"/>
              <a:t>36</a:t>
            </a:fld>
            <a:endParaRPr lang="en-US" altLang="el-GR">
              <a:solidFill>
                <a:srgbClr val="BFBFBF"/>
              </a:solidFill>
              <a:latin typeface="Century Gothic" panose="020B0502020202020204" pitchFamily="34" charset="0"/>
            </a:endParaRPr>
          </a:p>
        </p:txBody>
      </p:sp>
      <p:sp>
        <p:nvSpPr>
          <p:cNvPr id="40965" name="4 - Ορθογώνιο">
            <a:extLst>
              <a:ext uri="{FF2B5EF4-FFF2-40B4-BE49-F238E27FC236}">
                <a16:creationId xmlns:a16="http://schemas.microsoft.com/office/drawing/2014/main" id="{81B4ADAB-2A24-4868-B312-E0E1380D169D}"/>
              </a:ext>
            </a:extLst>
          </p:cNvPr>
          <p:cNvSpPr>
            <a:spLocks noChangeArrowheads="1"/>
          </p:cNvSpPr>
          <p:nvPr/>
        </p:nvSpPr>
        <p:spPr bwMode="auto">
          <a:xfrm>
            <a:off x="415925" y="681038"/>
            <a:ext cx="11360150" cy="44545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l-GR" altLang="el-GR" sz="2400" b="1">
                <a:solidFill>
                  <a:schemeClr val="bg1"/>
                </a:solidFill>
                <a:latin typeface="Century Gothic" panose="020B0502020202020204" pitchFamily="34" charset="0"/>
              </a:rPr>
              <a:t>Το αναλυτικό πρόγραμμα που στηρίζεται στην διαπολιτισμική εκπαίδευση πρέπει να έχει μια σειρά από χαρακτηριστικά</a:t>
            </a:r>
            <a:r>
              <a:rPr lang="en-US" altLang="el-GR" sz="2400" b="1">
                <a:solidFill>
                  <a:schemeClr val="bg1"/>
                </a:solidFill>
                <a:latin typeface="Century Gothic" panose="020B0502020202020204" pitchFamily="34" charset="0"/>
              </a:rPr>
              <a:t>:</a:t>
            </a:r>
          </a:p>
          <a:p>
            <a:pPr algn="just" eaLnBrk="1" hangingPunct="1">
              <a:lnSpc>
                <a:spcPct val="150000"/>
              </a:lnSpc>
            </a:pPr>
            <a:r>
              <a:rPr lang="el-GR" altLang="el-GR" sz="2400" b="1">
                <a:solidFill>
                  <a:schemeClr val="bg1"/>
                </a:solidFill>
                <a:latin typeface="Century Gothic" panose="020B0502020202020204" pitchFamily="34" charset="0"/>
              </a:rPr>
              <a:t>Όπως «η διαρκής επαφή των μαθητών με την κουλτούρα πολλών πολιτισμικών ομάδων και εθνών» </a:t>
            </a:r>
          </a:p>
          <a:p>
            <a:pPr algn="just" eaLnBrk="1" hangingPunct="1">
              <a:lnSpc>
                <a:spcPct val="150000"/>
              </a:lnSpc>
            </a:pPr>
            <a:r>
              <a:rPr lang="el-GR" altLang="el-GR" sz="2400" b="1">
                <a:solidFill>
                  <a:schemeClr val="bg1"/>
                </a:solidFill>
                <a:latin typeface="Century Gothic" panose="020B0502020202020204" pitchFamily="34" charset="0"/>
              </a:rPr>
              <a:t> </a:t>
            </a:r>
            <a:r>
              <a:rPr lang="el-GR" altLang="el-GR" sz="2400" b="1">
                <a:latin typeface="Century Gothic" panose="020B0502020202020204" pitchFamily="34" charset="0"/>
              </a:rPr>
              <a:t>Το πολυπολιτισμικο Αναλυτικό Πρόγραμμα </a:t>
            </a:r>
            <a:r>
              <a:rPr lang="el-GR" altLang="el-GR" sz="2400" b="1">
                <a:solidFill>
                  <a:schemeClr val="bg1"/>
                </a:solidFill>
                <a:latin typeface="Century Gothic" panose="020B0502020202020204" pitchFamily="34" charset="0"/>
              </a:rPr>
              <a:t>πρέπει να ακολουθεί την μετασχηματιστική προσέγγιση  σύμφωνα με την οποία «στο αναλυτικό πρόγραμμα περιλαμβάνεται και εξετάζεται η κουλτούρα όλων των πολιτισμικών ομάδων.</a:t>
            </a:r>
            <a:endParaRPr lang="el-GR" altLang="el-GR">
              <a:latin typeface="Century Gothic" panose="020B0502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CBDB71AF-907F-41CB-98E7-7B58D63DB8F3}"/>
              </a:ext>
            </a:extLst>
          </p:cNvPr>
          <p:cNvSpPr>
            <a:spLocks noGrp="1"/>
          </p:cNvSpPr>
          <p:nvPr>
            <p:ph type="dt" sz="quarter" idx="10"/>
          </p:nvPr>
        </p:nvSpPr>
        <p:spPr>
          <a:xfrm>
            <a:off x="8907463" y="6492875"/>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550B2AAD-94A7-4A24-94FD-A40BCD93E67A}"/>
              </a:ext>
            </a:extLst>
          </p:cNvPr>
          <p:cNvSpPr>
            <a:spLocks noGrp="1"/>
          </p:cNvSpPr>
          <p:nvPr>
            <p:ph type="ftr" sz="quarter" idx="11"/>
          </p:nvPr>
        </p:nvSpPr>
        <p:spPr>
          <a:xfrm>
            <a:off x="111125" y="6427788"/>
            <a:ext cx="8199438" cy="319087"/>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2B9A4BFF-7597-44B5-BE34-910A46F1172C}"/>
              </a:ext>
            </a:extLst>
          </p:cNvPr>
          <p:cNvSpPr>
            <a:spLocks noGrp="1"/>
          </p:cNvSpPr>
          <p:nvPr>
            <p:ph type="sldNum" sz="quarter" idx="12"/>
          </p:nvPr>
        </p:nvSpPr>
        <p:spPr>
          <a:xfrm flipH="1">
            <a:off x="11064875" y="6456363"/>
            <a:ext cx="379413" cy="207962"/>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CD85B1-E602-4196-82A2-CCD7BD2BB98A}" type="slidenum">
              <a:rPr lang="en-US" altLang="el-GR">
                <a:solidFill>
                  <a:srgbClr val="BFBFBF"/>
                </a:solidFill>
                <a:latin typeface="Century Gothic" panose="020B0502020202020204" pitchFamily="34" charset="0"/>
              </a:rPr>
              <a:pPr eaLnBrk="1" hangingPunct="1"/>
              <a:t>37</a:t>
            </a:fld>
            <a:endParaRPr lang="en-US" altLang="el-GR">
              <a:solidFill>
                <a:srgbClr val="BFBFBF"/>
              </a:solidFill>
              <a:latin typeface="Century Gothic" panose="020B0502020202020204" pitchFamily="34" charset="0"/>
            </a:endParaRPr>
          </a:p>
        </p:txBody>
      </p:sp>
      <p:sp>
        <p:nvSpPr>
          <p:cNvPr id="41989" name="4 - Ορθογώνιο">
            <a:extLst>
              <a:ext uri="{FF2B5EF4-FFF2-40B4-BE49-F238E27FC236}">
                <a16:creationId xmlns:a16="http://schemas.microsoft.com/office/drawing/2014/main" id="{5367AF36-C569-4CDB-96BD-1F7F977D60C0}"/>
              </a:ext>
            </a:extLst>
          </p:cNvPr>
          <p:cNvSpPr>
            <a:spLocks noChangeArrowheads="1"/>
          </p:cNvSpPr>
          <p:nvPr/>
        </p:nvSpPr>
        <p:spPr bwMode="auto">
          <a:xfrm>
            <a:off x="222250" y="322263"/>
            <a:ext cx="11512550" cy="60007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l-GR" sz="2400" b="1" u="sng">
                <a:solidFill>
                  <a:schemeClr val="bg1"/>
                </a:solidFill>
                <a:latin typeface="Century Gothic" panose="020B0502020202020204" pitchFamily="34" charset="0"/>
              </a:rPr>
              <a:t>Όσον αφορά το νέο αναλυτικό πρόγραμμα </a:t>
            </a:r>
            <a:r>
              <a:rPr lang="el-GR" altLang="el-GR" sz="2400" b="1">
                <a:solidFill>
                  <a:schemeClr val="bg1"/>
                </a:solidFill>
                <a:latin typeface="Century Gothic" panose="020B0502020202020204" pitchFamily="34" charset="0"/>
              </a:rPr>
              <a:t>(</a:t>
            </a:r>
            <a:r>
              <a:rPr lang="el-GR" altLang="el-GR" sz="2400" b="1">
                <a:latin typeface="Century Gothic" panose="020B0502020202020204" pitchFamily="34" charset="0"/>
              </a:rPr>
              <a:t>Διαθεματικό Ενιαίο</a:t>
            </a:r>
          </a:p>
          <a:p>
            <a:pPr algn="just" eaLnBrk="1" hangingPunct="1"/>
            <a:r>
              <a:rPr lang="el-GR" altLang="el-GR" sz="2400" b="1">
                <a:latin typeface="Century Gothic" panose="020B0502020202020204" pitchFamily="34" charset="0"/>
              </a:rPr>
              <a:t>Πλαίσιο Προγραμμάτων Σπουδών- Δ.Ε.Π.Π.Σ</a:t>
            </a:r>
            <a:r>
              <a:rPr lang="el-GR" altLang="el-GR" sz="2400" b="1">
                <a:solidFill>
                  <a:schemeClr val="bg1"/>
                </a:solidFill>
                <a:latin typeface="Century Gothic" panose="020B0502020202020204" pitchFamily="34" charset="0"/>
              </a:rPr>
              <a:t> ) βρίσκεται κοντά στις</a:t>
            </a:r>
          </a:p>
          <a:p>
            <a:pPr algn="just" eaLnBrk="1" hangingPunct="1"/>
            <a:r>
              <a:rPr lang="el-GR" altLang="el-GR" sz="2400" b="1">
                <a:solidFill>
                  <a:schemeClr val="bg1"/>
                </a:solidFill>
                <a:latin typeface="Century Gothic" panose="020B0502020202020204" pitchFamily="34" charset="0"/>
              </a:rPr>
              <a:t>αρχές της διαπολιτισμικής εκπαίδευσης.</a:t>
            </a:r>
          </a:p>
          <a:p>
            <a:pPr algn="just" eaLnBrk="1" hangingPunct="1"/>
            <a:endParaRPr lang="el-GR" altLang="el-GR" sz="2400" b="1">
              <a:solidFill>
                <a:schemeClr val="bg1"/>
              </a:solidFill>
              <a:latin typeface="Century Gothic" panose="020B0502020202020204" pitchFamily="34" charset="0"/>
            </a:endParaRPr>
          </a:p>
          <a:p>
            <a:pPr algn="just" eaLnBrk="1" hangingPunct="1"/>
            <a:r>
              <a:rPr lang="el-GR" altLang="el-GR" sz="2400" b="1">
                <a:solidFill>
                  <a:schemeClr val="bg1"/>
                </a:solidFill>
                <a:latin typeface="Century Gothic" panose="020B0502020202020204" pitchFamily="34" charset="0"/>
              </a:rPr>
              <a:t> </a:t>
            </a:r>
            <a:r>
              <a:rPr lang="el-GR" altLang="el-GR" sz="2400" b="1" u="sng">
                <a:solidFill>
                  <a:schemeClr val="bg1"/>
                </a:solidFill>
                <a:latin typeface="Century Gothic" panose="020B0502020202020204" pitchFamily="34" charset="0"/>
              </a:rPr>
              <a:t>όπως:</a:t>
            </a:r>
            <a:r>
              <a:rPr lang="el-GR" altLang="el-GR" sz="2400" b="1">
                <a:solidFill>
                  <a:schemeClr val="bg1"/>
                </a:solidFill>
                <a:latin typeface="Century Gothic" panose="020B0502020202020204" pitchFamily="34" charset="0"/>
              </a:rPr>
              <a:t> </a:t>
            </a:r>
            <a:r>
              <a:rPr lang="el-GR" altLang="el-GR" sz="2400" b="1">
                <a:latin typeface="Century Gothic" panose="020B0502020202020204" pitchFamily="34" charset="0"/>
              </a:rPr>
              <a:t>«να παρέχει ευκαιρίες για την στήριξη της πολιτισμικής</a:t>
            </a:r>
          </a:p>
          <a:p>
            <a:pPr algn="just" eaLnBrk="1" hangingPunct="1"/>
            <a:r>
              <a:rPr lang="el-GR" altLang="el-GR" sz="2400" b="1">
                <a:latin typeface="Century Gothic" panose="020B0502020202020204" pitchFamily="34" charset="0"/>
              </a:rPr>
              <a:t>ταυτότητας και της γλώσσας όλων των παιδιών - να βασίζεται στις</a:t>
            </a:r>
          </a:p>
          <a:p>
            <a:pPr algn="just" eaLnBrk="1" hangingPunct="1"/>
            <a:r>
              <a:rPr lang="el-GR" altLang="el-GR" sz="2400" b="1">
                <a:latin typeface="Century Gothic" panose="020B0502020202020204" pitchFamily="34" charset="0"/>
              </a:rPr>
              <a:t>προϋπάρχουσες γνώσεις και εμπειρίες και να συνδέει τη γνώση με την</a:t>
            </a:r>
          </a:p>
          <a:p>
            <a:pPr algn="just" eaLnBrk="1" hangingPunct="1"/>
            <a:r>
              <a:rPr lang="el-GR" altLang="el-GR" sz="2400" b="1">
                <a:latin typeface="Century Gothic" panose="020B0502020202020204" pitchFamily="34" charset="0"/>
              </a:rPr>
              <a:t>καθημερινή πρακτική στο σχολείο - να ενισχύει την αλληλεπίδραση των</a:t>
            </a:r>
          </a:p>
          <a:p>
            <a:pPr algn="just" eaLnBrk="1" hangingPunct="1"/>
            <a:r>
              <a:rPr lang="el-GR" altLang="el-GR" sz="2400" b="1">
                <a:latin typeface="Century Gothic" panose="020B0502020202020204" pitchFamily="34" charset="0"/>
              </a:rPr>
              <a:t>παιδιών μεταξύ τους, τη συνεργασία με τους γονείς και τους</a:t>
            </a:r>
          </a:p>
          <a:p>
            <a:pPr algn="just" eaLnBrk="1" hangingPunct="1"/>
            <a:r>
              <a:rPr lang="el-GR" altLang="el-GR" sz="2400" b="1">
                <a:latin typeface="Century Gothic" panose="020B0502020202020204" pitchFamily="34" charset="0"/>
              </a:rPr>
              <a:t>εκπαιδευτικούς των άλλων βαθμίδων και γενικά το άνοιγμα του</a:t>
            </a:r>
          </a:p>
          <a:p>
            <a:pPr algn="just" eaLnBrk="1" hangingPunct="1"/>
            <a:r>
              <a:rPr lang="el-GR" altLang="el-GR" sz="2400" b="1">
                <a:latin typeface="Century Gothic" panose="020B0502020202020204" pitchFamily="34" charset="0"/>
              </a:rPr>
              <a:t>νηπιαγωγείου στην ευρύτερη κοινωνία - να μπορεί να ανανεώνεται</a:t>
            </a:r>
          </a:p>
          <a:p>
            <a:pPr algn="just" eaLnBrk="1" hangingPunct="1"/>
            <a:r>
              <a:rPr lang="el-GR" altLang="el-GR" sz="2400" b="1">
                <a:latin typeface="Century Gothic" panose="020B0502020202020204" pitchFamily="34" charset="0"/>
              </a:rPr>
              <a:t>συνεχώς και να ανταποκρίνεται στις μεταβαλλόμενες προκλήσεις της</a:t>
            </a:r>
          </a:p>
          <a:p>
            <a:pPr algn="just" eaLnBrk="1" hangingPunct="1"/>
            <a:r>
              <a:rPr lang="el-GR" altLang="el-GR" sz="2400" b="1">
                <a:latin typeface="Century Gothic" panose="020B0502020202020204" pitchFamily="34" charset="0"/>
              </a:rPr>
              <a:t>εποχής μας»</a:t>
            </a:r>
          </a:p>
          <a:p>
            <a:pPr algn="just" eaLnBrk="1" hangingPunct="1"/>
            <a:endParaRPr lang="el-GR" altLang="el-GR" sz="2400" b="1">
              <a:latin typeface="Century Gothic" panose="020B0502020202020204" pitchFamily="34" charset="0"/>
            </a:endParaRPr>
          </a:p>
          <a:p>
            <a:pPr algn="just" eaLnBrk="1" hangingPunct="1"/>
            <a:r>
              <a:rPr lang="el-GR" altLang="el-GR" sz="2400" b="1">
                <a:solidFill>
                  <a:schemeClr val="bg1"/>
                </a:solidFill>
                <a:latin typeface="Century Gothic" panose="020B0502020202020204" pitchFamily="34" charset="0"/>
              </a:rPr>
              <a:t>Οι παραπάνω αρχές βρίσκονται πολύ κοντά στις αρχές της διαπολιτισμικής εκπαίδευσης.</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80CA0FB9-5372-4322-8D31-8CC44D072C8B}"/>
              </a:ext>
            </a:extLst>
          </p:cNvPr>
          <p:cNvSpPr>
            <a:spLocks noGrp="1"/>
          </p:cNvSpPr>
          <p:nvPr>
            <p:ph type="dt" sz="quarter" idx="10"/>
          </p:nvPr>
        </p:nvSpPr>
        <p:spPr>
          <a:xfrm>
            <a:off x="8934450" y="6492875"/>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2E9B37F0-A246-4707-8D9B-EF895F94EC10}"/>
              </a:ext>
            </a:extLst>
          </p:cNvPr>
          <p:cNvSpPr>
            <a:spLocks noGrp="1"/>
          </p:cNvSpPr>
          <p:nvPr>
            <p:ph type="ftr" sz="quarter" idx="11"/>
          </p:nvPr>
        </p:nvSpPr>
        <p:spPr>
          <a:xfrm>
            <a:off x="212725" y="6284913"/>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A3475178-CFAC-4373-A713-050BE5561102}"/>
              </a:ext>
            </a:extLst>
          </p:cNvPr>
          <p:cNvSpPr>
            <a:spLocks noGrp="1"/>
          </p:cNvSpPr>
          <p:nvPr>
            <p:ph type="sldNum" sz="quarter" idx="12"/>
          </p:nvPr>
        </p:nvSpPr>
        <p:spPr>
          <a:xfrm>
            <a:off x="11318875" y="6386513"/>
            <a:ext cx="623888" cy="471487"/>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D2BBF3-70B8-4CD5-B09B-B22956117E9D}" type="slidenum">
              <a:rPr lang="en-US" altLang="el-GR">
                <a:solidFill>
                  <a:srgbClr val="BFBFBF"/>
                </a:solidFill>
                <a:latin typeface="Century Gothic" panose="020B0502020202020204" pitchFamily="34" charset="0"/>
              </a:rPr>
              <a:pPr eaLnBrk="1" hangingPunct="1"/>
              <a:t>38</a:t>
            </a:fld>
            <a:endParaRPr lang="en-US" altLang="el-GR">
              <a:solidFill>
                <a:srgbClr val="BFBFBF"/>
              </a:solidFill>
              <a:latin typeface="Century Gothic" panose="020B0502020202020204" pitchFamily="34" charset="0"/>
            </a:endParaRPr>
          </a:p>
        </p:txBody>
      </p:sp>
      <p:sp>
        <p:nvSpPr>
          <p:cNvPr id="43013" name="4 - Ορθογώνιο">
            <a:extLst>
              <a:ext uri="{FF2B5EF4-FFF2-40B4-BE49-F238E27FC236}">
                <a16:creationId xmlns:a16="http://schemas.microsoft.com/office/drawing/2014/main" id="{4CF1CA68-96DA-42FA-B42C-8B334580F14D}"/>
              </a:ext>
            </a:extLst>
          </p:cNvPr>
          <p:cNvSpPr>
            <a:spLocks noChangeArrowheads="1"/>
          </p:cNvSpPr>
          <p:nvPr/>
        </p:nvSpPr>
        <p:spPr bwMode="auto">
          <a:xfrm>
            <a:off x="1122363" y="304800"/>
            <a:ext cx="10196512" cy="2586038"/>
          </a:xfrm>
          <a:prstGeom prst="rect">
            <a:avLst/>
          </a:prstGeom>
          <a:solidFill>
            <a:schemeClr val="accent2"/>
          </a:solidFill>
          <a:ln w="57150">
            <a:solidFill>
              <a:srgbClr val="7030A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l-GR" altLang="el-GR" sz="2400" b="1">
                <a:solidFill>
                  <a:schemeClr val="bg1"/>
                </a:solidFill>
                <a:latin typeface="Century Gothic" panose="020B0502020202020204" pitchFamily="34" charset="0"/>
              </a:rPr>
              <a:t>Ο / Η Νηπιαγωγός που εργάζεται σε ένα πολυπολιτισμικό</a:t>
            </a:r>
          </a:p>
          <a:p>
            <a:pPr algn="just" eaLnBrk="1" hangingPunct="1">
              <a:lnSpc>
                <a:spcPct val="150000"/>
              </a:lnSpc>
            </a:pPr>
            <a:r>
              <a:rPr lang="el-GR" altLang="el-GR" sz="2400" b="1">
                <a:solidFill>
                  <a:schemeClr val="bg1"/>
                </a:solidFill>
                <a:latin typeface="Century Gothic" panose="020B0502020202020204" pitchFamily="34" charset="0"/>
              </a:rPr>
              <a:t>νηπιαγωγείο πρέπει να έχει δεξιότητες, ώστε να είναι σε θέση να δουλέψει με όλα τα παιδιά και να τους δώσει τα εφόδια να γίνουν πολίτες ικανοί να ζήσουν σε μια πολυπολιτισμική κοινωνία.</a:t>
            </a:r>
          </a:p>
          <a:p>
            <a:pPr eaLnBrk="1" hangingPunct="1"/>
            <a:endParaRPr lang="el-GR" altLang="el-GR">
              <a:latin typeface="Century Gothic" panose="020B0502020202020204" pitchFamily="34" charset="0"/>
            </a:endParaRPr>
          </a:p>
        </p:txBody>
      </p:sp>
      <p:sp>
        <p:nvSpPr>
          <p:cNvPr id="43014" name="5 - Ορθογώνιο">
            <a:extLst>
              <a:ext uri="{FF2B5EF4-FFF2-40B4-BE49-F238E27FC236}">
                <a16:creationId xmlns:a16="http://schemas.microsoft.com/office/drawing/2014/main" id="{D4A7E57A-D96D-4536-B13A-ECF754A864B1}"/>
              </a:ext>
            </a:extLst>
          </p:cNvPr>
          <p:cNvSpPr>
            <a:spLocks noChangeArrowheads="1"/>
          </p:cNvSpPr>
          <p:nvPr/>
        </p:nvSpPr>
        <p:spPr bwMode="auto">
          <a:xfrm>
            <a:off x="1052513" y="3408363"/>
            <a:ext cx="10294937" cy="2862262"/>
          </a:xfrm>
          <a:prstGeom prst="rect">
            <a:avLst/>
          </a:prstGeom>
          <a:solidFill>
            <a:schemeClr val="accent2"/>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l-GR" altLang="el-GR" sz="2400" b="1">
                <a:solidFill>
                  <a:schemeClr val="bg1"/>
                </a:solidFill>
                <a:latin typeface="Century Gothic" panose="020B0502020202020204" pitchFamily="34" charset="0"/>
              </a:rPr>
              <a:t>Ο / Η Νηπιαγωγός είναι σημαντικό να έχει γνώσεις για τα ιδιαίτερα χαρακτηριστικά και τρόπους μάθησης των</a:t>
            </a:r>
          </a:p>
          <a:p>
            <a:pPr algn="just" eaLnBrk="1" hangingPunct="1">
              <a:lnSpc>
                <a:spcPct val="150000"/>
              </a:lnSpc>
            </a:pPr>
            <a:r>
              <a:rPr lang="el-GR" altLang="el-GR" sz="2400" b="1">
                <a:solidFill>
                  <a:schemeClr val="bg1"/>
                </a:solidFill>
                <a:latin typeface="Century Gothic" panose="020B0502020202020204" pitchFamily="34" charset="0"/>
              </a:rPr>
              <a:t>μαθητών που προέρχονται από διαφορετικό έθνος και έχουν διαφορετικό πολιτισμό και διαφορετική γλώσσα, καθώς και να έχει τις κατάλληλες δεξιότητες για αποτελεσματική διδασκαλία.</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B5C5ECED-B79D-48DF-9E68-30F8DE3C5CDD}"/>
              </a:ext>
            </a:extLst>
          </p:cNvPr>
          <p:cNvSpPr>
            <a:spLocks noGrp="1"/>
          </p:cNvSpPr>
          <p:nvPr>
            <p:ph type="dt" sz="quarter" idx="10"/>
          </p:nvPr>
        </p:nvSpPr>
        <p:spPr>
          <a:xfrm>
            <a:off x="8893175" y="6202363"/>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F55873A6-7E03-4993-8136-23DBF9D3C365}"/>
              </a:ext>
            </a:extLst>
          </p:cNvPr>
          <p:cNvSpPr>
            <a:spLocks noGrp="1"/>
          </p:cNvSpPr>
          <p:nvPr>
            <p:ph type="ftr" sz="quarter" idx="11"/>
          </p:nvPr>
        </p:nvSpPr>
        <p:spPr>
          <a:xfrm>
            <a:off x="1044575" y="625792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99729FFE-FE68-401F-9F98-E4051D96DF7D}"/>
              </a:ext>
            </a:extLst>
          </p:cNvPr>
          <p:cNvSpPr>
            <a:spLocks noGrp="1"/>
          </p:cNvSpPr>
          <p:nvPr>
            <p:ph type="sldNum" sz="quarter" idx="12"/>
          </p:nvPr>
        </p:nvSpPr>
        <p:spPr>
          <a:xfrm>
            <a:off x="11053763" y="6243638"/>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B9FE19-F1D6-45DE-A6A4-D63C7DCDFA3D}" type="slidenum">
              <a:rPr lang="en-US" altLang="el-GR">
                <a:solidFill>
                  <a:srgbClr val="BFBFBF"/>
                </a:solidFill>
                <a:latin typeface="Century Gothic" panose="020B0502020202020204" pitchFamily="34" charset="0"/>
              </a:rPr>
              <a:pPr eaLnBrk="1" hangingPunct="1"/>
              <a:t>39</a:t>
            </a:fld>
            <a:endParaRPr lang="en-US" altLang="el-GR">
              <a:solidFill>
                <a:srgbClr val="BFBFBF"/>
              </a:solidFill>
              <a:latin typeface="Century Gothic" panose="020B0502020202020204" pitchFamily="34" charset="0"/>
            </a:endParaRPr>
          </a:p>
        </p:txBody>
      </p:sp>
      <p:sp>
        <p:nvSpPr>
          <p:cNvPr id="44037" name="4 - Ορθογώνιο">
            <a:extLst>
              <a:ext uri="{FF2B5EF4-FFF2-40B4-BE49-F238E27FC236}">
                <a16:creationId xmlns:a16="http://schemas.microsoft.com/office/drawing/2014/main" id="{8A3B8C94-1125-42C6-8A8B-50D9242D94B7}"/>
              </a:ext>
            </a:extLst>
          </p:cNvPr>
          <p:cNvSpPr>
            <a:spLocks noChangeArrowheads="1"/>
          </p:cNvSpPr>
          <p:nvPr/>
        </p:nvSpPr>
        <p:spPr bwMode="auto">
          <a:xfrm>
            <a:off x="1108075" y="457200"/>
            <a:ext cx="9559925" cy="56324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l-GR" altLang="el-GR" sz="2400" b="1">
                <a:solidFill>
                  <a:srgbClr val="C00000"/>
                </a:solidFill>
                <a:latin typeface="Century Gothic" panose="020B0502020202020204" pitchFamily="34" charset="0"/>
              </a:rPr>
              <a:t>Οι εκπαιδευτικοί</a:t>
            </a:r>
            <a:r>
              <a:rPr lang="el-GR" altLang="el-GR" sz="2400" b="1">
                <a:solidFill>
                  <a:schemeClr val="bg1"/>
                </a:solidFill>
                <a:latin typeface="Century Gothic" panose="020B0502020202020204" pitchFamily="34" charset="0"/>
              </a:rPr>
              <a:t> δεν πρέπει να ξεχνούν ότι οι μαθητές τους έρχονται στο σχολείο με έτοιμα στερεότυπα και προκαταλήψεις, προϊόντα κοινωνικής μάθησης στο χώρο της οικογένειας, της ομάδας των συνομηλίκων, και των μέσων μαζικής επικοινωνίας. </a:t>
            </a:r>
          </a:p>
          <a:p>
            <a:pPr algn="just" eaLnBrk="1" hangingPunct="1">
              <a:lnSpc>
                <a:spcPct val="150000"/>
              </a:lnSpc>
            </a:pPr>
            <a:endParaRPr lang="el-GR" altLang="el-GR" sz="2400" b="1">
              <a:solidFill>
                <a:schemeClr val="bg1"/>
              </a:solidFill>
              <a:latin typeface="Century Gothic" panose="020B0502020202020204" pitchFamily="34" charset="0"/>
            </a:endParaRPr>
          </a:p>
          <a:p>
            <a:pPr algn="just" eaLnBrk="1" hangingPunct="1">
              <a:lnSpc>
                <a:spcPct val="150000"/>
              </a:lnSpc>
            </a:pPr>
            <a:r>
              <a:rPr lang="el-GR" altLang="el-GR" sz="2400" b="1">
                <a:solidFill>
                  <a:schemeClr val="bg1"/>
                </a:solidFill>
                <a:latin typeface="Century Gothic" panose="020B0502020202020204" pitchFamily="34" charset="0"/>
              </a:rPr>
              <a:t>Αυτό σημαίνει ότι το σχολείο, αν θέλει να είναι πραγματικά πολυπολιτισμικό, είναι υποχρεωμένο να παρέμβει προς την κατεύθυνσης </a:t>
            </a:r>
            <a:r>
              <a:rPr lang="el-GR" altLang="el-GR" sz="2400" b="1">
                <a:solidFill>
                  <a:srgbClr val="C00000"/>
                </a:solidFill>
                <a:latin typeface="Century Gothic" panose="020B0502020202020204" pitchFamily="34" charset="0"/>
              </a:rPr>
              <a:t>της αποδόμησης, της ήδη υπάρχουσας προκατάληψης.</a:t>
            </a:r>
          </a:p>
        </p:txBody>
      </p:sp>
      <p:sp>
        <p:nvSpPr>
          <p:cNvPr id="6" name="5 - Κορνίζα">
            <a:extLst>
              <a:ext uri="{FF2B5EF4-FFF2-40B4-BE49-F238E27FC236}">
                <a16:creationId xmlns:a16="http://schemas.microsoft.com/office/drawing/2014/main" id="{D1077F76-883A-4C40-A54E-145CE1BF9403}"/>
              </a:ext>
            </a:extLst>
          </p:cNvPr>
          <p:cNvSpPr/>
          <p:nvPr/>
        </p:nvSpPr>
        <p:spPr>
          <a:xfrm>
            <a:off x="554038" y="568325"/>
            <a:ext cx="504825" cy="409575"/>
          </a:xfrm>
          <a:prstGeom prst="bevel">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Κορνίζα">
            <a:extLst>
              <a:ext uri="{FF2B5EF4-FFF2-40B4-BE49-F238E27FC236}">
                <a16:creationId xmlns:a16="http://schemas.microsoft.com/office/drawing/2014/main" id="{C09D2206-6904-4E39-9220-9B4F193FD57B}"/>
              </a:ext>
            </a:extLst>
          </p:cNvPr>
          <p:cNvSpPr/>
          <p:nvPr/>
        </p:nvSpPr>
        <p:spPr>
          <a:xfrm>
            <a:off x="554038" y="3906838"/>
            <a:ext cx="504825" cy="409575"/>
          </a:xfrm>
          <a:prstGeom prst="bevel">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Ορθογώνιο">
            <a:extLst>
              <a:ext uri="{FF2B5EF4-FFF2-40B4-BE49-F238E27FC236}">
                <a16:creationId xmlns:a16="http://schemas.microsoft.com/office/drawing/2014/main" id="{7540F746-22D1-48B2-8822-E5A5F2795083}"/>
              </a:ext>
            </a:extLst>
          </p:cNvPr>
          <p:cNvSpPr>
            <a:spLocks noChangeArrowheads="1"/>
          </p:cNvSpPr>
          <p:nvPr/>
        </p:nvSpPr>
        <p:spPr bwMode="auto">
          <a:xfrm>
            <a:off x="536575" y="331788"/>
            <a:ext cx="11447463" cy="5908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chemeClr val="bg1"/>
                </a:solidFill>
                <a:latin typeface="Century Gothic" panose="020B0502020202020204" pitchFamily="34" charset="0"/>
              </a:rPr>
              <a:t>Έτσι θα αποκτήσει το νέο ρόλο του που είναι ανάμεσα στα</a:t>
            </a:r>
          </a:p>
          <a:p>
            <a:pPr eaLnBrk="1" hangingPunct="1"/>
            <a:r>
              <a:rPr lang="el-GR" altLang="el-GR" sz="2400" b="1">
                <a:solidFill>
                  <a:schemeClr val="bg1"/>
                </a:solidFill>
                <a:latin typeface="Century Gothic" panose="020B0502020202020204" pitchFamily="34" charset="0"/>
              </a:rPr>
              <a:t>δύο (μαθησιακό / διδακτικό)</a:t>
            </a:r>
            <a:r>
              <a:rPr lang="en-US" altLang="el-GR" sz="2400" b="1">
                <a:solidFill>
                  <a:schemeClr val="bg1"/>
                </a:solidFill>
                <a:latin typeface="Century Gothic" panose="020B0502020202020204" pitchFamily="34" charset="0"/>
              </a:rPr>
              <a:t>:</a:t>
            </a:r>
          </a:p>
          <a:p>
            <a:pPr eaLnBrk="1" hangingPunct="1"/>
            <a:r>
              <a:rPr lang="el-GR" altLang="el-GR" sz="2400" b="1" u="sng">
                <a:latin typeface="Century Gothic" panose="020B0502020202020204" pitchFamily="34" charset="0"/>
              </a:rPr>
              <a:t>Στο ρόλο του ανάγεται»</a:t>
            </a:r>
            <a:r>
              <a:rPr lang="en-US" altLang="el-GR" sz="2400" b="1" u="sng">
                <a:latin typeface="Century Gothic" panose="020B0502020202020204" pitchFamily="34" charset="0"/>
              </a:rPr>
              <a:t>:</a:t>
            </a:r>
            <a:endParaRPr lang="en-US" altLang="el-GR" sz="2400" b="1">
              <a:solidFill>
                <a:schemeClr val="bg1"/>
              </a:solidFill>
              <a:latin typeface="Century Gothic" panose="020B0502020202020204" pitchFamily="34" charset="0"/>
            </a:endParaRPr>
          </a:p>
          <a:p>
            <a:pPr eaLnBrk="1" hangingPunct="1">
              <a:lnSpc>
                <a:spcPct val="150000"/>
              </a:lnSpc>
              <a:buFontTx/>
              <a:buBlip>
                <a:blip r:embed="rId2"/>
              </a:buBlip>
            </a:pPr>
            <a:r>
              <a:rPr lang="el-GR" altLang="el-GR" sz="2400" b="1">
                <a:solidFill>
                  <a:schemeClr val="bg1"/>
                </a:solidFill>
                <a:latin typeface="Century Gothic" panose="020B0502020202020204" pitchFamily="34" charset="0"/>
              </a:rPr>
              <a:t>η οργάνωση της τάξης,</a:t>
            </a:r>
            <a:endParaRPr lang="en-US" altLang="el-GR" sz="2400" b="1">
              <a:solidFill>
                <a:schemeClr val="bg1"/>
              </a:solidFill>
              <a:latin typeface="Century Gothic" panose="020B0502020202020204" pitchFamily="34" charset="0"/>
            </a:endParaRPr>
          </a:p>
          <a:p>
            <a:pPr eaLnBrk="1" hangingPunct="1">
              <a:lnSpc>
                <a:spcPct val="150000"/>
              </a:lnSpc>
              <a:buFontTx/>
              <a:buBlip>
                <a:blip r:embed="rId2"/>
              </a:buBlip>
            </a:pPr>
            <a:r>
              <a:rPr lang="el-GR" altLang="el-GR" sz="2400" b="1">
                <a:solidFill>
                  <a:schemeClr val="bg1"/>
                </a:solidFill>
                <a:latin typeface="Century Gothic" panose="020B0502020202020204" pitchFamily="34" charset="0"/>
              </a:rPr>
              <a:t>οι</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προτάσεις δραστηριοτήτων,</a:t>
            </a:r>
            <a:endParaRPr lang="en-US" altLang="el-GR" sz="2400" b="1">
              <a:solidFill>
                <a:schemeClr val="bg1"/>
              </a:solidFill>
              <a:latin typeface="Century Gothic" panose="020B0502020202020204" pitchFamily="34" charset="0"/>
            </a:endParaRPr>
          </a:p>
          <a:p>
            <a:pPr eaLnBrk="1" hangingPunct="1">
              <a:lnSpc>
                <a:spcPct val="150000"/>
              </a:lnSpc>
              <a:buFontTx/>
              <a:buBlip>
                <a:blip r:embed="rId2"/>
              </a:buBlip>
            </a:pPr>
            <a:r>
              <a:rPr lang="el-GR" altLang="el-GR" sz="2400" b="1">
                <a:solidFill>
                  <a:schemeClr val="bg1"/>
                </a:solidFill>
                <a:latin typeface="Century Gothic" panose="020B0502020202020204" pitchFamily="34" charset="0"/>
              </a:rPr>
              <a:t>το να κάνει τα παιδιά αυτόνομα, </a:t>
            </a:r>
            <a:endParaRPr lang="en-US" altLang="el-GR" sz="2400" b="1">
              <a:solidFill>
                <a:schemeClr val="bg1"/>
              </a:solidFill>
              <a:latin typeface="Century Gothic" panose="020B0502020202020204" pitchFamily="34" charset="0"/>
            </a:endParaRPr>
          </a:p>
          <a:p>
            <a:pPr eaLnBrk="1" hangingPunct="1">
              <a:lnSpc>
                <a:spcPct val="150000"/>
              </a:lnSpc>
              <a:buFontTx/>
              <a:buBlip>
                <a:blip r:embed="rId2"/>
              </a:buBlip>
            </a:pPr>
            <a:r>
              <a:rPr lang="el-GR" altLang="el-GR" sz="2400" b="1">
                <a:solidFill>
                  <a:schemeClr val="bg1"/>
                </a:solidFill>
                <a:latin typeface="Century Gothic" panose="020B0502020202020204" pitchFamily="34" charset="0"/>
              </a:rPr>
              <a:t>το να τα</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παρατηρεί για να γνωρίσει τις διαφορές τους στο ρυθμό μάθησης, </a:t>
            </a:r>
            <a:endParaRPr lang="en-US" altLang="el-GR" sz="2400" b="1">
              <a:solidFill>
                <a:schemeClr val="bg1"/>
              </a:solidFill>
              <a:latin typeface="Century Gothic" panose="020B0502020202020204" pitchFamily="34" charset="0"/>
            </a:endParaRPr>
          </a:p>
          <a:p>
            <a:pPr eaLnBrk="1" hangingPunct="1">
              <a:lnSpc>
                <a:spcPct val="150000"/>
              </a:lnSpc>
              <a:buFontTx/>
              <a:buBlip>
                <a:blip r:embed="rId2"/>
              </a:buBlip>
            </a:pPr>
            <a:r>
              <a:rPr lang="el-GR" altLang="el-GR" sz="2400" b="1">
                <a:solidFill>
                  <a:schemeClr val="bg1"/>
                </a:solidFill>
                <a:latin typeface="Century Gothic" panose="020B0502020202020204" pitchFamily="34" charset="0"/>
              </a:rPr>
              <a:t>Να εφαρμόζει</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διάφορες στρατηγικές μάθησης,</a:t>
            </a:r>
            <a:endParaRPr lang="en-US" altLang="el-GR" sz="2400" b="1">
              <a:solidFill>
                <a:schemeClr val="bg1"/>
              </a:solidFill>
              <a:latin typeface="Century Gothic" panose="020B0502020202020204" pitchFamily="34" charset="0"/>
            </a:endParaRPr>
          </a:p>
          <a:p>
            <a:pPr eaLnBrk="1" hangingPunct="1">
              <a:lnSpc>
                <a:spcPct val="150000"/>
              </a:lnSpc>
              <a:buFontTx/>
              <a:buBlip>
                <a:blip r:embed="rId2"/>
              </a:buBlip>
            </a:pPr>
            <a:r>
              <a:rPr lang="el-GR" altLang="el-GR" sz="2400" b="1">
                <a:solidFill>
                  <a:schemeClr val="bg1"/>
                </a:solidFill>
                <a:latin typeface="Century Gothic" panose="020B0502020202020204" pitchFamily="34" charset="0"/>
              </a:rPr>
              <a:t>Να κάνει τους μαθητές ικανούς να χρησιμοποιούν</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διαφορετικές πορείες σκέψης</a:t>
            </a:r>
          </a:p>
          <a:p>
            <a:pPr eaLnBrk="1" hangingPunct="1"/>
            <a:endParaRPr lang="el-GR" altLang="el-GR">
              <a:latin typeface="Century Gothic" panose="020B0502020202020204" pitchFamily="34" charset="0"/>
            </a:endParaRPr>
          </a:p>
        </p:txBody>
      </p:sp>
      <p:sp>
        <p:nvSpPr>
          <p:cNvPr id="3" name="2 - Θέση ημερομηνίας">
            <a:extLst>
              <a:ext uri="{FF2B5EF4-FFF2-40B4-BE49-F238E27FC236}">
                <a16:creationId xmlns:a16="http://schemas.microsoft.com/office/drawing/2014/main" id="{5F80F216-9F1B-4945-860D-C07CFFCF92B8}"/>
              </a:ext>
            </a:extLst>
          </p:cNvPr>
          <p:cNvSpPr>
            <a:spLocks noGrp="1"/>
          </p:cNvSpPr>
          <p:nvPr>
            <p:ph type="dt" sz="quarter" idx="10"/>
          </p:nvPr>
        </p:nvSpPr>
        <p:spPr>
          <a:xfrm>
            <a:off x="8837613" y="6580188"/>
            <a:ext cx="1600200" cy="277812"/>
          </a:xfrm>
        </p:spPr>
        <p:txBody>
          <a:bodyPr/>
          <a:lstStyle/>
          <a:p>
            <a:pPr>
              <a:defRPr/>
            </a:pPr>
            <a:fld id="{0FA41880-4EC2-4D7A-A486-EC9E153D6724}" type="datetime1">
              <a:rPr lang="en-US"/>
              <a:pPr>
                <a:defRPr/>
              </a:pPr>
              <a:t>12/22/2019</a:t>
            </a:fld>
            <a:endParaRPr lang="en-US" dirty="0"/>
          </a:p>
        </p:txBody>
      </p:sp>
      <p:sp>
        <p:nvSpPr>
          <p:cNvPr id="4" name="3 - Θέση αριθμού διαφάνειας">
            <a:extLst>
              <a:ext uri="{FF2B5EF4-FFF2-40B4-BE49-F238E27FC236}">
                <a16:creationId xmlns:a16="http://schemas.microsoft.com/office/drawing/2014/main" id="{B05C0460-D6E4-49D9-8C0F-79192F23F8DD}"/>
              </a:ext>
            </a:extLst>
          </p:cNvPr>
          <p:cNvSpPr>
            <a:spLocks noGrp="1"/>
          </p:cNvSpPr>
          <p:nvPr>
            <p:ph type="sldNum" sz="quarter" idx="12"/>
          </p:nvPr>
        </p:nvSpPr>
        <p:spPr>
          <a:xfrm>
            <a:off x="116411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2F8D44-56A4-4B14-BF07-FE46AAC85A23}" type="slidenum">
              <a:rPr lang="en-US" altLang="el-GR">
                <a:solidFill>
                  <a:srgbClr val="BFBFBF"/>
                </a:solidFill>
                <a:latin typeface="Century Gothic" panose="020B0502020202020204" pitchFamily="34" charset="0"/>
              </a:rPr>
              <a:pPr eaLnBrk="1" hangingPunct="1"/>
              <a:t>4</a:t>
            </a:fld>
            <a:endParaRPr lang="en-US" altLang="el-GR">
              <a:solidFill>
                <a:srgbClr val="BFBFBF"/>
              </a:solidFill>
              <a:latin typeface="Century Gothic" panose="020B0502020202020204" pitchFamily="34" charset="0"/>
            </a:endParaRPr>
          </a:p>
        </p:txBody>
      </p:sp>
      <p:sp>
        <p:nvSpPr>
          <p:cNvPr id="5" name="4 - Θέση υποσέλιδου">
            <a:extLst>
              <a:ext uri="{FF2B5EF4-FFF2-40B4-BE49-F238E27FC236}">
                <a16:creationId xmlns:a16="http://schemas.microsoft.com/office/drawing/2014/main" id="{BF8B363A-7EE3-4189-9B14-30CBDE2AB75E}"/>
              </a:ext>
            </a:extLst>
          </p:cNvPr>
          <p:cNvSpPr>
            <a:spLocks noGrp="1"/>
          </p:cNvSpPr>
          <p:nvPr>
            <p:ph type="ftr" sz="quarter" idx="11"/>
          </p:nvPr>
        </p:nvSpPr>
        <p:spPr>
          <a:xfrm>
            <a:off x="0" y="6492875"/>
            <a:ext cx="7543800" cy="365125"/>
          </a:xfrm>
        </p:spPr>
        <p:txBody>
          <a:bodyPr/>
          <a:lstStyle/>
          <a:p>
            <a:pPr>
              <a:defRPr/>
            </a:pPr>
            <a:r>
              <a:rPr lang="el-GR" dirty="0"/>
              <a:t>Παναγιώτα Στράτη</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F124C308-5C4C-4F4E-9667-16F259044FC1}"/>
              </a:ext>
            </a:extLst>
          </p:cNvPr>
          <p:cNvSpPr>
            <a:spLocks noGrp="1"/>
          </p:cNvSpPr>
          <p:nvPr>
            <p:ph type="dt" sz="quarter" idx="10"/>
          </p:nvPr>
        </p:nvSpPr>
        <p:spPr>
          <a:xfrm>
            <a:off x="9086850" y="6492875"/>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23318E59-FB9F-4DA4-BBF4-1C575CD61A88}"/>
              </a:ext>
            </a:extLst>
          </p:cNvPr>
          <p:cNvSpPr>
            <a:spLocks noGrp="1"/>
          </p:cNvSpPr>
          <p:nvPr>
            <p:ph type="ftr" sz="quarter" idx="11"/>
          </p:nvPr>
        </p:nvSpPr>
        <p:spPr>
          <a:xfrm>
            <a:off x="754063"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7BFB63F2-2D48-4600-9326-41559AECBAE3}"/>
              </a:ext>
            </a:extLst>
          </p:cNvPr>
          <p:cNvSpPr>
            <a:spLocks noGrp="1"/>
          </p:cNvSpPr>
          <p:nvPr>
            <p:ph type="sldNum" sz="quarter" idx="12"/>
          </p:nvPr>
        </p:nvSpPr>
        <p:spPr>
          <a:xfrm>
            <a:off x="11442700" y="6243638"/>
            <a:ext cx="550863"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5C72CA-382E-4536-909A-768FB9A8CE73}" type="slidenum">
              <a:rPr lang="en-US" altLang="el-GR">
                <a:solidFill>
                  <a:srgbClr val="BFBFBF"/>
                </a:solidFill>
                <a:latin typeface="Century Gothic" panose="020B0502020202020204" pitchFamily="34" charset="0"/>
              </a:rPr>
              <a:pPr eaLnBrk="1" hangingPunct="1"/>
              <a:t>40</a:t>
            </a:fld>
            <a:endParaRPr lang="en-US" altLang="el-GR">
              <a:solidFill>
                <a:srgbClr val="BFBFBF"/>
              </a:solidFill>
              <a:latin typeface="Century Gothic" panose="020B0502020202020204" pitchFamily="34" charset="0"/>
            </a:endParaRPr>
          </a:p>
        </p:txBody>
      </p:sp>
      <p:sp>
        <p:nvSpPr>
          <p:cNvPr id="45061" name="4 - Ορθογώνιο">
            <a:extLst>
              <a:ext uri="{FF2B5EF4-FFF2-40B4-BE49-F238E27FC236}">
                <a16:creationId xmlns:a16="http://schemas.microsoft.com/office/drawing/2014/main" id="{558C51F8-807B-488D-AEC8-51BE1DF6E04C}"/>
              </a:ext>
            </a:extLst>
          </p:cNvPr>
          <p:cNvSpPr>
            <a:spLocks noChangeArrowheads="1"/>
          </p:cNvSpPr>
          <p:nvPr/>
        </p:nvSpPr>
        <p:spPr bwMode="auto">
          <a:xfrm>
            <a:off x="234950" y="471488"/>
            <a:ext cx="11582400" cy="56324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buFont typeface="Wingdings" panose="05000000000000000000" pitchFamily="2" charset="2"/>
              <a:buChar char="q"/>
            </a:pPr>
            <a:r>
              <a:rPr lang="el-GR" altLang="el-GR" sz="2400" b="1">
                <a:latin typeface="Century Gothic" panose="020B0502020202020204" pitchFamily="34" charset="0"/>
              </a:rPr>
              <a:t>Ένας άλλος μηχανισμός της αποδόμησης της προκατάληψης είναι</a:t>
            </a:r>
          </a:p>
          <a:p>
            <a:pPr algn="just" eaLnBrk="1" hangingPunct="1">
              <a:lnSpc>
                <a:spcPct val="150000"/>
              </a:lnSpc>
            </a:pPr>
            <a:r>
              <a:rPr lang="el-GR" altLang="el-GR" sz="2400" b="1">
                <a:latin typeface="Century Gothic" panose="020B0502020202020204" pitchFamily="34" charset="0"/>
              </a:rPr>
              <a:t>η συνεργασία σε συνθήκες αλληλεπίδρασης. </a:t>
            </a:r>
          </a:p>
          <a:p>
            <a:pPr algn="just" eaLnBrk="1" hangingPunct="1">
              <a:lnSpc>
                <a:spcPct val="150000"/>
              </a:lnSpc>
              <a:buFont typeface="Wingdings" panose="05000000000000000000" pitchFamily="2" charset="2"/>
              <a:buChar char="q"/>
            </a:pPr>
            <a:r>
              <a:rPr lang="el-GR" altLang="el-GR" sz="2400" b="1">
                <a:solidFill>
                  <a:schemeClr val="bg1"/>
                </a:solidFill>
                <a:latin typeface="Century Gothic" panose="020B0502020202020204" pitchFamily="34" charset="0"/>
              </a:rPr>
              <a:t>Σε αυτή την περίπτωση δύο ή και περισσότερα άτομα που ανήκουν σε διαφορετικές κοινωνικές κατηγορίες </a:t>
            </a:r>
            <a:r>
              <a:rPr lang="el-GR" altLang="el-GR" sz="2400" b="1" u="sng">
                <a:solidFill>
                  <a:schemeClr val="bg1"/>
                </a:solidFill>
                <a:latin typeface="Century Gothic" panose="020B0502020202020204" pitchFamily="34" charset="0"/>
              </a:rPr>
              <a:t>αναγκάζονται να βρεθούν σε μια περίσταση, όπου η λύση κάποιου προβλήματος πραγματοποιείται μόνο με τη συνεργασία αυτών των ατόμων </a:t>
            </a:r>
            <a:r>
              <a:rPr lang="el-GR" altLang="el-GR" sz="2400" b="1">
                <a:solidFill>
                  <a:schemeClr val="bg1"/>
                </a:solidFill>
                <a:latin typeface="Century Gothic" panose="020B0502020202020204" pitchFamily="34" charset="0"/>
              </a:rPr>
              <a:t>και οι δυο αυτές τεχνικές είναι συχνά εφαρμόσιμες στο σχολείο.</a:t>
            </a:r>
          </a:p>
          <a:p>
            <a:pPr algn="just" eaLnBrk="1" hangingPunct="1">
              <a:lnSpc>
                <a:spcPct val="150000"/>
              </a:lnSpc>
              <a:buFont typeface="Wingdings" panose="05000000000000000000" pitchFamily="2" charset="2"/>
              <a:buChar char="q"/>
            </a:pPr>
            <a:r>
              <a:rPr lang="el-GR" altLang="el-GR" sz="2400" b="1">
                <a:solidFill>
                  <a:schemeClr val="bg1"/>
                </a:solidFill>
                <a:latin typeface="Century Gothic" panose="020B0502020202020204" pitchFamily="34" charset="0"/>
              </a:rPr>
              <a:t> </a:t>
            </a:r>
            <a:r>
              <a:rPr lang="el-GR" altLang="el-GR" sz="2400" b="1" i="1">
                <a:solidFill>
                  <a:srgbClr val="C00000"/>
                </a:solidFill>
                <a:latin typeface="Century Gothic" panose="020B0502020202020204" pitchFamily="34" charset="0"/>
              </a:rPr>
              <a:t>Για αυτό το λόγω θα πρέπει να βρίσκεται σε μια διαρκής επιμόρφωση και να γνωρίζει όλες τις εξελίξεις στους τομείς της παιδαγωγικής, της ψυχολογίας, της κοινωνιολογίας και της εθνολογίας.</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CAC887ED-FBBB-490E-9873-2ACAEDF4EE52}"/>
              </a:ext>
            </a:extLst>
          </p:cNvPr>
          <p:cNvSpPr>
            <a:spLocks noGrp="1"/>
          </p:cNvSpPr>
          <p:nvPr>
            <p:ph type="dt" sz="quarter" idx="10"/>
          </p:nvPr>
        </p:nvSpPr>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C8DBFAB0-BB3F-4A0D-9D81-830D9F4D3525}"/>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5F447625-109C-4537-8DC9-8214DABF310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5BC21F-712E-4898-9C82-544DC6596A90}" type="slidenum">
              <a:rPr lang="en-US" altLang="el-GR">
                <a:solidFill>
                  <a:srgbClr val="BFBFBF"/>
                </a:solidFill>
                <a:latin typeface="Century Gothic" panose="020B0502020202020204" pitchFamily="34" charset="0"/>
              </a:rPr>
              <a:pPr eaLnBrk="1" hangingPunct="1"/>
              <a:t>41</a:t>
            </a:fld>
            <a:endParaRPr lang="en-US" altLang="el-GR">
              <a:solidFill>
                <a:srgbClr val="BFBFBF"/>
              </a:solidFill>
              <a:latin typeface="Century Gothic" panose="020B0502020202020204" pitchFamily="34" charset="0"/>
            </a:endParaRPr>
          </a:p>
        </p:txBody>
      </p:sp>
      <p:sp>
        <p:nvSpPr>
          <p:cNvPr id="46085" name="4 - Ορθογώνιο">
            <a:extLst>
              <a:ext uri="{FF2B5EF4-FFF2-40B4-BE49-F238E27FC236}">
                <a16:creationId xmlns:a16="http://schemas.microsoft.com/office/drawing/2014/main" id="{384B75F5-B0F6-4A94-977F-F28B2F9FD0B8}"/>
              </a:ext>
            </a:extLst>
          </p:cNvPr>
          <p:cNvSpPr>
            <a:spLocks noChangeArrowheads="1"/>
          </p:cNvSpPr>
          <p:nvPr/>
        </p:nvSpPr>
        <p:spPr bwMode="auto">
          <a:xfrm>
            <a:off x="293688" y="377825"/>
            <a:ext cx="11415712" cy="6186488"/>
          </a:xfrm>
          <a:prstGeom prst="rect">
            <a:avLst/>
          </a:prstGeom>
          <a:solidFill>
            <a:schemeClr val="accent2"/>
          </a:solidFill>
          <a:ln w="76200">
            <a:solidFill>
              <a:schemeClr val="tx1"/>
            </a:solidFill>
            <a:miter lim="800000"/>
            <a:headEnd/>
            <a:tailEnd/>
          </a:ln>
        </p:spPr>
        <p:txBody>
          <a:bodyPr>
            <a:spAutoFit/>
          </a:bodyPr>
          <a:lstStyle/>
          <a:p>
            <a:pPr algn="just">
              <a:lnSpc>
                <a:spcPct val="150000"/>
              </a:lnSpc>
              <a:defRPr/>
            </a:pPr>
            <a:r>
              <a:rPr lang="el-GR" sz="2400" b="1" dirty="0">
                <a:latin typeface="Century Gothic" pitchFamily="34" charset="0"/>
                <a:cs typeface="Arial" charset="0"/>
              </a:rPr>
              <a:t>Έρευνες έχουν δείξει ότι εκπαιδευτικοί</a:t>
            </a:r>
            <a:r>
              <a:rPr lang="el-GR" sz="2400" b="1" dirty="0">
                <a:solidFill>
                  <a:schemeClr val="bg1"/>
                </a:solidFill>
                <a:latin typeface="Century Gothic" pitchFamily="34" charset="0"/>
                <a:cs typeface="Arial" charset="0"/>
              </a:rPr>
              <a:t>, </a:t>
            </a:r>
            <a:r>
              <a:rPr lang="el-GR" sz="2400" b="1" dirty="0">
                <a:solidFill>
                  <a:schemeClr val="bg1"/>
                </a:solidFill>
                <a:latin typeface="+mn-lt"/>
                <a:cs typeface="Arial" charset="0"/>
              </a:rPr>
              <a:t>οι οποίοι παρακολούθησαν σεμινάρια σχετικά με τη διαπολιτισμική εκπαίδευση έχουν θετική προδιάθεση και ικανοποιητικό βαθμό διαπολιτισμικής ευαισθητοποίησης, ωστόσο υπάρχει διαφοροποίηση ως προς την πρακτική αντιμετώπιση της διαφορετικότητας τόσο από την πλευρά των ίδιων των εκπαιδευτικών όσο και της πολιτικής των σχολείων γενικότερα (Σακελλαρίου &amp; </a:t>
            </a:r>
            <a:r>
              <a:rPr lang="el-GR" sz="2400" b="1" dirty="0" err="1">
                <a:solidFill>
                  <a:schemeClr val="bg1"/>
                </a:solidFill>
                <a:latin typeface="+mn-lt"/>
                <a:cs typeface="Arial" charset="0"/>
              </a:rPr>
              <a:t>Μήτση</a:t>
            </a:r>
            <a:r>
              <a:rPr lang="el-GR" sz="2400" b="1" dirty="0">
                <a:solidFill>
                  <a:schemeClr val="bg1"/>
                </a:solidFill>
                <a:latin typeface="+mn-lt"/>
                <a:cs typeface="Arial" charset="0"/>
              </a:rPr>
              <a:t>, 2019). </a:t>
            </a:r>
          </a:p>
          <a:p>
            <a:pPr algn="just">
              <a:lnSpc>
                <a:spcPct val="150000"/>
              </a:lnSpc>
              <a:defRPr/>
            </a:pPr>
            <a:endParaRPr lang="el-GR" sz="2400" b="1" dirty="0">
              <a:solidFill>
                <a:schemeClr val="bg1"/>
              </a:solidFill>
              <a:latin typeface="Century Gothic" pitchFamily="34" charset="0"/>
              <a:cs typeface="Arial" charset="0"/>
            </a:endParaRPr>
          </a:p>
          <a:p>
            <a:pPr algn="just">
              <a:lnSpc>
                <a:spcPct val="150000"/>
              </a:lnSpc>
              <a:defRPr/>
            </a:pPr>
            <a:r>
              <a:rPr lang="el-GR" sz="2400" b="1" dirty="0">
                <a:latin typeface="Century Gothic" pitchFamily="34" charset="0"/>
                <a:cs typeface="Arial" charset="0"/>
              </a:rPr>
              <a:t>Πιο συγκεκριμένα</a:t>
            </a:r>
            <a:r>
              <a:rPr lang="el-GR" sz="2400" b="1" dirty="0">
                <a:solidFill>
                  <a:schemeClr val="bg1"/>
                </a:solidFill>
                <a:latin typeface="Century Gothic" pitchFamily="34" charset="0"/>
                <a:cs typeface="Arial" charset="0"/>
              </a:rPr>
              <a:t>, οι εκπαιδευτικοί «στο κοινωνικό επίπεδο τάσσονται υπέρ της ένταξης, δηλαδή της ισότιμης πολιτισμικής συνύπαρξης και αλληλεπίδρασης των </a:t>
            </a:r>
            <a:r>
              <a:rPr lang="el-GR" sz="2400" b="1" dirty="0" err="1">
                <a:solidFill>
                  <a:schemeClr val="bg1"/>
                </a:solidFill>
                <a:latin typeface="Century Gothic" pitchFamily="34" charset="0"/>
                <a:cs typeface="Arial" charset="0"/>
              </a:rPr>
              <a:t>εθνοτικών</a:t>
            </a:r>
            <a:r>
              <a:rPr lang="el-GR" sz="2400" b="1" dirty="0">
                <a:solidFill>
                  <a:schemeClr val="bg1"/>
                </a:solidFill>
                <a:latin typeface="Century Gothic" pitchFamily="34" charset="0"/>
                <a:cs typeface="Arial" charset="0"/>
              </a:rPr>
              <a:t> ομάδων. Ενώ όσον αφορά το σχολικό επίπεδο είναι υπέρ μιας εκπαίδευσης με πολιτισμικό  χαρακτήρα»</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93E3697C-FAD0-4B3E-A6C2-B6646B95512D}"/>
              </a:ext>
            </a:extLst>
          </p:cNvPr>
          <p:cNvSpPr>
            <a:spLocks noGrp="1"/>
          </p:cNvSpPr>
          <p:nvPr>
            <p:ph type="dt" sz="quarter" idx="10"/>
          </p:nvPr>
        </p:nvSpPr>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363C25A2-3845-4E50-AAD2-ED65699B2540}"/>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8643D6FA-C745-4FCB-B9E9-AA5E654980D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CC85E8-032B-4912-BD36-238722380D66}" type="slidenum">
              <a:rPr lang="en-US" altLang="el-GR">
                <a:solidFill>
                  <a:srgbClr val="BFBFBF"/>
                </a:solidFill>
                <a:latin typeface="Century Gothic" panose="020B0502020202020204" pitchFamily="34" charset="0"/>
              </a:rPr>
              <a:pPr eaLnBrk="1" hangingPunct="1"/>
              <a:t>42</a:t>
            </a:fld>
            <a:endParaRPr lang="en-US" altLang="el-GR">
              <a:solidFill>
                <a:srgbClr val="BFBFBF"/>
              </a:solidFill>
              <a:latin typeface="Century Gothic" panose="020B0502020202020204" pitchFamily="34" charset="0"/>
            </a:endParaRPr>
          </a:p>
        </p:txBody>
      </p:sp>
      <p:sp>
        <p:nvSpPr>
          <p:cNvPr id="47109" name="4 - Ορθογώνιο">
            <a:extLst>
              <a:ext uri="{FF2B5EF4-FFF2-40B4-BE49-F238E27FC236}">
                <a16:creationId xmlns:a16="http://schemas.microsoft.com/office/drawing/2014/main" id="{02113164-9988-4FBE-9C52-44A0055FDC9C}"/>
              </a:ext>
            </a:extLst>
          </p:cNvPr>
          <p:cNvSpPr>
            <a:spLocks noChangeArrowheads="1"/>
          </p:cNvSpPr>
          <p:nvPr/>
        </p:nvSpPr>
        <p:spPr bwMode="auto">
          <a:xfrm>
            <a:off x="387350" y="650875"/>
            <a:ext cx="11222038" cy="4524375"/>
          </a:xfrm>
          <a:prstGeom prst="rect">
            <a:avLst/>
          </a:prstGeom>
          <a:solidFill>
            <a:schemeClr val="accent2"/>
          </a:solidFill>
          <a:ln w="76200">
            <a:solidFill>
              <a:srgbClr val="7030A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200000"/>
              </a:lnSpc>
            </a:pPr>
            <a:r>
              <a:rPr lang="el-GR" altLang="el-GR" sz="2400" b="1">
                <a:solidFill>
                  <a:schemeClr val="bg1"/>
                </a:solidFill>
                <a:latin typeface="Century Gothic" panose="020B0502020202020204" pitchFamily="34" charset="0"/>
              </a:rPr>
              <a:t>Διαπολιτισμικές δραστηριότητες</a:t>
            </a:r>
          </a:p>
          <a:p>
            <a:pPr algn="ctr" eaLnBrk="1" hangingPunct="1">
              <a:lnSpc>
                <a:spcPct val="200000"/>
              </a:lnSpc>
            </a:pPr>
            <a:r>
              <a:rPr lang="el-GR" altLang="el-GR" sz="2400" b="1">
                <a:solidFill>
                  <a:schemeClr val="bg1"/>
                </a:solidFill>
                <a:latin typeface="Century Gothic" panose="020B0502020202020204" pitchFamily="34" charset="0"/>
              </a:rPr>
              <a:t>(</a:t>
            </a:r>
            <a:r>
              <a:rPr lang="en-US" altLang="el-GR" sz="2400" b="1">
                <a:solidFill>
                  <a:schemeClr val="bg1"/>
                </a:solidFill>
                <a:latin typeface="Century Gothic" panose="020B0502020202020204" pitchFamily="34" charset="0"/>
              </a:rPr>
              <a:t>Learning to live together, Unicef, 2014)</a:t>
            </a:r>
          </a:p>
          <a:p>
            <a:pPr algn="ctr" eaLnBrk="1" hangingPunct="1">
              <a:lnSpc>
                <a:spcPct val="200000"/>
              </a:lnSpc>
            </a:pPr>
            <a:r>
              <a:rPr lang="el-GR" altLang="el-GR" sz="2400" b="1">
                <a:solidFill>
                  <a:schemeClr val="bg1"/>
                </a:solidFill>
                <a:latin typeface="Century Gothic" panose="020B0502020202020204" pitchFamily="34" charset="0"/>
              </a:rPr>
              <a:t>(Εκπαίδευση Αλλοδαπών και Παλιννοστούντων μαθητών  </a:t>
            </a:r>
            <a:r>
              <a:rPr lang="it-IT" altLang="el-GR" sz="2400" b="1">
                <a:solidFill>
                  <a:schemeClr val="bg1"/>
                </a:solidFill>
                <a:latin typeface="Century Gothic" panose="020B0502020202020204" pitchFamily="34" charset="0"/>
                <a:hlinkClick r:id="rId2"/>
              </a:rPr>
              <a:t>http://www.diapolis.auth.gr/index.php/diapolitismikes-drastiriotites</a:t>
            </a:r>
            <a:endParaRPr lang="el-GR" altLang="el-GR" sz="2400" b="1">
              <a:solidFill>
                <a:schemeClr val="bg1"/>
              </a:solidFill>
              <a:latin typeface="Century Gothic" panose="020B0502020202020204" pitchFamily="34" charset="0"/>
            </a:endParaRPr>
          </a:p>
          <a:p>
            <a:pPr algn="ctr" eaLnBrk="1" hangingPunct="1">
              <a:lnSpc>
                <a:spcPct val="200000"/>
              </a:lnSpc>
            </a:pPr>
            <a:endParaRPr lang="el-GR" altLang="el-GR" sz="2400" b="1">
              <a:solidFill>
                <a:schemeClr val="bg1"/>
              </a:solidFill>
              <a:latin typeface="Century Gothic" panose="020B0502020202020204" pitchFamily="34" charset="0"/>
            </a:endParaRPr>
          </a:p>
          <a:p>
            <a:pPr algn="ctr" eaLnBrk="1" hangingPunct="1">
              <a:lnSpc>
                <a:spcPct val="200000"/>
              </a:lnSpc>
            </a:pPr>
            <a:endParaRPr lang="el-GR" altLang="el-GR" sz="2400" b="1">
              <a:solidFill>
                <a:schemeClr val="bg1"/>
              </a:solidFill>
              <a:latin typeface="Century Gothic" panose="020B0502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9429681D-2E3D-466B-9190-C310328AAB40}"/>
              </a:ext>
            </a:extLst>
          </p:cNvPr>
          <p:cNvSpPr>
            <a:spLocks noGrp="1"/>
          </p:cNvSpPr>
          <p:nvPr>
            <p:ph type="dt" sz="quarter" idx="10"/>
          </p:nvPr>
        </p:nvSpPr>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476A1D5B-C44F-471C-97E1-BE9A8FF267F3}"/>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2E9BF27C-514C-452F-8EF1-45633337073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CD347C-DA6B-4843-9120-2DDF1F135BF0}" type="slidenum">
              <a:rPr lang="en-US" altLang="el-GR">
                <a:solidFill>
                  <a:srgbClr val="BFBFBF"/>
                </a:solidFill>
                <a:latin typeface="Century Gothic" panose="020B0502020202020204" pitchFamily="34" charset="0"/>
              </a:rPr>
              <a:pPr eaLnBrk="1" hangingPunct="1"/>
              <a:t>43</a:t>
            </a:fld>
            <a:endParaRPr lang="en-US" altLang="el-GR">
              <a:solidFill>
                <a:srgbClr val="BFBFBF"/>
              </a:solidFill>
              <a:latin typeface="Century Gothic" panose="020B0502020202020204" pitchFamily="34" charset="0"/>
            </a:endParaRPr>
          </a:p>
        </p:txBody>
      </p:sp>
      <p:sp>
        <p:nvSpPr>
          <p:cNvPr id="48133" name="4 - Ορθογώνιο">
            <a:extLst>
              <a:ext uri="{FF2B5EF4-FFF2-40B4-BE49-F238E27FC236}">
                <a16:creationId xmlns:a16="http://schemas.microsoft.com/office/drawing/2014/main" id="{7163B80D-458F-45BA-8811-8A8B2A065D25}"/>
              </a:ext>
            </a:extLst>
          </p:cNvPr>
          <p:cNvSpPr>
            <a:spLocks noChangeArrowheads="1"/>
          </p:cNvSpPr>
          <p:nvPr/>
        </p:nvSpPr>
        <p:spPr bwMode="auto">
          <a:xfrm>
            <a:off x="788988" y="347663"/>
            <a:ext cx="10474325" cy="52641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200000"/>
              </a:lnSpc>
            </a:pPr>
            <a:r>
              <a:rPr lang="el-GR" altLang="el-GR" sz="2400" b="1">
                <a:latin typeface="Century Gothic" panose="020B0502020202020204" pitchFamily="34" charset="0"/>
              </a:rPr>
              <a:t>Δραστηριότητες γνωριμίας</a:t>
            </a:r>
          </a:p>
          <a:p>
            <a:pPr eaLnBrk="1" hangingPunct="1">
              <a:lnSpc>
                <a:spcPct val="200000"/>
              </a:lnSpc>
            </a:pPr>
            <a:r>
              <a:rPr lang="el-GR" altLang="el-GR" sz="2400" b="1">
                <a:solidFill>
                  <a:schemeClr val="bg1"/>
                </a:solidFill>
                <a:latin typeface="Century Gothic" panose="020B0502020202020204" pitchFamily="34" charset="0"/>
              </a:rPr>
              <a:t>Δραστηριότητα </a:t>
            </a:r>
          </a:p>
          <a:p>
            <a:pPr eaLnBrk="1" hangingPunct="1">
              <a:lnSpc>
                <a:spcPct val="200000"/>
              </a:lnSpc>
            </a:pPr>
            <a:r>
              <a:rPr lang="el-GR" altLang="el-GR" sz="2400" b="1">
                <a:solidFill>
                  <a:schemeClr val="bg1"/>
                </a:solidFill>
                <a:latin typeface="Century Gothic" panose="020B0502020202020204" pitchFamily="34" charset="0"/>
              </a:rPr>
              <a:t>Στόχοι: Να γνωριστούν τα παιδιά μεταξύ τους, καθώς και να σuνειδητoπoιήσoυν την παρουσία του άλλου και να έρθουν σε επαφή μαζί του.</a:t>
            </a:r>
          </a:p>
          <a:p>
            <a:pPr eaLnBrk="1" hangingPunct="1">
              <a:lnSpc>
                <a:spcPct val="200000"/>
              </a:lnSpc>
            </a:pPr>
            <a:r>
              <a:rPr lang="el-GR" altLang="el-GR" sz="2400" b="1">
                <a:solidFill>
                  <a:schemeClr val="bg1"/>
                </a:solidFill>
                <a:latin typeface="Century Gothic" panose="020B0502020202020204" pitchFamily="34" charset="0"/>
              </a:rPr>
              <a:t>Υλικά: </a:t>
            </a:r>
            <a:r>
              <a:rPr lang="el-GR" altLang="el-GR" sz="2400" b="1">
                <a:solidFill>
                  <a:srgbClr val="C00000"/>
                </a:solidFill>
                <a:latin typeface="Century Gothic" panose="020B0502020202020204" pitchFamily="34" charset="0"/>
              </a:rPr>
              <a:t>Μια κούκλα </a:t>
            </a:r>
            <a:r>
              <a:rPr lang="el-GR" altLang="el-GR" sz="2400" b="1">
                <a:solidFill>
                  <a:schemeClr val="bg1"/>
                </a:solidFill>
                <a:latin typeface="Century Gothic" panose="020B0502020202020204" pitchFamily="34" charset="0"/>
              </a:rPr>
              <a:t>(προτιμότερο να είναι φτιαγμένη από εμάς και όχι του εμπορίου).</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1DC7F805-E796-425F-898A-B091EC7E0640}"/>
              </a:ext>
            </a:extLst>
          </p:cNvPr>
          <p:cNvSpPr>
            <a:spLocks noGrp="1"/>
          </p:cNvSpPr>
          <p:nvPr>
            <p:ph type="dt" sz="quarter" idx="10"/>
          </p:nvPr>
        </p:nvSpPr>
        <p:spPr>
          <a:xfrm>
            <a:off x="8837613" y="6492875"/>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D8F9F031-3AC7-4105-8FDA-B1DA95302C82}"/>
              </a:ext>
            </a:extLst>
          </p:cNvPr>
          <p:cNvSpPr>
            <a:spLocks noGrp="1"/>
          </p:cNvSpPr>
          <p:nvPr>
            <p:ph type="ftr" sz="quarter" idx="11"/>
          </p:nvPr>
        </p:nvSpPr>
        <p:spPr>
          <a:xfrm>
            <a:off x="309563" y="6492875"/>
            <a:ext cx="7543800" cy="365125"/>
          </a:xfrm>
        </p:spPr>
        <p:txBody>
          <a:bodyPr/>
          <a:lstStyle/>
          <a:p>
            <a:pPr>
              <a:defRPr/>
            </a:pPr>
            <a:r>
              <a:rPr lang="el-GR" dirty="0"/>
              <a:t>Παναγιώτα Στράτη</a:t>
            </a:r>
            <a:endParaRPr lang="en-US" dirty="0"/>
          </a:p>
        </p:txBody>
      </p:sp>
      <p:sp>
        <p:nvSpPr>
          <p:cNvPr id="4" name="3 - Θέση αριθμού διαφάνειας">
            <a:extLst>
              <a:ext uri="{FF2B5EF4-FFF2-40B4-BE49-F238E27FC236}">
                <a16:creationId xmlns:a16="http://schemas.microsoft.com/office/drawing/2014/main" id="{BA432F44-6931-49BE-B5BC-F5268E69E74D}"/>
              </a:ext>
            </a:extLst>
          </p:cNvPr>
          <p:cNvSpPr>
            <a:spLocks noGrp="1"/>
          </p:cNvSpPr>
          <p:nvPr>
            <p:ph type="sldNum" sz="quarter" idx="12"/>
          </p:nvPr>
        </p:nvSpPr>
        <p:spPr>
          <a:xfrm flipH="1">
            <a:off x="11383963" y="6386513"/>
            <a:ext cx="503237" cy="29210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AC7BDF-C669-46B5-BC4F-48ED5D46BEB1}" type="slidenum">
              <a:rPr lang="en-US" altLang="el-GR">
                <a:solidFill>
                  <a:srgbClr val="BFBFBF"/>
                </a:solidFill>
                <a:latin typeface="Century Gothic" panose="020B0502020202020204" pitchFamily="34" charset="0"/>
              </a:rPr>
              <a:pPr eaLnBrk="1" hangingPunct="1"/>
              <a:t>44</a:t>
            </a:fld>
            <a:endParaRPr lang="en-US" altLang="el-GR">
              <a:solidFill>
                <a:srgbClr val="BFBFBF"/>
              </a:solidFill>
              <a:latin typeface="Century Gothic" panose="020B0502020202020204" pitchFamily="34" charset="0"/>
            </a:endParaRPr>
          </a:p>
        </p:txBody>
      </p:sp>
      <p:sp>
        <p:nvSpPr>
          <p:cNvPr id="49157" name="4 - Ορθογώνιο">
            <a:extLst>
              <a:ext uri="{FF2B5EF4-FFF2-40B4-BE49-F238E27FC236}">
                <a16:creationId xmlns:a16="http://schemas.microsoft.com/office/drawing/2014/main" id="{C6518C42-DF8A-4F9A-B84C-A0BD8C49A1B8}"/>
              </a:ext>
            </a:extLst>
          </p:cNvPr>
          <p:cNvSpPr>
            <a:spLocks noChangeArrowheads="1"/>
          </p:cNvSpPr>
          <p:nvPr/>
        </p:nvSpPr>
        <p:spPr bwMode="auto">
          <a:xfrm>
            <a:off x="803275" y="738188"/>
            <a:ext cx="10917238" cy="50784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l-GR" altLang="el-GR" sz="2400" b="1">
                <a:solidFill>
                  <a:schemeClr val="bg1"/>
                </a:solidFill>
                <a:latin typeface="Century Gothic" panose="020B0502020202020204" pitchFamily="34" charset="0"/>
              </a:rPr>
              <a:t>Δραστηριότητα</a:t>
            </a:r>
          </a:p>
          <a:p>
            <a:pPr algn="just" eaLnBrk="1" hangingPunct="1">
              <a:lnSpc>
                <a:spcPct val="150000"/>
              </a:lnSpc>
            </a:pPr>
            <a:r>
              <a:rPr lang="el-GR" altLang="el-GR" sz="2400" b="1">
                <a:solidFill>
                  <a:schemeClr val="bg1"/>
                </a:solidFill>
                <a:latin typeface="Century Gothic" panose="020B0502020202020204" pitchFamily="34" charset="0"/>
              </a:rPr>
              <a:t>Υλικά: Ένα χαρτοκιβώτιο.</a:t>
            </a:r>
          </a:p>
          <a:p>
            <a:pPr algn="just" eaLnBrk="1" hangingPunct="1">
              <a:lnSpc>
                <a:spcPct val="150000"/>
              </a:lnSpc>
            </a:pPr>
            <a:r>
              <a:rPr lang="el-GR" altLang="el-GR" sz="2400" b="1">
                <a:solidFill>
                  <a:schemeClr val="bg1"/>
                </a:solidFill>
                <a:latin typeface="Century Gothic" panose="020B0502020202020204" pitchFamily="34" charset="0"/>
              </a:rPr>
              <a:t>Πορεία: Αρχικά μετατρέπουμε ένα χαρτοκιβώτιο σε τηλεόραση,</a:t>
            </a:r>
          </a:p>
          <a:p>
            <a:pPr algn="just" eaLnBrk="1" hangingPunct="1">
              <a:lnSpc>
                <a:spcPct val="150000"/>
              </a:lnSpc>
            </a:pPr>
            <a:r>
              <a:rPr lang="el-GR" altLang="el-GR" sz="2400" b="1">
                <a:solidFill>
                  <a:schemeClr val="bg1"/>
                </a:solidFill>
                <a:latin typeface="Century Gothic" panose="020B0502020202020204" pitchFamily="34" charset="0"/>
              </a:rPr>
              <a:t>κόβοντας τη μία του πλευρά. Το κάθε παιδί με τη σειρά μπαίνει πίσω από</a:t>
            </a:r>
          </a:p>
          <a:p>
            <a:pPr algn="just" eaLnBrk="1" hangingPunct="1">
              <a:lnSpc>
                <a:spcPct val="150000"/>
              </a:lnSpc>
            </a:pPr>
            <a:r>
              <a:rPr lang="el-GR" altLang="el-GR" sz="2400" b="1">
                <a:solidFill>
                  <a:schemeClr val="bg1"/>
                </a:solidFill>
                <a:latin typeface="Century Gothic" panose="020B0502020202020204" pitchFamily="34" charset="0"/>
              </a:rPr>
              <a:t>την τηλεόραση και λέει το όνομα του και έπειτα κάτι για τον εαυτό του.</a:t>
            </a:r>
          </a:p>
          <a:p>
            <a:pPr algn="just" eaLnBrk="1" hangingPunct="1">
              <a:lnSpc>
                <a:spcPct val="150000"/>
              </a:lnSpc>
            </a:pPr>
            <a:r>
              <a:rPr lang="el-GR" altLang="el-GR" sz="2400" b="1">
                <a:solidFill>
                  <a:schemeClr val="bg1"/>
                </a:solidFill>
                <a:latin typeface="Century Gothic" panose="020B0502020202020204" pitchFamily="34" charset="0"/>
              </a:rPr>
              <a:t>Μπορεί να αναφέρει το αγαπημένο του φαγητό, το αγαπημένο το χρώμα, τον τυχερό του αριθμό, το αγαπημένο του παιχνίδι.</a:t>
            </a:r>
          </a:p>
          <a:p>
            <a:pPr algn="just" eaLnBrk="1" hangingPunct="1">
              <a:lnSpc>
                <a:spcPct val="150000"/>
              </a:lnSpc>
            </a:pPr>
            <a:r>
              <a:rPr lang="el-GR" altLang="el-GR" sz="2400" b="1">
                <a:solidFill>
                  <a:schemeClr val="bg1"/>
                </a:solidFill>
                <a:latin typeface="Century Gothic" panose="020B0502020202020204" pitchFamily="34" charset="0"/>
              </a:rPr>
              <a:t> </a:t>
            </a:r>
            <a:r>
              <a:rPr lang="el-GR" altLang="el-GR" sz="2400" b="1">
                <a:latin typeface="Century Gothic" panose="020B0502020202020204" pitchFamily="34" charset="0"/>
              </a:rPr>
              <a:t>Με αυτή τη δραστηριότητα τα παιδιά όχι μόνο μπορούν να γνωρίσουν καλύτερα, αλλά και να βρουν κοινά σημεία μεταξύ τους.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FEAB7821-53AB-404A-B447-A3DED5E82B12}"/>
              </a:ext>
            </a:extLst>
          </p:cNvPr>
          <p:cNvSpPr>
            <a:spLocks noGrp="1"/>
          </p:cNvSpPr>
          <p:nvPr>
            <p:ph type="dt" sz="quarter" idx="10"/>
          </p:nvPr>
        </p:nvSpPr>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4D7135C3-D68C-4A0B-8EEE-8E10C28051C0}"/>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293E8074-B4CB-4A66-849E-21EF32FDA90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F3AD7D-293B-4230-81A3-7435EB05ECE1}" type="slidenum">
              <a:rPr lang="en-US" altLang="el-GR">
                <a:solidFill>
                  <a:srgbClr val="BFBFBF"/>
                </a:solidFill>
                <a:latin typeface="Century Gothic" panose="020B0502020202020204" pitchFamily="34" charset="0"/>
              </a:rPr>
              <a:pPr eaLnBrk="1" hangingPunct="1"/>
              <a:t>45</a:t>
            </a:fld>
            <a:endParaRPr lang="en-US" altLang="el-GR">
              <a:solidFill>
                <a:srgbClr val="BFBFBF"/>
              </a:solidFill>
              <a:latin typeface="Century Gothic" panose="020B0502020202020204" pitchFamily="34" charset="0"/>
            </a:endParaRPr>
          </a:p>
        </p:txBody>
      </p:sp>
      <p:sp>
        <p:nvSpPr>
          <p:cNvPr id="50181" name="4 - Ορθογώνιο">
            <a:extLst>
              <a:ext uri="{FF2B5EF4-FFF2-40B4-BE49-F238E27FC236}">
                <a16:creationId xmlns:a16="http://schemas.microsoft.com/office/drawing/2014/main" id="{4CE32AAC-B764-4408-9247-F6361EDA1824}"/>
              </a:ext>
            </a:extLst>
          </p:cNvPr>
          <p:cNvSpPr>
            <a:spLocks noChangeArrowheads="1"/>
          </p:cNvSpPr>
          <p:nvPr/>
        </p:nvSpPr>
        <p:spPr bwMode="auto">
          <a:xfrm>
            <a:off x="1539875" y="361950"/>
            <a:ext cx="7156450" cy="738188"/>
          </a:xfrm>
          <a:prstGeom prst="rect">
            <a:avLst/>
          </a:prstGeom>
          <a:solidFill>
            <a:schemeClr val="accent2"/>
          </a:solidFill>
          <a:ln w="57150">
            <a:solidFill>
              <a:srgbClr val="7030A0"/>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chemeClr val="bg1"/>
                </a:solidFill>
                <a:latin typeface="Century Gothic" panose="020B0502020202020204" pitchFamily="34" charset="0"/>
              </a:rPr>
              <a:t>Φωτογραφίες από τις οικογένειες των παιδιών.</a:t>
            </a:r>
          </a:p>
          <a:p>
            <a:pPr eaLnBrk="1" hangingPunct="1"/>
            <a:endParaRPr lang="el-GR" altLang="el-GR">
              <a:latin typeface="Century Gothic" panose="020B0502020202020204" pitchFamily="34" charset="0"/>
            </a:endParaRPr>
          </a:p>
        </p:txBody>
      </p:sp>
      <p:sp>
        <p:nvSpPr>
          <p:cNvPr id="50182" name="6 - Ορθογώνιο">
            <a:extLst>
              <a:ext uri="{FF2B5EF4-FFF2-40B4-BE49-F238E27FC236}">
                <a16:creationId xmlns:a16="http://schemas.microsoft.com/office/drawing/2014/main" id="{A36F5E94-427A-4472-AE9C-CE65F704615E}"/>
              </a:ext>
            </a:extLst>
          </p:cNvPr>
          <p:cNvSpPr>
            <a:spLocks noChangeArrowheads="1"/>
          </p:cNvSpPr>
          <p:nvPr/>
        </p:nvSpPr>
        <p:spPr bwMode="auto">
          <a:xfrm>
            <a:off x="1179513" y="2787650"/>
            <a:ext cx="6062662" cy="461963"/>
          </a:xfrm>
          <a:prstGeom prst="rect">
            <a:avLst/>
          </a:prstGeom>
          <a:solidFill>
            <a:schemeClr val="accent2"/>
          </a:solidFill>
          <a:ln w="57150">
            <a:solidFill>
              <a:srgbClr val="7030A0"/>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chemeClr val="bg1"/>
                </a:solidFill>
                <a:latin typeface="Century Gothic" panose="020B0502020202020204" pitchFamily="34" charset="0"/>
              </a:rPr>
              <a:t>Εικόνες από παραολυμπιακούς αγώνες</a:t>
            </a:r>
          </a:p>
        </p:txBody>
      </p:sp>
      <p:sp>
        <p:nvSpPr>
          <p:cNvPr id="50183" name="7 - Ορθογώνιο">
            <a:extLst>
              <a:ext uri="{FF2B5EF4-FFF2-40B4-BE49-F238E27FC236}">
                <a16:creationId xmlns:a16="http://schemas.microsoft.com/office/drawing/2014/main" id="{F92BACC3-813E-4801-AC9B-69214F3CF7F0}"/>
              </a:ext>
            </a:extLst>
          </p:cNvPr>
          <p:cNvSpPr>
            <a:spLocks noChangeArrowheads="1"/>
          </p:cNvSpPr>
          <p:nvPr/>
        </p:nvSpPr>
        <p:spPr bwMode="auto">
          <a:xfrm>
            <a:off x="3311525" y="1609725"/>
            <a:ext cx="7786688" cy="830263"/>
          </a:xfrm>
          <a:prstGeom prst="rect">
            <a:avLst/>
          </a:prstGeom>
          <a:solidFill>
            <a:schemeClr val="accent2"/>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chemeClr val="bg1"/>
                </a:solidFill>
                <a:latin typeface="Century Gothic" panose="020B0502020202020204" pitchFamily="34" charset="0"/>
              </a:rPr>
              <a:t>Να σχολιάσουν τα παιδιά την έκθεση της Unicef για την κατάσταση των παιδιών στον κόσμο.</a:t>
            </a:r>
          </a:p>
        </p:txBody>
      </p:sp>
      <p:sp>
        <p:nvSpPr>
          <p:cNvPr id="50184" name="8 - Ορθογώνιο">
            <a:extLst>
              <a:ext uri="{FF2B5EF4-FFF2-40B4-BE49-F238E27FC236}">
                <a16:creationId xmlns:a16="http://schemas.microsoft.com/office/drawing/2014/main" id="{B317FE7E-4390-4E54-86DF-602D1349D376}"/>
              </a:ext>
            </a:extLst>
          </p:cNvPr>
          <p:cNvSpPr>
            <a:spLocks noChangeArrowheads="1"/>
          </p:cNvSpPr>
          <p:nvPr/>
        </p:nvSpPr>
        <p:spPr bwMode="auto">
          <a:xfrm>
            <a:off x="3352800" y="3603625"/>
            <a:ext cx="7620000" cy="831850"/>
          </a:xfrm>
          <a:prstGeom prst="rect">
            <a:avLst/>
          </a:prstGeom>
          <a:solidFill>
            <a:schemeClr val="accent2"/>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chemeClr val="bg1"/>
                </a:solidFill>
                <a:latin typeface="Century Gothic" panose="020B0502020202020204" pitchFamily="34" charset="0"/>
              </a:rPr>
              <a:t>Να ακούσουν από ηχητικό υλικό ανθρώπους να μιλούν σε άλλη γλώσσα</a:t>
            </a:r>
          </a:p>
        </p:txBody>
      </p:sp>
      <p:sp>
        <p:nvSpPr>
          <p:cNvPr id="50185" name="9 - Ορθογώνιο">
            <a:extLst>
              <a:ext uri="{FF2B5EF4-FFF2-40B4-BE49-F238E27FC236}">
                <a16:creationId xmlns:a16="http://schemas.microsoft.com/office/drawing/2014/main" id="{E67773C1-CF17-49F5-8B84-E908CA4E0EA5}"/>
              </a:ext>
            </a:extLst>
          </p:cNvPr>
          <p:cNvSpPr>
            <a:spLocks noChangeArrowheads="1"/>
          </p:cNvSpPr>
          <p:nvPr/>
        </p:nvSpPr>
        <p:spPr bwMode="auto">
          <a:xfrm>
            <a:off x="2465388" y="4876800"/>
            <a:ext cx="6497637" cy="1200150"/>
          </a:xfrm>
          <a:prstGeom prst="rect">
            <a:avLst/>
          </a:prstGeom>
          <a:solidFill>
            <a:schemeClr val="accent2"/>
          </a:solidFill>
          <a:ln w="57150">
            <a:solidFill>
              <a:srgbClr val="7030A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chemeClr val="bg1"/>
                </a:solidFill>
                <a:latin typeface="Century Gothic" panose="020B0502020202020204" pitchFamily="34" charset="0"/>
              </a:rPr>
              <a:t>Να υπαγορεύσουν στη νηπιαγωγό ένα γράμμα για τα παιδιά ενός νηπιαγωγείου σε κάποια άλλη χώρα.</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B3B2DF77-59AA-4323-B417-3BFB24BE027B}"/>
              </a:ext>
            </a:extLst>
          </p:cNvPr>
          <p:cNvSpPr>
            <a:spLocks noGrp="1"/>
          </p:cNvSpPr>
          <p:nvPr>
            <p:ph type="dt" sz="quarter" idx="10"/>
          </p:nvPr>
        </p:nvSpPr>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441D8EFC-3CE5-4A02-82D5-FBF82B73BFD9}"/>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7BC210DE-ED44-447F-AF43-B133B6E9012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DC659E-7D39-4600-AF70-3D69D38A499B}" type="slidenum">
              <a:rPr lang="en-US" altLang="el-GR">
                <a:solidFill>
                  <a:srgbClr val="BFBFBF"/>
                </a:solidFill>
                <a:latin typeface="Century Gothic" panose="020B0502020202020204" pitchFamily="34" charset="0"/>
              </a:rPr>
              <a:pPr eaLnBrk="1" hangingPunct="1"/>
              <a:t>46</a:t>
            </a:fld>
            <a:endParaRPr lang="en-US" altLang="el-GR">
              <a:solidFill>
                <a:srgbClr val="BFBFBF"/>
              </a:solidFill>
              <a:latin typeface="Century Gothic" panose="020B0502020202020204" pitchFamily="34" charset="0"/>
            </a:endParaRPr>
          </a:p>
        </p:txBody>
      </p:sp>
      <p:sp>
        <p:nvSpPr>
          <p:cNvPr id="51205" name="4 - Ορθογώνιο">
            <a:extLst>
              <a:ext uri="{FF2B5EF4-FFF2-40B4-BE49-F238E27FC236}">
                <a16:creationId xmlns:a16="http://schemas.microsoft.com/office/drawing/2014/main" id="{029473CA-1BD0-44BD-896E-5B0EBEC7CA1E}"/>
              </a:ext>
            </a:extLst>
          </p:cNvPr>
          <p:cNvSpPr>
            <a:spLocks noChangeArrowheads="1"/>
          </p:cNvSpPr>
          <p:nvPr/>
        </p:nvSpPr>
        <p:spPr bwMode="auto">
          <a:xfrm>
            <a:off x="1565275" y="331788"/>
            <a:ext cx="9739313" cy="830262"/>
          </a:xfrm>
          <a:prstGeom prst="rect">
            <a:avLst/>
          </a:prstGeom>
          <a:solidFill>
            <a:schemeClr val="accent2"/>
          </a:solidFill>
          <a:ln w="57150">
            <a:solidFill>
              <a:srgbClr val="7030A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chemeClr val="bg1"/>
                </a:solidFill>
                <a:latin typeface="Century Gothic" panose="020B0502020202020204" pitchFamily="34" charset="0"/>
              </a:rPr>
              <a:t>Να κατανοήσουν τα παιδιά ότι το ίδιο αντικείμενο μπορεί να γράφεται διαφορετικά σε διαφορετικές γλώσσες του κόσμου.</a:t>
            </a:r>
          </a:p>
        </p:txBody>
      </p:sp>
      <p:sp>
        <p:nvSpPr>
          <p:cNvPr id="51206" name="5 - Ορθογώνιο">
            <a:extLst>
              <a:ext uri="{FF2B5EF4-FFF2-40B4-BE49-F238E27FC236}">
                <a16:creationId xmlns:a16="http://schemas.microsoft.com/office/drawing/2014/main" id="{6C37FC75-497D-47BC-A798-17C1462964C5}"/>
              </a:ext>
            </a:extLst>
          </p:cNvPr>
          <p:cNvSpPr>
            <a:spLocks noChangeArrowheads="1"/>
          </p:cNvSpPr>
          <p:nvPr/>
        </p:nvSpPr>
        <p:spPr bwMode="auto">
          <a:xfrm>
            <a:off x="3352800" y="2773363"/>
            <a:ext cx="7535863" cy="1200150"/>
          </a:xfrm>
          <a:prstGeom prst="rect">
            <a:avLst/>
          </a:prstGeom>
          <a:solidFill>
            <a:schemeClr val="accent2"/>
          </a:solidFill>
          <a:ln w="57150">
            <a:solidFill>
              <a:srgbClr val="7030A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chemeClr val="bg1"/>
                </a:solidFill>
                <a:latin typeface="Century Gothic" panose="020B0502020202020204" pitchFamily="34" charset="0"/>
              </a:rPr>
              <a:t>Με αφορμή το παραμύθι Καλημέρα, φίλε, να αναγνωρίσουν και να συγκρίνουν διαφορετικές γραφές.</a:t>
            </a:r>
          </a:p>
        </p:txBody>
      </p:sp>
      <p:sp>
        <p:nvSpPr>
          <p:cNvPr id="51207" name="6 - Ορθογώνιο">
            <a:extLst>
              <a:ext uri="{FF2B5EF4-FFF2-40B4-BE49-F238E27FC236}">
                <a16:creationId xmlns:a16="http://schemas.microsoft.com/office/drawing/2014/main" id="{BB0D9B3A-DBA5-404E-B8B4-3EEDE1B781EE}"/>
              </a:ext>
            </a:extLst>
          </p:cNvPr>
          <p:cNvSpPr>
            <a:spLocks noChangeArrowheads="1"/>
          </p:cNvSpPr>
          <p:nvPr/>
        </p:nvSpPr>
        <p:spPr bwMode="auto">
          <a:xfrm>
            <a:off x="762000" y="1524000"/>
            <a:ext cx="8340725" cy="830263"/>
          </a:xfrm>
          <a:prstGeom prst="rect">
            <a:avLst/>
          </a:prstGeom>
          <a:solidFill>
            <a:schemeClr val="accent2"/>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chemeClr val="bg1"/>
                </a:solidFill>
                <a:latin typeface="Century Gothic" panose="020B0502020202020204" pitchFamily="34" charset="0"/>
              </a:rPr>
              <a:t>Να «διαβάσουν» τα παιδιά την ιστορία της Unίcef, με τη βοήθεια ενός πολυτροπικού κειμένου.</a:t>
            </a:r>
          </a:p>
        </p:txBody>
      </p:sp>
      <p:sp>
        <p:nvSpPr>
          <p:cNvPr id="51208" name="7 - Ορθογώνιο">
            <a:extLst>
              <a:ext uri="{FF2B5EF4-FFF2-40B4-BE49-F238E27FC236}">
                <a16:creationId xmlns:a16="http://schemas.microsoft.com/office/drawing/2014/main" id="{8E6C188E-FFAC-42CA-B416-2CF8A4C30983}"/>
              </a:ext>
            </a:extLst>
          </p:cNvPr>
          <p:cNvSpPr>
            <a:spLocks noChangeArrowheads="1"/>
          </p:cNvSpPr>
          <p:nvPr/>
        </p:nvSpPr>
        <p:spPr bwMode="auto">
          <a:xfrm>
            <a:off x="1231900" y="4505325"/>
            <a:ext cx="7634288" cy="830263"/>
          </a:xfrm>
          <a:prstGeom prst="rect">
            <a:avLst/>
          </a:prstGeom>
          <a:solidFill>
            <a:schemeClr val="accent2"/>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chemeClr val="bg1"/>
                </a:solidFill>
                <a:latin typeface="Century Gothic" panose="020B0502020202020204" pitchFamily="34" charset="0"/>
              </a:rPr>
              <a:t>Να φτιάξουν τα παιδιά μια συνταγή  γλυκού ή φαγητού από κάποια άλλη χώρα.</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B8C24557-5F0D-4283-AEF2-E22B9854EF5D}"/>
              </a:ext>
            </a:extLst>
          </p:cNvPr>
          <p:cNvSpPr>
            <a:spLocks noGrp="1"/>
          </p:cNvSpPr>
          <p:nvPr>
            <p:ph type="dt" sz="quarter" idx="10"/>
          </p:nvPr>
        </p:nvSpPr>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4AF14F43-1452-447E-81D4-0031212825B4}"/>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57C77882-7A73-47BB-A51F-F91E075609E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0F7BD9-012A-4827-9D1F-F97A5EB8A9B1}" type="slidenum">
              <a:rPr lang="en-US" altLang="el-GR">
                <a:solidFill>
                  <a:srgbClr val="BFBFBF"/>
                </a:solidFill>
                <a:latin typeface="Century Gothic" panose="020B0502020202020204" pitchFamily="34" charset="0"/>
              </a:rPr>
              <a:pPr eaLnBrk="1" hangingPunct="1"/>
              <a:t>47</a:t>
            </a:fld>
            <a:endParaRPr lang="en-US" altLang="el-GR">
              <a:solidFill>
                <a:srgbClr val="BFBFBF"/>
              </a:solidFill>
              <a:latin typeface="Century Gothic" panose="020B0502020202020204" pitchFamily="34" charset="0"/>
            </a:endParaRPr>
          </a:p>
        </p:txBody>
      </p:sp>
      <p:sp>
        <p:nvSpPr>
          <p:cNvPr id="52229" name="4 - Ορθογώνιο">
            <a:extLst>
              <a:ext uri="{FF2B5EF4-FFF2-40B4-BE49-F238E27FC236}">
                <a16:creationId xmlns:a16="http://schemas.microsoft.com/office/drawing/2014/main" id="{3B9E979E-98DD-4877-9864-4B1CF20211F7}"/>
              </a:ext>
            </a:extLst>
          </p:cNvPr>
          <p:cNvSpPr>
            <a:spLocks noChangeArrowheads="1"/>
          </p:cNvSpPr>
          <p:nvPr/>
        </p:nvSpPr>
        <p:spPr bwMode="auto">
          <a:xfrm>
            <a:off x="1606550" y="346075"/>
            <a:ext cx="8618538" cy="461963"/>
          </a:xfrm>
          <a:prstGeom prst="rect">
            <a:avLst/>
          </a:prstGeom>
          <a:solidFill>
            <a:schemeClr val="accent2"/>
          </a:solidFill>
          <a:ln w="57150">
            <a:solidFill>
              <a:srgbClr val="7030A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chemeClr val="bg1"/>
                </a:solidFill>
                <a:latin typeface="Century Gothic" panose="020B0502020202020204" pitchFamily="34" charset="0"/>
              </a:rPr>
              <a:t>Να απολαύσουν παραμύθια από όλο τον κόσμο.</a:t>
            </a:r>
          </a:p>
        </p:txBody>
      </p:sp>
      <p:sp>
        <p:nvSpPr>
          <p:cNvPr id="52230" name="5 - Ορθογώνιο">
            <a:extLst>
              <a:ext uri="{FF2B5EF4-FFF2-40B4-BE49-F238E27FC236}">
                <a16:creationId xmlns:a16="http://schemas.microsoft.com/office/drawing/2014/main" id="{02424A6D-4FF4-476E-8EA0-E02470BCCBD4}"/>
              </a:ext>
            </a:extLst>
          </p:cNvPr>
          <p:cNvSpPr>
            <a:spLocks noChangeArrowheads="1"/>
          </p:cNvSpPr>
          <p:nvPr/>
        </p:nvSpPr>
        <p:spPr bwMode="auto">
          <a:xfrm>
            <a:off x="525463" y="1233488"/>
            <a:ext cx="8826500" cy="1200150"/>
          </a:xfrm>
          <a:prstGeom prst="rect">
            <a:avLst/>
          </a:prstGeom>
          <a:solidFill>
            <a:schemeClr val="accent2"/>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chemeClr val="bg1"/>
                </a:solidFill>
                <a:latin typeface="Century Gothic" panose="020B0502020202020204" pitchFamily="34" charset="0"/>
              </a:rPr>
              <a:t>Να ψυχαγωγηθούν τα παιδιά με ιστορίες που έχουν θέμα τη διαφορετικότητα. Υλικά: Το βιβλίο Ο μαύρος κότσυφας κι ο άσπρος γλάρος</a:t>
            </a:r>
          </a:p>
        </p:txBody>
      </p:sp>
      <p:sp>
        <p:nvSpPr>
          <p:cNvPr id="52231" name="6 - Ορθογώνιο">
            <a:extLst>
              <a:ext uri="{FF2B5EF4-FFF2-40B4-BE49-F238E27FC236}">
                <a16:creationId xmlns:a16="http://schemas.microsoft.com/office/drawing/2014/main" id="{110DDC35-3C9A-4340-B983-190BA4A1E849}"/>
              </a:ext>
            </a:extLst>
          </p:cNvPr>
          <p:cNvSpPr>
            <a:spLocks noChangeArrowheads="1"/>
          </p:cNvSpPr>
          <p:nvPr/>
        </p:nvSpPr>
        <p:spPr bwMode="auto">
          <a:xfrm>
            <a:off x="2520950" y="2855913"/>
            <a:ext cx="8258175" cy="830262"/>
          </a:xfrm>
          <a:prstGeom prst="rect">
            <a:avLst/>
          </a:prstGeom>
          <a:solidFill>
            <a:schemeClr val="accent2"/>
          </a:solidFill>
          <a:ln w="57150">
            <a:solidFill>
              <a:srgbClr val="7030A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chemeClr val="bg1"/>
                </a:solidFill>
                <a:latin typeface="Century Gothic" panose="020B0502020202020204" pitchFamily="34" charset="0"/>
              </a:rPr>
              <a:t>Να συγκεντρώσουν φωτογραφίες, από περιοδικά ή άλλα έντυπα, με παιδιά από άλλες χώρες.</a:t>
            </a:r>
          </a:p>
        </p:txBody>
      </p:sp>
      <p:sp>
        <p:nvSpPr>
          <p:cNvPr id="52232" name="7 - Ορθογώνιο">
            <a:extLst>
              <a:ext uri="{FF2B5EF4-FFF2-40B4-BE49-F238E27FC236}">
                <a16:creationId xmlns:a16="http://schemas.microsoft.com/office/drawing/2014/main" id="{F1F353F8-206D-4913-B134-155B57815103}"/>
              </a:ext>
            </a:extLst>
          </p:cNvPr>
          <p:cNvSpPr>
            <a:spLocks noChangeArrowheads="1"/>
          </p:cNvSpPr>
          <p:nvPr/>
        </p:nvSpPr>
        <p:spPr bwMode="auto">
          <a:xfrm>
            <a:off x="457200" y="4046538"/>
            <a:ext cx="8909050" cy="830262"/>
          </a:xfrm>
          <a:prstGeom prst="rect">
            <a:avLst/>
          </a:prstGeom>
          <a:solidFill>
            <a:schemeClr val="accent2"/>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chemeClr val="bg1"/>
                </a:solidFill>
                <a:latin typeface="Century Gothic" panose="020B0502020202020204" pitchFamily="34" charset="0"/>
              </a:rPr>
              <a:t>Να επιλέξουν τυχαία μέρη του κόσμου και να αναζητήσουν πληροφορίες για τη ζωή των ανθρώπων σε αυτά.</a:t>
            </a:r>
          </a:p>
        </p:txBody>
      </p:sp>
      <p:sp>
        <p:nvSpPr>
          <p:cNvPr id="52233" name="8 - Ορθογώνιο">
            <a:extLst>
              <a:ext uri="{FF2B5EF4-FFF2-40B4-BE49-F238E27FC236}">
                <a16:creationId xmlns:a16="http://schemas.microsoft.com/office/drawing/2014/main" id="{9FF4B070-AD15-428C-8BB4-9BF120C7A62F}"/>
              </a:ext>
            </a:extLst>
          </p:cNvPr>
          <p:cNvSpPr>
            <a:spLocks noChangeArrowheads="1"/>
          </p:cNvSpPr>
          <p:nvPr/>
        </p:nvSpPr>
        <p:spPr bwMode="auto">
          <a:xfrm>
            <a:off x="2743200" y="5461000"/>
            <a:ext cx="6816725" cy="1200150"/>
          </a:xfrm>
          <a:prstGeom prst="rect">
            <a:avLst/>
          </a:prstGeom>
          <a:solidFill>
            <a:schemeClr val="accent2"/>
          </a:solidFill>
          <a:ln w="57150">
            <a:solidFill>
              <a:srgbClr val="7030A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chemeClr val="bg1"/>
                </a:solidFill>
                <a:latin typeface="Century Gothic" panose="020B0502020202020204" pitchFamily="34" charset="0"/>
              </a:rPr>
              <a:t>Να γνωρίσουν τη δράση οργανώσεων οι οποίες βοηθούν τα παιδιά του κόσμου που έχουν ανάγκη.</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66355E19-A43A-43AC-A9A7-239F771A3E96}"/>
              </a:ext>
            </a:extLst>
          </p:cNvPr>
          <p:cNvSpPr>
            <a:spLocks noGrp="1"/>
          </p:cNvSpPr>
          <p:nvPr>
            <p:ph type="dt" sz="quarter" idx="10"/>
          </p:nvPr>
        </p:nvSpPr>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FB8E2EE9-560F-44F2-8CAC-28B9FBFA5CC0}"/>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074484E3-B830-4007-A8F3-83D4A192B1D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C89D3E-160D-4712-95CA-25BEA0E35102}" type="slidenum">
              <a:rPr lang="en-US" altLang="el-GR">
                <a:solidFill>
                  <a:srgbClr val="BFBFBF"/>
                </a:solidFill>
                <a:latin typeface="Century Gothic" panose="020B0502020202020204" pitchFamily="34" charset="0"/>
              </a:rPr>
              <a:pPr eaLnBrk="1" hangingPunct="1"/>
              <a:t>48</a:t>
            </a:fld>
            <a:endParaRPr lang="en-US" altLang="el-GR">
              <a:solidFill>
                <a:srgbClr val="BFBFBF"/>
              </a:solidFill>
              <a:latin typeface="Century Gothic" panose="020B0502020202020204" pitchFamily="34" charset="0"/>
            </a:endParaRPr>
          </a:p>
        </p:txBody>
      </p:sp>
      <p:sp>
        <p:nvSpPr>
          <p:cNvPr id="53253" name="4 - Ορθογώνιο">
            <a:extLst>
              <a:ext uri="{FF2B5EF4-FFF2-40B4-BE49-F238E27FC236}">
                <a16:creationId xmlns:a16="http://schemas.microsoft.com/office/drawing/2014/main" id="{BCE52A65-BEE2-4F08-9CEC-EF19F72948DB}"/>
              </a:ext>
            </a:extLst>
          </p:cNvPr>
          <p:cNvSpPr>
            <a:spLocks noChangeArrowheads="1"/>
          </p:cNvSpPr>
          <p:nvPr/>
        </p:nvSpPr>
        <p:spPr bwMode="auto">
          <a:xfrm>
            <a:off x="1081088" y="211138"/>
            <a:ext cx="10223500" cy="1200150"/>
          </a:xfrm>
          <a:prstGeom prst="rect">
            <a:avLst/>
          </a:prstGeom>
          <a:solidFill>
            <a:schemeClr val="accent2"/>
          </a:solidFill>
          <a:ln w="57150">
            <a:solidFill>
              <a:srgbClr val="7030A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chemeClr val="bg1"/>
                </a:solidFill>
                <a:latin typeface="Century Gothic" panose="020B0502020202020204" pitchFamily="34" charset="0"/>
              </a:rPr>
              <a:t>Να γνωρίσουν μέσα από κατάλληλο εκπαιδευτικό υλικό τη ζωή των παιδιών σε διάφορα μέρη του κόσμου, Υλικά: Το βιβλίο Μια ζωή σαν τη δική μου. Πώς ζουν τα παιδιά σ' όλο τον κόσμο</a:t>
            </a:r>
          </a:p>
        </p:txBody>
      </p:sp>
      <p:sp>
        <p:nvSpPr>
          <p:cNvPr id="53254" name="5 - Ορθογώνιο">
            <a:extLst>
              <a:ext uri="{FF2B5EF4-FFF2-40B4-BE49-F238E27FC236}">
                <a16:creationId xmlns:a16="http://schemas.microsoft.com/office/drawing/2014/main" id="{2C9B0AF4-E1F0-429F-8D30-67E4EA37B0CF}"/>
              </a:ext>
            </a:extLst>
          </p:cNvPr>
          <p:cNvSpPr>
            <a:spLocks noChangeArrowheads="1"/>
          </p:cNvSpPr>
          <p:nvPr/>
        </p:nvSpPr>
        <p:spPr bwMode="auto">
          <a:xfrm>
            <a:off x="2368550" y="1900238"/>
            <a:ext cx="9117013" cy="1570037"/>
          </a:xfrm>
          <a:prstGeom prst="rect">
            <a:avLst/>
          </a:prstGeom>
          <a:solidFill>
            <a:schemeClr val="accent2"/>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chemeClr val="bg1"/>
                </a:solidFill>
                <a:latin typeface="Century Gothic" panose="020B0502020202020204" pitchFamily="34" charset="0"/>
              </a:rPr>
              <a:t>Να γνωρίσουν τα δικαιώματα του παιδιού μέσα από το κείμενο της Διακήρυξης των δικαιωμάτων του ανθρώπου, μέσα από το βιβλίο Η παγκόσμια διακήρυξη των δικαιωμάτων του ανθρώπου (προσαρμοσμένη για παιδιά).</a:t>
            </a:r>
          </a:p>
        </p:txBody>
      </p:sp>
      <p:sp>
        <p:nvSpPr>
          <p:cNvPr id="53255" name="6 - Ορθογώνιο">
            <a:extLst>
              <a:ext uri="{FF2B5EF4-FFF2-40B4-BE49-F238E27FC236}">
                <a16:creationId xmlns:a16="http://schemas.microsoft.com/office/drawing/2014/main" id="{3536E2DD-0A30-4F3B-8A36-292275C9C6EE}"/>
              </a:ext>
            </a:extLst>
          </p:cNvPr>
          <p:cNvSpPr>
            <a:spLocks noChangeArrowheads="1"/>
          </p:cNvSpPr>
          <p:nvPr/>
        </p:nvSpPr>
        <p:spPr bwMode="auto">
          <a:xfrm>
            <a:off x="650875" y="3732213"/>
            <a:ext cx="9448800" cy="1200150"/>
          </a:xfrm>
          <a:prstGeom prst="rect">
            <a:avLst/>
          </a:prstGeom>
          <a:solidFill>
            <a:schemeClr val="accent2"/>
          </a:solidFill>
          <a:ln w="57150">
            <a:solidFill>
              <a:srgbClr val="7030A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chemeClr val="bg1"/>
                </a:solidFill>
                <a:latin typeface="Century Gothic" panose="020B0502020202020204" pitchFamily="34" charset="0"/>
              </a:rPr>
              <a:t>Να συγκεντρώσουν εικόνες από περιοδικά και άλλα έντυπα και να δημιουργήσουν ένα ομαδικό κολλάζ  με θέμα: « Όλα τα παιδιά της γης»</a:t>
            </a:r>
          </a:p>
        </p:txBody>
      </p:sp>
      <p:sp>
        <p:nvSpPr>
          <p:cNvPr id="53256" name="7 - Ορθογώνιο">
            <a:extLst>
              <a:ext uri="{FF2B5EF4-FFF2-40B4-BE49-F238E27FC236}">
                <a16:creationId xmlns:a16="http://schemas.microsoft.com/office/drawing/2014/main" id="{50E60807-1706-432A-B85F-23957F325081}"/>
              </a:ext>
            </a:extLst>
          </p:cNvPr>
          <p:cNvSpPr>
            <a:spLocks noChangeArrowheads="1"/>
          </p:cNvSpPr>
          <p:nvPr/>
        </p:nvSpPr>
        <p:spPr bwMode="auto">
          <a:xfrm>
            <a:off x="2936875" y="5280025"/>
            <a:ext cx="6691313" cy="1200150"/>
          </a:xfrm>
          <a:prstGeom prst="rect">
            <a:avLst/>
          </a:prstGeom>
          <a:solidFill>
            <a:schemeClr val="accent2"/>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chemeClr val="bg1"/>
                </a:solidFill>
                <a:latin typeface="Century Gothic" panose="020B0502020202020204" pitchFamily="34" charset="0"/>
              </a:rPr>
              <a:t>Να μάθουν και να τραγουδήσουν το τραγούδι: « Αν όλα τα παιδιά της γης» και να το συνοδεύσουν με μουσικά όργανα.</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427A4365-87E8-4A58-9CA1-C4F0365B6704}"/>
              </a:ext>
            </a:extLst>
          </p:cNvPr>
          <p:cNvSpPr>
            <a:spLocks noGrp="1"/>
          </p:cNvSpPr>
          <p:nvPr>
            <p:ph type="dt" sz="quarter" idx="10"/>
          </p:nvPr>
        </p:nvSpPr>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8CC67D92-B62D-48A9-A492-6ACA15DB9BA0}"/>
              </a:ext>
            </a:extLst>
          </p:cNvPr>
          <p:cNvSpPr>
            <a:spLocks noGrp="1"/>
          </p:cNvSpPr>
          <p:nvPr>
            <p:ph type="ftr" sz="quarter" idx="11"/>
          </p:nvPr>
        </p:nvSpPr>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58CF8161-4216-483E-836D-01BD4CC4C13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F224A6-77A5-4E94-A72F-FD0CABBD7DE4}" type="slidenum">
              <a:rPr lang="en-US" altLang="el-GR">
                <a:solidFill>
                  <a:srgbClr val="BFBFBF"/>
                </a:solidFill>
                <a:latin typeface="Century Gothic" panose="020B0502020202020204" pitchFamily="34" charset="0"/>
              </a:rPr>
              <a:pPr eaLnBrk="1" hangingPunct="1"/>
              <a:t>49</a:t>
            </a:fld>
            <a:endParaRPr lang="en-US" altLang="el-GR">
              <a:solidFill>
                <a:srgbClr val="BFBFBF"/>
              </a:solidFill>
              <a:latin typeface="Century Gothic" panose="020B0502020202020204" pitchFamily="34" charset="0"/>
            </a:endParaRPr>
          </a:p>
        </p:txBody>
      </p:sp>
      <p:sp>
        <p:nvSpPr>
          <p:cNvPr id="54277" name="4 - Ορθογώνιο">
            <a:extLst>
              <a:ext uri="{FF2B5EF4-FFF2-40B4-BE49-F238E27FC236}">
                <a16:creationId xmlns:a16="http://schemas.microsoft.com/office/drawing/2014/main" id="{4C7C36E2-9E79-4B82-9694-E0DE07B828DD}"/>
              </a:ext>
            </a:extLst>
          </p:cNvPr>
          <p:cNvSpPr>
            <a:spLocks noChangeArrowheads="1"/>
          </p:cNvSpPr>
          <p:nvPr/>
        </p:nvSpPr>
        <p:spPr bwMode="auto">
          <a:xfrm>
            <a:off x="2189163" y="695325"/>
            <a:ext cx="8783637" cy="1128713"/>
          </a:xfrm>
          <a:prstGeom prst="rect">
            <a:avLst/>
          </a:prstGeom>
          <a:solidFill>
            <a:schemeClr val="accent2"/>
          </a:solidFill>
          <a:ln w="57150">
            <a:solidFill>
              <a:srgbClr val="7030A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l-GR" altLang="el-GR" sz="2400" b="1">
                <a:solidFill>
                  <a:schemeClr val="bg1"/>
                </a:solidFill>
                <a:latin typeface="Century Gothic" panose="020B0502020202020204" pitchFamily="34" charset="0"/>
              </a:rPr>
              <a:t>Να ζητήσουν από τα παιδιά της τάξης που είναι από άλλη χώρα να τραγουδήσουν ένα τραγούδι  στη γλώσσα τους.</a:t>
            </a:r>
          </a:p>
        </p:txBody>
      </p:sp>
      <p:sp>
        <p:nvSpPr>
          <p:cNvPr id="54278" name="5 - Ορθογώνιο">
            <a:extLst>
              <a:ext uri="{FF2B5EF4-FFF2-40B4-BE49-F238E27FC236}">
                <a16:creationId xmlns:a16="http://schemas.microsoft.com/office/drawing/2014/main" id="{D62C655B-D66F-45CF-ACDC-EA953CCDFE40}"/>
              </a:ext>
            </a:extLst>
          </p:cNvPr>
          <p:cNvSpPr>
            <a:spLocks noChangeArrowheads="1"/>
          </p:cNvSpPr>
          <p:nvPr/>
        </p:nvSpPr>
        <p:spPr bwMode="auto">
          <a:xfrm>
            <a:off x="1136650" y="2286000"/>
            <a:ext cx="8007350" cy="1200150"/>
          </a:xfrm>
          <a:prstGeom prst="rect">
            <a:avLst/>
          </a:prstGeom>
          <a:solidFill>
            <a:schemeClr val="accent2"/>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l-GR" altLang="el-GR" sz="2400" b="1">
                <a:solidFill>
                  <a:schemeClr val="bg1"/>
                </a:solidFill>
                <a:latin typeface="Century Gothic" panose="020B0502020202020204" pitchFamily="34" charset="0"/>
              </a:rPr>
              <a:t>Να μοιράσουν ρόλους και να δραματοποιήσουν το τραγούδι: «Αν όλα τα παιδιά της γης »</a:t>
            </a:r>
          </a:p>
        </p:txBody>
      </p:sp>
      <p:sp>
        <p:nvSpPr>
          <p:cNvPr id="54279" name="6 - Ορθογώνιο">
            <a:extLst>
              <a:ext uri="{FF2B5EF4-FFF2-40B4-BE49-F238E27FC236}">
                <a16:creationId xmlns:a16="http://schemas.microsoft.com/office/drawing/2014/main" id="{43E48413-BF19-4854-A747-5B1C5FAD3212}"/>
              </a:ext>
            </a:extLst>
          </p:cNvPr>
          <p:cNvSpPr>
            <a:spLocks noChangeArrowheads="1"/>
          </p:cNvSpPr>
          <p:nvPr/>
        </p:nvSpPr>
        <p:spPr bwMode="auto">
          <a:xfrm>
            <a:off x="2133600" y="4006850"/>
            <a:ext cx="8769350" cy="1682750"/>
          </a:xfrm>
          <a:prstGeom prst="rect">
            <a:avLst/>
          </a:prstGeom>
          <a:solidFill>
            <a:schemeClr val="accent2"/>
          </a:solidFill>
          <a:ln w="57150">
            <a:solidFill>
              <a:srgbClr val="7030A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l-GR" altLang="el-GR" sz="2400" b="1">
                <a:solidFill>
                  <a:schemeClr val="bg1"/>
                </a:solidFill>
                <a:latin typeface="Century Gothic" panose="020B0502020202020204" pitchFamily="34" charset="0"/>
              </a:rPr>
              <a:t>Να συμμετάσχουν σε έναν αγώνα ταχύτητας στην αυλή του σχολείου, όπου το κάθε παιδί θα αντιπροσωπεύει τα παιδιά μιας χώρας της επιλογής του.</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7E048766-4703-434A-8BF7-1D5B21B02903}"/>
              </a:ext>
            </a:extLst>
          </p:cNvPr>
          <p:cNvSpPr>
            <a:spLocks noGrp="1"/>
          </p:cNvSpPr>
          <p:nvPr>
            <p:ph type="dt" sz="quarter" idx="10"/>
          </p:nvPr>
        </p:nvSpPr>
        <p:spPr>
          <a:xfrm>
            <a:off x="9153525" y="6557963"/>
            <a:ext cx="1600200" cy="300037"/>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DF140FF5-2A6F-495D-8166-3FC3F1A74C0A}"/>
              </a:ext>
            </a:extLst>
          </p:cNvPr>
          <p:cNvSpPr>
            <a:spLocks noGrp="1"/>
          </p:cNvSpPr>
          <p:nvPr>
            <p:ph type="ftr" sz="quarter" idx="11"/>
          </p:nvPr>
        </p:nvSpPr>
        <p:spPr>
          <a:xfrm>
            <a:off x="463550" y="6492875"/>
            <a:ext cx="7543800" cy="365125"/>
          </a:xfrm>
        </p:spPr>
        <p:txBody>
          <a:bodyPr/>
          <a:lstStyle/>
          <a:p>
            <a:pPr>
              <a:defRPr/>
            </a:pPr>
            <a:r>
              <a:rPr lang="el-GR" dirty="0"/>
              <a:t>Παναγιώτα </a:t>
            </a:r>
            <a:r>
              <a:rPr lang="el-GR" dirty="0" err="1"/>
              <a:t>Στράτη</a:t>
            </a:r>
            <a:endParaRPr lang="en-US" dirty="0"/>
          </a:p>
        </p:txBody>
      </p:sp>
      <p:sp>
        <p:nvSpPr>
          <p:cNvPr id="4" name="3 - Θέση αριθμού διαφάνειας">
            <a:extLst>
              <a:ext uri="{FF2B5EF4-FFF2-40B4-BE49-F238E27FC236}">
                <a16:creationId xmlns:a16="http://schemas.microsoft.com/office/drawing/2014/main" id="{B08DA250-76EB-4894-BB7A-AB30E7477B1F}"/>
              </a:ext>
            </a:extLst>
          </p:cNvPr>
          <p:cNvSpPr>
            <a:spLocks noGrp="1"/>
          </p:cNvSpPr>
          <p:nvPr>
            <p:ph type="sldNum" sz="quarter" idx="12"/>
          </p:nvPr>
        </p:nvSpPr>
        <p:spPr>
          <a:xfrm>
            <a:off x="11666538" y="6275388"/>
            <a:ext cx="265112" cy="350837"/>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C24012-73E7-4A36-8EA0-7CF49602F4AB}" type="slidenum">
              <a:rPr lang="en-US" altLang="el-GR">
                <a:solidFill>
                  <a:srgbClr val="BFBFBF"/>
                </a:solidFill>
                <a:latin typeface="Century Gothic" panose="020B0502020202020204" pitchFamily="34" charset="0"/>
              </a:rPr>
              <a:pPr eaLnBrk="1" hangingPunct="1"/>
              <a:t>5</a:t>
            </a:fld>
            <a:endParaRPr lang="en-US" altLang="el-GR">
              <a:solidFill>
                <a:srgbClr val="BFBFBF"/>
              </a:solidFill>
              <a:latin typeface="Century Gothic" panose="020B0502020202020204" pitchFamily="34" charset="0"/>
            </a:endParaRPr>
          </a:p>
        </p:txBody>
      </p:sp>
      <p:sp>
        <p:nvSpPr>
          <p:cNvPr id="9221" name="4 - Ορθογώνιο">
            <a:extLst>
              <a:ext uri="{FF2B5EF4-FFF2-40B4-BE49-F238E27FC236}">
                <a16:creationId xmlns:a16="http://schemas.microsoft.com/office/drawing/2014/main" id="{34A2558E-202A-421B-9B3C-80FCF78C1215}"/>
              </a:ext>
            </a:extLst>
          </p:cNvPr>
          <p:cNvSpPr>
            <a:spLocks noChangeArrowheads="1"/>
          </p:cNvSpPr>
          <p:nvPr/>
        </p:nvSpPr>
        <p:spPr bwMode="auto">
          <a:xfrm>
            <a:off x="661988" y="693738"/>
            <a:ext cx="10704512" cy="56324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l-GR" altLang="el-GR" sz="2400" b="1">
                <a:solidFill>
                  <a:schemeClr val="bg1"/>
                </a:solidFill>
                <a:latin typeface="Century Gothic" panose="020B0502020202020204" pitchFamily="34" charset="0"/>
              </a:rPr>
              <a:t>Η παιδαγωγική των διαφορών</a:t>
            </a:r>
            <a:r>
              <a:rPr lang="en-US" altLang="el-GR" sz="2400" b="1">
                <a:solidFill>
                  <a:schemeClr val="bg1"/>
                </a:solidFill>
                <a:latin typeface="Century Gothic" panose="020B0502020202020204" pitchFamily="34" charset="0"/>
              </a:rPr>
              <a:t> (Legrand, 1986 </a:t>
            </a:r>
            <a:r>
              <a:rPr lang="en-US" altLang="el-GR" sz="2400" b="1">
                <a:solidFill>
                  <a:schemeClr val="bg1"/>
                </a:solidFill>
              </a:rPr>
              <a:t>▪ </a:t>
            </a:r>
            <a:r>
              <a:rPr lang="el-GR" altLang="el-GR" sz="2400" b="1">
                <a:solidFill>
                  <a:schemeClr val="bg1"/>
                </a:solidFill>
              </a:rPr>
              <a:t>Παναγιωτίδου, 1999)</a:t>
            </a:r>
            <a:r>
              <a:rPr lang="el-GR" altLang="el-GR" sz="2400" b="1">
                <a:solidFill>
                  <a:schemeClr val="bg1"/>
                </a:solidFill>
                <a:latin typeface="Century Gothic" panose="020B0502020202020204" pitchFamily="34" charset="0"/>
              </a:rPr>
              <a:t>, όταν επικεντρωθούμε στο διδακτικό έργο και συνεπώς στο περιεχόμενο της μάθησης, έχει τη βάση της σε στόχους</a:t>
            </a:r>
            <a:r>
              <a:rPr lang="en-US" altLang="el-GR" sz="2400" b="1">
                <a:solidFill>
                  <a:schemeClr val="bg1"/>
                </a:solidFill>
                <a:latin typeface="Century Gothic" panose="020B0502020202020204" pitchFamily="34" charset="0"/>
              </a:rPr>
              <a:t>:</a:t>
            </a:r>
            <a:endParaRPr lang="el-GR" altLang="el-GR" sz="2400" b="1">
              <a:solidFill>
                <a:schemeClr val="bg1"/>
              </a:solidFill>
              <a:latin typeface="Century Gothic" panose="020B0502020202020204" pitchFamily="34" charset="0"/>
            </a:endParaRPr>
          </a:p>
          <a:p>
            <a:pPr eaLnBrk="1" hangingPunct="1">
              <a:lnSpc>
                <a:spcPct val="150000"/>
              </a:lnSpc>
              <a:buFontTx/>
              <a:buBlip>
                <a:blip r:embed="rId2"/>
              </a:buBlip>
            </a:pPr>
            <a:r>
              <a:rPr lang="el-GR" altLang="el-GR" sz="2400" b="1">
                <a:solidFill>
                  <a:schemeClr val="bg1"/>
                </a:solidFill>
                <a:latin typeface="Century Gothic" panose="020B0502020202020204" pitchFamily="34" charset="0"/>
              </a:rPr>
              <a:t> που τους ανακοινώνουμε, σε συνθήκες πραγματοποίησης μιας εργασίας </a:t>
            </a:r>
          </a:p>
          <a:p>
            <a:pPr eaLnBrk="1" hangingPunct="1">
              <a:lnSpc>
                <a:spcPct val="150000"/>
              </a:lnSpc>
              <a:buFontTx/>
              <a:buBlip>
                <a:blip r:embed="rId2"/>
              </a:buBlip>
            </a:pPr>
            <a:r>
              <a:rPr lang="el-GR" altLang="el-GR" sz="2400" b="1">
                <a:solidFill>
                  <a:schemeClr val="bg1"/>
                </a:solidFill>
                <a:latin typeface="Century Gothic" panose="020B0502020202020204" pitchFamily="34" charset="0"/>
              </a:rPr>
              <a:t>που τους αναλύουμε </a:t>
            </a:r>
          </a:p>
          <a:p>
            <a:pPr eaLnBrk="1" hangingPunct="1">
              <a:lnSpc>
                <a:spcPct val="150000"/>
              </a:lnSpc>
              <a:buFontTx/>
              <a:buBlip>
                <a:blip r:embed="rId2"/>
              </a:buBlip>
            </a:pPr>
            <a:r>
              <a:rPr lang="el-GR" altLang="el-GR" sz="2400" b="1">
                <a:solidFill>
                  <a:schemeClr val="bg1"/>
                </a:solidFill>
                <a:latin typeface="Century Gothic" panose="020B0502020202020204" pitchFamily="34" charset="0"/>
              </a:rPr>
              <a:t>και τους συγκεκριμενοποιούμε</a:t>
            </a:r>
          </a:p>
          <a:p>
            <a:pPr eaLnBrk="1" hangingPunct="1">
              <a:lnSpc>
                <a:spcPct val="150000"/>
              </a:lnSpc>
              <a:buFontTx/>
              <a:buBlip>
                <a:blip r:embed="rId2"/>
              </a:buBlip>
            </a:pPr>
            <a:r>
              <a:rPr lang="el-GR" altLang="el-GR" sz="2400" b="1">
                <a:solidFill>
                  <a:schemeClr val="bg1"/>
                </a:solidFill>
                <a:latin typeface="Century Gothic" panose="020B0502020202020204" pitchFamily="34" charset="0"/>
              </a:rPr>
              <a:t> καθώς και σε καθορισμένα κριτήρια αξιολόγησης. </a:t>
            </a:r>
            <a:endParaRPr lang="en-US" altLang="el-GR" sz="2400" b="1">
              <a:solidFill>
                <a:schemeClr val="bg1"/>
              </a:solidFill>
              <a:latin typeface="Century Gothic" panose="020B0502020202020204" pitchFamily="34" charset="0"/>
            </a:endParaRPr>
          </a:p>
          <a:p>
            <a:pPr eaLnBrk="1" hangingPunct="1">
              <a:lnSpc>
                <a:spcPct val="150000"/>
              </a:lnSpc>
            </a:pPr>
            <a:r>
              <a:rPr lang="el-GR" altLang="el-GR" sz="2400" b="1" i="1">
                <a:solidFill>
                  <a:srgbClr val="C00000"/>
                </a:solidFill>
                <a:latin typeface="Century Gothic" panose="020B0502020202020204" pitchFamily="34" charset="0"/>
              </a:rPr>
              <a:t>Είναι αυτή με την οποία μαθαίνουμε το μαθητή πώς να μαθαίνει καλά, αλλά και πώς να εργάζεται καλά.</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1ECBECA4-81BC-4F6E-908A-0C881FF920C7}"/>
              </a:ext>
            </a:extLst>
          </p:cNvPr>
          <p:cNvSpPr>
            <a:spLocks noGrp="1"/>
          </p:cNvSpPr>
          <p:nvPr>
            <p:ph type="dt" sz="quarter" idx="10"/>
          </p:nvPr>
        </p:nvSpPr>
        <p:spPr>
          <a:xfrm>
            <a:off x="9332913" y="6511925"/>
            <a:ext cx="1104900" cy="157163"/>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2303A362-1796-4545-AB2D-421A11EC467B}"/>
              </a:ext>
            </a:extLst>
          </p:cNvPr>
          <p:cNvSpPr>
            <a:spLocks noGrp="1"/>
          </p:cNvSpPr>
          <p:nvPr>
            <p:ph type="ftr" sz="quarter" idx="11"/>
          </p:nvPr>
        </p:nvSpPr>
        <p:spPr>
          <a:xfrm>
            <a:off x="0" y="6492875"/>
            <a:ext cx="7543800" cy="365125"/>
          </a:xfrm>
        </p:spPr>
        <p:txBody>
          <a:bodyPr/>
          <a:lstStyle/>
          <a:p>
            <a:pPr>
              <a:defRPr/>
            </a:pPr>
            <a:r>
              <a:rPr lang="el-GR" dirty="0"/>
              <a:t>Παναγιώτα </a:t>
            </a:r>
            <a:r>
              <a:rPr lang="el-GR" dirty="0" err="1"/>
              <a:t>Στράτη</a:t>
            </a:r>
            <a:endParaRPr lang="en-US" dirty="0"/>
          </a:p>
        </p:txBody>
      </p:sp>
      <p:sp>
        <p:nvSpPr>
          <p:cNvPr id="4" name="3 - Θέση αριθμού διαφάνειας">
            <a:extLst>
              <a:ext uri="{FF2B5EF4-FFF2-40B4-BE49-F238E27FC236}">
                <a16:creationId xmlns:a16="http://schemas.microsoft.com/office/drawing/2014/main" id="{20849E13-B856-4500-BE20-A95958555060}"/>
              </a:ext>
            </a:extLst>
          </p:cNvPr>
          <p:cNvSpPr>
            <a:spLocks noGrp="1"/>
          </p:cNvSpPr>
          <p:nvPr>
            <p:ph type="sldNum" sz="quarter" idx="12"/>
          </p:nvPr>
        </p:nvSpPr>
        <p:spPr>
          <a:xfrm>
            <a:off x="11303000" y="6261100"/>
            <a:ext cx="550863"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7E5BE4-2CC3-4F40-8B73-E94D9CE74CF8}" type="slidenum">
              <a:rPr lang="en-US" altLang="el-GR">
                <a:solidFill>
                  <a:srgbClr val="BFBFBF"/>
                </a:solidFill>
                <a:latin typeface="Century Gothic" panose="020B0502020202020204" pitchFamily="34" charset="0"/>
              </a:rPr>
              <a:pPr eaLnBrk="1" hangingPunct="1"/>
              <a:t>6</a:t>
            </a:fld>
            <a:endParaRPr lang="en-US" altLang="el-GR">
              <a:solidFill>
                <a:srgbClr val="BFBFBF"/>
              </a:solidFill>
              <a:latin typeface="Century Gothic" panose="020B0502020202020204" pitchFamily="34" charset="0"/>
            </a:endParaRPr>
          </a:p>
        </p:txBody>
      </p:sp>
      <p:sp>
        <p:nvSpPr>
          <p:cNvPr id="10245" name="4 - Ορθογώνιο">
            <a:extLst>
              <a:ext uri="{FF2B5EF4-FFF2-40B4-BE49-F238E27FC236}">
                <a16:creationId xmlns:a16="http://schemas.microsoft.com/office/drawing/2014/main" id="{224473C7-45EC-40A0-9A0F-61434D21DCB7}"/>
              </a:ext>
            </a:extLst>
          </p:cNvPr>
          <p:cNvSpPr>
            <a:spLocks noChangeArrowheads="1"/>
          </p:cNvSpPr>
          <p:nvPr/>
        </p:nvSpPr>
        <p:spPr bwMode="auto">
          <a:xfrm>
            <a:off x="252413" y="298450"/>
            <a:ext cx="11555412" cy="62785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Blip>
                <a:blip r:embed="rId2"/>
              </a:buBlip>
            </a:pPr>
            <a:r>
              <a:rPr lang="el-GR" altLang="el-GR" sz="2400" b="1">
                <a:solidFill>
                  <a:schemeClr val="bg1"/>
                </a:solidFill>
                <a:latin typeface="Century Gothic" panose="020B0502020202020204" pitchFamily="34" charset="0"/>
              </a:rPr>
              <a:t>Μέχρι</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πριν λίγα χρόνια, οι ομάδες των παιδιών του νηπιαγωγείου</a:t>
            </a:r>
          </a:p>
          <a:p>
            <a:pPr eaLnBrk="1" hangingPunct="1"/>
            <a:r>
              <a:rPr lang="el-GR" altLang="el-GR" sz="2400" b="1">
                <a:solidFill>
                  <a:schemeClr val="bg1"/>
                </a:solidFill>
                <a:latin typeface="Century Gothic" panose="020B0502020202020204" pitchFamily="34" charset="0"/>
              </a:rPr>
              <a:t>συνηθίζονταν να θεωρούνται, </a:t>
            </a:r>
            <a:r>
              <a:rPr lang="el-GR" altLang="el-GR" sz="2400" b="1" u="sng">
                <a:solidFill>
                  <a:schemeClr val="bg1"/>
                </a:solidFill>
                <a:latin typeface="Century Gothic" panose="020B0502020202020204" pitchFamily="34" charset="0"/>
              </a:rPr>
              <a:t>απόλυτα ομοιογενείς</a:t>
            </a:r>
            <a:r>
              <a:rPr lang="el-GR" altLang="el-GR" sz="2400" b="1">
                <a:solidFill>
                  <a:schemeClr val="bg1"/>
                </a:solidFill>
                <a:latin typeface="Century Gothic" panose="020B0502020202020204" pitchFamily="34" charset="0"/>
              </a:rPr>
              <a:t>, όσον αφορά την</a:t>
            </a:r>
          </a:p>
          <a:p>
            <a:pPr eaLnBrk="1" hangingPunct="1"/>
            <a:r>
              <a:rPr lang="el-GR" altLang="el-GR" sz="2400" b="1">
                <a:solidFill>
                  <a:schemeClr val="bg1"/>
                </a:solidFill>
                <a:latin typeface="Century Gothic" panose="020B0502020202020204" pitchFamily="34" charset="0"/>
              </a:rPr>
              <a:t>κοινή πολιτισμική και γλωσσική προέλευση των νηπίων (Κουτουνίδου, 2009).</a:t>
            </a:r>
          </a:p>
          <a:p>
            <a:pPr eaLnBrk="1" hangingPunct="1">
              <a:buFontTx/>
              <a:buBlip>
                <a:blip r:embed="rId2"/>
              </a:buBlip>
            </a:pPr>
            <a:endParaRPr lang="el-GR" altLang="el-GR" sz="2400" b="1">
              <a:solidFill>
                <a:schemeClr val="bg1"/>
              </a:solidFill>
              <a:latin typeface="Century Gothic" panose="020B0502020202020204" pitchFamily="34" charset="0"/>
            </a:endParaRPr>
          </a:p>
          <a:p>
            <a:pPr eaLnBrk="1" hangingPunct="1">
              <a:buFontTx/>
              <a:buBlip>
                <a:blip r:embed="rId2"/>
              </a:buBlip>
            </a:pPr>
            <a:r>
              <a:rPr lang="el-GR" altLang="el-GR" sz="2400" b="1">
                <a:solidFill>
                  <a:schemeClr val="bg1"/>
                </a:solidFill>
                <a:latin typeface="Century Gothic" panose="020B0502020202020204" pitchFamily="34" charset="0"/>
              </a:rPr>
              <a:t> Έργο των νηπιαγωγών ήταν να προσφέρουν αγωγή και εκπαίδευση στα</a:t>
            </a:r>
          </a:p>
          <a:p>
            <a:pPr eaLnBrk="1" hangingPunct="1"/>
            <a:r>
              <a:rPr lang="el-GR" altLang="el-GR" sz="2400" b="1">
                <a:solidFill>
                  <a:schemeClr val="bg1"/>
                </a:solidFill>
                <a:latin typeface="Century Gothic" panose="020B0502020202020204" pitchFamily="34" charset="0"/>
              </a:rPr>
              <a:t>ελληνόπουλα με τα οποία ήταν εξοικειωμένοι, αφού μοιράζονταν την</a:t>
            </a:r>
          </a:p>
          <a:p>
            <a:pPr eaLnBrk="1" hangingPunct="1"/>
            <a:r>
              <a:rPr lang="el-GR" altLang="el-GR" sz="2400" b="1">
                <a:solidFill>
                  <a:schemeClr val="bg1"/>
                </a:solidFill>
                <a:latin typeface="Century Gothic" panose="020B0502020202020204" pitchFamily="34" charset="0"/>
              </a:rPr>
              <a:t>δια γλώσσα και την ίδια εθνικότητα. </a:t>
            </a:r>
          </a:p>
          <a:p>
            <a:pPr eaLnBrk="1" hangingPunct="1"/>
            <a:r>
              <a:rPr lang="el-GR" altLang="el-GR" sz="2400" b="1" u="sng">
                <a:latin typeface="Century Gothic" panose="020B0502020202020204" pitchFamily="34" charset="0"/>
              </a:rPr>
              <a:t>Όμως τα τελευταία χρόνια </a:t>
            </a:r>
          </a:p>
          <a:p>
            <a:pPr eaLnBrk="1" hangingPunct="1"/>
            <a:r>
              <a:rPr lang="el-GR" altLang="el-GR" sz="2400" b="1">
                <a:solidFill>
                  <a:schemeClr val="bg1"/>
                </a:solidFill>
                <a:latin typeface="Century Gothic" panose="020B0502020202020204" pitchFamily="34" charset="0"/>
              </a:rPr>
              <a:t>η εθνογλωσσική ποικιλία της ελληνικής κοινωνίας, που αντανακλάται όλο και περισσότερο στα νηπιαγωγεία και στα σχολεία, άλλαξε την εκπαιδευτική πραγματικότητα. </a:t>
            </a:r>
          </a:p>
          <a:p>
            <a:pPr eaLnBrk="1" hangingPunct="1"/>
            <a:endParaRPr lang="el-GR" altLang="el-GR" sz="2400" b="1">
              <a:solidFill>
                <a:schemeClr val="bg1"/>
              </a:solidFill>
              <a:latin typeface="Century Gothic" panose="020B0502020202020204" pitchFamily="34" charset="0"/>
            </a:endParaRPr>
          </a:p>
          <a:p>
            <a:pPr algn="just" eaLnBrk="1" hangingPunct="1">
              <a:buFontTx/>
              <a:buBlip>
                <a:blip r:embed="rId2"/>
              </a:buBlip>
            </a:pPr>
            <a:r>
              <a:rPr lang="el-GR" altLang="el-GR" sz="2400" b="1">
                <a:solidFill>
                  <a:schemeClr val="bg1"/>
                </a:solidFill>
                <a:latin typeface="Century Gothic" panose="020B0502020202020204" pitchFamily="34" charset="0"/>
              </a:rPr>
              <a:t>Οι νηπιαγωγοί δηλαδή καλούνται καθημερινά να αντιμετωπίσουν από τη μια μεριά παιδιά της </a:t>
            </a:r>
            <a:r>
              <a:rPr lang="el-GR" altLang="el-GR" sz="2400" b="1">
                <a:solidFill>
                  <a:srgbClr val="C00000"/>
                </a:solidFill>
                <a:latin typeface="Century Gothic" panose="020B0502020202020204" pitchFamily="34" charset="0"/>
              </a:rPr>
              <a:t>κυρίαρχης ελληνικής γλωσσικής πλειονότητας</a:t>
            </a:r>
            <a:r>
              <a:rPr lang="el-GR" altLang="el-GR" sz="2400" b="1">
                <a:solidFill>
                  <a:schemeClr val="bg1"/>
                </a:solidFill>
                <a:latin typeface="Century Gothic" panose="020B0502020202020204" pitchFamily="34" charset="0"/>
              </a:rPr>
              <a:t>, και από την άλλη παιδιά της </a:t>
            </a:r>
            <a:r>
              <a:rPr lang="el-GR" altLang="el-GR" sz="2400" b="1">
                <a:solidFill>
                  <a:srgbClr val="C00000"/>
                </a:solidFill>
                <a:latin typeface="Century Gothic" panose="020B0502020202020204" pitchFamily="34" charset="0"/>
              </a:rPr>
              <a:t>γλωσσικής μειονότητας</a:t>
            </a:r>
            <a:r>
              <a:rPr lang="el-GR" altLang="el-GR" sz="2400" b="1">
                <a:solidFill>
                  <a:schemeClr val="bg1"/>
                </a:solidFill>
                <a:latin typeface="Century Gothic" panose="020B0502020202020204" pitchFamily="34" charset="0"/>
              </a:rPr>
              <a:t>, για τα οποία η μειονοτική γλώσσα αποτελεί βασικό στοιχείο της πολιτισμικής τους ταυτότητας.</a:t>
            </a:r>
          </a:p>
          <a:p>
            <a:pPr eaLnBrk="1" hangingPunct="1"/>
            <a:endParaRPr lang="el-GR" altLang="el-GR">
              <a:latin typeface="Century Gothic" panose="020B0502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01086DBE-C906-4153-A483-F5B25DB85F8D}"/>
              </a:ext>
            </a:extLst>
          </p:cNvPr>
          <p:cNvSpPr>
            <a:spLocks noGrp="1"/>
          </p:cNvSpPr>
          <p:nvPr>
            <p:ph type="dt" sz="quarter" idx="10"/>
          </p:nvPr>
        </p:nvSpPr>
        <p:spPr>
          <a:xfrm>
            <a:off x="9169400" y="6492875"/>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A1D07CCB-C311-45BC-A4DE-C922AB5A0905}"/>
              </a:ext>
            </a:extLst>
          </p:cNvPr>
          <p:cNvSpPr>
            <a:spLocks noGrp="1"/>
          </p:cNvSpPr>
          <p:nvPr>
            <p:ph type="ftr" sz="quarter" idx="11"/>
          </p:nvPr>
        </p:nvSpPr>
        <p:spPr>
          <a:xfrm>
            <a:off x="258763" y="6292850"/>
            <a:ext cx="7543800" cy="365125"/>
          </a:xfrm>
        </p:spPr>
        <p:txBody>
          <a:bodyPr/>
          <a:lstStyle/>
          <a:p>
            <a:pPr>
              <a:defRPr/>
            </a:pPr>
            <a:r>
              <a:rPr lang="el-GR" dirty="0"/>
              <a:t>Παναγιώτα </a:t>
            </a:r>
            <a:r>
              <a:rPr lang="el-GR" dirty="0" err="1"/>
              <a:t>Στράτη</a:t>
            </a:r>
            <a:endParaRPr lang="en-US" dirty="0"/>
          </a:p>
        </p:txBody>
      </p:sp>
      <p:sp>
        <p:nvSpPr>
          <p:cNvPr id="4" name="3 - Θέση αριθμού διαφάνειας">
            <a:extLst>
              <a:ext uri="{FF2B5EF4-FFF2-40B4-BE49-F238E27FC236}">
                <a16:creationId xmlns:a16="http://schemas.microsoft.com/office/drawing/2014/main" id="{732EC478-F79E-4E3D-B8F0-6D603BEAD401}"/>
              </a:ext>
            </a:extLst>
          </p:cNvPr>
          <p:cNvSpPr>
            <a:spLocks noGrp="1"/>
          </p:cNvSpPr>
          <p:nvPr>
            <p:ph type="sldNum" sz="quarter" idx="12"/>
          </p:nvPr>
        </p:nvSpPr>
        <p:spPr>
          <a:xfrm>
            <a:off x="11364913"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5B4F25-C69A-41BB-9635-95C6985AB266}" type="slidenum">
              <a:rPr lang="en-US" altLang="el-GR">
                <a:solidFill>
                  <a:srgbClr val="BFBFBF"/>
                </a:solidFill>
                <a:latin typeface="Century Gothic" panose="020B0502020202020204" pitchFamily="34" charset="0"/>
              </a:rPr>
              <a:pPr eaLnBrk="1" hangingPunct="1"/>
              <a:t>7</a:t>
            </a:fld>
            <a:endParaRPr lang="en-US" altLang="el-GR">
              <a:solidFill>
                <a:srgbClr val="BFBFBF"/>
              </a:solidFill>
              <a:latin typeface="Century Gothic" panose="020B0502020202020204" pitchFamily="34" charset="0"/>
            </a:endParaRPr>
          </a:p>
        </p:txBody>
      </p:sp>
      <p:sp>
        <p:nvSpPr>
          <p:cNvPr id="11269" name="4 - Ορθογώνιο">
            <a:extLst>
              <a:ext uri="{FF2B5EF4-FFF2-40B4-BE49-F238E27FC236}">
                <a16:creationId xmlns:a16="http://schemas.microsoft.com/office/drawing/2014/main" id="{2F22D3E5-10E6-4689-B702-603781675DB4}"/>
              </a:ext>
            </a:extLst>
          </p:cNvPr>
          <p:cNvSpPr>
            <a:spLocks noChangeArrowheads="1"/>
          </p:cNvSpPr>
          <p:nvPr/>
        </p:nvSpPr>
        <p:spPr bwMode="auto">
          <a:xfrm>
            <a:off x="504825" y="598488"/>
            <a:ext cx="10356850" cy="56324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l-GR" altLang="el-GR" sz="2400" b="1">
                <a:solidFill>
                  <a:schemeClr val="bg1"/>
                </a:solidFill>
                <a:latin typeface="Century Gothic" panose="020B0502020202020204" pitchFamily="34" charset="0"/>
              </a:rPr>
              <a:t>Η αδυναμία της σύγχρονης εκπαίδευσης στις πολυπολιτισμικές και πολυγλωσσικές κοινωνίες εντοπίζεται στη δυσκολία</a:t>
            </a:r>
            <a:r>
              <a:rPr lang="en-US" altLang="el-GR" sz="2400" b="1">
                <a:solidFill>
                  <a:schemeClr val="bg1"/>
                </a:solidFill>
                <a:latin typeface="Century Gothic" panose="020B0502020202020204" pitchFamily="34" charset="0"/>
              </a:rPr>
              <a:t>:</a:t>
            </a:r>
          </a:p>
          <a:p>
            <a:pPr algn="just" eaLnBrk="1" hangingPunct="1">
              <a:lnSpc>
                <a:spcPct val="150000"/>
              </a:lnSpc>
            </a:pPr>
            <a:endParaRPr lang="en-US" altLang="el-GR" sz="2400" b="1">
              <a:solidFill>
                <a:schemeClr val="bg1"/>
              </a:solidFill>
              <a:latin typeface="Century Gothic" panose="020B0502020202020204" pitchFamily="34" charset="0"/>
            </a:endParaRPr>
          </a:p>
          <a:p>
            <a:pPr algn="just" eaLnBrk="1" hangingPunct="1">
              <a:lnSpc>
                <a:spcPct val="150000"/>
              </a:lnSpc>
              <a:buFontTx/>
              <a:buBlip>
                <a:blip r:embed="rId2"/>
              </a:buBlip>
            </a:pPr>
            <a:r>
              <a:rPr lang="el-GR" altLang="el-GR" sz="2400" b="1">
                <a:solidFill>
                  <a:schemeClr val="bg1"/>
                </a:solidFill>
                <a:latin typeface="Century Gothic" panose="020B0502020202020204" pitchFamily="34" charset="0"/>
              </a:rPr>
              <a:t> </a:t>
            </a:r>
            <a:r>
              <a:rPr lang="el-GR" altLang="el-GR" sz="2400" b="1">
                <a:latin typeface="Century Gothic" panose="020B0502020202020204" pitchFamily="34" charset="0"/>
              </a:rPr>
              <a:t>αφενός</a:t>
            </a:r>
            <a:r>
              <a:rPr lang="el-GR" altLang="el-GR" sz="2400" b="1">
                <a:solidFill>
                  <a:schemeClr val="bg1"/>
                </a:solidFill>
                <a:latin typeface="Century Gothic" panose="020B0502020202020204" pitchFamily="34" charset="0"/>
              </a:rPr>
              <a:t> να κατανοήσει τη «διγλωσσική» ιδιαιτερότητα των μειονοτικών παιδιών που φοιτούν σε όλες τις βαθμίδες της εκπαίδευσης</a:t>
            </a:r>
            <a:endParaRPr lang="en-US" altLang="el-GR" sz="2400" b="1">
              <a:solidFill>
                <a:schemeClr val="bg1"/>
              </a:solidFill>
              <a:latin typeface="Century Gothic" panose="020B0502020202020204" pitchFamily="34" charset="0"/>
            </a:endParaRPr>
          </a:p>
          <a:p>
            <a:pPr algn="just" eaLnBrk="1" hangingPunct="1">
              <a:lnSpc>
                <a:spcPct val="150000"/>
              </a:lnSpc>
            </a:pPr>
            <a:endParaRPr lang="en-US" altLang="el-GR" sz="2400" b="1">
              <a:solidFill>
                <a:schemeClr val="bg1"/>
              </a:solidFill>
              <a:latin typeface="Century Gothic" panose="020B0502020202020204" pitchFamily="34" charset="0"/>
            </a:endParaRPr>
          </a:p>
          <a:p>
            <a:pPr algn="just" eaLnBrk="1" hangingPunct="1">
              <a:lnSpc>
                <a:spcPct val="150000"/>
              </a:lnSpc>
              <a:buFontTx/>
              <a:buBlip>
                <a:blip r:embed="rId2"/>
              </a:buBlip>
            </a:pPr>
            <a:r>
              <a:rPr lang="el-GR" altLang="el-GR" sz="2400" b="1">
                <a:solidFill>
                  <a:schemeClr val="bg1"/>
                </a:solidFill>
                <a:latin typeface="Century Gothic" panose="020B0502020202020204" pitchFamily="34" charset="0"/>
              </a:rPr>
              <a:t> </a:t>
            </a:r>
            <a:r>
              <a:rPr lang="el-GR" altLang="el-GR" sz="2400" b="1">
                <a:latin typeface="Century Gothic" panose="020B0502020202020204" pitchFamily="34" charset="0"/>
              </a:rPr>
              <a:t>και αφετέρου </a:t>
            </a:r>
            <a:r>
              <a:rPr lang="el-GR" altLang="el-GR" sz="2400" b="1">
                <a:solidFill>
                  <a:schemeClr val="bg1"/>
                </a:solidFill>
                <a:latin typeface="Century Gothic" panose="020B0502020202020204" pitchFamily="34" charset="0"/>
              </a:rPr>
              <a:t>να πάρει αποφάσεις σχετικά με τη γλώσσα και τον πολιτισμό των αλλοδαπών παιδιών που φοιτούν στα νηπιαγωγεία και τα σχολεία (Baker,</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2001).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461BCBFC-1DA0-4AC4-91B8-315C19DED036}"/>
              </a:ext>
            </a:extLst>
          </p:cNvPr>
          <p:cNvSpPr>
            <a:spLocks noGrp="1"/>
          </p:cNvSpPr>
          <p:nvPr>
            <p:ph type="dt" sz="quarter" idx="10"/>
          </p:nvPr>
        </p:nvSpPr>
        <p:spPr>
          <a:xfrm>
            <a:off x="9042400" y="6492875"/>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27F2A11E-CA94-4B4E-8E62-15E58CB3A982}"/>
              </a:ext>
            </a:extLst>
          </p:cNvPr>
          <p:cNvSpPr>
            <a:spLocks noGrp="1"/>
          </p:cNvSpPr>
          <p:nvPr>
            <p:ph type="ftr" sz="quarter" idx="11"/>
          </p:nvPr>
        </p:nvSpPr>
        <p:spPr>
          <a:xfrm>
            <a:off x="258763" y="6276975"/>
            <a:ext cx="7543800" cy="365125"/>
          </a:xfrm>
        </p:spPr>
        <p:txBody>
          <a:bodyPr/>
          <a:lstStyle/>
          <a:p>
            <a:pPr>
              <a:defRPr/>
            </a:pPr>
            <a:r>
              <a:rPr lang="el-GR" dirty="0"/>
              <a:t>Παναγιώτα </a:t>
            </a:r>
            <a:r>
              <a:rPr lang="el-GR" dirty="0" err="1"/>
              <a:t>Στράτη</a:t>
            </a:r>
            <a:endParaRPr lang="en-US" dirty="0"/>
          </a:p>
        </p:txBody>
      </p:sp>
      <p:sp>
        <p:nvSpPr>
          <p:cNvPr id="4" name="3 - Θέση αριθμού διαφάνειας">
            <a:extLst>
              <a:ext uri="{FF2B5EF4-FFF2-40B4-BE49-F238E27FC236}">
                <a16:creationId xmlns:a16="http://schemas.microsoft.com/office/drawing/2014/main" id="{1219FFC6-DE55-4E9E-A4C1-73F59CDA2B9F}"/>
              </a:ext>
            </a:extLst>
          </p:cNvPr>
          <p:cNvSpPr>
            <a:spLocks noGrp="1"/>
          </p:cNvSpPr>
          <p:nvPr>
            <p:ph type="sldNum" sz="quarter" idx="12"/>
          </p:nvPr>
        </p:nvSpPr>
        <p:spPr>
          <a:xfrm>
            <a:off x="1134903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4B9848-0D4C-4234-96A0-C16EE8A81765}" type="slidenum">
              <a:rPr lang="en-US" altLang="el-GR">
                <a:solidFill>
                  <a:srgbClr val="BFBFBF"/>
                </a:solidFill>
                <a:latin typeface="Century Gothic" panose="020B0502020202020204" pitchFamily="34" charset="0"/>
              </a:rPr>
              <a:pPr eaLnBrk="1" hangingPunct="1"/>
              <a:t>8</a:t>
            </a:fld>
            <a:endParaRPr lang="en-US" altLang="el-GR">
              <a:solidFill>
                <a:srgbClr val="BFBFBF"/>
              </a:solidFill>
              <a:latin typeface="Century Gothic" panose="020B0502020202020204" pitchFamily="34" charset="0"/>
            </a:endParaRPr>
          </a:p>
        </p:txBody>
      </p:sp>
      <p:sp>
        <p:nvSpPr>
          <p:cNvPr id="12293" name="4 - Ορθογώνιο">
            <a:extLst>
              <a:ext uri="{FF2B5EF4-FFF2-40B4-BE49-F238E27FC236}">
                <a16:creationId xmlns:a16="http://schemas.microsoft.com/office/drawing/2014/main" id="{EE552D5A-9AF1-4D23-BAC9-244D8CC5532F}"/>
              </a:ext>
            </a:extLst>
          </p:cNvPr>
          <p:cNvSpPr>
            <a:spLocks noChangeArrowheads="1"/>
          </p:cNvSpPr>
          <p:nvPr/>
        </p:nvSpPr>
        <p:spPr bwMode="auto">
          <a:xfrm>
            <a:off x="993775" y="277813"/>
            <a:ext cx="10380663" cy="52625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200000"/>
              </a:lnSpc>
            </a:pPr>
            <a:r>
              <a:rPr lang="el-GR" altLang="el-GR" sz="2400" b="1">
                <a:solidFill>
                  <a:schemeClr val="bg1"/>
                </a:solidFill>
                <a:latin typeface="Century Gothic" panose="020B0502020202020204" pitchFamily="34" charset="0"/>
              </a:rPr>
              <a:t>Εάν θέλαμε να χαρακτηρίσουμε με δυο λόγια τους </a:t>
            </a:r>
            <a:r>
              <a:rPr lang="el-GR" altLang="el-GR" sz="2400" b="1">
                <a:solidFill>
                  <a:srgbClr val="C00000"/>
                </a:solidFill>
                <a:latin typeface="Century Gothic" panose="020B0502020202020204" pitchFamily="34" charset="0"/>
              </a:rPr>
              <a:t>πρόσφυγες</a:t>
            </a:r>
            <a:r>
              <a:rPr lang="el-GR" altLang="el-GR" sz="2400" b="1">
                <a:solidFill>
                  <a:schemeClr val="bg1"/>
                </a:solidFill>
                <a:latin typeface="Century Gothic" panose="020B0502020202020204" pitchFamily="34" charset="0"/>
              </a:rPr>
              <a:t> και</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τους </a:t>
            </a:r>
            <a:r>
              <a:rPr lang="el-GR" altLang="el-GR" sz="2400" b="1">
                <a:solidFill>
                  <a:srgbClr val="C00000"/>
                </a:solidFill>
                <a:latin typeface="Century Gothic" panose="020B0502020202020204" pitchFamily="34" charset="0"/>
              </a:rPr>
              <a:t>μετανάστες</a:t>
            </a:r>
            <a:r>
              <a:rPr lang="el-GR" altLang="el-GR" sz="2400" b="1">
                <a:solidFill>
                  <a:schemeClr val="bg1"/>
                </a:solidFill>
                <a:latin typeface="Century Gothic" panose="020B0502020202020204" pitchFamily="34" charset="0"/>
              </a:rPr>
              <a:t> θα μπορούσαμε να πούμε ότι είναι </a:t>
            </a:r>
            <a:r>
              <a:rPr lang="el-GR" altLang="el-GR" sz="2400" b="1" u="sng">
                <a:solidFill>
                  <a:schemeClr val="bg1"/>
                </a:solidFill>
                <a:latin typeface="Century Gothic" panose="020B0502020202020204" pitchFamily="34" charset="0"/>
              </a:rPr>
              <a:t>άνθρωποι σε</a:t>
            </a:r>
            <a:r>
              <a:rPr lang="en-US" altLang="el-GR" sz="2400" b="1" u="sng">
                <a:solidFill>
                  <a:schemeClr val="bg1"/>
                </a:solidFill>
                <a:latin typeface="Century Gothic" panose="020B0502020202020204" pitchFamily="34" charset="0"/>
              </a:rPr>
              <a:t> </a:t>
            </a:r>
            <a:r>
              <a:rPr lang="el-GR" altLang="el-GR" sz="2400" b="1" u="sng">
                <a:solidFill>
                  <a:schemeClr val="bg1"/>
                </a:solidFill>
                <a:latin typeface="Century Gothic" panose="020B0502020202020204" pitchFamily="34" charset="0"/>
              </a:rPr>
              <a:t>κατάσταση έκτατης ανάγκης (</a:t>
            </a:r>
            <a:r>
              <a:rPr lang="en-US" altLang="el-GR" sz="2400" b="1" u="sng">
                <a:solidFill>
                  <a:schemeClr val="bg1"/>
                </a:solidFill>
                <a:latin typeface="Century Gothic" panose="020B0502020202020204" pitchFamily="34" charset="0"/>
              </a:rPr>
              <a:t>Dixon, Hawkins, Juan-Torres &amp; Kimaram, 2019)</a:t>
            </a:r>
            <a:r>
              <a:rPr lang="el-GR" altLang="el-GR" sz="2400" b="1" u="sng">
                <a:solidFill>
                  <a:schemeClr val="bg1"/>
                </a:solidFill>
                <a:latin typeface="Century Gothic" panose="020B0502020202020204" pitchFamily="34" charset="0"/>
              </a:rPr>
              <a:t>. </a:t>
            </a:r>
            <a:endParaRPr lang="en-US" altLang="el-GR" sz="2400" b="1" u="sng">
              <a:solidFill>
                <a:schemeClr val="bg1"/>
              </a:solidFill>
              <a:latin typeface="Century Gothic" panose="020B0502020202020204" pitchFamily="34" charset="0"/>
            </a:endParaRPr>
          </a:p>
          <a:p>
            <a:pPr eaLnBrk="1" hangingPunct="1">
              <a:lnSpc>
                <a:spcPct val="200000"/>
              </a:lnSpc>
              <a:buFontTx/>
              <a:buBlip>
                <a:blip r:embed="rId2"/>
              </a:buBlip>
            </a:pPr>
            <a:r>
              <a:rPr lang="el-GR" altLang="el-GR" sz="2400" b="1">
                <a:solidFill>
                  <a:schemeClr val="bg1"/>
                </a:solidFill>
                <a:latin typeface="Century Gothic" panose="020B0502020202020204" pitchFamily="34" charset="0"/>
              </a:rPr>
              <a:t>Οι άνθρωποι αυτοί υποφέρουν από τις</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συνθήκες διαβίωσης τους.</a:t>
            </a:r>
          </a:p>
          <a:p>
            <a:pPr eaLnBrk="1" hangingPunct="1">
              <a:lnSpc>
                <a:spcPct val="200000"/>
              </a:lnSpc>
              <a:buFontTx/>
              <a:buBlip>
                <a:blip r:embed="rId2"/>
              </a:buBlip>
            </a:pPr>
            <a:r>
              <a:rPr lang="el-GR" altLang="el-GR" sz="2400" b="1">
                <a:solidFill>
                  <a:schemeClr val="bg1"/>
                </a:solidFill>
                <a:latin typeface="Century Gothic" panose="020B0502020202020204" pitchFamily="34" charset="0"/>
              </a:rPr>
              <a:t>Κάνουν όνειρα</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ότι θα ζήσουν και αυτοί κάποια στιγμή με λίγα τρόφιμα,</a:t>
            </a:r>
            <a:r>
              <a:rPr lang="en-US" altLang="el-GR" sz="2400" b="1">
                <a:solidFill>
                  <a:schemeClr val="bg1"/>
                </a:solidFill>
                <a:latin typeface="Century Gothic" panose="020B0502020202020204" pitchFamily="34" charset="0"/>
              </a:rPr>
              <a:t> </a:t>
            </a:r>
            <a:r>
              <a:rPr lang="el-GR" altLang="el-GR" sz="2400" b="1">
                <a:solidFill>
                  <a:schemeClr val="bg1"/>
                </a:solidFill>
                <a:latin typeface="Century Gothic" panose="020B0502020202020204" pitchFamily="34" charset="0"/>
              </a:rPr>
              <a:t>λίγο πόσιμο νερό και στοιχειώδη ανθρώπινη αξιοπρέπεια.</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EF5352B9-E08B-4820-A81B-8159C8F40BF0}"/>
              </a:ext>
            </a:extLst>
          </p:cNvPr>
          <p:cNvSpPr>
            <a:spLocks noGrp="1"/>
          </p:cNvSpPr>
          <p:nvPr>
            <p:ph type="dt" sz="quarter" idx="10"/>
          </p:nvPr>
        </p:nvSpPr>
        <p:spPr>
          <a:xfrm>
            <a:off x="9058275" y="6492875"/>
            <a:ext cx="1600200" cy="365125"/>
          </a:xfrm>
        </p:spPr>
        <p:txBody>
          <a:bodyPr/>
          <a:lstStyle/>
          <a:p>
            <a:pPr>
              <a:defRPr/>
            </a:pPr>
            <a:fld id="{4C128AE4-6054-4231-840C-41DCD4D7A3AB}" type="datetime1">
              <a:rPr lang="en-US"/>
              <a:pPr>
                <a:defRPr/>
              </a:pPr>
              <a:t>12/22/2019</a:t>
            </a:fld>
            <a:endParaRPr lang="en-US" dirty="0"/>
          </a:p>
        </p:txBody>
      </p:sp>
      <p:sp>
        <p:nvSpPr>
          <p:cNvPr id="3" name="2 - Θέση υποσέλιδου">
            <a:extLst>
              <a:ext uri="{FF2B5EF4-FFF2-40B4-BE49-F238E27FC236}">
                <a16:creationId xmlns:a16="http://schemas.microsoft.com/office/drawing/2014/main" id="{238AC52C-F89E-4359-AE04-5461FC98966E}"/>
              </a:ext>
            </a:extLst>
          </p:cNvPr>
          <p:cNvSpPr>
            <a:spLocks noGrp="1"/>
          </p:cNvSpPr>
          <p:nvPr>
            <p:ph type="ftr" sz="quarter" idx="11"/>
          </p:nvPr>
        </p:nvSpPr>
        <p:spPr>
          <a:xfrm>
            <a:off x="1046163" y="6492875"/>
            <a:ext cx="7543800" cy="365125"/>
          </a:xfrm>
        </p:spPr>
        <p:txBody>
          <a:bodyPr/>
          <a:lstStyle/>
          <a:p>
            <a:pPr>
              <a:defRPr/>
            </a:pPr>
            <a:r>
              <a:rPr lang="el-GR"/>
              <a:t>Παναγιώτα Στράτη</a:t>
            </a:r>
            <a:endParaRPr lang="en-US" dirty="0"/>
          </a:p>
        </p:txBody>
      </p:sp>
      <p:sp>
        <p:nvSpPr>
          <p:cNvPr id="4" name="3 - Θέση αριθμού διαφάνειας">
            <a:extLst>
              <a:ext uri="{FF2B5EF4-FFF2-40B4-BE49-F238E27FC236}">
                <a16:creationId xmlns:a16="http://schemas.microsoft.com/office/drawing/2014/main" id="{F5774FDD-CF28-40E6-92DE-A7DEA23AC42B}"/>
              </a:ext>
            </a:extLst>
          </p:cNvPr>
          <p:cNvSpPr>
            <a:spLocks noGrp="1"/>
          </p:cNvSpPr>
          <p:nvPr>
            <p:ph type="sldNum" sz="quarter" idx="12"/>
          </p:nvPr>
        </p:nvSpPr>
        <p:spPr>
          <a:xfrm>
            <a:off x="11317288" y="6492875"/>
            <a:ext cx="550862"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0FE6B1-83D2-45D7-A0FD-B3EBECDBC003}" type="slidenum">
              <a:rPr lang="en-US" altLang="el-GR">
                <a:solidFill>
                  <a:srgbClr val="BFBFBF"/>
                </a:solidFill>
                <a:latin typeface="Century Gothic" panose="020B0502020202020204" pitchFamily="34" charset="0"/>
              </a:rPr>
              <a:pPr eaLnBrk="1" hangingPunct="1"/>
              <a:t>9</a:t>
            </a:fld>
            <a:endParaRPr lang="en-US" altLang="el-GR">
              <a:solidFill>
                <a:srgbClr val="BFBFBF"/>
              </a:solidFill>
              <a:latin typeface="Century Gothic" panose="020B0502020202020204" pitchFamily="34" charset="0"/>
            </a:endParaRPr>
          </a:p>
        </p:txBody>
      </p:sp>
      <p:sp>
        <p:nvSpPr>
          <p:cNvPr id="13317" name="4 - Ορθογώνιο">
            <a:extLst>
              <a:ext uri="{FF2B5EF4-FFF2-40B4-BE49-F238E27FC236}">
                <a16:creationId xmlns:a16="http://schemas.microsoft.com/office/drawing/2014/main" id="{892F0D86-B51E-4444-A320-EB433CDE890E}"/>
              </a:ext>
            </a:extLst>
          </p:cNvPr>
          <p:cNvSpPr>
            <a:spLocks noChangeArrowheads="1"/>
          </p:cNvSpPr>
          <p:nvPr/>
        </p:nvSpPr>
        <p:spPr bwMode="auto">
          <a:xfrm>
            <a:off x="661988" y="646113"/>
            <a:ext cx="10752137" cy="56324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latin typeface="Century Gothic" panose="020B0502020202020204" pitchFamily="34" charset="0"/>
              </a:rPr>
              <a:t>Αρχικά είναι σημαντικό να γίνει μια διάκριση ανάμεσα στο μετανάστη και το πρόσφυγα</a:t>
            </a:r>
            <a:r>
              <a:rPr lang="en-US" altLang="el-GR" sz="2400" b="1">
                <a:latin typeface="Century Gothic" panose="020B0502020202020204" pitchFamily="34" charset="0"/>
              </a:rPr>
              <a:t> (UNHCR, 2016)</a:t>
            </a:r>
            <a:r>
              <a:rPr lang="el-GR" altLang="el-GR" sz="2400" b="1">
                <a:latin typeface="Century Gothic" panose="020B0502020202020204" pitchFamily="34" charset="0"/>
              </a:rPr>
              <a:t>.</a:t>
            </a:r>
          </a:p>
          <a:p>
            <a:pPr eaLnBrk="1" hangingPunct="1"/>
            <a:endParaRPr lang="el-GR" altLang="el-GR" sz="2400" b="1">
              <a:latin typeface="Century Gothic" panose="020B0502020202020204" pitchFamily="34" charset="0"/>
            </a:endParaRPr>
          </a:p>
          <a:p>
            <a:pPr algn="just" eaLnBrk="1" hangingPunct="1"/>
            <a:r>
              <a:rPr lang="el-GR" altLang="el-GR" sz="2400" b="1">
                <a:solidFill>
                  <a:schemeClr val="bg1"/>
                </a:solidFill>
                <a:latin typeface="Century Gothic" panose="020B0502020202020204" pitchFamily="34" charset="0"/>
              </a:rPr>
              <a:t> Όταν αναφερόμαστε στον όρο </a:t>
            </a:r>
            <a:r>
              <a:rPr lang="el-GR" altLang="el-GR" sz="2400" b="1">
                <a:latin typeface="Century Gothic" panose="020B0502020202020204" pitchFamily="34" charset="0"/>
              </a:rPr>
              <a:t>·· μετανάστης·· </a:t>
            </a:r>
            <a:r>
              <a:rPr lang="el-GR" altLang="el-GR" sz="2400" b="1">
                <a:solidFill>
                  <a:schemeClr val="bg1"/>
                </a:solidFill>
                <a:latin typeface="Century Gothic" panose="020B0502020202020204" pitchFamily="34" charset="0"/>
              </a:rPr>
              <a:t>εννοούμε εκείνο το μέλος μιας κοινωνίας που εγκαταλείπει εκούσια τη χώρα του για να εγκατασταθεί προσωρινά ή μόνιμα σε μια άλλη χώρα, συνήθως περισσότερο ανεπτυγμένη οικονομικά, με στόχο την αναζήτηση εργασίας. </a:t>
            </a:r>
          </a:p>
          <a:p>
            <a:pPr algn="just" eaLnBrk="1" hangingPunct="1"/>
            <a:endParaRPr lang="el-GR" altLang="el-GR" sz="2400" b="1">
              <a:solidFill>
                <a:schemeClr val="bg1"/>
              </a:solidFill>
              <a:latin typeface="Century Gothic" panose="020B0502020202020204" pitchFamily="34" charset="0"/>
            </a:endParaRPr>
          </a:p>
          <a:p>
            <a:pPr algn="just" eaLnBrk="1" hangingPunct="1"/>
            <a:r>
              <a:rPr lang="el-GR" altLang="el-GR" sz="2400" b="1">
                <a:solidFill>
                  <a:schemeClr val="bg1"/>
                </a:solidFill>
                <a:latin typeface="Century Gothic" panose="020B0502020202020204" pitchFamily="34" charset="0"/>
              </a:rPr>
              <a:t>Αντίθετα με τον όρο </a:t>
            </a:r>
            <a:r>
              <a:rPr lang="el-GR" altLang="el-GR" sz="2400" b="1">
                <a:latin typeface="Century Gothic" panose="020B0502020202020204" pitchFamily="34" charset="0"/>
              </a:rPr>
              <a:t>..πρόσφυγας·· </a:t>
            </a:r>
            <a:r>
              <a:rPr lang="el-GR" altLang="el-GR" sz="2400" b="1">
                <a:solidFill>
                  <a:schemeClr val="bg1"/>
                </a:solidFill>
                <a:latin typeface="Century Gothic" panose="020B0502020202020204" pitchFamily="34" charset="0"/>
              </a:rPr>
              <a:t>εννοούμε εκείνο το μέλος</a:t>
            </a:r>
          </a:p>
          <a:p>
            <a:pPr algn="just" eaLnBrk="1" hangingPunct="1"/>
            <a:r>
              <a:rPr lang="el-GR" altLang="el-GR" sz="2400" b="1">
                <a:solidFill>
                  <a:schemeClr val="bg1"/>
                </a:solidFill>
                <a:latin typeface="Century Gothic" panose="020B0502020202020204" pitchFamily="34" charset="0"/>
              </a:rPr>
              <a:t>της κοινωνίας που λόγω διαφορετικών πολιτικών πεποιθήσεων, διώξεων και σοβαρών καταστρατηγήσεων των ανθρωπίνων δικαιωμάτων, εγκαταλείπει ακούσια τη χώρα του για να αναζητήσει άσυλο στους κόλπους μιας άλλης κοινωνίας που δεν αντιμετωπίζει κατά κανόνα αυτά τα προβλήματα </a:t>
            </a:r>
          </a:p>
        </p:txBody>
      </p:sp>
      <p:sp>
        <p:nvSpPr>
          <p:cNvPr id="6" name="5 - Ραβδωτό δεξιό βέλος">
            <a:extLst>
              <a:ext uri="{FF2B5EF4-FFF2-40B4-BE49-F238E27FC236}">
                <a16:creationId xmlns:a16="http://schemas.microsoft.com/office/drawing/2014/main" id="{BE3E7875-5914-4636-A109-A070488DEEA2}"/>
              </a:ext>
            </a:extLst>
          </p:cNvPr>
          <p:cNvSpPr/>
          <p:nvPr/>
        </p:nvSpPr>
        <p:spPr>
          <a:xfrm>
            <a:off x="0" y="1781175"/>
            <a:ext cx="757238" cy="457200"/>
          </a:xfrm>
          <a:prstGeom prst="striped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Ραβδωτό δεξιό βέλος">
            <a:extLst>
              <a:ext uri="{FF2B5EF4-FFF2-40B4-BE49-F238E27FC236}">
                <a16:creationId xmlns:a16="http://schemas.microsoft.com/office/drawing/2014/main" id="{16CC51F2-F966-4FD3-932A-037851C0392B}"/>
              </a:ext>
            </a:extLst>
          </p:cNvPr>
          <p:cNvSpPr/>
          <p:nvPr/>
        </p:nvSpPr>
        <p:spPr>
          <a:xfrm>
            <a:off x="0" y="3889375"/>
            <a:ext cx="757238" cy="457200"/>
          </a:xfrm>
          <a:prstGeom prst="striped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TC103457485[[fn=Mesh]]</Template>
  <TotalTime>425</TotalTime>
  <Words>3932</Words>
  <Application>Microsoft Office PowerPoint</Application>
  <PresentationFormat>Ευρεία οθόνη</PresentationFormat>
  <Paragraphs>384</Paragraphs>
  <Slides>49</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49</vt:i4>
      </vt:variant>
    </vt:vector>
  </HeadingPairs>
  <TitlesOfParts>
    <vt:vector size="54" baseType="lpstr">
      <vt:lpstr>Arial</vt:lpstr>
      <vt:lpstr>Century Gothic</vt:lpstr>
      <vt:lpstr>Calibri</vt:lpstr>
      <vt:lpstr>Wingdings</vt:lpstr>
      <vt:lpstr>Mesh</vt:lpstr>
      <vt:lpstr> ΠΡΟΣΧΟΛΙΚΗ ΠΑΙΔΑΓΩΓΙΚΗ – ΣΥΓΧΡΟΝΕΣ ΔΙΔΑΚΤΙΚΕΣ ΠΡΟΤΑΣΕΙΣ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XS</dc:creator>
  <cp:lastModifiedBy>ΤΖΙΜΑ ΕΛΕΝΗ</cp:lastModifiedBy>
  <cp:revision>92</cp:revision>
  <dcterms:created xsi:type="dcterms:W3CDTF">2013-07-15T20:24:02Z</dcterms:created>
  <dcterms:modified xsi:type="dcterms:W3CDTF">2019-12-22T12:44:10Z</dcterms:modified>
</cp:coreProperties>
</file>