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2"/>
  </p:notesMasterIdLst>
  <p:sldIdLst>
    <p:sldId id="256" r:id="rId2"/>
    <p:sldId id="257" r:id="rId3"/>
    <p:sldId id="259" r:id="rId4"/>
    <p:sldId id="258"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 id="280" r:id="rId24"/>
    <p:sldId id="279" r:id="rId25"/>
    <p:sldId id="278"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225"/>
    <a:srgbClr val="FF2549"/>
    <a:srgbClr val="5DD5FF"/>
    <a:srgbClr val="FF0D97"/>
    <a:srgbClr val="0000CC"/>
    <a:srgbClr val="003635"/>
    <a:srgbClr val="9EFF29"/>
    <a:srgbClr val="C800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90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758AA-534D-4F7F-A7C3-77934F1797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2DA38C30-E70E-4578-99F8-4BA15B68D4B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7D2921-D4C1-4489-8734-A561B21F7378}" type="datetimeFigureOut">
              <a:rPr lang="en-US"/>
              <a:pPr>
                <a:defRPr/>
              </a:pPr>
              <a:t>12/22/2019</a:t>
            </a:fld>
            <a:endParaRPr lang="en-US"/>
          </a:p>
        </p:txBody>
      </p:sp>
      <p:sp>
        <p:nvSpPr>
          <p:cNvPr id="4" name="Slide Image Placeholder 3">
            <a:extLst>
              <a:ext uri="{FF2B5EF4-FFF2-40B4-BE49-F238E27FC236}">
                <a16:creationId xmlns:a16="http://schemas.microsoft.com/office/drawing/2014/main" id="{C83F6887-6743-4744-88C5-7D808294D34B}"/>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B9572E3-BBD7-40DB-8632-865238F8973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5532507-83D5-433C-855F-F4197F2A542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4EA95360-DD85-4A5F-910E-00506D5E9CA9}"/>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047AB5AA-665E-4A5F-A6B1-1ECDA78A3974}" type="slidenum">
              <a:rPr lang="en-US" altLang="el-GR"/>
              <a:pPr/>
              <a:t>‹#›</a:t>
            </a:fld>
            <a:endParaRPr lang="en-US"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71054" y="2573595"/>
            <a:ext cx="8015750" cy="1696064"/>
          </a:xfrm>
          <a:noFill/>
          <a:effectLst>
            <a:outerShdw blurRad="50800" dist="38100" dir="2700000" algn="tl" rotWithShape="0">
              <a:prstClr val="black">
                <a:alpha val="40000"/>
              </a:prstClr>
            </a:outerShdw>
          </a:effectLst>
        </p:spPr>
        <p:txBody>
          <a:bodyPr>
            <a:normAutofit/>
          </a:bodyPr>
          <a:lstStyle>
            <a:lvl1pPr algn="r">
              <a:defRPr sz="3600">
                <a:solidFill>
                  <a:schemeClr val="accent2">
                    <a:lumMod val="50000"/>
                  </a:schemeClr>
                </a:solidFill>
              </a:defRPr>
            </a:lvl1pPr>
          </a:lstStyle>
          <a:p>
            <a:r>
              <a:rPr lang="el-GR"/>
              <a:t>Kλικ για επεξεργασία του τίτλου</a:t>
            </a:r>
            <a:endParaRPr lang="en-US" dirty="0"/>
          </a:p>
        </p:txBody>
      </p:sp>
      <p:sp>
        <p:nvSpPr>
          <p:cNvPr id="3" name="Subtitle 2"/>
          <p:cNvSpPr>
            <a:spLocks noGrp="1"/>
          </p:cNvSpPr>
          <p:nvPr>
            <p:ph type="subTitle" idx="1"/>
          </p:nvPr>
        </p:nvSpPr>
        <p:spPr>
          <a:xfrm>
            <a:off x="685802" y="1732933"/>
            <a:ext cx="8001000" cy="678426"/>
          </a:xfrm>
        </p:spPr>
        <p:txBody>
          <a:bodyPr>
            <a:normAutofit/>
          </a:bodyPr>
          <a:lstStyle>
            <a:lvl1pPr marL="0" indent="0" algn="r">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a:extLst>
              <a:ext uri="{FF2B5EF4-FFF2-40B4-BE49-F238E27FC236}">
                <a16:creationId xmlns:a16="http://schemas.microsoft.com/office/drawing/2014/main" id="{4AB5BCFA-EB33-4E53-A136-C75F793ABA34}"/>
              </a:ext>
            </a:extLst>
          </p:cNvPr>
          <p:cNvSpPr>
            <a:spLocks noGrp="1"/>
          </p:cNvSpPr>
          <p:nvPr>
            <p:ph type="dt" sz="half" idx="10"/>
          </p:nvPr>
        </p:nvSpPr>
        <p:spPr/>
        <p:txBody>
          <a:bodyPr/>
          <a:lstStyle>
            <a:lvl1pPr>
              <a:defRPr/>
            </a:lvl1pPr>
          </a:lstStyle>
          <a:p>
            <a:pPr>
              <a:defRPr/>
            </a:pPr>
            <a:fld id="{DDC3F8A5-8963-4E1D-AE3F-8F17AF9416C9}" type="datetime1">
              <a:rPr lang="en-US"/>
              <a:pPr>
                <a:defRPr/>
              </a:pPr>
              <a:t>12/22/2019</a:t>
            </a:fld>
            <a:endParaRPr lang="en-US"/>
          </a:p>
        </p:txBody>
      </p:sp>
      <p:sp>
        <p:nvSpPr>
          <p:cNvPr id="5" name="Footer Placeholder 4">
            <a:extLst>
              <a:ext uri="{FF2B5EF4-FFF2-40B4-BE49-F238E27FC236}">
                <a16:creationId xmlns:a16="http://schemas.microsoft.com/office/drawing/2014/main" id="{A1DADA89-EB33-41E0-81D3-9209D51FEC45}"/>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64B1C4F0-4124-45AA-BD2A-0E829BD84EB3}"/>
              </a:ext>
            </a:extLst>
          </p:cNvPr>
          <p:cNvSpPr>
            <a:spLocks noGrp="1"/>
          </p:cNvSpPr>
          <p:nvPr>
            <p:ph type="sldNum" sz="quarter" idx="12"/>
          </p:nvPr>
        </p:nvSpPr>
        <p:spPr/>
        <p:txBody>
          <a:bodyPr/>
          <a:lstStyle>
            <a:lvl1pPr>
              <a:defRPr/>
            </a:lvl1pPr>
          </a:lstStyle>
          <a:p>
            <a:fld id="{0DA13F32-A048-4309-A261-D1AC5F3883BD}" type="slidenum">
              <a:rPr lang="en-US" altLang="el-GR"/>
              <a:pPr/>
              <a:t>‹#›</a:t>
            </a:fld>
            <a:endParaRPr lang="en-US" altLang="el-GR"/>
          </a:p>
        </p:txBody>
      </p:sp>
    </p:spTree>
    <p:extLst>
      <p:ext uri="{BB962C8B-B14F-4D97-AF65-F5344CB8AC3E}">
        <p14:creationId xmlns:p14="http://schemas.microsoft.com/office/powerpoint/2010/main" val="2299650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026E0F6-DE61-472F-BB25-B3994545F86F}"/>
              </a:ext>
            </a:extLst>
          </p:cNvPr>
          <p:cNvSpPr>
            <a:spLocks noGrp="1"/>
          </p:cNvSpPr>
          <p:nvPr>
            <p:ph type="dt" sz="half" idx="10"/>
          </p:nvPr>
        </p:nvSpPr>
        <p:spPr/>
        <p:txBody>
          <a:bodyPr/>
          <a:lstStyle>
            <a:lvl1pPr>
              <a:defRPr/>
            </a:lvl1pPr>
          </a:lstStyle>
          <a:p>
            <a:pPr>
              <a:defRPr/>
            </a:pPr>
            <a:fld id="{0C60FD11-81C8-44F0-B557-D0B97C32D0E7}" type="datetime1">
              <a:rPr lang="en-US"/>
              <a:pPr>
                <a:defRPr/>
              </a:pPr>
              <a:t>12/22/2019</a:t>
            </a:fld>
            <a:endParaRPr lang="en-US"/>
          </a:p>
        </p:txBody>
      </p:sp>
      <p:sp>
        <p:nvSpPr>
          <p:cNvPr id="6" name="Footer Placeholder 4">
            <a:extLst>
              <a:ext uri="{FF2B5EF4-FFF2-40B4-BE49-F238E27FC236}">
                <a16:creationId xmlns:a16="http://schemas.microsoft.com/office/drawing/2014/main" id="{DF486A92-DDDE-4B38-9980-5347DA3C9304}"/>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7" name="Slide Number Placeholder 5">
            <a:extLst>
              <a:ext uri="{FF2B5EF4-FFF2-40B4-BE49-F238E27FC236}">
                <a16:creationId xmlns:a16="http://schemas.microsoft.com/office/drawing/2014/main" id="{F14C2DB2-30D4-4823-A361-F1EEFB43A372}"/>
              </a:ext>
            </a:extLst>
          </p:cNvPr>
          <p:cNvSpPr>
            <a:spLocks noGrp="1"/>
          </p:cNvSpPr>
          <p:nvPr>
            <p:ph type="sldNum" sz="quarter" idx="12"/>
          </p:nvPr>
        </p:nvSpPr>
        <p:spPr/>
        <p:txBody>
          <a:bodyPr/>
          <a:lstStyle>
            <a:lvl1pPr>
              <a:defRPr/>
            </a:lvl1pPr>
          </a:lstStyle>
          <a:p>
            <a:fld id="{51580FB4-1B87-471C-95AB-032609184F0D}" type="slidenum">
              <a:rPr lang="en-US" altLang="el-GR"/>
              <a:pPr/>
              <a:t>‹#›</a:t>
            </a:fld>
            <a:endParaRPr lang="en-US" altLang="el-GR"/>
          </a:p>
        </p:txBody>
      </p:sp>
    </p:spTree>
    <p:extLst>
      <p:ext uri="{BB962C8B-B14F-4D97-AF65-F5344CB8AC3E}">
        <p14:creationId xmlns:p14="http://schemas.microsoft.com/office/powerpoint/2010/main" val="3246312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37E0E-0FE6-4DE2-8136-D47024169668}"/>
              </a:ext>
            </a:extLst>
          </p:cNvPr>
          <p:cNvSpPr>
            <a:spLocks noGrp="1"/>
          </p:cNvSpPr>
          <p:nvPr>
            <p:ph type="dt" sz="half" idx="10"/>
          </p:nvPr>
        </p:nvSpPr>
        <p:spPr/>
        <p:txBody>
          <a:bodyPr/>
          <a:lstStyle>
            <a:lvl1pPr>
              <a:defRPr/>
            </a:lvl1pPr>
          </a:lstStyle>
          <a:p>
            <a:pPr>
              <a:defRPr/>
            </a:pPr>
            <a:fld id="{B2E45EC8-1C26-4A91-B715-2011D543DBCC}" type="datetime1">
              <a:rPr lang="en-US"/>
              <a:pPr>
                <a:defRPr/>
              </a:pPr>
              <a:t>12/22/2019</a:t>
            </a:fld>
            <a:endParaRPr lang="en-US"/>
          </a:p>
        </p:txBody>
      </p:sp>
      <p:sp>
        <p:nvSpPr>
          <p:cNvPr id="5" name="Footer Placeholder 4">
            <a:extLst>
              <a:ext uri="{FF2B5EF4-FFF2-40B4-BE49-F238E27FC236}">
                <a16:creationId xmlns:a16="http://schemas.microsoft.com/office/drawing/2014/main" id="{1F20E1F5-B75B-4EAE-BFBF-ACCE5EE964D5}"/>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FA547673-B075-46F7-B226-2AC373455311}"/>
              </a:ext>
            </a:extLst>
          </p:cNvPr>
          <p:cNvSpPr>
            <a:spLocks noGrp="1"/>
          </p:cNvSpPr>
          <p:nvPr>
            <p:ph type="sldNum" sz="quarter" idx="12"/>
          </p:nvPr>
        </p:nvSpPr>
        <p:spPr/>
        <p:txBody>
          <a:bodyPr/>
          <a:lstStyle>
            <a:lvl1pPr>
              <a:defRPr/>
            </a:lvl1pPr>
          </a:lstStyle>
          <a:p>
            <a:fld id="{4BF78D99-E4D3-4EF5-8516-0DE8A97E6D44}" type="slidenum">
              <a:rPr lang="en-US" altLang="el-GR"/>
              <a:pPr/>
              <a:t>‹#›</a:t>
            </a:fld>
            <a:endParaRPr lang="en-US" altLang="el-GR"/>
          </a:p>
        </p:txBody>
      </p:sp>
    </p:spTree>
    <p:extLst>
      <p:ext uri="{BB962C8B-B14F-4D97-AF65-F5344CB8AC3E}">
        <p14:creationId xmlns:p14="http://schemas.microsoft.com/office/powerpoint/2010/main" val="3457056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6" descr="E:\websites\free-power-point-templates\2012\logos.png">
            <a:extLst>
              <a:ext uri="{FF2B5EF4-FFF2-40B4-BE49-F238E27FC236}">
                <a16:creationId xmlns:a16="http://schemas.microsoft.com/office/drawing/2014/main" id="{8B74497F-DC43-48E3-9E10-88240AFA9C9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08413" y="2325688"/>
            <a:ext cx="1463675"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1F2B7DC-BC2E-4884-B254-36F4D1589345}"/>
              </a:ext>
            </a:extLst>
          </p:cNvPr>
          <p:cNvSpPr>
            <a:spLocks noGrp="1"/>
          </p:cNvSpPr>
          <p:nvPr>
            <p:ph type="dt" sz="half" idx="10"/>
          </p:nvPr>
        </p:nvSpPr>
        <p:spPr/>
        <p:txBody>
          <a:bodyPr/>
          <a:lstStyle>
            <a:lvl1pPr>
              <a:defRPr/>
            </a:lvl1pPr>
          </a:lstStyle>
          <a:p>
            <a:pPr>
              <a:defRPr/>
            </a:pPr>
            <a:fld id="{C42A1975-2AC9-41F7-9920-7813234BA9CF}" type="datetime1">
              <a:rPr lang="en-US"/>
              <a:pPr>
                <a:defRPr/>
              </a:pPr>
              <a:t>12/22/2019</a:t>
            </a:fld>
            <a:endParaRPr lang="en-US"/>
          </a:p>
        </p:txBody>
      </p:sp>
      <p:sp>
        <p:nvSpPr>
          <p:cNvPr id="6" name="Footer Placeholder 4">
            <a:extLst>
              <a:ext uri="{FF2B5EF4-FFF2-40B4-BE49-F238E27FC236}">
                <a16:creationId xmlns:a16="http://schemas.microsoft.com/office/drawing/2014/main" id="{0706F6AC-0C9F-4025-86F2-B4F3447C2CA7}"/>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7" name="Slide Number Placeholder 5">
            <a:extLst>
              <a:ext uri="{FF2B5EF4-FFF2-40B4-BE49-F238E27FC236}">
                <a16:creationId xmlns:a16="http://schemas.microsoft.com/office/drawing/2014/main" id="{4A08C206-2309-4019-B545-41111A8ED8E7}"/>
              </a:ext>
            </a:extLst>
          </p:cNvPr>
          <p:cNvSpPr>
            <a:spLocks noGrp="1"/>
          </p:cNvSpPr>
          <p:nvPr>
            <p:ph type="sldNum" sz="quarter" idx="12"/>
          </p:nvPr>
        </p:nvSpPr>
        <p:spPr/>
        <p:txBody>
          <a:bodyPr/>
          <a:lstStyle>
            <a:lvl1pPr>
              <a:defRPr/>
            </a:lvl1pPr>
          </a:lstStyle>
          <a:p>
            <a:fld id="{30894A13-B9DD-4145-A8F0-E41DC40BB327}" type="slidenum">
              <a:rPr lang="en-US" altLang="el-GR"/>
              <a:pPr/>
              <a:t>‹#›</a:t>
            </a:fld>
            <a:endParaRPr lang="en-US" altLang="el-GR"/>
          </a:p>
        </p:txBody>
      </p:sp>
    </p:spTree>
    <p:extLst>
      <p:ext uri="{BB962C8B-B14F-4D97-AF65-F5344CB8AC3E}">
        <p14:creationId xmlns:p14="http://schemas.microsoft.com/office/powerpoint/2010/main" val="3173226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816" y="224338"/>
            <a:ext cx="8259098" cy="763526"/>
          </a:xfrm>
        </p:spPr>
        <p:txBody>
          <a:bodyPr>
            <a:normAutofit/>
          </a:bodyPr>
          <a:lstStyle>
            <a:lvl1pPr algn="r">
              <a:defRPr sz="3600" baseline="0">
                <a:solidFill>
                  <a:schemeClr val="accent2">
                    <a:lumMod val="5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08819" y="1143000"/>
            <a:ext cx="8244349" cy="3598606"/>
          </a:xfrm>
        </p:spPr>
        <p:txBody>
          <a:bodyPr/>
          <a:lstStyle>
            <a:lvl1pPr algn="l">
              <a:defRPr sz="2800">
                <a:solidFill>
                  <a:schemeClr val="tx2">
                    <a:lumMod val="50000"/>
                  </a:schemeClr>
                </a:solidFill>
              </a:defRPr>
            </a:lvl1pPr>
            <a:lvl2pPr algn="l">
              <a:defRPr>
                <a:solidFill>
                  <a:schemeClr val="tx2">
                    <a:lumMod val="50000"/>
                  </a:schemeClr>
                </a:solidFill>
              </a:defRPr>
            </a:lvl2pPr>
            <a:lvl3pPr algn="l">
              <a:defRPr>
                <a:solidFill>
                  <a:schemeClr val="tx2">
                    <a:lumMod val="50000"/>
                  </a:schemeClr>
                </a:solidFill>
              </a:defRPr>
            </a:lvl3pPr>
            <a:lvl4pPr algn="l">
              <a:defRPr>
                <a:solidFill>
                  <a:schemeClr val="tx2">
                    <a:lumMod val="50000"/>
                  </a:schemeClr>
                </a:solidFill>
              </a:defRPr>
            </a:lvl4pPr>
            <a:lvl5pPr algn="l">
              <a:defRPr>
                <a:solidFill>
                  <a:schemeClr val="tx2">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DB10799-F24E-454F-AB56-391BC7F05E36}"/>
              </a:ext>
            </a:extLst>
          </p:cNvPr>
          <p:cNvSpPr>
            <a:spLocks noGrp="1"/>
          </p:cNvSpPr>
          <p:nvPr>
            <p:ph type="dt" sz="half" idx="10"/>
          </p:nvPr>
        </p:nvSpPr>
        <p:spPr/>
        <p:txBody>
          <a:bodyPr/>
          <a:lstStyle>
            <a:lvl1pPr>
              <a:defRPr/>
            </a:lvl1pPr>
          </a:lstStyle>
          <a:p>
            <a:pPr>
              <a:defRPr/>
            </a:pPr>
            <a:fld id="{0329F167-0EBB-4C5E-82DF-837B930ABD07}" type="datetime1">
              <a:rPr lang="en-US"/>
              <a:pPr>
                <a:defRPr/>
              </a:pPr>
              <a:t>12/22/2019</a:t>
            </a:fld>
            <a:endParaRPr lang="en-US"/>
          </a:p>
        </p:txBody>
      </p:sp>
      <p:sp>
        <p:nvSpPr>
          <p:cNvPr id="5" name="Footer Placeholder 4">
            <a:extLst>
              <a:ext uri="{FF2B5EF4-FFF2-40B4-BE49-F238E27FC236}">
                <a16:creationId xmlns:a16="http://schemas.microsoft.com/office/drawing/2014/main" id="{55AC9F9C-3B17-4905-A2DC-58D71097F96B}"/>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549D6BB0-5BA2-4F5E-A26E-43E84569A4DB}"/>
              </a:ext>
            </a:extLst>
          </p:cNvPr>
          <p:cNvSpPr>
            <a:spLocks noGrp="1"/>
          </p:cNvSpPr>
          <p:nvPr>
            <p:ph type="sldNum" sz="quarter" idx="12"/>
          </p:nvPr>
        </p:nvSpPr>
        <p:spPr/>
        <p:txBody>
          <a:bodyPr/>
          <a:lstStyle>
            <a:lvl1pPr>
              <a:defRPr/>
            </a:lvl1pPr>
          </a:lstStyle>
          <a:p>
            <a:fld id="{3DE45294-03A4-4792-803E-4693979AF43B}" type="slidenum">
              <a:rPr lang="en-US" altLang="el-GR"/>
              <a:pPr/>
              <a:t>‹#›</a:t>
            </a:fld>
            <a:endParaRPr lang="en-US" altLang="el-GR"/>
          </a:p>
        </p:txBody>
      </p:sp>
    </p:spTree>
    <p:extLst>
      <p:ext uri="{BB962C8B-B14F-4D97-AF65-F5344CB8AC3E}">
        <p14:creationId xmlns:p14="http://schemas.microsoft.com/office/powerpoint/2010/main" val="296373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65518" y="539273"/>
            <a:ext cx="6302996" cy="725349"/>
          </a:xfrm>
        </p:spPr>
        <p:txBody>
          <a:bodyPr>
            <a:normAutofit/>
          </a:bodyPr>
          <a:lstStyle>
            <a:lvl1pPr algn="l">
              <a:defRPr sz="3600">
                <a:solidFill>
                  <a:schemeClr val="accent2">
                    <a:lumMod val="5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374490" y="1312606"/>
            <a:ext cx="6327058" cy="3508626"/>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00804ED-1BDB-4C36-846B-F2B60561C679}"/>
              </a:ext>
            </a:extLst>
          </p:cNvPr>
          <p:cNvSpPr>
            <a:spLocks noGrp="1"/>
          </p:cNvSpPr>
          <p:nvPr>
            <p:ph type="dt" sz="half" idx="10"/>
          </p:nvPr>
        </p:nvSpPr>
        <p:spPr/>
        <p:txBody>
          <a:bodyPr/>
          <a:lstStyle>
            <a:lvl1pPr>
              <a:defRPr/>
            </a:lvl1pPr>
          </a:lstStyle>
          <a:p>
            <a:pPr>
              <a:defRPr/>
            </a:pPr>
            <a:fld id="{273DBEDB-815E-4192-8378-24B459667264}" type="datetime1">
              <a:rPr lang="en-US"/>
              <a:pPr>
                <a:defRPr/>
              </a:pPr>
              <a:t>12/22/2019</a:t>
            </a:fld>
            <a:endParaRPr lang="en-US"/>
          </a:p>
        </p:txBody>
      </p:sp>
      <p:sp>
        <p:nvSpPr>
          <p:cNvPr id="5" name="Footer Placeholder 4">
            <a:extLst>
              <a:ext uri="{FF2B5EF4-FFF2-40B4-BE49-F238E27FC236}">
                <a16:creationId xmlns:a16="http://schemas.microsoft.com/office/drawing/2014/main" id="{6E9A0E72-3476-409C-B6C9-0F048084D941}"/>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E7BEED45-8830-4EC8-9223-FA163F2CC492}"/>
              </a:ext>
            </a:extLst>
          </p:cNvPr>
          <p:cNvSpPr>
            <a:spLocks noGrp="1"/>
          </p:cNvSpPr>
          <p:nvPr>
            <p:ph type="sldNum" sz="quarter" idx="12"/>
          </p:nvPr>
        </p:nvSpPr>
        <p:spPr/>
        <p:txBody>
          <a:bodyPr/>
          <a:lstStyle>
            <a:lvl1pPr>
              <a:defRPr/>
            </a:lvl1pPr>
          </a:lstStyle>
          <a:p>
            <a:fld id="{E2835EBC-8139-49DA-A239-FFC260FC8C8C}" type="slidenum">
              <a:rPr lang="en-US" altLang="el-GR"/>
              <a:pPr/>
              <a:t>‹#›</a:t>
            </a:fld>
            <a:endParaRPr lang="en-US" altLang="el-GR"/>
          </a:p>
        </p:txBody>
      </p:sp>
    </p:spTree>
    <p:extLst>
      <p:ext uri="{BB962C8B-B14F-4D97-AF65-F5344CB8AC3E}">
        <p14:creationId xmlns:p14="http://schemas.microsoft.com/office/powerpoint/2010/main" val="75603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7B3E26-2C59-4528-A9CE-2A5CCFB0E0F1}"/>
              </a:ext>
            </a:extLst>
          </p:cNvPr>
          <p:cNvSpPr>
            <a:spLocks noGrp="1"/>
          </p:cNvSpPr>
          <p:nvPr>
            <p:ph type="dt" sz="half" idx="10"/>
          </p:nvPr>
        </p:nvSpPr>
        <p:spPr/>
        <p:txBody>
          <a:bodyPr/>
          <a:lstStyle>
            <a:lvl1pPr>
              <a:defRPr/>
            </a:lvl1pPr>
          </a:lstStyle>
          <a:p>
            <a:pPr>
              <a:defRPr/>
            </a:pPr>
            <a:fld id="{8BE87B25-8A80-400E-8AED-ED775ECA0C97}" type="datetime1">
              <a:rPr lang="en-US"/>
              <a:pPr>
                <a:defRPr/>
              </a:pPr>
              <a:t>12/22/2019</a:t>
            </a:fld>
            <a:endParaRPr lang="en-US"/>
          </a:p>
        </p:txBody>
      </p:sp>
      <p:sp>
        <p:nvSpPr>
          <p:cNvPr id="5" name="Footer Placeholder 4">
            <a:extLst>
              <a:ext uri="{FF2B5EF4-FFF2-40B4-BE49-F238E27FC236}">
                <a16:creationId xmlns:a16="http://schemas.microsoft.com/office/drawing/2014/main" id="{33D3FBB2-F10E-41B7-8009-F60E06517F89}"/>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6C9D3B85-4F9F-4DD6-B25A-38D4B6CCDA37}"/>
              </a:ext>
            </a:extLst>
          </p:cNvPr>
          <p:cNvSpPr>
            <a:spLocks noGrp="1"/>
          </p:cNvSpPr>
          <p:nvPr>
            <p:ph type="sldNum" sz="quarter" idx="12"/>
          </p:nvPr>
        </p:nvSpPr>
        <p:spPr/>
        <p:txBody>
          <a:bodyPr/>
          <a:lstStyle>
            <a:lvl1pPr>
              <a:defRPr/>
            </a:lvl1pPr>
          </a:lstStyle>
          <a:p>
            <a:fld id="{4A0BF9F2-55D9-4A28-ABF6-2A771311146F}" type="slidenum">
              <a:rPr lang="en-US" altLang="el-GR"/>
              <a:pPr/>
              <a:t>‹#›</a:t>
            </a:fld>
            <a:endParaRPr lang="en-US" altLang="el-GR"/>
          </a:p>
        </p:txBody>
      </p:sp>
    </p:spTree>
    <p:extLst>
      <p:ext uri="{BB962C8B-B14F-4D97-AF65-F5344CB8AC3E}">
        <p14:creationId xmlns:p14="http://schemas.microsoft.com/office/powerpoint/2010/main" val="1107002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4EECBF1-B6C4-482B-86D2-29A82A97A8A5}"/>
              </a:ext>
            </a:extLst>
          </p:cNvPr>
          <p:cNvSpPr>
            <a:spLocks noGrp="1"/>
          </p:cNvSpPr>
          <p:nvPr>
            <p:ph type="dt" sz="half" idx="10"/>
          </p:nvPr>
        </p:nvSpPr>
        <p:spPr/>
        <p:txBody>
          <a:bodyPr/>
          <a:lstStyle>
            <a:lvl1pPr>
              <a:defRPr/>
            </a:lvl1pPr>
          </a:lstStyle>
          <a:p>
            <a:pPr>
              <a:defRPr/>
            </a:pPr>
            <a:fld id="{DBAE976C-BDA0-4A0C-8AD5-A0A178203D59}" type="datetime1">
              <a:rPr lang="en-US"/>
              <a:pPr>
                <a:defRPr/>
              </a:pPr>
              <a:t>12/22/2019</a:t>
            </a:fld>
            <a:endParaRPr lang="en-US"/>
          </a:p>
        </p:txBody>
      </p:sp>
      <p:sp>
        <p:nvSpPr>
          <p:cNvPr id="6" name="Footer Placeholder 4">
            <a:extLst>
              <a:ext uri="{FF2B5EF4-FFF2-40B4-BE49-F238E27FC236}">
                <a16:creationId xmlns:a16="http://schemas.microsoft.com/office/drawing/2014/main" id="{2D548501-B94C-4C92-90D4-2E6735D4765B}"/>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7" name="Slide Number Placeholder 5">
            <a:extLst>
              <a:ext uri="{FF2B5EF4-FFF2-40B4-BE49-F238E27FC236}">
                <a16:creationId xmlns:a16="http://schemas.microsoft.com/office/drawing/2014/main" id="{30BE60AE-6B60-4B21-AE1D-8F06F801D7A9}"/>
              </a:ext>
            </a:extLst>
          </p:cNvPr>
          <p:cNvSpPr>
            <a:spLocks noGrp="1"/>
          </p:cNvSpPr>
          <p:nvPr>
            <p:ph type="sldNum" sz="quarter" idx="12"/>
          </p:nvPr>
        </p:nvSpPr>
        <p:spPr/>
        <p:txBody>
          <a:bodyPr/>
          <a:lstStyle>
            <a:lvl1pPr>
              <a:defRPr/>
            </a:lvl1pPr>
          </a:lstStyle>
          <a:p>
            <a:fld id="{26F4E17F-308B-4D1A-83A3-318014D0C685}" type="slidenum">
              <a:rPr lang="en-US" altLang="el-GR"/>
              <a:pPr/>
              <a:t>‹#›</a:t>
            </a:fld>
            <a:endParaRPr lang="en-US" altLang="el-GR"/>
          </a:p>
        </p:txBody>
      </p:sp>
    </p:spTree>
    <p:extLst>
      <p:ext uri="{BB962C8B-B14F-4D97-AF65-F5344CB8AC3E}">
        <p14:creationId xmlns:p14="http://schemas.microsoft.com/office/powerpoint/2010/main" val="98251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54815" y="212649"/>
            <a:ext cx="8093365" cy="763525"/>
          </a:xfrm>
        </p:spPr>
        <p:txBody>
          <a:bodyPr>
            <a:normAutofit/>
          </a:bodyPr>
          <a:lstStyle>
            <a:lvl1pPr algn="r">
              <a:defRPr sz="3600" baseline="0">
                <a:solidFill>
                  <a:schemeClr val="accent2">
                    <a:lumMod val="5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22131" y="1508037"/>
            <a:ext cx="4040188" cy="479822"/>
          </a:xfrm>
        </p:spPr>
        <p:txBody>
          <a:bodyPr anchor="b"/>
          <a:lstStyle>
            <a:lvl1pPr marL="0" indent="0" algn="ctr">
              <a:buNone/>
              <a:defRPr sz="2400" b="1">
                <a:solidFill>
                  <a:schemeClr val="tx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22131" y="1980434"/>
            <a:ext cx="4040188" cy="2276294"/>
          </a:xfrm>
        </p:spPr>
        <p:txBody>
          <a:bodyPr/>
          <a:lstStyle>
            <a:lvl1pPr algn="ctr">
              <a:defRPr sz="2400">
                <a:solidFill>
                  <a:schemeClr val="tx2">
                    <a:lumMod val="50000"/>
                  </a:schemeClr>
                </a:solidFill>
              </a:defRPr>
            </a:lvl1pPr>
            <a:lvl2pPr algn="ctr">
              <a:defRPr sz="2000">
                <a:solidFill>
                  <a:schemeClr val="tx2">
                    <a:lumMod val="50000"/>
                  </a:schemeClr>
                </a:solidFill>
              </a:defRPr>
            </a:lvl2pPr>
            <a:lvl3pPr algn="ctr">
              <a:defRPr sz="1800">
                <a:solidFill>
                  <a:schemeClr val="tx2">
                    <a:lumMod val="50000"/>
                  </a:schemeClr>
                </a:solidFill>
              </a:defRPr>
            </a:lvl3pPr>
            <a:lvl4pPr algn="ctr">
              <a:defRPr sz="1600">
                <a:solidFill>
                  <a:schemeClr val="tx2">
                    <a:lumMod val="50000"/>
                  </a:schemeClr>
                </a:solidFill>
              </a:defRPr>
            </a:lvl4pPr>
            <a:lvl5pPr algn="ctr">
              <a:defRPr sz="1600">
                <a:solidFill>
                  <a:schemeClr val="tx2">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57252" y="1508037"/>
            <a:ext cx="4041775" cy="479822"/>
          </a:xfrm>
        </p:spPr>
        <p:txBody>
          <a:bodyPr anchor="b"/>
          <a:lstStyle>
            <a:lvl1pPr marL="0" indent="0" algn="ctr">
              <a:buNone/>
              <a:defRPr sz="2400" b="1">
                <a:solidFill>
                  <a:schemeClr val="tx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57252" y="1980434"/>
            <a:ext cx="4041775" cy="2276294"/>
          </a:xfrm>
        </p:spPr>
        <p:txBody>
          <a:bodyPr/>
          <a:lstStyle>
            <a:lvl1pPr algn="ctr">
              <a:defRPr sz="2400">
                <a:solidFill>
                  <a:schemeClr val="tx2">
                    <a:lumMod val="50000"/>
                  </a:schemeClr>
                </a:solidFill>
              </a:defRPr>
            </a:lvl1pPr>
            <a:lvl2pPr algn="ctr">
              <a:defRPr sz="2000">
                <a:solidFill>
                  <a:schemeClr val="tx2">
                    <a:lumMod val="50000"/>
                  </a:schemeClr>
                </a:solidFill>
              </a:defRPr>
            </a:lvl2pPr>
            <a:lvl3pPr algn="ctr">
              <a:defRPr sz="1800">
                <a:solidFill>
                  <a:schemeClr val="tx2">
                    <a:lumMod val="50000"/>
                  </a:schemeClr>
                </a:solidFill>
              </a:defRPr>
            </a:lvl3pPr>
            <a:lvl4pPr algn="ctr">
              <a:defRPr sz="1600">
                <a:solidFill>
                  <a:schemeClr val="tx2">
                    <a:lumMod val="50000"/>
                  </a:schemeClr>
                </a:solidFill>
              </a:defRPr>
            </a:lvl4pPr>
            <a:lvl5pPr algn="ctr">
              <a:defRPr sz="1600">
                <a:solidFill>
                  <a:schemeClr val="tx2">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12D0B44B-19CE-4314-B4E6-55B96A21860C}"/>
              </a:ext>
            </a:extLst>
          </p:cNvPr>
          <p:cNvSpPr>
            <a:spLocks noGrp="1"/>
          </p:cNvSpPr>
          <p:nvPr>
            <p:ph type="dt" sz="half" idx="10"/>
          </p:nvPr>
        </p:nvSpPr>
        <p:spPr/>
        <p:txBody>
          <a:bodyPr/>
          <a:lstStyle>
            <a:lvl1pPr>
              <a:defRPr/>
            </a:lvl1pPr>
          </a:lstStyle>
          <a:p>
            <a:pPr>
              <a:defRPr/>
            </a:pPr>
            <a:fld id="{34EC160E-1412-4D52-A350-0BD1609B0D57}" type="datetime1">
              <a:rPr lang="en-US"/>
              <a:pPr>
                <a:defRPr/>
              </a:pPr>
              <a:t>12/22/2019</a:t>
            </a:fld>
            <a:endParaRPr lang="en-US"/>
          </a:p>
        </p:txBody>
      </p:sp>
      <p:sp>
        <p:nvSpPr>
          <p:cNvPr id="8" name="Footer Placeholder 4">
            <a:extLst>
              <a:ext uri="{FF2B5EF4-FFF2-40B4-BE49-F238E27FC236}">
                <a16:creationId xmlns:a16="http://schemas.microsoft.com/office/drawing/2014/main" id="{7A32F378-E852-4123-BF67-9F20A7EAD555}"/>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9" name="Slide Number Placeholder 5">
            <a:extLst>
              <a:ext uri="{FF2B5EF4-FFF2-40B4-BE49-F238E27FC236}">
                <a16:creationId xmlns:a16="http://schemas.microsoft.com/office/drawing/2014/main" id="{FE498EEA-0841-4370-9D3F-AC2FD16064A0}"/>
              </a:ext>
            </a:extLst>
          </p:cNvPr>
          <p:cNvSpPr>
            <a:spLocks noGrp="1"/>
          </p:cNvSpPr>
          <p:nvPr>
            <p:ph type="sldNum" sz="quarter" idx="12"/>
          </p:nvPr>
        </p:nvSpPr>
        <p:spPr/>
        <p:txBody>
          <a:bodyPr/>
          <a:lstStyle>
            <a:lvl1pPr>
              <a:defRPr/>
            </a:lvl1pPr>
          </a:lstStyle>
          <a:p>
            <a:fld id="{704C4E62-4D54-4C07-8F4A-B07651F19CCC}" type="slidenum">
              <a:rPr lang="en-US" altLang="el-GR"/>
              <a:pPr/>
              <a:t>‹#›</a:t>
            </a:fld>
            <a:endParaRPr lang="en-US" altLang="el-GR"/>
          </a:p>
        </p:txBody>
      </p:sp>
    </p:spTree>
    <p:extLst>
      <p:ext uri="{BB962C8B-B14F-4D97-AF65-F5344CB8AC3E}">
        <p14:creationId xmlns:p14="http://schemas.microsoft.com/office/powerpoint/2010/main" val="1327969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4417F48-2450-422D-AFF3-51EEE977525B}"/>
              </a:ext>
            </a:extLst>
          </p:cNvPr>
          <p:cNvSpPr>
            <a:spLocks noGrp="1"/>
          </p:cNvSpPr>
          <p:nvPr>
            <p:ph type="dt" sz="half" idx="10"/>
          </p:nvPr>
        </p:nvSpPr>
        <p:spPr/>
        <p:txBody>
          <a:bodyPr/>
          <a:lstStyle>
            <a:lvl1pPr>
              <a:defRPr/>
            </a:lvl1pPr>
          </a:lstStyle>
          <a:p>
            <a:pPr>
              <a:defRPr/>
            </a:pPr>
            <a:fld id="{1B9DA9F0-8F29-45A2-BD05-798B3403A749}" type="datetime1">
              <a:rPr lang="en-US"/>
              <a:pPr>
                <a:defRPr/>
              </a:pPr>
              <a:t>12/22/2019</a:t>
            </a:fld>
            <a:endParaRPr lang="en-US"/>
          </a:p>
        </p:txBody>
      </p:sp>
      <p:sp>
        <p:nvSpPr>
          <p:cNvPr id="4" name="Footer Placeholder 4">
            <a:extLst>
              <a:ext uri="{FF2B5EF4-FFF2-40B4-BE49-F238E27FC236}">
                <a16:creationId xmlns:a16="http://schemas.microsoft.com/office/drawing/2014/main" id="{9144A5AE-EA6F-43AD-908F-551A7E33283D}"/>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5" name="Slide Number Placeholder 5">
            <a:extLst>
              <a:ext uri="{FF2B5EF4-FFF2-40B4-BE49-F238E27FC236}">
                <a16:creationId xmlns:a16="http://schemas.microsoft.com/office/drawing/2014/main" id="{850DD81A-0706-48D2-AB21-E4423BC1C9FD}"/>
              </a:ext>
            </a:extLst>
          </p:cNvPr>
          <p:cNvSpPr>
            <a:spLocks noGrp="1"/>
          </p:cNvSpPr>
          <p:nvPr>
            <p:ph type="sldNum" sz="quarter" idx="12"/>
          </p:nvPr>
        </p:nvSpPr>
        <p:spPr/>
        <p:txBody>
          <a:bodyPr/>
          <a:lstStyle>
            <a:lvl1pPr>
              <a:defRPr/>
            </a:lvl1pPr>
          </a:lstStyle>
          <a:p>
            <a:fld id="{C14F0386-B36F-42AB-948F-4FFA833AE443}" type="slidenum">
              <a:rPr lang="en-US" altLang="el-GR"/>
              <a:pPr/>
              <a:t>‹#›</a:t>
            </a:fld>
            <a:endParaRPr lang="en-US" altLang="el-GR"/>
          </a:p>
        </p:txBody>
      </p:sp>
    </p:spTree>
    <p:extLst>
      <p:ext uri="{BB962C8B-B14F-4D97-AF65-F5344CB8AC3E}">
        <p14:creationId xmlns:p14="http://schemas.microsoft.com/office/powerpoint/2010/main" val="1835492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95EA11D-D37A-4FE8-AE6F-BEA6D2DD23A0}"/>
              </a:ext>
            </a:extLst>
          </p:cNvPr>
          <p:cNvSpPr>
            <a:spLocks noGrp="1"/>
          </p:cNvSpPr>
          <p:nvPr>
            <p:ph type="dt" sz="half" idx="10"/>
          </p:nvPr>
        </p:nvSpPr>
        <p:spPr/>
        <p:txBody>
          <a:bodyPr/>
          <a:lstStyle>
            <a:lvl1pPr>
              <a:defRPr/>
            </a:lvl1pPr>
          </a:lstStyle>
          <a:p>
            <a:pPr>
              <a:defRPr/>
            </a:pPr>
            <a:fld id="{41A459F3-C4BB-46BC-A78C-26A6B207D83D}" type="datetime1">
              <a:rPr lang="en-US"/>
              <a:pPr>
                <a:defRPr/>
              </a:pPr>
              <a:t>12/22/2019</a:t>
            </a:fld>
            <a:endParaRPr lang="en-US"/>
          </a:p>
        </p:txBody>
      </p:sp>
      <p:sp>
        <p:nvSpPr>
          <p:cNvPr id="3" name="Footer Placeholder 4">
            <a:extLst>
              <a:ext uri="{FF2B5EF4-FFF2-40B4-BE49-F238E27FC236}">
                <a16:creationId xmlns:a16="http://schemas.microsoft.com/office/drawing/2014/main" id="{A232B36F-4D1C-43AF-84D0-B90F62ED164B}"/>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4" name="Slide Number Placeholder 5">
            <a:extLst>
              <a:ext uri="{FF2B5EF4-FFF2-40B4-BE49-F238E27FC236}">
                <a16:creationId xmlns:a16="http://schemas.microsoft.com/office/drawing/2014/main" id="{5D988DB9-9E49-4424-8561-7B78660CAE71}"/>
              </a:ext>
            </a:extLst>
          </p:cNvPr>
          <p:cNvSpPr>
            <a:spLocks noGrp="1"/>
          </p:cNvSpPr>
          <p:nvPr>
            <p:ph type="sldNum" sz="quarter" idx="12"/>
          </p:nvPr>
        </p:nvSpPr>
        <p:spPr/>
        <p:txBody>
          <a:bodyPr/>
          <a:lstStyle>
            <a:lvl1pPr>
              <a:defRPr/>
            </a:lvl1pPr>
          </a:lstStyle>
          <a:p>
            <a:fld id="{8B564CCF-E0EE-4056-9CA3-A61F0F0AD2BA}" type="slidenum">
              <a:rPr lang="en-US" altLang="el-GR"/>
              <a:pPr/>
              <a:t>‹#›</a:t>
            </a:fld>
            <a:endParaRPr lang="en-US" altLang="el-GR"/>
          </a:p>
        </p:txBody>
      </p:sp>
    </p:spTree>
    <p:extLst>
      <p:ext uri="{BB962C8B-B14F-4D97-AF65-F5344CB8AC3E}">
        <p14:creationId xmlns:p14="http://schemas.microsoft.com/office/powerpoint/2010/main" val="2562176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A35D4B8-2B0F-483E-A6A0-D1C2DD7D7F57}"/>
              </a:ext>
            </a:extLst>
          </p:cNvPr>
          <p:cNvSpPr>
            <a:spLocks noGrp="1"/>
          </p:cNvSpPr>
          <p:nvPr>
            <p:ph type="dt" sz="half" idx="10"/>
          </p:nvPr>
        </p:nvSpPr>
        <p:spPr/>
        <p:txBody>
          <a:bodyPr/>
          <a:lstStyle>
            <a:lvl1pPr>
              <a:defRPr/>
            </a:lvl1pPr>
          </a:lstStyle>
          <a:p>
            <a:pPr>
              <a:defRPr/>
            </a:pPr>
            <a:fld id="{C3EA37F2-4661-4C96-A89A-29D615EA96AE}" type="datetime1">
              <a:rPr lang="en-US"/>
              <a:pPr>
                <a:defRPr/>
              </a:pPr>
              <a:t>12/22/2019</a:t>
            </a:fld>
            <a:endParaRPr lang="en-US"/>
          </a:p>
        </p:txBody>
      </p:sp>
      <p:sp>
        <p:nvSpPr>
          <p:cNvPr id="6" name="Footer Placeholder 4">
            <a:extLst>
              <a:ext uri="{FF2B5EF4-FFF2-40B4-BE49-F238E27FC236}">
                <a16:creationId xmlns:a16="http://schemas.microsoft.com/office/drawing/2014/main" id="{DA7DE475-7CF7-4C2A-8556-C88BE774059C}"/>
              </a:ext>
            </a:extLst>
          </p:cNvPr>
          <p:cNvSpPr>
            <a:spLocks noGrp="1"/>
          </p:cNvSpPr>
          <p:nvPr>
            <p:ph type="ftr" sz="quarter" idx="11"/>
          </p:nvPr>
        </p:nvSpPr>
        <p:spPr/>
        <p:txBody>
          <a:bodyPr/>
          <a:lstStyle>
            <a:lvl1pPr>
              <a:defRPr/>
            </a:lvl1pPr>
          </a:lstStyle>
          <a:p>
            <a:pPr>
              <a:defRPr/>
            </a:pPr>
            <a:r>
              <a:rPr lang="el-GR"/>
              <a:t>Παναγιώτα Στράτη</a:t>
            </a:r>
            <a:endParaRPr lang="en-US"/>
          </a:p>
        </p:txBody>
      </p:sp>
      <p:sp>
        <p:nvSpPr>
          <p:cNvPr id="7" name="Slide Number Placeholder 5">
            <a:extLst>
              <a:ext uri="{FF2B5EF4-FFF2-40B4-BE49-F238E27FC236}">
                <a16:creationId xmlns:a16="http://schemas.microsoft.com/office/drawing/2014/main" id="{243B6C8D-F12B-4E09-9C4B-59BDBBD2D1CC}"/>
              </a:ext>
            </a:extLst>
          </p:cNvPr>
          <p:cNvSpPr>
            <a:spLocks noGrp="1"/>
          </p:cNvSpPr>
          <p:nvPr>
            <p:ph type="sldNum" sz="quarter" idx="12"/>
          </p:nvPr>
        </p:nvSpPr>
        <p:spPr/>
        <p:txBody>
          <a:bodyPr/>
          <a:lstStyle>
            <a:lvl1pPr>
              <a:defRPr/>
            </a:lvl1pPr>
          </a:lstStyle>
          <a:p>
            <a:fld id="{BC0F7FEA-CE25-419F-B715-AECDAD05C122}" type="slidenum">
              <a:rPr lang="en-US" altLang="el-GR"/>
              <a:pPr/>
              <a:t>‹#›</a:t>
            </a:fld>
            <a:endParaRPr lang="en-US" altLang="el-GR"/>
          </a:p>
        </p:txBody>
      </p:sp>
    </p:spTree>
    <p:extLst>
      <p:ext uri="{BB962C8B-B14F-4D97-AF65-F5344CB8AC3E}">
        <p14:creationId xmlns:p14="http://schemas.microsoft.com/office/powerpoint/2010/main" val="303681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C54B007-D96A-4195-AEB0-B08B337E1045}"/>
              </a:ext>
            </a:extLst>
          </p:cNvPr>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l-GR"/>
              <a:t>Click to edit Master title style</a:t>
            </a:r>
          </a:p>
        </p:txBody>
      </p:sp>
      <p:sp>
        <p:nvSpPr>
          <p:cNvPr id="2051" name="Text Placeholder 2">
            <a:extLst>
              <a:ext uri="{FF2B5EF4-FFF2-40B4-BE49-F238E27FC236}">
                <a16:creationId xmlns:a16="http://schemas.microsoft.com/office/drawing/2014/main" id="{4380CE26-9067-4D78-BB92-7E4943327ECA}"/>
              </a:ext>
            </a:extLst>
          </p:cNvPr>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4" name="Date Placeholder 3">
            <a:extLst>
              <a:ext uri="{FF2B5EF4-FFF2-40B4-BE49-F238E27FC236}">
                <a16:creationId xmlns:a16="http://schemas.microsoft.com/office/drawing/2014/main" id="{93ADE5B3-B77A-4EC4-9D4B-4BB153031E1F}"/>
              </a:ext>
            </a:extLst>
          </p:cNvPr>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AC6DCF8-DBBF-407B-8E50-4076F06A7843}" type="datetime1">
              <a:rPr lang="en-US"/>
              <a:pPr>
                <a:defRPr/>
              </a:pPr>
              <a:t>12/22/2019</a:t>
            </a:fld>
            <a:endParaRPr lang="en-US"/>
          </a:p>
        </p:txBody>
      </p:sp>
      <p:sp>
        <p:nvSpPr>
          <p:cNvPr id="5" name="Footer Placeholder 4">
            <a:extLst>
              <a:ext uri="{FF2B5EF4-FFF2-40B4-BE49-F238E27FC236}">
                <a16:creationId xmlns:a16="http://schemas.microsoft.com/office/drawing/2014/main" id="{C569EDC2-DB81-4631-80AD-36FE33E9C11A}"/>
              </a:ext>
            </a:extLst>
          </p:cNvPr>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l-GR"/>
              <a:t>Παναγιώτα Στράτη</a:t>
            </a:r>
            <a:endParaRPr lang="en-US"/>
          </a:p>
        </p:txBody>
      </p:sp>
      <p:sp>
        <p:nvSpPr>
          <p:cNvPr id="6" name="Slide Number Placeholder 5">
            <a:extLst>
              <a:ext uri="{FF2B5EF4-FFF2-40B4-BE49-F238E27FC236}">
                <a16:creationId xmlns:a16="http://schemas.microsoft.com/office/drawing/2014/main" id="{1397F8A2-AB42-4E3E-BB52-EB3CF3405B6F}"/>
              </a:ext>
            </a:extLst>
          </p:cNvPr>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B9AF8A78-BB15-49D0-9728-37C93CD32DB7}" type="slidenum">
              <a:rPr lang="en-US" altLang="el-GR"/>
              <a:pPr/>
              <a:t>‹#›</a:t>
            </a:fld>
            <a:endParaRPr lang="en-US" altLang="el-GR"/>
          </a:p>
        </p:txBody>
      </p:sp>
      <p:sp>
        <p:nvSpPr>
          <p:cNvPr id="7" name="TextBox 6">
            <a:extLst>
              <a:ext uri="{FF2B5EF4-FFF2-40B4-BE49-F238E27FC236}">
                <a16:creationId xmlns:a16="http://schemas.microsoft.com/office/drawing/2014/main" id="{BA472D59-1916-4566-95B4-3A7B5A57BD8E}"/>
              </a:ext>
            </a:extLst>
          </p:cNvPr>
          <p:cNvSpPr txBox="1"/>
          <p:nvPr userDrawn="1"/>
        </p:nvSpPr>
        <p:spPr>
          <a:xfrm>
            <a:off x="-9525" y="5213350"/>
            <a:ext cx="8389938" cy="523875"/>
          </a:xfrm>
          <a:prstGeom prst="rect">
            <a:avLst/>
          </a:prstGeom>
          <a:noFill/>
        </p:spPr>
        <p:txBody>
          <a:bodyPr>
            <a:spAutoFit/>
          </a:bodyPr>
          <a:lstStyle/>
          <a:p>
            <a:pPr fontAlgn="auto">
              <a:spcBef>
                <a:spcPts val="0"/>
              </a:spcBef>
              <a:spcAft>
                <a:spcPts val="0"/>
              </a:spcAft>
              <a:defRPr/>
            </a:pPr>
            <a:r>
              <a:rPr lang="en-US" sz="1400" dirty="0">
                <a:solidFill>
                  <a:schemeClr val="bg1">
                    <a:lumMod val="65000"/>
                  </a:schemeClr>
                </a:solidFill>
                <a:latin typeface="+mn-lt"/>
                <a:cs typeface="+mn-cs"/>
              </a:rPr>
              <a:t>This presentation uses a free template provided by FPPT.com</a:t>
            </a:r>
          </a:p>
          <a:p>
            <a:pPr fontAlgn="auto">
              <a:spcBef>
                <a:spcPts val="0"/>
              </a:spcBef>
              <a:spcAft>
                <a:spcPts val="0"/>
              </a:spcAft>
              <a:defRPr/>
            </a:pPr>
            <a:r>
              <a:rPr lang="en-US" sz="1400" dirty="0">
                <a:solidFill>
                  <a:schemeClr val="bg1">
                    <a:lumMod val="65000"/>
                  </a:schemeClr>
                </a:solidFill>
                <a:latin typeface="+mn-lt"/>
                <a:cs typeface="+mn-cs"/>
              </a:rPr>
              <a:t>www.free-power-point-templates.com</a:t>
            </a:r>
          </a:p>
        </p:txBody>
      </p:sp>
    </p:spTree>
  </p:cSld>
  <p:clrMap bg1="lt1" tx1="dk1" bg2="lt2" tx2="dk2" accent1="accent1" accent2="accent2" accent3="accent3" accent4="accent4" accent5="accent5" accent6="accent6" hlink="hlink" folHlink="folHlink"/>
  <p:sldLayoutIdLst>
    <p:sldLayoutId id="2147483748" r:id="rId1"/>
    <p:sldLayoutId id="2147483739" r:id="rId2"/>
    <p:sldLayoutId id="214748374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50" r:id="rId12"/>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7.emf"/></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FDD06-5F8D-42D5-A949-F818DF7E6062}"/>
              </a:ext>
            </a:extLst>
          </p:cNvPr>
          <p:cNvSpPr>
            <a:spLocks noGrp="1"/>
          </p:cNvSpPr>
          <p:nvPr>
            <p:ph type="ctrTitle"/>
          </p:nvPr>
        </p:nvSpPr>
        <p:spPr>
          <a:xfrm>
            <a:off x="627063" y="1597025"/>
            <a:ext cx="7853362" cy="2535238"/>
          </a:xfrm>
        </p:spPr>
        <p:txBody>
          <a:bodyPr rtlCol="0">
            <a:normAutofit fontScale="90000"/>
          </a:bodyPr>
          <a:lstStyle/>
          <a:p>
            <a:pPr fontAlgn="auto">
              <a:spcBef>
                <a:spcPts val="0"/>
              </a:spcBef>
              <a:spcAft>
                <a:spcPts val="0"/>
              </a:spcAft>
              <a:defRPr/>
            </a:pPr>
            <a:r>
              <a:rPr lang="el-GR" sz="3200" b="1" dirty="0">
                <a:solidFill>
                  <a:srgbClr val="0070C0"/>
                </a:solidFill>
              </a:rPr>
              <a:t>ΠΡΟΣΧΟΛΙΚΗ ΠΑΙΔΑΓΩΓΙΚΗ – ΣΥΓΧΡΟΝΕΣ ΔΙΔΑΚΤΙΚΕΣ ΠΡΟΤΑΣΕΙΣ</a:t>
            </a:r>
            <a:br>
              <a:rPr lang="en-US" sz="3200" b="1" dirty="0">
                <a:solidFill>
                  <a:srgbClr val="0070C0"/>
                </a:solidFill>
              </a:rPr>
            </a:br>
            <a:r>
              <a:rPr lang="el-GR" sz="2700" b="1" dirty="0">
                <a:solidFill>
                  <a:schemeClr val="accent5">
                    <a:lumMod val="50000"/>
                  </a:schemeClr>
                </a:solidFill>
              </a:rPr>
              <a:t>Στράτη Παναγιώτα</a:t>
            </a:r>
            <a:br>
              <a:rPr lang="el-GR" sz="2700" b="1" dirty="0">
                <a:solidFill>
                  <a:schemeClr val="accent5">
                    <a:lumMod val="50000"/>
                  </a:schemeClr>
                </a:solidFill>
              </a:rPr>
            </a:br>
            <a:r>
              <a:rPr lang="el-GR" sz="2700" b="1" dirty="0">
                <a:solidFill>
                  <a:schemeClr val="accent5">
                    <a:lumMod val="50000"/>
                  </a:schemeClr>
                </a:solidFill>
              </a:rPr>
              <a:t>Διδάκτορας του Πανεπιστημίου Ιωαννίνων</a:t>
            </a:r>
            <a:br>
              <a:rPr lang="el-GR" sz="2700" b="1" dirty="0">
                <a:solidFill>
                  <a:schemeClr val="accent5">
                    <a:lumMod val="50000"/>
                  </a:schemeClr>
                </a:solidFill>
              </a:rPr>
            </a:br>
            <a:br>
              <a:rPr lang="el-GR" sz="2700" b="1" dirty="0">
                <a:solidFill>
                  <a:schemeClr val="accent5">
                    <a:lumMod val="50000"/>
                  </a:schemeClr>
                </a:solidFill>
              </a:rPr>
            </a:br>
            <a:endParaRPr lang="en-US" sz="2700" dirty="0"/>
          </a:p>
        </p:txBody>
      </p:sp>
      <p:pic>
        <p:nvPicPr>
          <p:cNvPr id="6147" name="8 - Εικόνα">
            <a:extLst>
              <a:ext uri="{FF2B5EF4-FFF2-40B4-BE49-F238E27FC236}">
                <a16:creationId xmlns:a16="http://schemas.microsoft.com/office/drawing/2014/main" id="{F9E3AF9F-5340-41A1-B0B1-E3A7E01A96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050" y="200025"/>
            <a:ext cx="1931988"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5 - Ορθογώνιο">
            <a:extLst>
              <a:ext uri="{FF2B5EF4-FFF2-40B4-BE49-F238E27FC236}">
                <a16:creationId xmlns:a16="http://schemas.microsoft.com/office/drawing/2014/main" id="{BFFC1967-70AC-4762-9B5B-35FF12DCFFD7}"/>
              </a:ext>
            </a:extLst>
          </p:cNvPr>
          <p:cNvSpPr>
            <a:spLocks noChangeArrowheads="1"/>
          </p:cNvSpPr>
          <p:nvPr/>
        </p:nvSpPr>
        <p:spPr bwMode="auto">
          <a:xfrm>
            <a:off x="3125788" y="4508500"/>
            <a:ext cx="4768850" cy="4000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l-GR" sz="2000" b="1">
                <a:solidFill>
                  <a:schemeClr val="bg1"/>
                </a:solidFill>
              </a:rPr>
              <a:t>panagiotastrati@yahoo.gr</a:t>
            </a:r>
            <a:endParaRPr lang="el-GR" altLang="el-GR" sz="2000" b="1">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F4756724-0C1C-4237-A820-55A0B80CC1FB}"/>
              </a:ext>
            </a:extLst>
          </p:cNvPr>
          <p:cNvSpPr>
            <a:spLocks noGrp="1"/>
          </p:cNvSpPr>
          <p:nvPr>
            <p:ph type="title"/>
          </p:nvPr>
        </p:nvSpPr>
        <p:spPr>
          <a:xfrm>
            <a:off x="509588" y="223838"/>
            <a:ext cx="8258175" cy="763587"/>
          </a:xfrm>
        </p:spPr>
        <p:txBody>
          <a:bodyPr>
            <a:normAutofit fontScale="90000"/>
          </a:bodyPr>
          <a:lstStyle/>
          <a:p>
            <a:pPr>
              <a:defRPr/>
            </a:pPr>
            <a:r>
              <a:rPr lang="el-GR" b="1" dirty="0"/>
              <a:t>Βήματα για την υιοθέτηση μοντέλου  Συνεκπαίδευσης </a:t>
            </a:r>
            <a:endParaRPr lang="el-GR" dirty="0"/>
          </a:p>
        </p:txBody>
      </p:sp>
      <p:sp>
        <p:nvSpPr>
          <p:cNvPr id="3" name="2 - Θέση περιεχομένου">
            <a:extLst>
              <a:ext uri="{FF2B5EF4-FFF2-40B4-BE49-F238E27FC236}">
                <a16:creationId xmlns:a16="http://schemas.microsoft.com/office/drawing/2014/main" id="{E720CAD6-CA32-46DA-8D26-687AB866B4D5}"/>
              </a:ext>
            </a:extLst>
          </p:cNvPr>
          <p:cNvSpPr>
            <a:spLocks noGrp="1"/>
          </p:cNvSpPr>
          <p:nvPr>
            <p:ph idx="1"/>
          </p:nvPr>
        </p:nvSpPr>
        <p:spPr>
          <a:xfrm>
            <a:off x="509588" y="1143000"/>
            <a:ext cx="8243887" cy="3598863"/>
          </a:xfrm>
        </p:spPr>
        <p:txBody>
          <a:bodyPr/>
          <a:lstStyle/>
          <a:p>
            <a:pPr algn="just">
              <a:buFont typeface="Arial" charset="0"/>
              <a:buChar char="•"/>
              <a:defRPr/>
            </a:pPr>
            <a:r>
              <a:rPr lang="el-GR" sz="2200" dirty="0"/>
              <a:t>Ο </a:t>
            </a:r>
            <a:r>
              <a:rPr lang="el-GR" sz="2200" dirty="0" err="1"/>
              <a:t>Porter</a:t>
            </a:r>
            <a:r>
              <a:rPr lang="el-GR" sz="2200" dirty="0"/>
              <a:t> (2008), περιέγραψε μεταβατικά βήματα για την  υιοθέτηση  μοντέλου συμμετοχικής εκπαίδευσης:</a:t>
            </a:r>
          </a:p>
          <a:p>
            <a:pPr marL="457200" indent="-457200" algn="just">
              <a:buFont typeface="Arial" charset="0"/>
              <a:buAutoNum type="arabicPeriod"/>
              <a:defRPr/>
            </a:pPr>
            <a:r>
              <a:rPr lang="el-GR" sz="2200" dirty="0"/>
              <a:t>Πρέπει να εφαρμοστεί σχέδιο για τη μετάβαση στο μοντέλο συνεκπαίδευσης και στην αλλαγή, καθώς και να γίνει αποδεχτό, ότι χρειάζεται χρόνος για να γίνει σωστά.</a:t>
            </a:r>
          </a:p>
          <a:p>
            <a:pPr marL="457200" indent="-457200" algn="just">
              <a:buFont typeface="Arial" charset="0"/>
              <a:buAutoNum type="arabicPeriod"/>
              <a:defRPr/>
            </a:pPr>
            <a:r>
              <a:rPr lang="el-GR" sz="2200" dirty="0"/>
              <a:t>Το προσωπικό του σχολείου πρέπει να γνωρίζει πώς να κάνει τα σχολεία και τις τάξεις αποτελεσματικά για διαφορετικούς πληθυσμούς μαθητών και γι 'αυτό πρέπει να επενδύσουμε στην κατάρτιση των εκπαιδευτικών, των διευθυντών σχολείων και των νέων εκπαιδευτικών.</a:t>
            </a:r>
          </a:p>
          <a:p>
            <a:pPr>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BF4FE1C6-AB3D-4458-BFB3-E9BABD3D5A61}"/>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8F5E2085-1C5B-45BB-96D6-0086DD2DBD7F}"/>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D1908015-D9B6-4D25-9286-6ADDCCB970F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64E24B8-E536-4EFA-8B86-E356C77AF118}" type="slidenum">
              <a:rPr lang="en-US" altLang="el-GR">
                <a:solidFill>
                  <a:srgbClr val="898989"/>
                </a:solidFill>
                <a:latin typeface="Calibri" panose="020F0502020204030204" pitchFamily="34" charset="0"/>
              </a:rPr>
              <a:pPr eaLnBrk="1" hangingPunct="1"/>
              <a:t>10</a:t>
            </a:fld>
            <a:endParaRPr lang="en-US" altLang="el-GR">
              <a:solidFill>
                <a:srgbClr val="898989"/>
              </a:solidFill>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DBEBBA3-60D6-4BEF-A1DE-29D3BD036356}"/>
              </a:ext>
            </a:extLst>
          </p:cNvPr>
          <p:cNvSpPr>
            <a:spLocks noGrp="1"/>
          </p:cNvSpPr>
          <p:nvPr>
            <p:ph type="title"/>
          </p:nvPr>
        </p:nvSpPr>
        <p:spPr>
          <a:xfrm>
            <a:off x="509588" y="223838"/>
            <a:ext cx="8258175" cy="763587"/>
          </a:xfrm>
        </p:spPr>
        <p:txBody>
          <a:bodyPr/>
          <a:lstStyle/>
          <a:p>
            <a:pPr>
              <a:defRPr/>
            </a:pPr>
            <a:endParaRPr lang="el-GR"/>
          </a:p>
        </p:txBody>
      </p:sp>
      <p:sp>
        <p:nvSpPr>
          <p:cNvPr id="3" name="2 - Θέση περιεχομένου">
            <a:extLst>
              <a:ext uri="{FF2B5EF4-FFF2-40B4-BE49-F238E27FC236}">
                <a16:creationId xmlns:a16="http://schemas.microsoft.com/office/drawing/2014/main" id="{D80B94F4-E4A3-4150-A2F0-B966751EB321}"/>
              </a:ext>
            </a:extLst>
          </p:cNvPr>
          <p:cNvSpPr>
            <a:spLocks noGrp="1"/>
          </p:cNvSpPr>
          <p:nvPr>
            <p:ph idx="1"/>
          </p:nvPr>
        </p:nvSpPr>
        <p:spPr>
          <a:xfrm>
            <a:off x="509588" y="1143000"/>
            <a:ext cx="8413750" cy="3598863"/>
          </a:xfrm>
        </p:spPr>
        <p:txBody>
          <a:bodyPr/>
          <a:lstStyle/>
          <a:p>
            <a:pPr>
              <a:buFont typeface="Arial" charset="0"/>
              <a:buNone/>
              <a:defRPr/>
            </a:pPr>
            <a:r>
              <a:rPr lang="el-GR" sz="2000" dirty="0"/>
              <a:t>3. Να γίνει κατανοητό, ότι οι εκπαιδευτικοί χρειάζονται υποστήριξη για να δεχτούν και να ανταποκριθούν στην πρόκληση αυτή, θα πρέπει να συνεργαστούν μεταξύ τους και να αναπτύξουν τρόπους ώστε να αναζητήσουν στηρίγματα όταν τα χρειάζονται.</a:t>
            </a:r>
          </a:p>
          <a:p>
            <a:pPr>
              <a:buFont typeface="Arial" charset="0"/>
              <a:buNone/>
              <a:defRPr/>
            </a:pPr>
            <a:r>
              <a:rPr lang="el-GR" sz="2000" dirty="0"/>
              <a:t>4. Πρέπει να δημιουργηθούν θετικά πρότυπα από την επιτυχία στις τάξεις, στα σχολεία και στις κοινότητες που κάνουν καλή δουλειά και να μοιραστούμε την επιτυχία και τις στρατηγικές τους με τις υπόλοιπες χώρες.</a:t>
            </a:r>
          </a:p>
          <a:p>
            <a:pPr>
              <a:buFont typeface="Arial" charset="0"/>
              <a:buNone/>
              <a:defRPr/>
            </a:pPr>
            <a:r>
              <a:rPr lang="el-GR" sz="2000" dirty="0"/>
              <a:t>5. Να  προσδιοριστούν  οι  ηγέτες και καινοτόμοι σε όλα τα επίπεδα όσον αφορά την συνεκπαίδευση και να συμβάλλουν στη δημιουργία δικτύων, όπου μπορούν να παράγουν και να μοιραστούν τις γνώσεις τους με όσους από την κοινότητα τις έχουν ανάγκη.</a:t>
            </a:r>
          </a:p>
          <a:p>
            <a:pPr>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BEE0CBC3-50CB-47A5-A8F8-9C25686DC24A}"/>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ED35FC18-BBDA-442D-8371-5F92D59EE0FE}"/>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72021B8E-F658-4B59-9D5C-76D4FFB775E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7628F9-1ACA-4F26-A409-A1D7D35AFD26}" type="slidenum">
              <a:rPr lang="en-US" altLang="el-GR">
                <a:solidFill>
                  <a:srgbClr val="898989"/>
                </a:solidFill>
                <a:latin typeface="Calibri" panose="020F0502020204030204" pitchFamily="34" charset="0"/>
              </a:rPr>
              <a:pPr eaLnBrk="1" hangingPunct="1"/>
              <a:t>11</a:t>
            </a:fld>
            <a:endParaRPr lang="en-US" altLang="el-GR">
              <a:solidFill>
                <a:srgbClr val="898989"/>
              </a:solidFill>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FBCE186-589C-44AC-8A8B-B3F2025B811F}"/>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BA5152E5-D242-4CDF-BDC1-E9106EEC8B69}"/>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233CDE06-B79C-44DD-8AC3-1235BF3D694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481683-AC0D-4334-B0E7-B5941E72A46A}" type="slidenum">
              <a:rPr lang="en-US" altLang="el-GR">
                <a:solidFill>
                  <a:srgbClr val="898989"/>
                </a:solidFill>
                <a:latin typeface="Calibri" panose="020F0502020204030204" pitchFamily="34" charset="0"/>
              </a:rPr>
              <a:pPr eaLnBrk="1" hangingPunct="1"/>
              <a:t>12</a:t>
            </a:fld>
            <a:endParaRPr lang="en-US" altLang="el-GR">
              <a:solidFill>
                <a:srgbClr val="898989"/>
              </a:solidFill>
              <a:latin typeface="Calibri" panose="020F0502020204030204" pitchFamily="34" charset="0"/>
            </a:endParaRPr>
          </a:p>
        </p:txBody>
      </p:sp>
      <p:sp>
        <p:nvSpPr>
          <p:cNvPr id="24577" name="Rectangle 1">
            <a:extLst>
              <a:ext uri="{FF2B5EF4-FFF2-40B4-BE49-F238E27FC236}">
                <a16:creationId xmlns:a16="http://schemas.microsoft.com/office/drawing/2014/main" id="{0D33A621-8669-4B31-821F-95612BFD0F3D}"/>
              </a:ext>
            </a:extLst>
          </p:cNvPr>
          <p:cNvSpPr>
            <a:spLocks noChangeArrowheads="1"/>
          </p:cNvSpPr>
          <p:nvPr/>
        </p:nvSpPr>
        <p:spPr bwMode="auto">
          <a:xfrm>
            <a:off x="590550" y="1087438"/>
            <a:ext cx="7951788" cy="3478212"/>
          </a:xfrm>
          <a:prstGeom prst="rect">
            <a:avLst/>
          </a:prstGeom>
          <a:noFill/>
          <a:ln w="57150">
            <a:solidFill>
              <a:schemeClr val="accent6">
                <a:lumMod val="50000"/>
              </a:schemeClr>
            </a:solidFill>
            <a:miter lim="800000"/>
            <a:headEnd/>
            <a:tailEnd/>
          </a:ln>
          <a:effectLst/>
        </p:spPr>
        <p:txBody>
          <a:bodyPr anchor="ctr">
            <a:spAutoFit/>
          </a:bodyPr>
          <a:lstStyle/>
          <a:p>
            <a:pPr algn="just" eaLnBrk="0" hangingPunct="0">
              <a:defRPr/>
            </a:pPr>
            <a:r>
              <a:rPr lang="el-GR" sz="2000" b="1">
                <a:solidFill>
                  <a:srgbClr val="C00000"/>
                </a:solidFill>
                <a:latin typeface="Calibri" pitchFamily="34" charset="0"/>
                <a:cs typeface="Calibri" pitchFamily="34" charset="0"/>
              </a:rPr>
              <a:t>Τα στοιχεία που παρατίθενται είναι πολύ βασικά για τη συμπεριληπτική και ενιαία εκπαίδευση (</a:t>
            </a:r>
            <a:r>
              <a:rPr lang="en-US" sz="2000" b="1">
                <a:solidFill>
                  <a:srgbClr val="C00000"/>
                </a:solidFill>
                <a:latin typeface="Calibri" pitchFamily="34" charset="0"/>
                <a:cs typeface="Times New Roman" pitchFamily="18" charset="0"/>
              </a:rPr>
              <a:t>Parekh</a:t>
            </a:r>
            <a:r>
              <a:rPr lang="el-GR" sz="2000" b="1">
                <a:solidFill>
                  <a:srgbClr val="C00000"/>
                </a:solidFill>
                <a:latin typeface="Calibri" pitchFamily="34" charset="0"/>
                <a:cs typeface="Times New Roman" pitchFamily="18" charset="0"/>
              </a:rPr>
              <a:t>, 2013 </a:t>
            </a:r>
            <a:r>
              <a:rPr lang="el-GR" sz="2000" b="1">
                <a:solidFill>
                  <a:srgbClr val="C00000"/>
                </a:solidFill>
                <a:latin typeface="Calibri" pitchFamily="34" charset="0"/>
                <a:cs typeface="Calibri" pitchFamily="34" charset="0"/>
              </a:rPr>
              <a:t>▪ </a:t>
            </a:r>
            <a:r>
              <a:rPr lang="el-GR" sz="2000" b="1">
                <a:solidFill>
                  <a:srgbClr val="C00000"/>
                </a:solidFill>
                <a:latin typeface="Calibri" pitchFamily="34" charset="0"/>
                <a:cs typeface="Times New Roman" pitchFamily="18" charset="0"/>
              </a:rPr>
              <a:t>Sailor &amp; Burrello, 2013)</a:t>
            </a:r>
            <a:r>
              <a:rPr lang="el-GR" sz="2000" b="1">
                <a:solidFill>
                  <a:srgbClr val="C00000"/>
                </a:solidFill>
                <a:latin typeface="Calibri" pitchFamily="34" charset="0"/>
                <a:cs typeface="Calibri" pitchFamily="34" charset="0"/>
              </a:rPr>
              <a:t>:</a:t>
            </a:r>
            <a:endParaRPr lang="el-GR" sz="2000" b="1">
              <a:solidFill>
                <a:srgbClr val="C00000"/>
              </a:solidFill>
              <a:latin typeface="Calibri" pitchFamily="34" charset="0"/>
              <a:cs typeface="Arial" charset="0"/>
            </a:endParaRPr>
          </a:p>
          <a:p>
            <a:pPr algn="just" eaLnBrk="0" hangingPunct="0">
              <a:buFont typeface="Wingdings" pitchFamily="2" charset="2"/>
              <a:buChar char="ü"/>
              <a:defRPr/>
            </a:pPr>
            <a:r>
              <a:rPr lang="en-US" sz="2000">
                <a:latin typeface="Calibri" pitchFamily="34" charset="0"/>
                <a:cs typeface="Calibri" pitchFamily="34" charset="0"/>
              </a:rPr>
              <a:t>T</a:t>
            </a:r>
            <a:r>
              <a:rPr lang="el-GR" sz="2000">
                <a:latin typeface="Calibri" pitchFamily="34" charset="0"/>
                <a:cs typeface="Calibri" pitchFamily="34" charset="0"/>
              </a:rPr>
              <a:t>ο σχολείο λειτουργεί ως μια δομημένη ομάδα με ποιοτικά στοιχεία και μια ομάδα ηγεσίας, που από κοινού αξιολογούν και επιλέγουν αξιόπιστες και έγκυρες πηγές δεδομένων για τον καθορισμό της εκπαιδευτικής διαδικασίας.</a:t>
            </a:r>
            <a:endParaRPr lang="el-GR" sz="2000">
              <a:latin typeface="Calibri" pitchFamily="34" charset="0"/>
              <a:cs typeface="Arial" charset="0"/>
            </a:endParaRPr>
          </a:p>
          <a:p>
            <a:pPr algn="just" eaLnBrk="0" hangingPunct="0">
              <a:buFont typeface="Wingdings" pitchFamily="2" charset="2"/>
              <a:buChar char="ü"/>
              <a:defRPr/>
            </a:pPr>
            <a:r>
              <a:rPr lang="el-GR" sz="2000">
                <a:latin typeface="Calibri" pitchFamily="34" charset="0"/>
                <a:cs typeface="Calibri" pitchFamily="34" charset="0"/>
              </a:rPr>
              <a:t>Όλο το προσωπικό (δηλαδή, όλοι οι εργαζόμενοι σχολείο) να συμμετέχουν με κάποιο τρόπο στη διαδικασία διδασκαλίας και μάθησης.</a:t>
            </a:r>
            <a:endParaRPr lang="el-GR" sz="2000">
              <a:latin typeface="Calibri" pitchFamily="34" charset="0"/>
              <a:cs typeface="Arial" charset="0"/>
            </a:endParaRPr>
          </a:p>
          <a:p>
            <a:pPr algn="just" eaLnBrk="0" hangingPunct="0">
              <a:buFont typeface="Wingdings" pitchFamily="2" charset="2"/>
              <a:buChar char="ü"/>
              <a:defRPr/>
            </a:pPr>
            <a:r>
              <a:rPr lang="el-GR" sz="2000">
                <a:latin typeface="Calibri" pitchFamily="34" charset="0"/>
                <a:cs typeface="Calibri" pitchFamily="34" charset="0"/>
              </a:rPr>
              <a:t>Το σύγχρονο σχολείο, δεν κατηγοριοποιεί τους μαθητές και δεν βάζει ετικέτες. </a:t>
            </a:r>
            <a:endParaRPr lang="el-GR" sz="2000">
              <a:latin typeface="Calibri" pitchFamily="34" charset="0"/>
              <a:cs typeface="Arial" charset="0"/>
            </a:endParaRPr>
          </a:p>
          <a:p>
            <a:pPr algn="just" eaLnBrk="0" hangingPunct="0">
              <a:buFont typeface="Wingdings" pitchFamily="2" charset="2"/>
              <a:buChar char="ü"/>
              <a:defRPr/>
            </a:pPr>
            <a:r>
              <a:rPr lang="el-GR" sz="2000">
                <a:latin typeface="Calibri" pitchFamily="34" charset="0"/>
                <a:cs typeface="Calibri" pitchFamily="34" charset="0"/>
              </a:rPr>
              <a:t>Το σχολείο καθοδηγείται από την εκπαιδευτική ηγεσία.</a:t>
            </a:r>
            <a:endParaRPr lang="el-GR" sz="2000">
              <a:latin typeface="Calibri" pitchFamily="34"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80D26DD-833E-4E57-9EC7-27E4FF6BB445}"/>
              </a:ext>
            </a:extLst>
          </p:cNvPr>
          <p:cNvSpPr>
            <a:spLocks noGrp="1"/>
          </p:cNvSpPr>
          <p:nvPr>
            <p:ph type="title"/>
          </p:nvPr>
        </p:nvSpPr>
        <p:spPr>
          <a:xfrm>
            <a:off x="509588" y="223838"/>
            <a:ext cx="8258175" cy="763587"/>
          </a:xfrm>
        </p:spPr>
        <p:txBody>
          <a:bodyPr>
            <a:noAutofit/>
          </a:bodyPr>
          <a:lstStyle/>
          <a:p>
            <a:pPr>
              <a:defRPr/>
            </a:pPr>
            <a:r>
              <a:rPr lang="el-GR" sz="3200" b="1" dirty="0"/>
              <a:t>Στρατηγικές και προσεγγίσεις για τη Συμπεριληπτική Εκπαίδευση </a:t>
            </a:r>
            <a:endParaRPr lang="el-GR" sz="3200" dirty="0"/>
          </a:p>
        </p:txBody>
      </p:sp>
      <p:sp>
        <p:nvSpPr>
          <p:cNvPr id="3" name="2 - Θέση περιεχομένου">
            <a:extLst>
              <a:ext uri="{FF2B5EF4-FFF2-40B4-BE49-F238E27FC236}">
                <a16:creationId xmlns:a16="http://schemas.microsoft.com/office/drawing/2014/main" id="{C2D6BFC7-E16D-49A8-B94F-E7463EEF4E28}"/>
              </a:ext>
            </a:extLst>
          </p:cNvPr>
          <p:cNvSpPr>
            <a:spLocks noGrp="1"/>
          </p:cNvSpPr>
          <p:nvPr>
            <p:ph idx="1"/>
          </p:nvPr>
        </p:nvSpPr>
        <p:spPr>
          <a:xfrm>
            <a:off x="207963" y="1143000"/>
            <a:ext cx="8936037" cy="3598863"/>
          </a:xfrm>
        </p:spPr>
        <p:txBody>
          <a:bodyPr/>
          <a:lstStyle/>
          <a:p>
            <a:pPr>
              <a:buFont typeface="Arial" charset="0"/>
              <a:buNone/>
              <a:defRPr/>
            </a:pPr>
            <a:r>
              <a:rPr lang="el-GR" sz="2000" dirty="0"/>
              <a:t>Στρατηγικές που βασίζονται:</a:t>
            </a:r>
          </a:p>
          <a:p>
            <a:pPr>
              <a:buFont typeface="Arial" charset="0"/>
              <a:buChar char="•"/>
              <a:defRPr/>
            </a:pPr>
            <a:r>
              <a:rPr lang="el-GR" sz="2000" dirty="0"/>
              <a:t>Στη Συνεργατική διδασκαλία, όπου εκπαιδευτικοί ειδικής αγωγής και εκπαίδευσης υποστηρίζουν τη γενική εκπαίδευση με την παροχή οδηγιών.</a:t>
            </a:r>
          </a:p>
          <a:p>
            <a:pPr>
              <a:buFont typeface="Arial" charset="0"/>
              <a:buChar char="•"/>
              <a:defRPr/>
            </a:pPr>
            <a:r>
              <a:rPr lang="el-GR" sz="2000" dirty="0"/>
              <a:t>Στη διδασκαλία  σε ετερογενείς ομάδες.</a:t>
            </a:r>
          </a:p>
          <a:p>
            <a:pPr>
              <a:buFont typeface="Arial" charset="0"/>
              <a:buChar char="•"/>
              <a:defRPr/>
            </a:pPr>
            <a:r>
              <a:rPr lang="el-GR" sz="2000" dirty="0"/>
              <a:t>Στην  Επίλυση προβλημάτων ως ομάδα: εκπαιδευτικοί καθοδηγούν τους μαθητές για την επίλυση προβλημάτων μέσα από τις διαδικασίες που εμπλέκονται.</a:t>
            </a:r>
          </a:p>
          <a:p>
            <a:pPr>
              <a:buFont typeface="Arial" charset="0"/>
              <a:buChar char="•"/>
              <a:defRPr/>
            </a:pPr>
            <a:r>
              <a:rPr lang="el-GR" sz="2000" dirty="0"/>
              <a:t>Στην Προώθηση της συνεργασίας και της κοινής ευθύνης με τη συμμετοχή της οικογένειας στη σχολική τάξη, με μάθηση μεταξύ των μαθητών και οι προσεγγίσεις σχεδιασμού να γίνονται σε συνεργασία με το διδακτικό προσωπικό (EADSNE, 2001▪ </a:t>
            </a:r>
            <a:r>
              <a:rPr lang="en-US" sz="2000" dirty="0"/>
              <a:t>Parekh</a:t>
            </a:r>
            <a:r>
              <a:rPr lang="el-GR" sz="2000" dirty="0"/>
              <a:t>, 2013).</a:t>
            </a:r>
          </a:p>
          <a:p>
            <a:pPr>
              <a:buFont typeface="Arial" charset="0"/>
              <a:buChar char="•"/>
              <a:defRPr/>
            </a:pPr>
            <a:endParaRPr lang="el-GR" sz="2000" dirty="0"/>
          </a:p>
        </p:txBody>
      </p:sp>
      <p:sp>
        <p:nvSpPr>
          <p:cNvPr id="4" name="3 - Θέση ημερομηνίας">
            <a:extLst>
              <a:ext uri="{FF2B5EF4-FFF2-40B4-BE49-F238E27FC236}">
                <a16:creationId xmlns:a16="http://schemas.microsoft.com/office/drawing/2014/main" id="{328B35F8-68A9-4893-A938-CCB8D0EAEB28}"/>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98A349A5-682D-4EBD-832E-CC6E7CC58979}"/>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5B38350E-430B-408E-BD2F-BBEE03BF6FD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DB0411C-64B7-4AAB-8053-066110EE1646}" type="slidenum">
              <a:rPr lang="en-US" altLang="el-GR">
                <a:solidFill>
                  <a:srgbClr val="898989"/>
                </a:solidFill>
                <a:latin typeface="Calibri" panose="020F0502020204030204" pitchFamily="34" charset="0"/>
              </a:rPr>
              <a:pPr eaLnBrk="1" hangingPunct="1"/>
              <a:t>13</a:t>
            </a:fld>
            <a:endParaRPr lang="en-US" altLang="el-GR">
              <a:solidFill>
                <a:srgbClr val="898989"/>
              </a:solidFill>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B1533215-54FA-4DF3-8C0E-A33360E139C6}"/>
              </a:ext>
            </a:extLst>
          </p:cNvPr>
          <p:cNvSpPr>
            <a:spLocks noGrp="1"/>
          </p:cNvSpPr>
          <p:nvPr>
            <p:ph type="title"/>
          </p:nvPr>
        </p:nvSpPr>
        <p:spPr>
          <a:xfrm>
            <a:off x="509588" y="223838"/>
            <a:ext cx="8258175" cy="763587"/>
          </a:xfrm>
        </p:spPr>
        <p:txBody>
          <a:bodyPr/>
          <a:lstStyle/>
          <a:p>
            <a:pPr>
              <a:defRPr/>
            </a:pPr>
            <a:endParaRPr lang="el-GR"/>
          </a:p>
        </p:txBody>
      </p:sp>
      <p:sp>
        <p:nvSpPr>
          <p:cNvPr id="3" name="2 - Θέση περιεχομένου">
            <a:extLst>
              <a:ext uri="{FF2B5EF4-FFF2-40B4-BE49-F238E27FC236}">
                <a16:creationId xmlns:a16="http://schemas.microsoft.com/office/drawing/2014/main" id="{4D2E7065-F7BB-4F68-82DA-5822208D2F88}"/>
              </a:ext>
            </a:extLst>
          </p:cNvPr>
          <p:cNvSpPr>
            <a:spLocks noGrp="1"/>
          </p:cNvSpPr>
          <p:nvPr>
            <p:ph idx="1"/>
          </p:nvPr>
        </p:nvSpPr>
        <p:spPr>
          <a:xfrm>
            <a:off x="0" y="925513"/>
            <a:ext cx="9144000" cy="3816350"/>
          </a:xfrm>
        </p:spPr>
        <p:txBody>
          <a:bodyPr/>
          <a:lstStyle/>
          <a:p>
            <a:pPr algn="just">
              <a:lnSpc>
                <a:spcPct val="150000"/>
              </a:lnSpc>
              <a:buFont typeface="Arial" charset="0"/>
              <a:buChar char="•"/>
              <a:defRPr/>
            </a:pPr>
            <a:r>
              <a:rPr lang="el-GR" sz="2000" dirty="0"/>
              <a:t>Μέσα από τη διαδικασία ανασκόπηση της βιβλιογραφίας, μια σειρά από διαρθρωτικές και παιδαγωγικές στρατηγικές έχουν αξιολογηθεί </a:t>
            </a:r>
            <a:r>
              <a:rPr lang="el-GR" sz="2000" b="1" dirty="0">
                <a:solidFill>
                  <a:srgbClr val="C00000"/>
                </a:solidFill>
              </a:rPr>
              <a:t>ως ουσιώδεις ή καλές πρακτικές</a:t>
            </a:r>
            <a:r>
              <a:rPr lang="el-GR" sz="2000" dirty="0"/>
              <a:t> για την επιτυχή ένταξη των μαθητών με ειδικές εκπαιδευτικές ανάγκες ή αναπηρία στις γενικές τάξεις εκπαίδευσης, στρατηγικές που περιλαμβάνουν την απομάκρυνση του συστήματος κατηγοριοποίησης. </a:t>
            </a:r>
          </a:p>
          <a:p>
            <a:pPr algn="just">
              <a:lnSpc>
                <a:spcPct val="150000"/>
              </a:lnSpc>
              <a:buFont typeface="Arial" charset="0"/>
              <a:buChar char="•"/>
              <a:defRPr/>
            </a:pPr>
            <a:r>
              <a:rPr lang="el-GR" sz="2000" dirty="0"/>
              <a:t>Πολλές χώρες σε όλο τον κόσμο </a:t>
            </a:r>
            <a:r>
              <a:rPr lang="el-GR" sz="2000" b="1" dirty="0">
                <a:solidFill>
                  <a:srgbClr val="C00000"/>
                </a:solidFill>
              </a:rPr>
              <a:t>απομακρύνονται από το σύστημα των ψυχομετρικών τεστ </a:t>
            </a:r>
            <a:r>
              <a:rPr lang="el-GR" sz="2000" dirty="0"/>
              <a:t>και την κατηγοριοποίηση των μαθητών ανάλογα με την αναπηρία. </a:t>
            </a:r>
          </a:p>
        </p:txBody>
      </p:sp>
      <p:sp>
        <p:nvSpPr>
          <p:cNvPr id="4" name="3 - Θέση ημερομηνίας">
            <a:extLst>
              <a:ext uri="{FF2B5EF4-FFF2-40B4-BE49-F238E27FC236}">
                <a16:creationId xmlns:a16="http://schemas.microsoft.com/office/drawing/2014/main" id="{41A94385-A2B1-42CA-8BB0-B07A6A80482A}"/>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4F2F62DE-B46E-4D49-B629-8005C833A4F9}"/>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30B31975-4854-434C-86B1-E75863F4F9A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2FB07BD-7CC1-4D75-B1AB-ED678F8FFAC6}" type="slidenum">
              <a:rPr lang="en-US" altLang="el-GR">
                <a:solidFill>
                  <a:srgbClr val="898989"/>
                </a:solidFill>
                <a:latin typeface="Calibri" panose="020F0502020204030204" pitchFamily="34" charset="0"/>
              </a:rPr>
              <a:pPr eaLnBrk="1" hangingPunct="1"/>
              <a:t>14</a:t>
            </a:fld>
            <a:endParaRPr lang="en-US" altLang="el-GR">
              <a:solidFill>
                <a:srgbClr val="898989"/>
              </a:solidFill>
              <a:latin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ADCA055-7624-4A1D-8679-D10AA6404834}"/>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1004CD2A-E13D-446D-A77A-931A8663B5E1}"/>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92E43EF7-B5CE-4414-B309-503CE2F0CEB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45DE0C-83AC-465C-AF99-4C1C973A6F8E}" type="slidenum">
              <a:rPr lang="en-US" altLang="el-GR">
                <a:solidFill>
                  <a:srgbClr val="898989"/>
                </a:solidFill>
                <a:latin typeface="Calibri" panose="020F0502020204030204" pitchFamily="34" charset="0"/>
              </a:rPr>
              <a:pPr eaLnBrk="1" hangingPunct="1"/>
              <a:t>15</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5E98EDFB-667B-4F00-A635-95827E550F0B}"/>
              </a:ext>
            </a:extLst>
          </p:cNvPr>
          <p:cNvSpPr/>
          <p:nvPr/>
        </p:nvSpPr>
        <p:spPr>
          <a:xfrm>
            <a:off x="787400" y="1135063"/>
            <a:ext cx="7881938" cy="34829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Blip>
                <a:blip r:embed="rId2"/>
              </a:buBlip>
              <a:defRPr/>
            </a:pPr>
            <a:r>
              <a:rPr lang="el-GR" sz="2000" b="1" u="sng" dirty="0"/>
              <a:t>Στη Σουηδία </a:t>
            </a:r>
            <a:r>
              <a:rPr lang="el-GR" sz="2000" b="1" dirty="0"/>
              <a:t>δεν κατηγοριοποιούν τους μαθητές, ούτε χρησιμοποιούν τα ψυχομετρικά τεστ.</a:t>
            </a:r>
          </a:p>
          <a:p>
            <a:pPr algn="ctr">
              <a:buFontTx/>
              <a:buBlip>
                <a:blip r:embed="rId2"/>
              </a:buBlip>
              <a:defRPr/>
            </a:pPr>
            <a:r>
              <a:rPr lang="el-GR" sz="2000" b="1" dirty="0"/>
              <a:t> </a:t>
            </a:r>
            <a:r>
              <a:rPr lang="el-GR" sz="2000" b="1" u="sng" dirty="0"/>
              <a:t>Στη Σκωτία </a:t>
            </a:r>
            <a:r>
              <a:rPr lang="el-GR" sz="2000" b="1" dirty="0"/>
              <a:t>κατηγοριοποιούν τους μαθητές που χρειάζονται πρόσθετη υποστήριξη σε μία ενιαία κατηγορία.</a:t>
            </a:r>
          </a:p>
          <a:p>
            <a:pPr algn="ctr">
              <a:buFontTx/>
              <a:buBlip>
                <a:blip r:embed="rId2"/>
              </a:buBlip>
              <a:defRPr/>
            </a:pPr>
            <a:r>
              <a:rPr lang="el-GR" sz="2000" b="1" dirty="0"/>
              <a:t> </a:t>
            </a:r>
            <a:r>
              <a:rPr lang="el-GR" sz="2000" b="1" u="sng" dirty="0"/>
              <a:t>Η Δανία και η Αγγλία </a:t>
            </a:r>
            <a:r>
              <a:rPr lang="el-GR" sz="2000" b="1" dirty="0"/>
              <a:t>διακρίνει μόνο τους μαθητές που έχουν σοβαρές αναπηρίες (</a:t>
            </a:r>
            <a:r>
              <a:rPr lang="el-GR" sz="2000" b="1" dirty="0" err="1"/>
              <a:t>Mitchell</a:t>
            </a:r>
            <a:r>
              <a:rPr lang="el-GR" sz="2000" b="1" dirty="0"/>
              <a:t>, 2010). </a:t>
            </a:r>
          </a:p>
          <a:p>
            <a:pPr algn="just">
              <a:defRPr/>
            </a:pPr>
            <a:r>
              <a:rPr lang="el-GR" sz="2000" b="1" i="1" dirty="0"/>
              <a:t>Μελετητές έχουν προσδιορίσει τη διαδικασία αναγνώρισης και κατηγοριοποίησης ως βασικό εμπόδιο για την εφαρμογή ενός περιεκτικού μοντέλου.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79D0B37B-A6B0-4F35-9418-7A7E286DF2D7}"/>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72F97F7E-35F9-485A-B26A-EDA030C8EDA9}"/>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AD77705B-7A4F-4965-804D-122E5D6CD80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46E1CB-F386-4E4A-88C2-C3F585E3509E}" type="slidenum">
              <a:rPr lang="en-US" altLang="el-GR">
                <a:solidFill>
                  <a:srgbClr val="898989"/>
                </a:solidFill>
                <a:latin typeface="Calibri" panose="020F0502020204030204" pitchFamily="34" charset="0"/>
              </a:rPr>
              <a:pPr eaLnBrk="1" hangingPunct="1"/>
              <a:t>16</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0554916E-9598-4935-B336-71C80FDB7C16}"/>
              </a:ext>
            </a:extLst>
          </p:cNvPr>
          <p:cNvSpPr/>
          <p:nvPr/>
        </p:nvSpPr>
        <p:spPr>
          <a:xfrm>
            <a:off x="323850" y="1146175"/>
            <a:ext cx="8577263" cy="3552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buFontTx/>
              <a:buBlip>
                <a:blip r:embed="rId2"/>
              </a:buBlip>
              <a:defRPr/>
            </a:pPr>
            <a:r>
              <a:rPr lang="el-GR" sz="2000" b="1" dirty="0"/>
              <a:t>Στον Καναδά σπανίως χρησιμοποιούν ψυχομετρικά τεστ και αντί αυτών ορίζουν μια επιτροπή στο σχολείο, με μέλη του σχολείου και επαγγελματίες που τους  συμβουλεύουν και υποστηρίζουν τους εκπαιδευτικούς να εστιάσουν στις ανάγκες των μαθητών και να καθορίσουν τους στόχους για την ακαδημαϊκή τους πρόοδο. </a:t>
            </a:r>
          </a:p>
          <a:p>
            <a:pPr algn="just">
              <a:buFontTx/>
              <a:buBlip>
                <a:blip r:embed="rId2"/>
              </a:buBlip>
              <a:defRPr/>
            </a:pPr>
            <a:r>
              <a:rPr lang="el-GR" sz="2000" b="1" dirty="0"/>
              <a:t>Οι συζητήσεις για τις στρατηγικές διδασκαλίας μπορούν να βοηθήσουν τους εκπαιδευτικούς να ενσωματώσουν στην εκπαιδευτική πράξη μεθόδους για να εξασφαλίσουν την κάλυψη των ιδιαίτερων αναγκών των παιδιών με αναπηρία.</a:t>
            </a:r>
          </a:p>
          <a:p>
            <a:pPr algn="just">
              <a:buFontTx/>
              <a:buBlip>
                <a:blip r:embed="rId2"/>
              </a:buBlip>
              <a:defRPr/>
            </a:pPr>
            <a:r>
              <a:rPr lang="el-GR" sz="2000" b="1" dirty="0"/>
              <a:t> </a:t>
            </a:r>
            <a:r>
              <a:rPr lang="el-GR" sz="2000" b="1" dirty="0">
                <a:solidFill>
                  <a:srgbClr val="FF8225"/>
                </a:solidFill>
              </a:rPr>
              <a:t>"Οι εκπαιδευτικοί δεν χρειάζεται κλινική διάγνωση, χρειάζονται πρακτικές λύσεις και στρατηγικές» </a:t>
            </a:r>
            <a:r>
              <a:rPr lang="el-GR" sz="2000" b="1" dirty="0"/>
              <a:t>(</a:t>
            </a:r>
            <a:r>
              <a:rPr lang="en-US" sz="2000" b="1" dirty="0"/>
              <a:t>Porter</a:t>
            </a:r>
            <a:r>
              <a:rPr lang="el-GR" sz="2000" b="1" dirty="0"/>
              <a:t>, 2013).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4CC933F1-10A5-4996-B618-EFA4C871BD65}"/>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447AFA38-9890-4911-80AE-5C77C52B9F91}"/>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9D9D5A58-9B17-4445-B066-6FBBD6495F3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31B2841-2E2F-4454-9F2B-4EE6F58143F7}" type="slidenum">
              <a:rPr lang="en-US" altLang="el-GR">
                <a:solidFill>
                  <a:srgbClr val="898989"/>
                </a:solidFill>
                <a:latin typeface="Calibri" panose="020F0502020204030204" pitchFamily="34" charset="0"/>
              </a:rPr>
              <a:pPr eaLnBrk="1" hangingPunct="1"/>
              <a:t>17</a:t>
            </a:fld>
            <a:endParaRPr lang="en-US" altLang="el-GR">
              <a:solidFill>
                <a:srgbClr val="898989"/>
              </a:solidFill>
              <a:latin typeface="Calibri" panose="020F0502020204030204" pitchFamily="34" charset="0"/>
            </a:endParaRPr>
          </a:p>
        </p:txBody>
      </p:sp>
      <p:sp>
        <p:nvSpPr>
          <p:cNvPr id="22533" name="Rectangle 1">
            <a:extLst>
              <a:ext uri="{FF2B5EF4-FFF2-40B4-BE49-F238E27FC236}">
                <a16:creationId xmlns:a16="http://schemas.microsoft.com/office/drawing/2014/main" id="{2E1568A6-9713-41A6-8C1F-4992DC8D3A32}"/>
              </a:ext>
            </a:extLst>
          </p:cNvPr>
          <p:cNvSpPr>
            <a:spLocks noChangeArrowheads="1"/>
          </p:cNvSpPr>
          <p:nvPr/>
        </p:nvSpPr>
        <p:spPr bwMode="auto">
          <a:xfrm>
            <a:off x="173038" y="995363"/>
            <a:ext cx="869315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el-GR" altLang="el-GR" sz="2000">
                <a:cs typeface="Times New Roman" panose="02020603050405020304" pitchFamily="18" charset="0"/>
              </a:rPr>
              <a:t>Από το 2010, η έρευνα του </a:t>
            </a:r>
            <a:r>
              <a:rPr lang="en-US" altLang="el-GR" sz="2000">
                <a:cs typeface="Times New Roman" panose="02020603050405020304" pitchFamily="18" charset="0"/>
              </a:rPr>
              <a:t>Mitchell </a:t>
            </a:r>
            <a:r>
              <a:rPr lang="el-GR" altLang="el-GR" sz="2000">
                <a:cs typeface="Times New Roman" panose="02020603050405020304" pitchFamily="18" charset="0"/>
              </a:rPr>
              <a:t>εστίασε στις επιπτώσεις στη μάθησης των μαθητών όταν αυτοί ομαδοποιούνται με βάση τις ικανότητες και όταν παρακολουθούν εξατομικευμένη διδασκαλία. Δύο ήταν τα κύρια αποτελέσματα:</a:t>
            </a:r>
            <a:endParaRPr lang="el-GR" altLang="el-GR" sz="2000"/>
          </a:p>
          <a:p>
            <a:pPr algn="just">
              <a:buFont typeface="Wingdings" panose="05000000000000000000" pitchFamily="2" charset="2"/>
              <a:buChar char="ü"/>
            </a:pPr>
            <a:r>
              <a:rPr lang="el-GR" altLang="el-GR" sz="2000">
                <a:solidFill>
                  <a:srgbClr val="FF0000"/>
                </a:solidFill>
                <a:cs typeface="Times New Roman" panose="02020603050405020304" pitchFamily="18" charset="0"/>
              </a:rPr>
              <a:t>Η έρευνα για την ομαδοποίηση βάση ικανοτήτων </a:t>
            </a:r>
            <a:r>
              <a:rPr lang="el-GR" altLang="el-GR" sz="2000">
                <a:cs typeface="Times New Roman" panose="02020603050405020304" pitchFamily="18" charset="0"/>
              </a:rPr>
              <a:t>δείχνει ότι, συνολικά, έχει ελάχιστη ή καμία σημαντική επίδραση στην επίδοση των μαθητών, αν και οι μαθητές με υψηλές επιδόσεις φαίνεται να επωφελούνται περισσότερο από ό, τι οι μαθητές με χαμηλές επιδόσεις, οι οποίοι αισθάνονται μειονεκτικά που τοποθετούνται σε ομάδες χαμηλής ικανότητας.</a:t>
            </a:r>
            <a:endParaRPr lang="el-GR" altLang="el-GR" sz="2000"/>
          </a:p>
          <a:p>
            <a:pPr algn="just">
              <a:buFont typeface="Wingdings" panose="05000000000000000000" pitchFamily="2" charset="2"/>
              <a:buChar char="ü"/>
            </a:pPr>
            <a:r>
              <a:rPr lang="el-GR" altLang="el-GR" sz="2000">
                <a:cs typeface="Times New Roman" panose="02020603050405020304" pitchFamily="18" charset="0"/>
              </a:rPr>
              <a:t> Παραδόξως, </a:t>
            </a:r>
            <a:r>
              <a:rPr lang="el-GR" altLang="el-GR" sz="2000" b="1">
                <a:solidFill>
                  <a:srgbClr val="FF0000"/>
                </a:solidFill>
                <a:cs typeface="Times New Roman" panose="02020603050405020304" pitchFamily="18" charset="0"/>
              </a:rPr>
              <a:t>η εξατομικευμένη διδασκαλία </a:t>
            </a:r>
            <a:r>
              <a:rPr lang="el-GR" altLang="el-GR" sz="2000">
                <a:cs typeface="Times New Roman" panose="02020603050405020304" pitchFamily="18" charset="0"/>
              </a:rPr>
              <a:t>έχει μικρό αντίκτυπο στα επίτευγμα παιδιών, γεγονός που υποδηλώνει ότι το κοινωνικό πλαίσιο της τάξης αποτελεί σημαντικό παράγοντα για την εκμάθηση.</a:t>
            </a:r>
            <a:endParaRPr lang="el-GR" altLang="el-GR" sz="2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8D685F0-FCFA-4316-B5F8-56FD8CD0ABA0}"/>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CF82F741-765F-4F6F-96C7-69F2611B8334}"/>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62869835-0042-48FE-A9BB-09D5A76B5E8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984C70B-D2E7-4C12-AD82-A04298090731}" type="slidenum">
              <a:rPr lang="en-US" altLang="el-GR">
                <a:solidFill>
                  <a:srgbClr val="898989"/>
                </a:solidFill>
                <a:latin typeface="Calibri" panose="020F0502020204030204" pitchFamily="34" charset="0"/>
              </a:rPr>
              <a:pPr eaLnBrk="1" hangingPunct="1"/>
              <a:t>18</a:t>
            </a:fld>
            <a:endParaRPr lang="en-US" altLang="el-GR">
              <a:solidFill>
                <a:srgbClr val="898989"/>
              </a:solidFill>
              <a:latin typeface="Calibri" panose="020F0502020204030204" pitchFamily="34" charset="0"/>
            </a:endParaRPr>
          </a:p>
        </p:txBody>
      </p:sp>
      <p:sp>
        <p:nvSpPr>
          <p:cNvPr id="52225" name="Rectangle 1">
            <a:extLst>
              <a:ext uri="{FF2B5EF4-FFF2-40B4-BE49-F238E27FC236}">
                <a16:creationId xmlns:a16="http://schemas.microsoft.com/office/drawing/2014/main" id="{B0C6F3B8-FAF6-4836-AFBE-DB727466DFEB}"/>
              </a:ext>
            </a:extLst>
          </p:cNvPr>
          <p:cNvSpPr>
            <a:spLocks noChangeArrowheads="1"/>
          </p:cNvSpPr>
          <p:nvPr/>
        </p:nvSpPr>
        <p:spPr bwMode="auto">
          <a:xfrm>
            <a:off x="185738" y="1019175"/>
            <a:ext cx="8807450" cy="3784600"/>
          </a:xfrm>
          <a:prstGeom prst="rect">
            <a:avLst/>
          </a:prstGeom>
          <a:noFill/>
          <a:ln w="57150">
            <a:solidFill>
              <a:schemeClr val="accent6">
                <a:lumMod val="50000"/>
              </a:schemeClr>
            </a:solidFill>
            <a:miter lim="800000"/>
            <a:headEnd/>
            <a:tailEnd/>
          </a:ln>
          <a:effectLst/>
        </p:spPr>
        <p:txBody>
          <a:bodyPr anchor="ctr">
            <a:spAutoFit/>
          </a:bodyPr>
          <a:lstStyle/>
          <a:p>
            <a:pPr algn="just" eaLnBrk="0" hangingPunct="0">
              <a:defRPr/>
            </a:pPr>
            <a:r>
              <a:rPr lang="el-GR" sz="2400">
                <a:latin typeface="Arial" charset="0"/>
                <a:cs typeface="Times New Roman" pitchFamily="18" charset="0"/>
              </a:rPr>
              <a:t>Βιβλιογραφικά αναφέρεται ακόμη ότι, οι μαθητές χωρίς ειδικές εκπαιδευτικές ανάγκες που εκπαιδεύτηκαν σε τάξεις συμπερίληψης </a:t>
            </a:r>
            <a:r>
              <a:rPr lang="el-GR" sz="2400">
                <a:solidFill>
                  <a:srgbClr val="C00000"/>
                </a:solidFill>
                <a:latin typeface="Arial" charset="0"/>
                <a:cs typeface="Times New Roman" pitchFamily="18" charset="0"/>
              </a:rPr>
              <a:t>δεν φάνηκε να αντιμετωπίζουν οποιοδήποτε δυσκολία με  το να διδάσκονται παράλληλα με τους μαθητές με ειδικές εκπαιδευτικές ανάγκες</a:t>
            </a:r>
            <a:r>
              <a:rPr lang="el-GR" sz="2400">
                <a:latin typeface="Arial" charset="0"/>
                <a:cs typeface="Times New Roman" pitchFamily="18" charset="0"/>
              </a:rPr>
              <a:t> (Ruijs, Van der Veen &amp; Peetsma, 2010). </a:t>
            </a:r>
          </a:p>
          <a:p>
            <a:pPr algn="just" eaLnBrk="0" hangingPunct="0">
              <a:defRPr/>
            </a:pPr>
            <a:r>
              <a:rPr lang="el-GR" sz="2400">
                <a:latin typeface="Arial" charset="0"/>
                <a:cs typeface="Times New Roman" pitchFamily="18" charset="0"/>
              </a:rPr>
              <a:t>Οι μαθητές με ειδικές εκπαιδευτικές ανάγκες που είχαν διδαχθεί μαζί με τους συμμαθητές τους είχαν περισσότερες πιθανότητες </a:t>
            </a:r>
            <a:r>
              <a:rPr lang="el-GR" sz="2400" u="sng">
                <a:latin typeface="Arial" charset="0"/>
                <a:cs typeface="Times New Roman" pitchFamily="18" charset="0"/>
              </a:rPr>
              <a:t>να βρουν απασχόληση και να είναι οικονομικά ανεξάρτητη μετά το σχολείο </a:t>
            </a:r>
            <a:r>
              <a:rPr lang="el-GR" sz="2400">
                <a:latin typeface="Arial" charset="0"/>
                <a:cs typeface="Times New Roman" pitchFamily="18" charset="0"/>
              </a:rPr>
              <a:t>(Myklebust &amp; Batevik, 2009).</a:t>
            </a:r>
            <a:endParaRPr lang="el-GR" sz="2400">
              <a:latin typeface="Arial" charset="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A207AEE4-7E9B-4288-9DC3-379DD788F936}"/>
              </a:ext>
            </a:extLst>
          </p:cNvPr>
          <p:cNvSpPr>
            <a:spLocks noGrp="1"/>
          </p:cNvSpPr>
          <p:nvPr>
            <p:ph type="title"/>
          </p:nvPr>
        </p:nvSpPr>
        <p:spPr>
          <a:xfrm>
            <a:off x="509588" y="223838"/>
            <a:ext cx="8258175" cy="763587"/>
          </a:xfrm>
        </p:spPr>
        <p:txBody>
          <a:bodyPr>
            <a:normAutofit fontScale="90000"/>
          </a:bodyPr>
          <a:lstStyle/>
          <a:p>
            <a:pPr>
              <a:defRPr/>
            </a:pPr>
            <a:r>
              <a:rPr lang="el-GR" b="1" dirty="0">
                <a:solidFill>
                  <a:srgbClr val="0070C0"/>
                </a:solidFill>
              </a:rPr>
              <a:t>Επιτυχημένα  Μοντέλα για τη Συμπεριληπτική Εκπαίδευση</a:t>
            </a:r>
            <a:endParaRPr lang="el-GR" dirty="0">
              <a:solidFill>
                <a:srgbClr val="0070C0"/>
              </a:solidFill>
            </a:endParaRPr>
          </a:p>
        </p:txBody>
      </p:sp>
      <p:sp>
        <p:nvSpPr>
          <p:cNvPr id="3" name="2 - Θέση περιεχομένου">
            <a:extLst>
              <a:ext uri="{FF2B5EF4-FFF2-40B4-BE49-F238E27FC236}">
                <a16:creationId xmlns:a16="http://schemas.microsoft.com/office/drawing/2014/main" id="{1DFF639C-C21C-4A1A-8B56-FE6C7225FA5A}"/>
              </a:ext>
            </a:extLst>
          </p:cNvPr>
          <p:cNvSpPr>
            <a:spLocks noGrp="1"/>
          </p:cNvSpPr>
          <p:nvPr>
            <p:ph idx="1"/>
          </p:nvPr>
        </p:nvSpPr>
        <p:spPr>
          <a:xfrm>
            <a:off x="509588" y="1143000"/>
            <a:ext cx="8243887" cy="3598863"/>
          </a:xfrm>
        </p:spPr>
        <p:txBody>
          <a:bodyPr/>
          <a:lstStyle/>
          <a:p>
            <a:pPr algn="just">
              <a:buFont typeface="Arial" charset="0"/>
              <a:buChar char="•"/>
              <a:defRPr/>
            </a:pPr>
            <a:r>
              <a:rPr lang="el-GR" sz="2000" dirty="0"/>
              <a:t>Χρειάστηκε έρευνα πάνω από είκοσι πέντε χρόνια για τη δημιουργία ενός καθοδηγητικού και συμβουλευτικού μοντέλου που βασίστηκε σε δομημένα δεδομένα ομάδας. </a:t>
            </a:r>
            <a:endParaRPr lang="en-US" sz="2000" dirty="0"/>
          </a:p>
          <a:p>
            <a:pPr algn="just">
              <a:buFont typeface="Arial" charset="0"/>
              <a:buChar char="•"/>
              <a:defRPr/>
            </a:pPr>
            <a:r>
              <a:rPr lang="el-GR" sz="2000" dirty="0"/>
              <a:t>Ο πυρήνας του συστήματος περιλαμβάνει όλους τους ανθρώπινους πόρους, συμπεριλαμβανομένων</a:t>
            </a:r>
            <a:r>
              <a:rPr lang="en-US" sz="2000" dirty="0"/>
              <a:t>:</a:t>
            </a:r>
          </a:p>
          <a:p>
            <a:pPr algn="just">
              <a:buFont typeface="Wingdings" pitchFamily="2" charset="2"/>
              <a:buChar char="ü"/>
              <a:defRPr/>
            </a:pPr>
            <a:r>
              <a:rPr lang="el-GR" sz="2000" dirty="0"/>
              <a:t> των δασκάλων της τάξης, </a:t>
            </a:r>
            <a:endParaRPr lang="en-US" sz="2000" dirty="0"/>
          </a:p>
          <a:p>
            <a:pPr algn="just">
              <a:buFont typeface="Wingdings" pitchFamily="2" charset="2"/>
              <a:buChar char="ü"/>
              <a:defRPr/>
            </a:pPr>
            <a:r>
              <a:rPr lang="el-GR" sz="2000" dirty="0"/>
              <a:t>τους διευθυντές, </a:t>
            </a:r>
            <a:endParaRPr lang="en-US" sz="2000" dirty="0"/>
          </a:p>
          <a:p>
            <a:pPr algn="just">
              <a:buFont typeface="Wingdings" pitchFamily="2" charset="2"/>
              <a:buChar char="ü"/>
              <a:defRPr/>
            </a:pPr>
            <a:r>
              <a:rPr lang="el-GR" sz="2000" dirty="0"/>
              <a:t>τους ειδικούς παιδαγωγούς, </a:t>
            </a:r>
            <a:endParaRPr lang="en-US" sz="2000" dirty="0"/>
          </a:p>
          <a:p>
            <a:pPr algn="just">
              <a:buFont typeface="Wingdings" pitchFamily="2" charset="2"/>
              <a:buChar char="ü"/>
              <a:defRPr/>
            </a:pPr>
            <a:r>
              <a:rPr lang="el-GR" sz="2000" dirty="0"/>
              <a:t>τους ψυχολόγους</a:t>
            </a:r>
            <a:endParaRPr lang="en-US" sz="2000" dirty="0"/>
          </a:p>
          <a:p>
            <a:pPr algn="just">
              <a:buFont typeface="Wingdings" pitchFamily="2" charset="2"/>
              <a:buChar char="ü"/>
              <a:defRPr/>
            </a:pPr>
            <a:r>
              <a:rPr lang="el-GR" sz="2000" dirty="0"/>
              <a:t> και τους κοινωνικούς λειτουργούς. </a:t>
            </a:r>
          </a:p>
        </p:txBody>
      </p:sp>
      <p:sp>
        <p:nvSpPr>
          <p:cNvPr id="4" name="3 - Θέση ημερομηνίας">
            <a:extLst>
              <a:ext uri="{FF2B5EF4-FFF2-40B4-BE49-F238E27FC236}">
                <a16:creationId xmlns:a16="http://schemas.microsoft.com/office/drawing/2014/main" id="{537825FC-0361-45B3-A839-BBF60F5732FE}"/>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D1C51400-CF33-44D0-9A66-FB6FB4B4CD59}"/>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599304F3-2779-4BE8-8560-633C9C2B663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E2528DD-6117-4A13-968D-82D0CEE9F1CA}" type="slidenum">
              <a:rPr lang="en-US" altLang="el-GR">
                <a:solidFill>
                  <a:srgbClr val="898989"/>
                </a:solidFill>
                <a:latin typeface="Calibri" panose="020F0502020204030204" pitchFamily="34" charset="0"/>
              </a:rPr>
              <a:pPr eaLnBrk="1" hangingPunct="1"/>
              <a:t>19</a:t>
            </a:fld>
            <a:endParaRPr lang="en-US" altLang="el-GR">
              <a:solidFill>
                <a:srgbClr val="898989"/>
              </a:solidFill>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B0CC5-9A5E-4378-AA51-878757CE9C59}"/>
              </a:ext>
            </a:extLst>
          </p:cNvPr>
          <p:cNvSpPr>
            <a:spLocks noGrp="1"/>
          </p:cNvSpPr>
          <p:nvPr>
            <p:ph type="title"/>
          </p:nvPr>
        </p:nvSpPr>
        <p:spPr>
          <a:xfrm>
            <a:off x="509588" y="223838"/>
            <a:ext cx="8258175" cy="763587"/>
          </a:xfrm>
        </p:spPr>
        <p:txBody>
          <a:bodyPr rtlCol="0"/>
          <a:lstStyle/>
          <a:p>
            <a:pPr algn="ctr" eaLnBrk="1" fontAlgn="auto" hangingPunct="1">
              <a:spcAft>
                <a:spcPts val="0"/>
              </a:spcAft>
              <a:defRPr/>
            </a:pPr>
            <a:r>
              <a:rPr lang="el-GR" dirty="0"/>
              <a:t>               Εισαγωγή</a:t>
            </a:r>
            <a:endParaRPr lang="en-US" dirty="0"/>
          </a:p>
        </p:txBody>
      </p:sp>
      <p:sp>
        <p:nvSpPr>
          <p:cNvPr id="3" name="Content Placeholder 2">
            <a:extLst>
              <a:ext uri="{FF2B5EF4-FFF2-40B4-BE49-F238E27FC236}">
                <a16:creationId xmlns:a16="http://schemas.microsoft.com/office/drawing/2014/main" id="{6009DEE1-3E79-4873-B23E-85BAD50465D5}"/>
              </a:ext>
            </a:extLst>
          </p:cNvPr>
          <p:cNvSpPr>
            <a:spLocks noGrp="1"/>
          </p:cNvSpPr>
          <p:nvPr>
            <p:ph idx="1"/>
          </p:nvPr>
        </p:nvSpPr>
        <p:spPr>
          <a:xfrm>
            <a:off x="509588" y="1143000"/>
            <a:ext cx="8243887" cy="3598863"/>
          </a:xfrm>
        </p:spPr>
        <p:txBody>
          <a:bodyPr rtlCol="0">
            <a:normAutofit fontScale="70000" lnSpcReduction="20000"/>
          </a:bodyPr>
          <a:lstStyle/>
          <a:p>
            <a:pPr algn="just">
              <a:buFont typeface="Arial" charset="0"/>
              <a:buChar char="•"/>
              <a:defRPr/>
            </a:pPr>
            <a:r>
              <a:rPr lang="el-GR" dirty="0"/>
              <a:t>Οι αλλαγές στην ειδική εκπαιδευτική πολιτική και οι σχετικές διατάξεις έχουν αλλάξει τον τρόπο που τα παιδιά με ειδικές εκπαιδευτικές ανάγκες εκπαιδεύονται (</a:t>
            </a:r>
            <a:r>
              <a:rPr lang="en-US" dirty="0"/>
              <a:t>Griffin</a:t>
            </a:r>
            <a:r>
              <a:rPr lang="el-GR" dirty="0"/>
              <a:t> &amp; </a:t>
            </a:r>
            <a:r>
              <a:rPr lang="en-US" dirty="0" err="1"/>
              <a:t>Shevlin</a:t>
            </a:r>
            <a:r>
              <a:rPr lang="el-GR" dirty="0"/>
              <a:t>, 2011). </a:t>
            </a:r>
          </a:p>
          <a:p>
            <a:pPr algn="just">
              <a:buFont typeface="Arial" charset="0"/>
              <a:buChar char="•"/>
              <a:defRPr/>
            </a:pPr>
            <a:r>
              <a:rPr lang="el-GR" dirty="0"/>
              <a:t>Σε πολλές χώρες η προσπάθεια να επιτευχθεί ένα περιεκτικό σύστημα είχε ως αποτέλεσμα </a:t>
            </a:r>
            <a:r>
              <a:rPr lang="el-GR" b="1" dirty="0">
                <a:solidFill>
                  <a:srgbClr val="FF8225"/>
                </a:solidFill>
              </a:rPr>
              <a:t>την εκπαίδευση των μαθητών με ειδικές εκπαιδευτικές ανάγκες ή αναπηρία στο γενικό σχολείο και μείωση του αριθμού των μαθητών που φοιτούν σε ειδικά σχολεία </a:t>
            </a:r>
            <a:r>
              <a:rPr lang="el-GR" dirty="0"/>
              <a:t>(</a:t>
            </a:r>
            <a:r>
              <a:rPr lang="el-GR" dirty="0" err="1"/>
              <a:t>Pijl</a:t>
            </a:r>
            <a:r>
              <a:rPr lang="el-GR" dirty="0"/>
              <a:t>, </a:t>
            </a:r>
            <a:r>
              <a:rPr lang="el-GR" dirty="0" err="1"/>
              <a:t>Meijer</a:t>
            </a:r>
            <a:r>
              <a:rPr lang="el-GR" dirty="0"/>
              <a:t> &amp; </a:t>
            </a:r>
            <a:r>
              <a:rPr lang="el-GR" dirty="0" err="1"/>
              <a:t>Hegarty</a:t>
            </a:r>
            <a:r>
              <a:rPr lang="el-GR" dirty="0"/>
              <a:t>, 1977).</a:t>
            </a:r>
          </a:p>
          <a:p>
            <a:pPr algn="just">
              <a:buFont typeface="Arial" charset="0"/>
              <a:buChar char="•"/>
              <a:defRPr/>
            </a:pPr>
            <a:r>
              <a:rPr lang="el-GR" dirty="0"/>
              <a:t> </a:t>
            </a:r>
            <a:r>
              <a:rPr lang="el-GR" b="1" dirty="0">
                <a:solidFill>
                  <a:srgbClr val="C00000"/>
                </a:solidFill>
              </a:rPr>
              <a:t>Όλοι οι εκπαιδευτικοί του σχολείου </a:t>
            </a:r>
            <a:r>
              <a:rPr lang="el-GR" dirty="0"/>
              <a:t>θα πρέπει να συμμετέχουν στην ανάπτυξη των ειδικών συνθηκών (διαμόρφωση εκπαιδευτικής πολιτικής για την ένταξη) και να έχουν πλήρη επίγνωση των διαδικασιών της τάξης για τον εντοπισμό, την αξιολόγηση και την πρόβλεψη για τα παιδιά με ειδικές εκπαιδευτικές ανάγκες (</a:t>
            </a:r>
            <a:r>
              <a:rPr lang="en-US" dirty="0"/>
              <a:t>Gross</a:t>
            </a:r>
            <a:r>
              <a:rPr lang="el-GR" dirty="0"/>
              <a:t>, 2002).</a:t>
            </a:r>
          </a:p>
          <a:p>
            <a:pPr algn="just" eaLnBrk="1" fontAlgn="auto" hangingPunct="1">
              <a:spcAft>
                <a:spcPts val="0"/>
              </a:spcAft>
              <a:defRPr/>
            </a:pPr>
            <a:endParaRPr lang="en-US" dirty="0"/>
          </a:p>
        </p:txBody>
      </p:sp>
      <p:sp>
        <p:nvSpPr>
          <p:cNvPr id="4" name="3 - Θέση ημερομηνίας">
            <a:extLst>
              <a:ext uri="{FF2B5EF4-FFF2-40B4-BE49-F238E27FC236}">
                <a16:creationId xmlns:a16="http://schemas.microsoft.com/office/drawing/2014/main" id="{D1B0C103-3117-48EF-B200-B40A9663E424}"/>
              </a:ext>
            </a:extLst>
          </p:cNvPr>
          <p:cNvSpPr>
            <a:spLocks noGrp="1"/>
          </p:cNvSpPr>
          <p:nvPr>
            <p:ph type="dt" sz="quarter" idx="10"/>
          </p:nvPr>
        </p:nvSpPr>
        <p:spPr/>
        <p:txBody>
          <a:bodyPr/>
          <a:lstStyle/>
          <a:p>
            <a:pPr>
              <a:defRPr/>
            </a:pPr>
            <a:fld id="{FE0E0AF3-B562-45EE-A160-2E13A07834BD}" type="datetime1">
              <a:rPr lang="en-US"/>
              <a:pPr>
                <a:defRPr/>
              </a:pPr>
              <a:t>12/22/2019</a:t>
            </a:fld>
            <a:endParaRPr lang="en-US"/>
          </a:p>
        </p:txBody>
      </p:sp>
      <p:sp>
        <p:nvSpPr>
          <p:cNvPr id="5" name="4 - Θέση αριθμού διαφάνειας">
            <a:extLst>
              <a:ext uri="{FF2B5EF4-FFF2-40B4-BE49-F238E27FC236}">
                <a16:creationId xmlns:a16="http://schemas.microsoft.com/office/drawing/2014/main" id="{468E45C2-A97B-4273-A192-3D19F12E0FA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32DF92-CBF5-433A-9973-6EFA80E26DF7}" type="slidenum">
              <a:rPr lang="en-US" altLang="el-GR">
                <a:solidFill>
                  <a:srgbClr val="898989"/>
                </a:solidFill>
                <a:latin typeface="Calibri" panose="020F0502020204030204" pitchFamily="34" charset="0"/>
              </a:rPr>
              <a:pPr eaLnBrk="1" hangingPunct="1"/>
              <a:t>2</a:t>
            </a:fld>
            <a:endParaRPr lang="en-US" altLang="el-GR">
              <a:solidFill>
                <a:srgbClr val="898989"/>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BC6F6F24-445C-41A7-AD2E-685A8027C0B5}"/>
              </a:ext>
            </a:extLst>
          </p:cNvPr>
          <p:cNvSpPr>
            <a:spLocks noGrp="1"/>
          </p:cNvSpPr>
          <p:nvPr>
            <p:ph type="ftr" sz="quarter" idx="11"/>
          </p:nvPr>
        </p:nvSpPr>
        <p:spPr/>
        <p:txBody>
          <a:bodyPr/>
          <a:lstStyle/>
          <a:p>
            <a:pPr>
              <a:defRPr/>
            </a:pPr>
            <a:r>
              <a:rPr lang="el-GR"/>
              <a:t>Παναγιώτα Στράτη</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CC0B6A1A-108C-44FF-ADE1-E69D2C70A62B}"/>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45085087-86EB-409C-A4EE-E2B053BD3870}"/>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91714B33-EB79-4F1E-BAA9-F402EAF6E5C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D1C3398-4A27-457C-8E57-0D8CF07C8B5C}" type="slidenum">
              <a:rPr lang="en-US" altLang="el-GR">
                <a:solidFill>
                  <a:srgbClr val="898989"/>
                </a:solidFill>
                <a:latin typeface="Calibri" panose="020F0502020204030204" pitchFamily="34" charset="0"/>
              </a:rPr>
              <a:pPr eaLnBrk="1" hangingPunct="1"/>
              <a:t>20</a:t>
            </a:fld>
            <a:endParaRPr lang="en-US" altLang="el-GR">
              <a:solidFill>
                <a:srgbClr val="898989"/>
              </a:solidFill>
              <a:latin typeface="Calibri" panose="020F0502020204030204" pitchFamily="34" charset="0"/>
            </a:endParaRPr>
          </a:p>
        </p:txBody>
      </p:sp>
      <p:sp>
        <p:nvSpPr>
          <p:cNvPr id="25605" name="Rectangle 1">
            <a:extLst>
              <a:ext uri="{FF2B5EF4-FFF2-40B4-BE49-F238E27FC236}">
                <a16:creationId xmlns:a16="http://schemas.microsoft.com/office/drawing/2014/main" id="{4E89FEE6-6B26-4C42-AAF9-A06F12BAFD7B}"/>
              </a:ext>
            </a:extLst>
          </p:cNvPr>
          <p:cNvSpPr>
            <a:spLocks noChangeArrowheads="1"/>
          </p:cNvSpPr>
          <p:nvPr/>
        </p:nvSpPr>
        <p:spPr bwMode="auto">
          <a:xfrm>
            <a:off x="0" y="1041400"/>
            <a:ext cx="91440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buFontTx/>
              <a:buBlip>
                <a:blip r:embed="rId2"/>
              </a:buBlip>
            </a:pPr>
            <a:r>
              <a:rPr lang="el-GR" altLang="el-GR" sz="2200">
                <a:latin typeface="Times New Roman" panose="02020603050405020304" pitchFamily="18" charset="0"/>
                <a:cs typeface="Calibri" panose="020F0502020204030204" pitchFamily="34" charset="0"/>
              </a:rPr>
              <a:t>Η ομάδα αυτή εκπαιδεύεται, συνεργάζεται, επιλύει προβλήματα και έχει ως κύρια διαδικασία την παροχή υπηρεσιών. </a:t>
            </a:r>
            <a:endParaRPr lang="en-US" altLang="el-GR" sz="2200">
              <a:latin typeface="Times New Roman" panose="02020603050405020304" pitchFamily="18" charset="0"/>
              <a:cs typeface="Calibri" panose="020F0502020204030204" pitchFamily="34" charset="0"/>
            </a:endParaRPr>
          </a:p>
          <a:p>
            <a:pPr algn="just">
              <a:buFontTx/>
              <a:buBlip>
                <a:blip r:embed="rId2"/>
              </a:buBlip>
            </a:pPr>
            <a:r>
              <a:rPr lang="el-GR" altLang="el-GR" sz="2200">
                <a:latin typeface="Times New Roman" panose="02020603050405020304" pitchFamily="18" charset="0"/>
                <a:cs typeface="Calibri" panose="020F0502020204030204" pitchFamily="34" charset="0"/>
              </a:rPr>
              <a:t>Μόλις τα μέλη της ομάδας εκπαιδευτούν, λειτουργούν σε ρόλο υπεύθυνου περίπτωσης (</a:t>
            </a:r>
            <a:r>
              <a:rPr lang="en-US" altLang="el-GR" sz="2200">
                <a:latin typeface="Times New Roman" panose="02020603050405020304" pitchFamily="18" charset="0"/>
                <a:cs typeface="Calibri" panose="020F0502020204030204" pitchFamily="34" charset="0"/>
              </a:rPr>
              <a:t>Case Manager</a:t>
            </a:r>
            <a:r>
              <a:rPr lang="el-GR" altLang="el-GR" sz="2200">
                <a:latin typeface="Times New Roman" panose="02020603050405020304" pitchFamily="18" charset="0"/>
                <a:cs typeface="Calibri" panose="020F0502020204030204" pitchFamily="34" charset="0"/>
              </a:rPr>
              <a:t>), οι οποίοι συνεργάζονται με τους δασκάλους των σχολείων. </a:t>
            </a:r>
            <a:endParaRPr lang="en-US" altLang="el-GR" sz="2200">
              <a:latin typeface="Times New Roman" panose="02020603050405020304" pitchFamily="18" charset="0"/>
              <a:cs typeface="Calibri" panose="020F0502020204030204" pitchFamily="34" charset="0"/>
            </a:endParaRPr>
          </a:p>
          <a:p>
            <a:pPr algn="just">
              <a:buFontTx/>
              <a:buBlip>
                <a:blip r:embed="rId2"/>
              </a:buBlip>
            </a:pPr>
            <a:r>
              <a:rPr lang="el-GR" altLang="el-GR" sz="2200">
                <a:latin typeface="Times New Roman" panose="02020603050405020304" pitchFamily="18" charset="0"/>
                <a:cs typeface="Calibri" panose="020F0502020204030204" pitchFamily="34" charset="0"/>
              </a:rPr>
              <a:t>Το μοντέλο παροχής υπηρεσιών δεν μειώνει το ρόλο εξειδικευμένων υπηρεσιών.</a:t>
            </a:r>
            <a:endParaRPr lang="en-US" altLang="el-GR" sz="2200">
              <a:latin typeface="Times New Roman" panose="02020603050405020304" pitchFamily="18" charset="0"/>
              <a:cs typeface="Calibri" panose="020F0502020204030204" pitchFamily="34" charset="0"/>
            </a:endParaRPr>
          </a:p>
          <a:p>
            <a:pPr algn="just">
              <a:buFontTx/>
              <a:buBlip>
                <a:blip r:embed="rId2"/>
              </a:buBlip>
            </a:pPr>
            <a:r>
              <a:rPr lang="el-GR" altLang="el-GR" sz="2200">
                <a:latin typeface="Times New Roman" panose="02020603050405020304" pitchFamily="18" charset="0"/>
                <a:cs typeface="Calibri" panose="020F0502020204030204" pitchFamily="34" charset="0"/>
              </a:rPr>
              <a:t> </a:t>
            </a:r>
            <a:r>
              <a:rPr lang="el-GR" altLang="el-GR" sz="2200" b="1">
                <a:solidFill>
                  <a:srgbClr val="C00000"/>
                </a:solidFill>
                <a:latin typeface="Times New Roman" panose="02020603050405020304" pitchFamily="18" charset="0"/>
                <a:cs typeface="Calibri" panose="020F0502020204030204" pitchFamily="34" charset="0"/>
              </a:rPr>
              <a:t>Πάνω από 500 σχολεία στις Ηνωμένες Πολιτείες υποστηρίζονται από το συγκεκριμένο δίκτυο. </a:t>
            </a:r>
            <a:endParaRPr lang="en-US" altLang="el-GR" sz="2200" b="1">
              <a:solidFill>
                <a:srgbClr val="C00000"/>
              </a:solidFill>
              <a:latin typeface="Times New Roman" panose="02020603050405020304" pitchFamily="18" charset="0"/>
              <a:cs typeface="Calibri" panose="020F0502020204030204" pitchFamily="34" charset="0"/>
            </a:endParaRPr>
          </a:p>
          <a:p>
            <a:pPr algn="just">
              <a:buFontTx/>
              <a:buBlip>
                <a:blip r:embed="rId2"/>
              </a:buBlip>
            </a:pPr>
            <a:r>
              <a:rPr lang="el-GR" altLang="el-GR" sz="2200">
                <a:latin typeface="Times New Roman" panose="02020603050405020304" pitchFamily="18" charset="0"/>
                <a:cs typeface="Calibri" panose="020F0502020204030204" pitchFamily="34" charset="0"/>
              </a:rPr>
              <a:t>Το σχήμα που ακολουθεί περιγράφει </a:t>
            </a:r>
            <a:r>
              <a:rPr lang="el-GR" altLang="el-GR" sz="2200" u="sng">
                <a:latin typeface="Times New Roman" panose="02020603050405020304" pitchFamily="18" charset="0"/>
                <a:cs typeface="Calibri" panose="020F0502020204030204" pitchFamily="34" charset="0"/>
              </a:rPr>
              <a:t>το Καθοδηγητικό / Συμβουλευτικό Μοντέλο Ομάδας </a:t>
            </a:r>
            <a:r>
              <a:rPr lang="el-GR" altLang="el-GR" sz="2200">
                <a:latin typeface="Times New Roman" panose="02020603050405020304" pitchFamily="18" charset="0"/>
                <a:cs typeface="Calibri" panose="020F0502020204030204" pitchFamily="34" charset="0"/>
              </a:rPr>
              <a:t>(</a:t>
            </a:r>
            <a:r>
              <a:rPr lang="en-US" altLang="el-GR" sz="2200">
                <a:latin typeface="Times New Roman" panose="02020603050405020304" pitchFamily="18" charset="0"/>
                <a:cs typeface="Calibri" panose="020F0502020204030204" pitchFamily="34" charset="0"/>
              </a:rPr>
              <a:t>Gravois</a:t>
            </a:r>
            <a:r>
              <a:rPr lang="el-GR" altLang="el-GR" sz="2200">
                <a:latin typeface="Times New Roman" panose="02020603050405020304" pitchFamily="18" charset="0"/>
                <a:cs typeface="Calibri" panose="020F0502020204030204" pitchFamily="34" charset="0"/>
              </a:rPr>
              <a:t>, 2013 ▪ </a:t>
            </a:r>
            <a:r>
              <a:rPr lang="en-US" altLang="el-GR" sz="2200">
                <a:latin typeface="Times New Roman" panose="02020603050405020304" pitchFamily="18" charset="0"/>
                <a:cs typeface="Calibri" panose="020F0502020204030204" pitchFamily="34" charset="0"/>
              </a:rPr>
              <a:t>Parekh</a:t>
            </a:r>
            <a:r>
              <a:rPr lang="el-GR" altLang="el-GR" sz="2200">
                <a:latin typeface="Times New Roman" panose="02020603050405020304" pitchFamily="18" charset="0"/>
                <a:cs typeface="Calibri" panose="020F0502020204030204" pitchFamily="34" charset="0"/>
              </a:rPr>
              <a:t>, 2013).</a:t>
            </a:r>
            <a:endParaRPr lang="el-GR" altLang="el-GR" sz="2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19522832-423E-423E-96E6-217AC6BB4389}"/>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7968D9F5-01FC-4257-BFE2-42B89B2AE239}"/>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DBC2C4B1-9938-4660-A58A-1496B220A04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66014D2-0045-4C71-A7BF-0CFC65DD4E33}" type="slidenum">
              <a:rPr lang="en-US" altLang="el-GR">
                <a:solidFill>
                  <a:srgbClr val="898989"/>
                </a:solidFill>
                <a:latin typeface="Calibri" panose="020F0502020204030204" pitchFamily="34" charset="0"/>
              </a:rPr>
              <a:pPr eaLnBrk="1" hangingPunct="1"/>
              <a:t>21</a:t>
            </a:fld>
            <a:endParaRPr lang="en-US" altLang="el-GR">
              <a:solidFill>
                <a:srgbClr val="898989"/>
              </a:solidFill>
              <a:latin typeface="Calibri" panose="020F0502020204030204" pitchFamily="34" charset="0"/>
            </a:endParaRPr>
          </a:p>
        </p:txBody>
      </p:sp>
      <p:pic>
        <p:nvPicPr>
          <p:cNvPr id="26629" name="4 - Εικόνα" descr="C:\Users\XS\Desktop\5.jpg">
            <a:extLst>
              <a:ext uri="{FF2B5EF4-FFF2-40B4-BE49-F238E27FC236}">
                <a16:creationId xmlns:a16="http://schemas.microsoft.com/office/drawing/2014/main" id="{C47AED61-F9D9-4870-8A18-5DF5EBF110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652"/>
          <a:stretch>
            <a:fillRect/>
          </a:stretch>
        </p:blipFill>
        <p:spPr bwMode="auto">
          <a:xfrm>
            <a:off x="1238250" y="0"/>
            <a:ext cx="6354763" cy="471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0" name="5 - Ορθογώνιο">
            <a:extLst>
              <a:ext uri="{FF2B5EF4-FFF2-40B4-BE49-F238E27FC236}">
                <a16:creationId xmlns:a16="http://schemas.microsoft.com/office/drawing/2014/main" id="{327DD98E-F999-48A1-B773-842FECD9ED96}"/>
              </a:ext>
            </a:extLst>
          </p:cNvPr>
          <p:cNvSpPr>
            <a:spLocks noChangeArrowheads="1"/>
          </p:cNvSpPr>
          <p:nvPr/>
        </p:nvSpPr>
        <p:spPr bwMode="auto">
          <a:xfrm>
            <a:off x="3565525" y="0"/>
            <a:ext cx="24526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l-GR" b="1">
                <a:solidFill>
                  <a:srgbClr val="953735"/>
                </a:solidFill>
                <a:latin typeface="Times New Roman" panose="02020603050405020304" pitchFamily="18" charset="0"/>
                <a:cs typeface="Calibri" panose="020F0502020204030204" pitchFamily="34" charset="0"/>
              </a:rPr>
              <a:t>T</a:t>
            </a:r>
            <a:r>
              <a:rPr lang="el-GR" altLang="el-GR" b="1">
                <a:solidFill>
                  <a:srgbClr val="953735"/>
                </a:solidFill>
                <a:latin typeface="Times New Roman" panose="02020603050405020304" pitchFamily="18" charset="0"/>
                <a:cs typeface="Calibri" panose="020F0502020204030204" pitchFamily="34" charset="0"/>
              </a:rPr>
              <a:t>ο Καθοδηγητικό / Συμβουλευτικό Μοντέλο Ομάδας </a:t>
            </a:r>
            <a:endParaRPr lang="el-GR" altLang="el-GR" b="1">
              <a:solidFill>
                <a:srgbClr val="953735"/>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2FD18FEE-E470-4988-800E-FA5A52A9726C}"/>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FD36DBC8-1B96-4BC7-AD1D-CF9F086EB0FC}"/>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AC48AF20-3D03-4811-A939-ACB7BA45FB5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DF53417-C6FE-4A55-B8A4-74D0AA54AABA}" type="slidenum">
              <a:rPr lang="en-US" altLang="el-GR">
                <a:solidFill>
                  <a:srgbClr val="898989"/>
                </a:solidFill>
                <a:latin typeface="Calibri" panose="020F0502020204030204" pitchFamily="34" charset="0"/>
              </a:rPr>
              <a:pPr eaLnBrk="1" hangingPunct="1"/>
              <a:t>22</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FC190AEB-B3F3-4C0D-B54C-E4FDF29006EC}"/>
              </a:ext>
            </a:extLst>
          </p:cNvPr>
          <p:cNvSpPr/>
          <p:nvPr/>
        </p:nvSpPr>
        <p:spPr>
          <a:xfrm>
            <a:off x="415925" y="1203325"/>
            <a:ext cx="8161338" cy="35306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sz="2000" dirty="0">
                <a:solidFill>
                  <a:schemeClr val="tx2">
                    <a:lumMod val="75000"/>
                  </a:schemeClr>
                </a:solidFill>
              </a:rPr>
              <a:t>1. </a:t>
            </a:r>
            <a:r>
              <a:rPr lang="el-GR" sz="2000" b="1" dirty="0">
                <a:solidFill>
                  <a:schemeClr val="tx2">
                    <a:lumMod val="75000"/>
                  </a:schemeClr>
                </a:solidFill>
              </a:rPr>
              <a:t>Το πρώτο βήμα είναι να προσδιοριστούν οι ανάγκες των μαθητών και να αξιολογηθεί κατά πόσο η προσέγγιση του δασκάλου ανταποκρίνεται στις ανάγκες τους. Αυτή η </a:t>
            </a:r>
            <a:r>
              <a:rPr lang="el-GR" sz="2000" b="1" u="sng" dirty="0">
                <a:solidFill>
                  <a:schemeClr val="tx2">
                    <a:lumMod val="75000"/>
                  </a:schemeClr>
                </a:solidFill>
              </a:rPr>
              <a:t>«εκπαιδευτική αξιολόγηση» </a:t>
            </a:r>
            <a:r>
              <a:rPr lang="el-GR" sz="2000" b="1" dirty="0">
                <a:solidFill>
                  <a:schemeClr val="tx2">
                    <a:lumMod val="75000"/>
                  </a:schemeClr>
                </a:solidFill>
              </a:rPr>
              <a:t>συμπληρώνεται από το διαχειριστή του δικτύου διαβούλευσης και περιλαμβάνει συνεργασία με τον δάσκαλο (</a:t>
            </a:r>
            <a:r>
              <a:rPr lang="el-GR" sz="2000" b="1" dirty="0" err="1">
                <a:solidFill>
                  <a:schemeClr val="tx2">
                    <a:lumMod val="75000"/>
                  </a:schemeClr>
                </a:solidFill>
              </a:rPr>
              <a:t>Gravois</a:t>
            </a:r>
            <a:r>
              <a:rPr lang="el-GR" sz="2000" b="1" dirty="0">
                <a:solidFill>
                  <a:schemeClr val="tx2">
                    <a:lumMod val="75000"/>
                  </a:schemeClr>
                </a:solidFill>
              </a:rPr>
              <a:t>, 2013).</a:t>
            </a:r>
          </a:p>
          <a:p>
            <a:pPr algn="just">
              <a:defRPr/>
            </a:pPr>
            <a:r>
              <a:rPr lang="en-US" sz="2000" b="1" dirty="0">
                <a:solidFill>
                  <a:schemeClr val="tx2">
                    <a:lumMod val="75000"/>
                  </a:schemeClr>
                </a:solidFill>
              </a:rPr>
              <a:t>2. </a:t>
            </a:r>
            <a:r>
              <a:rPr lang="el-GR" sz="2000" b="1" dirty="0">
                <a:solidFill>
                  <a:schemeClr val="tx2">
                    <a:lumMod val="75000"/>
                  </a:schemeClr>
                </a:solidFill>
              </a:rPr>
              <a:t>Στη συνέχεια, τα πρώτα σχέδια οργανώνονται από τους </a:t>
            </a:r>
            <a:r>
              <a:rPr lang="el-GR" sz="2000" b="1" u="sng" dirty="0">
                <a:solidFill>
                  <a:schemeClr val="tx2">
                    <a:lumMod val="75000"/>
                  </a:schemeClr>
                </a:solidFill>
              </a:rPr>
              <a:t>βραχυπρόθεσμους, μετρήσιμους στόχους </a:t>
            </a:r>
            <a:r>
              <a:rPr lang="el-GR" sz="2000" b="1" dirty="0">
                <a:solidFill>
                  <a:schemeClr val="tx2">
                    <a:lumMod val="75000"/>
                  </a:schemeClr>
                </a:solidFill>
              </a:rPr>
              <a:t>(περίπου 4-6 εβδομάδες) και είναι στενά συνδεδεμένοι με το πρόγραμμα σπουδών. Ο δάσκαλος, σε συνεργασία διαχειριστή που του ανατέθηκε η συγκεκριμένη περίπτωση, καθορίζουν τους στόχους των μαθητών (</a:t>
            </a:r>
            <a:r>
              <a:rPr lang="el-GR" sz="2000" b="1" dirty="0" err="1">
                <a:solidFill>
                  <a:schemeClr val="tx2">
                    <a:lumMod val="75000"/>
                  </a:schemeClr>
                </a:solidFill>
              </a:rPr>
              <a:t>Gravois</a:t>
            </a:r>
            <a:r>
              <a:rPr lang="el-GR" sz="2000" b="1" dirty="0">
                <a:solidFill>
                  <a:schemeClr val="tx2">
                    <a:lumMod val="75000"/>
                  </a:schemeClr>
                </a:solidFill>
              </a:rPr>
              <a:t>, 2013).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FD1DED81-2CF6-4A26-A8DB-027B94CB15B9}"/>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918AE913-E919-43B0-B954-3DA786B9A47B}"/>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3FF7DFD8-E6F2-44FA-AFC5-C03D00DBCAF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3C77D9-33A9-4BDF-A253-6A7EE326AA07}" type="slidenum">
              <a:rPr lang="en-US" altLang="el-GR">
                <a:solidFill>
                  <a:srgbClr val="898989"/>
                </a:solidFill>
                <a:latin typeface="Calibri" panose="020F0502020204030204" pitchFamily="34" charset="0"/>
              </a:rPr>
              <a:pPr eaLnBrk="1" hangingPunct="1"/>
              <a:t>23</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3951D011-E949-409F-8E90-2DB52ABFC088}"/>
              </a:ext>
            </a:extLst>
          </p:cNvPr>
          <p:cNvSpPr/>
          <p:nvPr/>
        </p:nvSpPr>
        <p:spPr>
          <a:xfrm>
            <a:off x="301625" y="1203325"/>
            <a:ext cx="8275638" cy="35306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sz="2400" b="1" dirty="0">
                <a:solidFill>
                  <a:schemeClr val="tx2">
                    <a:lumMod val="75000"/>
                  </a:schemeClr>
                </a:solidFill>
              </a:rPr>
              <a:t>3. </a:t>
            </a:r>
            <a:r>
              <a:rPr lang="el-GR" sz="2400" b="1" u="sng" dirty="0">
                <a:solidFill>
                  <a:schemeClr val="tx2">
                    <a:lumMod val="75000"/>
                  </a:schemeClr>
                </a:solidFill>
              </a:rPr>
              <a:t>Καθορίζουν στρατηγικές </a:t>
            </a:r>
            <a:r>
              <a:rPr lang="el-GR" sz="2400" b="1" dirty="0">
                <a:solidFill>
                  <a:schemeClr val="tx2">
                    <a:lumMod val="75000"/>
                  </a:schemeClr>
                </a:solidFill>
              </a:rPr>
              <a:t>για να υποστηρίξουν τους εκπαιδευτικούς σε μια τάξη συνεκπαίδευσης γνωρίζοντας, ότι η διδασκαλία θα πρέπει να αντανακλά  τις ανάγκες των μαθητών (</a:t>
            </a:r>
            <a:r>
              <a:rPr lang="el-GR" sz="2400" b="1" dirty="0" err="1">
                <a:solidFill>
                  <a:schemeClr val="tx2">
                    <a:lumMod val="75000"/>
                  </a:schemeClr>
                </a:solidFill>
              </a:rPr>
              <a:t>Gravois</a:t>
            </a:r>
            <a:r>
              <a:rPr lang="el-GR" sz="2400" b="1" dirty="0">
                <a:solidFill>
                  <a:schemeClr val="tx2">
                    <a:lumMod val="75000"/>
                  </a:schemeClr>
                </a:solidFill>
              </a:rPr>
              <a:t>, 2013).</a:t>
            </a:r>
          </a:p>
          <a:p>
            <a:pPr algn="just">
              <a:defRPr/>
            </a:pPr>
            <a:r>
              <a:rPr lang="en-US" sz="2400" b="1" dirty="0">
                <a:solidFill>
                  <a:schemeClr val="tx2">
                    <a:lumMod val="75000"/>
                  </a:schemeClr>
                </a:solidFill>
              </a:rPr>
              <a:t>4. </a:t>
            </a:r>
            <a:r>
              <a:rPr lang="el-GR" sz="2400" b="1" dirty="0">
                <a:solidFill>
                  <a:schemeClr val="tx2">
                    <a:lumMod val="75000"/>
                  </a:schemeClr>
                </a:solidFill>
              </a:rPr>
              <a:t>Η εκπαιδευτική ομάδα διαβούλευσης,  χρησιμεύει ως μια πλούσια πηγή για να λύσει το πρόβλημα των τάξεων, καθώς και </a:t>
            </a:r>
            <a:r>
              <a:rPr lang="el-GR" sz="2400" b="1" u="sng" dirty="0">
                <a:solidFill>
                  <a:schemeClr val="tx2">
                    <a:lumMod val="75000"/>
                  </a:schemeClr>
                </a:solidFill>
              </a:rPr>
              <a:t>να παρέχει ευκαιρίες για τους εκπαιδευτικούς να παρατηρήσουν και να μάθουν από την προσέγγιση των άλλων και μέσα από τις οδηγίες τους </a:t>
            </a:r>
            <a:r>
              <a:rPr lang="el-GR" sz="2400" b="1" dirty="0">
                <a:solidFill>
                  <a:schemeClr val="tx2">
                    <a:lumMod val="75000"/>
                  </a:schemeClr>
                </a:solidFill>
              </a:rPr>
              <a:t>(</a:t>
            </a:r>
            <a:r>
              <a:rPr lang="el-GR" sz="2400" b="1" dirty="0" err="1">
                <a:solidFill>
                  <a:schemeClr val="tx2">
                    <a:lumMod val="75000"/>
                  </a:schemeClr>
                </a:solidFill>
              </a:rPr>
              <a:t>Gravois</a:t>
            </a:r>
            <a:r>
              <a:rPr lang="el-GR" sz="2400" b="1" dirty="0">
                <a:solidFill>
                  <a:schemeClr val="tx2">
                    <a:lumMod val="75000"/>
                  </a:schemeClr>
                </a:solidFill>
              </a:rPr>
              <a:t>, 2013).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83AEB7B6-CB12-4440-9C48-FA6F3CE4E036}"/>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258C52A4-8AC7-49EC-8F66-ABE0DEA703FD}"/>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9CB1E6AC-F415-48E9-B105-DEB017A7A5F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564856-2ABF-4736-8C4C-839AC3D20C1B}" type="slidenum">
              <a:rPr lang="en-US" altLang="el-GR">
                <a:solidFill>
                  <a:srgbClr val="898989"/>
                </a:solidFill>
                <a:latin typeface="Calibri" panose="020F0502020204030204" pitchFamily="34" charset="0"/>
              </a:rPr>
              <a:pPr eaLnBrk="1" hangingPunct="1"/>
              <a:t>24</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A6FE1DB8-F471-497D-B11F-78FAFF415CDA}"/>
              </a:ext>
            </a:extLst>
          </p:cNvPr>
          <p:cNvSpPr/>
          <p:nvPr/>
        </p:nvSpPr>
        <p:spPr>
          <a:xfrm>
            <a:off x="242888" y="1100138"/>
            <a:ext cx="8634412" cy="3633787"/>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b="1" dirty="0">
                <a:solidFill>
                  <a:schemeClr val="tx2">
                    <a:lumMod val="75000"/>
                  </a:schemeClr>
                </a:solidFill>
              </a:rPr>
              <a:t>5. </a:t>
            </a:r>
            <a:r>
              <a:rPr lang="el-GR" b="1" dirty="0">
                <a:solidFill>
                  <a:schemeClr val="tx2">
                    <a:lumMod val="75000"/>
                  </a:schemeClr>
                </a:solidFill>
              </a:rPr>
              <a:t>Η παρακολούθηση είναι συνεχής. Τόσο ο δάσκαλος στην τάξη όσο και ο υπεύθυνος κατά περίπτωση παρακολουθούν την επιτυχία των μαθητών (</a:t>
            </a:r>
            <a:r>
              <a:rPr lang="el-GR" b="1" dirty="0" err="1">
                <a:solidFill>
                  <a:schemeClr val="tx2">
                    <a:lumMod val="75000"/>
                  </a:schemeClr>
                </a:solidFill>
              </a:rPr>
              <a:t>Gravois</a:t>
            </a:r>
            <a:r>
              <a:rPr lang="el-GR" b="1" dirty="0">
                <a:solidFill>
                  <a:schemeClr val="tx2">
                    <a:lumMod val="75000"/>
                  </a:schemeClr>
                </a:solidFill>
              </a:rPr>
              <a:t>, 2013). </a:t>
            </a:r>
            <a:endParaRPr lang="en-US" b="1" dirty="0">
              <a:solidFill>
                <a:schemeClr val="tx2">
                  <a:lumMod val="75000"/>
                </a:schemeClr>
              </a:solidFill>
            </a:endParaRPr>
          </a:p>
          <a:p>
            <a:pPr algn="just">
              <a:buFont typeface="Wingdings" pitchFamily="2" charset="2"/>
              <a:buChar char="ü"/>
              <a:defRPr/>
            </a:pPr>
            <a:r>
              <a:rPr lang="el-GR" b="1" dirty="0">
                <a:solidFill>
                  <a:schemeClr val="tx2">
                    <a:lumMod val="75000"/>
                  </a:schemeClr>
                </a:solidFill>
              </a:rPr>
              <a:t>Οι  εκπαιδευτικοί και οι υπεύθυνοι  περίπτωσης αναθεωρούν τους στόχους των μαθητών σε εβδομαδιαία βάση. </a:t>
            </a:r>
            <a:endParaRPr lang="en-US" b="1" dirty="0">
              <a:solidFill>
                <a:schemeClr val="tx2">
                  <a:lumMod val="75000"/>
                </a:schemeClr>
              </a:solidFill>
            </a:endParaRPr>
          </a:p>
          <a:p>
            <a:pPr algn="just">
              <a:buFont typeface="Wingdings" pitchFamily="2" charset="2"/>
              <a:buChar char="ü"/>
              <a:defRPr/>
            </a:pPr>
            <a:r>
              <a:rPr lang="el-GR" b="1" dirty="0">
                <a:solidFill>
                  <a:schemeClr val="tx2">
                    <a:lumMod val="75000"/>
                  </a:schemeClr>
                </a:solidFill>
              </a:rPr>
              <a:t>Μόλις οι στόχοι πληρούνται, μια νέα σειρά από στόχους θέτονται. </a:t>
            </a:r>
            <a:endParaRPr lang="en-US" b="1" dirty="0">
              <a:solidFill>
                <a:schemeClr val="tx2">
                  <a:lumMod val="75000"/>
                </a:schemeClr>
              </a:solidFill>
            </a:endParaRPr>
          </a:p>
          <a:p>
            <a:pPr algn="just">
              <a:buFont typeface="Wingdings" pitchFamily="2" charset="2"/>
              <a:buChar char="ü"/>
              <a:defRPr/>
            </a:pPr>
            <a:r>
              <a:rPr lang="el-GR" b="1" dirty="0">
                <a:solidFill>
                  <a:schemeClr val="tx2">
                    <a:lumMod val="75000"/>
                  </a:schemeClr>
                </a:solidFill>
              </a:rPr>
              <a:t>Στο στάδιο αυτό η ευελιξία είναι απαραίτητη. </a:t>
            </a:r>
            <a:endParaRPr lang="en-US" b="1" dirty="0">
              <a:solidFill>
                <a:schemeClr val="tx2">
                  <a:lumMod val="75000"/>
                </a:schemeClr>
              </a:solidFill>
            </a:endParaRPr>
          </a:p>
          <a:p>
            <a:pPr algn="just">
              <a:buFont typeface="Wingdings" pitchFamily="2" charset="2"/>
              <a:buChar char="ü"/>
              <a:defRPr/>
            </a:pPr>
            <a:r>
              <a:rPr lang="el-GR" b="1" dirty="0">
                <a:solidFill>
                  <a:schemeClr val="tx2">
                    <a:lumMod val="75000"/>
                  </a:schemeClr>
                </a:solidFill>
              </a:rPr>
              <a:t>Λόγω της συχνής και τακτικής παρακολούθηση από τους εκπαιδευτικούς και τους υπεύθυνους  περίπτωσης, το ανθρώπινο δυναμικό που δεν χρειάζονται πλέον σε ένα μαθητή μπορεί γρήγορα να ανακατανεμηθεί σε άλλη περιοχή που υπάρχει μαθητής που το έχει ανάγκη.</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FB0F7D25-0731-4A60-8065-A7419DF65056}"/>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99C4E672-64E7-4586-A7A7-35D541669471}"/>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9F9B44A3-2D7E-4FDE-9785-F3210339C68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F69B15-30C1-4E1B-B4D0-671C66F54F3B}" type="slidenum">
              <a:rPr lang="en-US" altLang="el-GR">
                <a:solidFill>
                  <a:srgbClr val="898989"/>
                </a:solidFill>
                <a:latin typeface="Calibri" panose="020F0502020204030204" pitchFamily="34" charset="0"/>
              </a:rPr>
              <a:pPr eaLnBrk="1" hangingPunct="1"/>
              <a:t>25</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D1C6B129-576E-4D65-ABBE-B12E4FA58860}"/>
              </a:ext>
            </a:extLst>
          </p:cNvPr>
          <p:cNvSpPr/>
          <p:nvPr/>
        </p:nvSpPr>
        <p:spPr>
          <a:xfrm>
            <a:off x="415925" y="1203325"/>
            <a:ext cx="8161338" cy="35306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200000"/>
              </a:lnSpc>
              <a:defRPr/>
            </a:pPr>
            <a:r>
              <a:rPr lang="en-US" sz="2000" b="1" dirty="0">
                <a:solidFill>
                  <a:schemeClr val="tx2">
                    <a:lumMod val="75000"/>
                  </a:schemeClr>
                </a:solidFill>
              </a:rPr>
              <a:t>6. </a:t>
            </a:r>
            <a:r>
              <a:rPr lang="el-GR" sz="2000" b="1" dirty="0">
                <a:solidFill>
                  <a:schemeClr val="tx2">
                    <a:lumMod val="75000"/>
                  </a:schemeClr>
                </a:solidFill>
              </a:rPr>
              <a:t>Πέρα από την πρόοδο των  μαθητών, τα σχολεία υποστηρίζονται ώστε να αξιολογήσουν κατά πόσο το ανθρώπινο δίκτυο, έτσι όπως λειτούργησε παρήγαγε τα επιθυμητά αποτελέσματα.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9CA98D8-FABA-4FC5-95A7-AE0DA1231F87}"/>
              </a:ext>
            </a:extLst>
          </p:cNvPr>
          <p:cNvSpPr>
            <a:spLocks noGrp="1"/>
          </p:cNvSpPr>
          <p:nvPr>
            <p:ph type="title"/>
          </p:nvPr>
        </p:nvSpPr>
        <p:spPr>
          <a:xfrm>
            <a:off x="509588" y="223838"/>
            <a:ext cx="8258175" cy="763587"/>
          </a:xfrm>
        </p:spPr>
        <p:txBody>
          <a:bodyPr/>
          <a:lstStyle/>
          <a:p>
            <a:pPr>
              <a:defRPr/>
            </a:pPr>
            <a:endParaRPr lang="el-GR"/>
          </a:p>
        </p:txBody>
      </p:sp>
      <p:sp>
        <p:nvSpPr>
          <p:cNvPr id="3" name="2 - Θέση περιεχομένου">
            <a:extLst>
              <a:ext uri="{FF2B5EF4-FFF2-40B4-BE49-F238E27FC236}">
                <a16:creationId xmlns:a16="http://schemas.microsoft.com/office/drawing/2014/main" id="{F82EACD8-4EA7-4346-BB2F-C5287931792C}"/>
              </a:ext>
            </a:extLst>
          </p:cNvPr>
          <p:cNvSpPr>
            <a:spLocks noGrp="1"/>
          </p:cNvSpPr>
          <p:nvPr>
            <p:ph idx="1"/>
          </p:nvPr>
        </p:nvSpPr>
        <p:spPr>
          <a:xfrm>
            <a:off x="254000" y="1143000"/>
            <a:ext cx="8499475" cy="3598863"/>
          </a:xfrm>
        </p:spPr>
        <p:txBody>
          <a:bodyPr/>
          <a:lstStyle/>
          <a:p>
            <a:pPr algn="just">
              <a:buFont typeface="Arial" charset="0"/>
              <a:buNone/>
              <a:defRPr/>
            </a:pPr>
            <a:r>
              <a:rPr lang="en-US" sz="2400" dirty="0"/>
              <a:t>    </a:t>
            </a:r>
            <a:r>
              <a:rPr lang="el-GR" sz="2200" b="1" dirty="0">
                <a:solidFill>
                  <a:schemeClr val="tx2">
                    <a:lumMod val="75000"/>
                  </a:schemeClr>
                </a:solidFill>
              </a:rPr>
              <a:t>Οι </a:t>
            </a:r>
            <a:r>
              <a:rPr lang="el-GR" sz="2200" b="1" dirty="0" err="1">
                <a:solidFill>
                  <a:schemeClr val="tx2">
                    <a:lumMod val="75000"/>
                  </a:schemeClr>
                </a:solidFill>
              </a:rPr>
              <a:t>Kyriazopoulou</a:t>
            </a:r>
            <a:r>
              <a:rPr lang="el-GR" sz="2200" b="1" dirty="0">
                <a:solidFill>
                  <a:schemeClr val="tx2">
                    <a:lumMod val="75000"/>
                  </a:schemeClr>
                </a:solidFill>
              </a:rPr>
              <a:t> &amp; </a:t>
            </a:r>
            <a:r>
              <a:rPr lang="el-GR" sz="2200" b="1" dirty="0" err="1">
                <a:solidFill>
                  <a:schemeClr val="tx2">
                    <a:lumMod val="75000"/>
                  </a:schemeClr>
                </a:solidFill>
              </a:rPr>
              <a:t>Weber</a:t>
            </a:r>
            <a:r>
              <a:rPr lang="el-GR" sz="2200" b="1" dirty="0">
                <a:solidFill>
                  <a:schemeClr val="tx2">
                    <a:lumMod val="75000"/>
                  </a:schemeClr>
                </a:solidFill>
              </a:rPr>
              <a:t> (2009), προτείνουν ότι η συνεκπαίδευση πρέπει να τοποθετείται σε τρία επίπεδα:</a:t>
            </a:r>
            <a:endParaRPr lang="en-US" sz="2200" b="1" dirty="0">
              <a:solidFill>
                <a:schemeClr val="tx2">
                  <a:lumMod val="75000"/>
                </a:schemeClr>
              </a:solidFill>
            </a:endParaRPr>
          </a:p>
          <a:p>
            <a:pPr algn="just">
              <a:buFont typeface="Arial" charset="0"/>
              <a:buBlip>
                <a:blip r:embed="rId2"/>
              </a:buBlip>
              <a:defRPr/>
            </a:pPr>
            <a:r>
              <a:rPr lang="el-GR" sz="2200" b="1" dirty="0" err="1">
                <a:solidFill>
                  <a:srgbClr val="C00000"/>
                </a:solidFill>
              </a:rPr>
              <a:t>μακροεπίπεδο</a:t>
            </a:r>
            <a:r>
              <a:rPr lang="el-GR" sz="2200" dirty="0"/>
              <a:t> (μεγάλης κλίμακας, όπως το Υπουργείο που έχει στη δικαιοδοσία του τα σχολεία, τα έθνη, τις περιφέρειες),</a:t>
            </a:r>
            <a:endParaRPr lang="en-US" sz="2200" dirty="0"/>
          </a:p>
          <a:p>
            <a:pPr algn="just">
              <a:buFont typeface="Arial" charset="0"/>
              <a:buBlip>
                <a:blip r:embed="rId2"/>
              </a:buBlip>
              <a:defRPr/>
            </a:pPr>
            <a:r>
              <a:rPr lang="el-GR" sz="2200" b="1" dirty="0">
                <a:solidFill>
                  <a:srgbClr val="C00000"/>
                </a:solidFill>
              </a:rPr>
              <a:t> </a:t>
            </a:r>
            <a:r>
              <a:rPr lang="el-GR" sz="2200" b="1" dirty="0" err="1">
                <a:solidFill>
                  <a:srgbClr val="C00000"/>
                </a:solidFill>
              </a:rPr>
              <a:t>μεσοεπίπεδο</a:t>
            </a:r>
            <a:r>
              <a:rPr lang="el-GR" sz="2200" b="1" dirty="0">
                <a:solidFill>
                  <a:srgbClr val="C00000"/>
                </a:solidFill>
              </a:rPr>
              <a:t> </a:t>
            </a:r>
            <a:r>
              <a:rPr lang="el-GR" sz="2200" dirty="0"/>
              <a:t>(σχολεία και ομάδες σχολείων μαζί με τις τοπικές κοινωνίες), </a:t>
            </a:r>
            <a:endParaRPr lang="en-US" sz="2200" dirty="0"/>
          </a:p>
          <a:p>
            <a:pPr algn="just">
              <a:buFont typeface="Arial" charset="0"/>
              <a:buBlip>
                <a:blip r:embed="rId2"/>
              </a:buBlip>
              <a:defRPr/>
            </a:pPr>
            <a:r>
              <a:rPr lang="el-GR" sz="2200" b="1" dirty="0">
                <a:solidFill>
                  <a:srgbClr val="C00000"/>
                </a:solidFill>
              </a:rPr>
              <a:t>και </a:t>
            </a:r>
            <a:r>
              <a:rPr lang="el-GR" sz="2200" b="1" dirty="0" err="1">
                <a:solidFill>
                  <a:srgbClr val="C00000"/>
                </a:solidFill>
              </a:rPr>
              <a:t>μικροεπίπεδο</a:t>
            </a:r>
            <a:r>
              <a:rPr lang="el-GR" sz="2200" b="1" dirty="0">
                <a:solidFill>
                  <a:srgbClr val="C00000"/>
                </a:solidFill>
              </a:rPr>
              <a:t> </a:t>
            </a:r>
            <a:r>
              <a:rPr lang="el-GR" sz="2200" dirty="0"/>
              <a:t>(ατομικά, αίθουσες διδασκαλίας και οι άνθρωποι). Παρέχει ένα σύνολο κριτηρίων, σύμφωνα με το μοντέλο τους, που μπορεί να χρησιμοποιηθεί για να βοηθήσει στην μέτρηση της συμμετοχικής εκπαίδευσης.</a:t>
            </a:r>
          </a:p>
          <a:p>
            <a:pPr>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3A79D420-5FB0-4B04-941B-1272DAF42660}"/>
              </a:ext>
            </a:extLst>
          </p:cNvPr>
          <p:cNvSpPr>
            <a:spLocks noGrp="1"/>
          </p:cNvSpPr>
          <p:nvPr>
            <p:ph type="dt" sz="quarter" idx="10"/>
          </p:nvPr>
        </p:nvSpPr>
        <p:spPr/>
        <p:txBody>
          <a:bodyPr/>
          <a:lstStyle/>
          <a:p>
            <a:pPr>
              <a:defRPr/>
            </a:pPr>
            <a:fld id="{69106D81-E928-4894-ADA7-FFD0C3EECCCB}" type="datetime1">
              <a:rPr lang="en-US" smtClean="0"/>
              <a:pPr>
                <a:defRPr/>
              </a:pPr>
              <a:t>12/22/2019</a:t>
            </a:fld>
            <a:endParaRPr lang="en-US"/>
          </a:p>
        </p:txBody>
      </p:sp>
      <p:sp>
        <p:nvSpPr>
          <p:cNvPr id="5" name="4 - Θέση υποσέλιδου">
            <a:extLst>
              <a:ext uri="{FF2B5EF4-FFF2-40B4-BE49-F238E27FC236}">
                <a16:creationId xmlns:a16="http://schemas.microsoft.com/office/drawing/2014/main" id="{E8AD1A99-2FE4-4269-9FE2-7EA56A9EBE4D}"/>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993FB336-1D71-44CC-9897-C41F6501414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E5C07EC-1F48-4858-B70C-F78AE5CB965E}" type="slidenum">
              <a:rPr lang="en-US" altLang="el-GR">
                <a:solidFill>
                  <a:srgbClr val="898989"/>
                </a:solidFill>
                <a:latin typeface="Calibri" panose="020F0502020204030204" pitchFamily="34" charset="0"/>
              </a:rPr>
              <a:pPr eaLnBrk="1" hangingPunct="1"/>
              <a:t>26</a:t>
            </a:fld>
            <a:endParaRPr lang="en-US" altLang="el-GR">
              <a:solidFill>
                <a:srgbClr val="898989"/>
              </a:solidFill>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C330F2A0-A813-4789-BE7F-DE97AAC43832}"/>
              </a:ext>
            </a:extLst>
          </p:cNvPr>
          <p:cNvSpPr>
            <a:spLocks noGrp="1"/>
          </p:cNvSpPr>
          <p:nvPr>
            <p:ph type="title"/>
          </p:nvPr>
        </p:nvSpPr>
        <p:spPr>
          <a:xfrm>
            <a:off x="509588" y="223838"/>
            <a:ext cx="8258175" cy="1303337"/>
          </a:xfrm>
        </p:spPr>
        <p:txBody>
          <a:bodyPr>
            <a:noAutofit/>
          </a:bodyPr>
          <a:lstStyle/>
          <a:p>
            <a:pPr>
              <a:defRPr/>
            </a:pPr>
            <a:r>
              <a:rPr lang="el-GR" sz="2400" dirty="0">
                <a:solidFill>
                  <a:srgbClr val="FFC000"/>
                </a:solidFill>
              </a:rPr>
              <a:t>Το μοντέλο εισροών-διεργασιών-αποτελεσμάτων με βάση τους </a:t>
            </a:r>
            <a:r>
              <a:rPr lang="el-GR" sz="2400" dirty="0" err="1">
                <a:solidFill>
                  <a:srgbClr val="FFC000"/>
                </a:solidFill>
              </a:rPr>
              <a:t>Kyriazopoulou</a:t>
            </a:r>
            <a:r>
              <a:rPr lang="el-GR" sz="2400" dirty="0">
                <a:solidFill>
                  <a:srgbClr val="FFC000"/>
                </a:solidFill>
              </a:rPr>
              <a:t> &amp; </a:t>
            </a:r>
            <a:r>
              <a:rPr lang="el-GR" sz="2400" dirty="0" err="1">
                <a:solidFill>
                  <a:srgbClr val="FFC000"/>
                </a:solidFill>
              </a:rPr>
              <a:t>Weber</a:t>
            </a:r>
            <a:r>
              <a:rPr lang="el-GR" sz="2400" dirty="0">
                <a:solidFill>
                  <a:srgbClr val="FFC000"/>
                </a:solidFill>
              </a:rPr>
              <a:t> (2009) και παρουσιάστηκε στο </a:t>
            </a:r>
            <a:r>
              <a:rPr lang="el-GR" sz="2400" dirty="0" err="1">
                <a:solidFill>
                  <a:srgbClr val="FFC000"/>
                </a:solidFill>
              </a:rPr>
              <a:t>Loreman</a:t>
            </a:r>
            <a:r>
              <a:rPr lang="el-GR" sz="2400" dirty="0">
                <a:solidFill>
                  <a:srgbClr val="FFC000"/>
                </a:solidFill>
              </a:rPr>
              <a:t> (2013)</a:t>
            </a:r>
            <a:br>
              <a:rPr lang="el-GR" sz="2400" dirty="0">
                <a:solidFill>
                  <a:srgbClr val="FFC000"/>
                </a:solidFill>
              </a:rPr>
            </a:br>
            <a:endParaRPr lang="el-GR" sz="2400" dirty="0">
              <a:solidFill>
                <a:srgbClr val="FFC000"/>
              </a:solidFill>
            </a:endParaRPr>
          </a:p>
        </p:txBody>
      </p:sp>
      <p:sp>
        <p:nvSpPr>
          <p:cNvPr id="4" name="3 - Θέση ημερομηνίας">
            <a:extLst>
              <a:ext uri="{FF2B5EF4-FFF2-40B4-BE49-F238E27FC236}">
                <a16:creationId xmlns:a16="http://schemas.microsoft.com/office/drawing/2014/main" id="{7527BBC6-8F2E-49FC-8F15-2A5C9C86BF0D}"/>
              </a:ext>
            </a:extLst>
          </p:cNvPr>
          <p:cNvSpPr>
            <a:spLocks noGrp="1"/>
          </p:cNvSpPr>
          <p:nvPr>
            <p:ph type="dt" sz="quarter" idx="10"/>
          </p:nvPr>
        </p:nvSpPr>
        <p:spPr/>
        <p:txBody>
          <a:bodyPr/>
          <a:lstStyle/>
          <a:p>
            <a:pPr>
              <a:defRPr/>
            </a:pPr>
            <a:fld id="{69106D81-E928-4894-ADA7-FFD0C3EECCCB}" type="datetime1">
              <a:rPr lang="en-US" smtClean="0"/>
              <a:pPr>
                <a:defRPr/>
              </a:pPr>
              <a:t>12/22/2019</a:t>
            </a:fld>
            <a:endParaRPr lang="en-US"/>
          </a:p>
        </p:txBody>
      </p:sp>
      <p:sp>
        <p:nvSpPr>
          <p:cNvPr id="5" name="4 - Θέση υποσέλιδου">
            <a:extLst>
              <a:ext uri="{FF2B5EF4-FFF2-40B4-BE49-F238E27FC236}">
                <a16:creationId xmlns:a16="http://schemas.microsoft.com/office/drawing/2014/main" id="{2607BACA-B941-4E1E-89AD-3FA0083B0143}"/>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63955323-A60B-4EB4-A4F9-9D413086B55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F26119-EF05-41B7-B075-4DBF2C764109}" type="slidenum">
              <a:rPr lang="en-US" altLang="el-GR">
                <a:solidFill>
                  <a:srgbClr val="898989"/>
                </a:solidFill>
                <a:latin typeface="Calibri" panose="020F0502020204030204" pitchFamily="34" charset="0"/>
              </a:rPr>
              <a:pPr eaLnBrk="1" hangingPunct="1"/>
              <a:t>27</a:t>
            </a:fld>
            <a:endParaRPr lang="en-US" altLang="el-GR">
              <a:solidFill>
                <a:srgbClr val="898989"/>
              </a:solidFill>
              <a:latin typeface="Calibri" panose="020F0502020204030204" pitchFamily="34" charset="0"/>
            </a:endParaRPr>
          </a:p>
        </p:txBody>
      </p:sp>
      <p:pic>
        <p:nvPicPr>
          <p:cNvPr id="32774" name="6 - Θέση περιεχομένου" descr="C:\Users\XS\Desktop\rtryry.jpg">
            <a:extLst>
              <a:ext uri="{FF2B5EF4-FFF2-40B4-BE49-F238E27FC236}">
                <a16:creationId xmlns:a16="http://schemas.microsoft.com/office/drawing/2014/main" id="{6FD1F83C-61AB-49E4-9239-F5B9234A4C51}"/>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960438" y="1181100"/>
            <a:ext cx="6864350" cy="3217863"/>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F1C99E0A-DBC9-456D-87C4-73FC1F07C819}"/>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3DD540F7-5848-4AD1-9FE6-07442DF91F9E}"/>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58500AC9-AE9B-44CA-9C66-BF539B413FF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6764290-15E1-4F87-BE2E-E364A61F3094}" type="slidenum">
              <a:rPr lang="en-US" altLang="el-GR">
                <a:solidFill>
                  <a:srgbClr val="898989"/>
                </a:solidFill>
                <a:latin typeface="Calibri" panose="020F0502020204030204" pitchFamily="34" charset="0"/>
              </a:rPr>
              <a:pPr eaLnBrk="1" hangingPunct="1"/>
              <a:t>28</a:t>
            </a:fld>
            <a:endParaRPr lang="en-US" altLang="el-GR">
              <a:solidFill>
                <a:srgbClr val="898989"/>
              </a:solidFill>
              <a:latin typeface="Calibri" panose="020F0502020204030204" pitchFamily="34" charset="0"/>
            </a:endParaRPr>
          </a:p>
        </p:txBody>
      </p:sp>
      <p:pic>
        <p:nvPicPr>
          <p:cNvPr id="33797" name="4 - Εικόνα" descr="C:\Users\XS\Desktop\1.jpg">
            <a:extLst>
              <a:ext uri="{FF2B5EF4-FFF2-40B4-BE49-F238E27FC236}">
                <a16:creationId xmlns:a16="http://schemas.microsoft.com/office/drawing/2014/main" id="{219ECF08-C758-49F8-9ABC-D1E7911E31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4325" y="1173163"/>
            <a:ext cx="6170613" cy="336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A4F58B29-7883-4436-8F17-C5631E21F7B8}"/>
              </a:ext>
            </a:extLst>
          </p:cNvPr>
          <p:cNvSpPr>
            <a:spLocks noGrp="1"/>
          </p:cNvSpPr>
          <p:nvPr>
            <p:ph type="dt" sz="quarter" idx="10"/>
          </p:nvPr>
        </p:nvSpPr>
        <p:spPr/>
        <p:txBody>
          <a:bodyPr/>
          <a:lstStyle/>
          <a:p>
            <a:pPr>
              <a:defRPr/>
            </a:pPr>
            <a:fld id="{4CFC62B9-6789-43BA-938E-BB032BED8B80}"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AD0D6B8A-A202-452F-9960-FABF21756301}"/>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006A2660-3E1C-498E-AD1E-12432ECDEE7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E0DF518-AC05-4249-B18A-5632371B3CBA}" type="slidenum">
              <a:rPr lang="en-US" altLang="el-GR">
                <a:solidFill>
                  <a:srgbClr val="898989"/>
                </a:solidFill>
                <a:latin typeface="Calibri" panose="020F0502020204030204" pitchFamily="34" charset="0"/>
              </a:rPr>
              <a:pPr eaLnBrk="1" hangingPunct="1"/>
              <a:t>29</a:t>
            </a:fld>
            <a:endParaRPr lang="en-US" altLang="el-GR">
              <a:solidFill>
                <a:srgbClr val="898989"/>
              </a:solidFill>
              <a:latin typeface="Calibri" panose="020F0502020204030204" pitchFamily="34" charset="0"/>
            </a:endParaRPr>
          </a:p>
        </p:txBody>
      </p:sp>
      <p:pic>
        <p:nvPicPr>
          <p:cNvPr id="34821" name="4 - Εικόνα" descr="C:\Users\XS\Desktop\2.jpg">
            <a:extLst>
              <a:ext uri="{FF2B5EF4-FFF2-40B4-BE49-F238E27FC236}">
                <a16:creationId xmlns:a16="http://schemas.microsoft.com/office/drawing/2014/main" id="{78BF7C18-0967-4F47-B6BD-0D70ED92A3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775" y="1181100"/>
            <a:ext cx="61722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υλεμένο ορθογώνιο">
            <a:extLst>
              <a:ext uri="{FF2B5EF4-FFF2-40B4-BE49-F238E27FC236}">
                <a16:creationId xmlns:a16="http://schemas.microsoft.com/office/drawing/2014/main" id="{E5F450E6-7118-4D33-BFAB-478CD1FC4205}"/>
              </a:ext>
            </a:extLst>
          </p:cNvPr>
          <p:cNvSpPr/>
          <p:nvPr/>
        </p:nvSpPr>
        <p:spPr>
          <a:xfrm>
            <a:off x="776288" y="1539875"/>
            <a:ext cx="7858125" cy="31702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t>Η ένταξη σε ένα συνηθισμένο σχολείο όλων των μαθητών που θα ακολουθήσουν την ίδια διδακτέα ύλη, ταυτόχρονα, στις ίδιες αίθουσες διδασκαλίας με την πλήρη αποδοχή όλων και που ο μαθητής κατά κάποιο τρόπο δεν θα αισθάνεται διαφορετικά από τους άλλους μαθητές θεωρείται </a:t>
            </a:r>
            <a:r>
              <a:rPr lang="el-GR" sz="2400" u="sng" dirty="0"/>
              <a:t>συμπερίληψη στη γενική τάξη </a:t>
            </a:r>
            <a:r>
              <a:rPr lang="el-GR" sz="2400" dirty="0"/>
              <a:t>(Σακελλαρίου, Στράτη &amp; Αναγνωστοπούλου, 2015 ▪ </a:t>
            </a:r>
            <a:r>
              <a:rPr lang="en-US" sz="2400" dirty="0"/>
              <a:t>Bailey</a:t>
            </a:r>
            <a:r>
              <a:rPr lang="el-GR" sz="2400" dirty="0"/>
              <a:t>,1998 ▪ </a:t>
            </a:r>
            <a:r>
              <a:rPr lang="en-US" sz="2400" dirty="0" err="1"/>
              <a:t>Callan</a:t>
            </a:r>
            <a:r>
              <a:rPr lang="el-GR" sz="2400" dirty="0"/>
              <a:t>, 2013). </a:t>
            </a:r>
          </a:p>
        </p:txBody>
      </p:sp>
      <p:sp>
        <p:nvSpPr>
          <p:cNvPr id="3" name="2 - Θέση ημερομηνίας">
            <a:extLst>
              <a:ext uri="{FF2B5EF4-FFF2-40B4-BE49-F238E27FC236}">
                <a16:creationId xmlns:a16="http://schemas.microsoft.com/office/drawing/2014/main" id="{05309B9C-6237-460B-A674-2FA2C195888D}"/>
              </a:ext>
            </a:extLst>
          </p:cNvPr>
          <p:cNvSpPr>
            <a:spLocks noGrp="1"/>
          </p:cNvSpPr>
          <p:nvPr>
            <p:ph type="dt" sz="quarter" idx="10"/>
          </p:nvPr>
        </p:nvSpPr>
        <p:spPr/>
        <p:txBody>
          <a:bodyPr/>
          <a:lstStyle/>
          <a:p>
            <a:pPr>
              <a:defRPr/>
            </a:pPr>
            <a:fld id="{898F642C-B0EB-4335-9AE7-543C3A1FAC43}" type="datetime1">
              <a:rPr lang="en-US"/>
              <a:pPr>
                <a:defRPr/>
              </a:pPr>
              <a:t>12/22/2019</a:t>
            </a:fld>
            <a:endParaRPr lang="en-US"/>
          </a:p>
        </p:txBody>
      </p:sp>
      <p:sp>
        <p:nvSpPr>
          <p:cNvPr id="4" name="3 - Θέση αριθμού διαφάνειας">
            <a:extLst>
              <a:ext uri="{FF2B5EF4-FFF2-40B4-BE49-F238E27FC236}">
                <a16:creationId xmlns:a16="http://schemas.microsoft.com/office/drawing/2014/main" id="{315CD4D3-4935-47C3-8396-F45B25BD238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F524903-87D1-4E0E-B99B-724AB3D6F5D0}" type="slidenum">
              <a:rPr lang="en-US" altLang="el-GR">
                <a:solidFill>
                  <a:srgbClr val="898989"/>
                </a:solidFill>
                <a:latin typeface="Calibri" panose="020F0502020204030204" pitchFamily="34" charset="0"/>
              </a:rPr>
              <a:pPr eaLnBrk="1" hangingPunct="1"/>
              <a:t>3</a:t>
            </a:fld>
            <a:endParaRPr lang="en-US" altLang="el-GR">
              <a:solidFill>
                <a:srgbClr val="898989"/>
              </a:solidFill>
              <a:latin typeface="Calibri" panose="020F0502020204030204" pitchFamily="34" charset="0"/>
            </a:endParaRPr>
          </a:p>
        </p:txBody>
      </p:sp>
      <p:sp>
        <p:nvSpPr>
          <p:cNvPr id="5" name="4 - Θέση υποσέλιδου">
            <a:extLst>
              <a:ext uri="{FF2B5EF4-FFF2-40B4-BE49-F238E27FC236}">
                <a16:creationId xmlns:a16="http://schemas.microsoft.com/office/drawing/2014/main" id="{8D1FA5A5-4175-494B-8E6E-2B99E8682FC5}"/>
              </a:ext>
            </a:extLst>
          </p:cNvPr>
          <p:cNvSpPr>
            <a:spLocks noGrp="1"/>
          </p:cNvSpPr>
          <p:nvPr>
            <p:ph type="ftr" sz="quarter" idx="11"/>
          </p:nvPr>
        </p:nvSpPr>
        <p:spPr/>
        <p:txBody>
          <a:bodyPr/>
          <a:lstStyle/>
          <a:p>
            <a:pPr>
              <a:defRPr/>
            </a:pPr>
            <a:r>
              <a:rPr lang="el-GR"/>
              <a:t>Παναγιώτα Στράτη</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BD8DCDB-B76C-4900-88AC-1EF9A9210612}"/>
              </a:ext>
            </a:extLst>
          </p:cNvPr>
          <p:cNvSpPr>
            <a:spLocks noGrp="1"/>
          </p:cNvSpPr>
          <p:nvPr>
            <p:ph type="title"/>
          </p:nvPr>
        </p:nvSpPr>
        <p:spPr>
          <a:xfrm>
            <a:off x="509588" y="223838"/>
            <a:ext cx="8258175" cy="763587"/>
          </a:xfrm>
        </p:spPr>
        <p:txBody>
          <a:bodyPr/>
          <a:lstStyle/>
          <a:p>
            <a:pPr>
              <a:defRPr/>
            </a:pPr>
            <a:r>
              <a:rPr lang="el-GR" b="1" dirty="0">
                <a:solidFill>
                  <a:srgbClr val="0070C0"/>
                </a:solidFill>
              </a:rPr>
              <a:t>Διεθνείς  πρακτικές για τη συνεκπαίδευση</a:t>
            </a:r>
            <a:endParaRPr lang="el-GR" dirty="0">
              <a:solidFill>
                <a:srgbClr val="0070C0"/>
              </a:solidFill>
            </a:endParaRPr>
          </a:p>
        </p:txBody>
      </p:sp>
      <p:sp>
        <p:nvSpPr>
          <p:cNvPr id="3" name="2 - Θέση περιεχομένου">
            <a:extLst>
              <a:ext uri="{FF2B5EF4-FFF2-40B4-BE49-F238E27FC236}">
                <a16:creationId xmlns:a16="http://schemas.microsoft.com/office/drawing/2014/main" id="{5D69FC3C-25F5-4C56-9983-5B8020EDC91C}"/>
              </a:ext>
            </a:extLst>
          </p:cNvPr>
          <p:cNvSpPr>
            <a:spLocks noGrp="1"/>
          </p:cNvSpPr>
          <p:nvPr>
            <p:ph idx="1"/>
          </p:nvPr>
        </p:nvSpPr>
        <p:spPr>
          <a:xfrm>
            <a:off x="242888" y="1143000"/>
            <a:ext cx="8704262" cy="3598863"/>
          </a:xfrm>
        </p:spPr>
        <p:txBody>
          <a:bodyPr/>
          <a:lstStyle/>
          <a:p>
            <a:pPr>
              <a:buFont typeface="Arial" charset="0"/>
              <a:buNone/>
              <a:defRPr/>
            </a:pPr>
            <a:r>
              <a:rPr lang="el-GR" sz="1800" u="sng" dirty="0"/>
              <a:t>Περιλαμβάνουν ένα φάσμα πτυχών όπως:</a:t>
            </a:r>
          </a:p>
          <a:p>
            <a:pPr>
              <a:buFont typeface="Arial" charset="0"/>
              <a:buBlip>
                <a:blip r:embed="rId2"/>
              </a:buBlip>
              <a:defRPr/>
            </a:pPr>
            <a:r>
              <a:rPr lang="el-GR" sz="1800" dirty="0"/>
              <a:t>Σαφείς πολιτικές και κατευθυντήριες γραμμές για την εφαρμογή της συνεκπαίδευσης .</a:t>
            </a:r>
          </a:p>
          <a:p>
            <a:pPr>
              <a:buFont typeface="Arial" charset="0"/>
              <a:buBlip>
                <a:blip r:embed="rId2"/>
              </a:buBlip>
              <a:defRPr/>
            </a:pPr>
            <a:r>
              <a:rPr lang="el-GR" sz="1800" dirty="0"/>
              <a:t>Υποστηρικτική και αποτελεσματική ηγεσία</a:t>
            </a:r>
          </a:p>
          <a:p>
            <a:pPr>
              <a:buFont typeface="Arial" charset="0"/>
              <a:buBlip>
                <a:blip r:embed="rId2"/>
              </a:buBlip>
              <a:defRPr/>
            </a:pPr>
            <a:r>
              <a:rPr lang="el-GR" sz="1800" dirty="0"/>
              <a:t> Θετική  στάση  των εκπαιδευτικών</a:t>
            </a:r>
          </a:p>
          <a:p>
            <a:pPr>
              <a:buFont typeface="Arial" charset="0"/>
              <a:buBlip>
                <a:blip r:embed="rId2"/>
              </a:buBlip>
              <a:defRPr/>
            </a:pPr>
            <a:r>
              <a:rPr lang="el-GR" sz="1800" dirty="0"/>
              <a:t>Αποδοχή</a:t>
            </a:r>
          </a:p>
          <a:p>
            <a:pPr>
              <a:buFont typeface="Arial" charset="0"/>
              <a:buBlip>
                <a:blip r:embed="rId2"/>
              </a:buBlip>
              <a:defRPr/>
            </a:pPr>
            <a:r>
              <a:rPr lang="el-GR" sz="1800" dirty="0"/>
              <a:t>Εκπαιδευμένοι εκπαιδευτικοί, βοηθοί εκπαίδευσης και εξειδικευμένο  προσωπικό</a:t>
            </a:r>
          </a:p>
          <a:p>
            <a:pPr>
              <a:buFont typeface="Arial" charset="0"/>
              <a:buBlip>
                <a:blip r:embed="rId2"/>
              </a:buBlip>
              <a:defRPr/>
            </a:pPr>
            <a:r>
              <a:rPr lang="el-GR" sz="1800" dirty="0"/>
              <a:t> Συμμετοχή των γονέων στη λήψη αποφάσεων</a:t>
            </a:r>
            <a:endParaRPr lang="en-US" sz="1800" dirty="0"/>
          </a:p>
          <a:p>
            <a:pPr>
              <a:buFont typeface="Arial" charset="0"/>
              <a:buBlip>
                <a:blip r:embed="rId2"/>
              </a:buBlip>
              <a:defRPr/>
            </a:pPr>
            <a:r>
              <a:rPr lang="el-GR" sz="1800" dirty="0"/>
              <a:t>Ευέλικτο πρόγραμμα σπουδών που να ανταποκρίνεται στις ατομικές ανάγκες</a:t>
            </a:r>
            <a:endParaRPr lang="en-US" sz="1800" dirty="0"/>
          </a:p>
          <a:p>
            <a:pPr>
              <a:buFont typeface="Arial" charset="0"/>
              <a:buBlip>
                <a:blip r:embed="rId2"/>
              </a:buBlip>
              <a:defRPr/>
            </a:pPr>
            <a:r>
              <a:rPr lang="el-GR" sz="1800" dirty="0"/>
              <a:t>Σχέδιο συνεχούς ανάπτυξης των εκπαιδευτικών  και</a:t>
            </a:r>
          </a:p>
          <a:p>
            <a:pPr>
              <a:buFont typeface="Arial" charset="0"/>
              <a:buBlip>
                <a:blip r:embed="rId2"/>
              </a:buBlip>
              <a:defRPr/>
            </a:pPr>
            <a:r>
              <a:rPr lang="el-GR" sz="1800" dirty="0"/>
              <a:t>Τη δημιουργία κοινών Αναλυτικών Προγραμμάτων (</a:t>
            </a:r>
            <a:r>
              <a:rPr lang="en-US" sz="1800" dirty="0" err="1"/>
              <a:t>Forlin</a:t>
            </a:r>
            <a:r>
              <a:rPr lang="el-GR" sz="1800" dirty="0"/>
              <a:t>, </a:t>
            </a:r>
            <a:r>
              <a:rPr lang="en-US" sz="1800" dirty="0"/>
              <a:t>Chambers</a:t>
            </a:r>
            <a:r>
              <a:rPr lang="el-GR" sz="1800" dirty="0"/>
              <a:t>, </a:t>
            </a:r>
            <a:r>
              <a:rPr lang="en-US" sz="1800" dirty="0" err="1"/>
              <a:t>Loreman</a:t>
            </a:r>
            <a:r>
              <a:rPr lang="el-GR" sz="1800" dirty="0"/>
              <a:t>, </a:t>
            </a:r>
            <a:r>
              <a:rPr lang="en-US" sz="1800" dirty="0" err="1"/>
              <a:t>Deppeler</a:t>
            </a:r>
            <a:r>
              <a:rPr lang="el-GR" sz="1800" dirty="0"/>
              <a:t> &amp; </a:t>
            </a:r>
            <a:r>
              <a:rPr lang="en-US" sz="1800" dirty="0"/>
              <a:t>Sharma</a:t>
            </a:r>
            <a:r>
              <a:rPr lang="el-GR" sz="1800" dirty="0"/>
              <a:t>,2013).</a:t>
            </a:r>
          </a:p>
          <a:p>
            <a:pPr>
              <a:buFont typeface="Arial" charset="0"/>
              <a:buBlip>
                <a:blip r:embed="rId2"/>
              </a:buBlip>
              <a:defRPr/>
            </a:pPr>
            <a:endParaRPr lang="el-GR" sz="1800" dirty="0"/>
          </a:p>
          <a:p>
            <a:pPr>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34DFA795-3E48-480C-8F84-F9BEC5726D6C}"/>
              </a:ext>
            </a:extLst>
          </p:cNvPr>
          <p:cNvSpPr>
            <a:spLocks noGrp="1"/>
          </p:cNvSpPr>
          <p:nvPr>
            <p:ph type="dt" sz="quarter" idx="10"/>
          </p:nvPr>
        </p:nvSpPr>
        <p:spPr/>
        <p:txBody>
          <a:bodyPr/>
          <a:lstStyle/>
          <a:p>
            <a:pPr>
              <a:defRPr/>
            </a:pPr>
            <a:fld id="{50FF7418-4350-4C1F-9301-2F2053EDCA3D}" type="datetime1">
              <a:rPr lang="en-US" smtClean="0"/>
              <a:pPr>
                <a:defRPr/>
              </a:pPr>
              <a:t>12/22/2019</a:t>
            </a:fld>
            <a:endParaRPr lang="en-US"/>
          </a:p>
        </p:txBody>
      </p:sp>
      <p:sp>
        <p:nvSpPr>
          <p:cNvPr id="5" name="4 - Θέση υποσέλιδου">
            <a:extLst>
              <a:ext uri="{FF2B5EF4-FFF2-40B4-BE49-F238E27FC236}">
                <a16:creationId xmlns:a16="http://schemas.microsoft.com/office/drawing/2014/main" id="{AA8349A2-C077-4346-AE03-C2C4B45982CE}"/>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95FC3FC1-FE4E-493F-A3DE-BC0D1C3DECB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984D28B-9650-425A-810C-71938E5B607C}" type="slidenum">
              <a:rPr lang="en-US" altLang="el-GR">
                <a:solidFill>
                  <a:srgbClr val="898989"/>
                </a:solidFill>
                <a:latin typeface="Calibri" panose="020F0502020204030204" pitchFamily="34" charset="0"/>
              </a:rPr>
              <a:pPr eaLnBrk="1" hangingPunct="1"/>
              <a:t>30</a:t>
            </a:fld>
            <a:endParaRPr lang="en-US" altLang="el-GR">
              <a:solidFill>
                <a:srgbClr val="898989"/>
              </a:solidFill>
              <a:latin typeface="Calibri" panose="020F050202020403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2BFA9F1E-662F-4AAD-BF47-97171A97261D}"/>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288C5C6C-097F-4E77-9A69-AA8E50E8F8BD}"/>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D72F3EA9-E479-48C2-866D-E67446B9B5F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E782CF-41B7-4231-807A-9D5C2E1E4C66}" type="slidenum">
              <a:rPr lang="en-US" altLang="el-GR">
                <a:solidFill>
                  <a:srgbClr val="898989"/>
                </a:solidFill>
                <a:latin typeface="Calibri" panose="020F0502020204030204" pitchFamily="34" charset="0"/>
              </a:rPr>
              <a:pPr eaLnBrk="1" hangingPunct="1"/>
              <a:t>31</a:t>
            </a:fld>
            <a:endParaRPr lang="en-US" altLang="el-GR">
              <a:solidFill>
                <a:srgbClr val="898989"/>
              </a:solidFill>
              <a:latin typeface="Calibri" panose="020F0502020204030204" pitchFamily="34" charset="0"/>
            </a:endParaRPr>
          </a:p>
        </p:txBody>
      </p:sp>
      <p:sp>
        <p:nvSpPr>
          <p:cNvPr id="6" name="5 - Πλαίσιο">
            <a:extLst>
              <a:ext uri="{FF2B5EF4-FFF2-40B4-BE49-F238E27FC236}">
                <a16:creationId xmlns:a16="http://schemas.microsoft.com/office/drawing/2014/main" id="{3D98D47F-A7CA-42FB-AF9B-0E484CE76B9A}"/>
              </a:ext>
            </a:extLst>
          </p:cNvPr>
          <p:cNvSpPr/>
          <p:nvPr/>
        </p:nvSpPr>
        <p:spPr>
          <a:xfrm>
            <a:off x="728663" y="1216025"/>
            <a:ext cx="7835900" cy="3402013"/>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sz="2000" dirty="0">
                <a:solidFill>
                  <a:schemeClr val="accent1">
                    <a:lumMod val="50000"/>
                  </a:schemeClr>
                </a:solidFill>
              </a:rPr>
              <a:t>Δεδομένου ότι οι τρέχοντες </a:t>
            </a:r>
            <a:r>
              <a:rPr lang="el-GR" sz="2000" u="sng" dirty="0">
                <a:solidFill>
                  <a:schemeClr val="accent1">
                    <a:lumMod val="50000"/>
                  </a:schemeClr>
                </a:solidFill>
              </a:rPr>
              <a:t>ορισμοί της συμμετοχικής εκπαίδευσης είναι τόσο ευρείς όσο και αμφισβητούμενοι</a:t>
            </a:r>
            <a:r>
              <a:rPr lang="el-GR" sz="2000" dirty="0">
                <a:solidFill>
                  <a:schemeClr val="accent1">
                    <a:lumMod val="50000"/>
                  </a:schemeClr>
                </a:solidFill>
              </a:rPr>
              <a:t>, </a:t>
            </a:r>
            <a:r>
              <a:rPr lang="el-GR" sz="2000" b="1" dirty="0">
                <a:solidFill>
                  <a:srgbClr val="C00000"/>
                </a:solidFill>
              </a:rPr>
              <a:t>η καλή πρακτική στην εκπαίδευση χωρίς αποκλεισμούς </a:t>
            </a:r>
            <a:r>
              <a:rPr lang="el-GR" sz="2000" dirty="0">
                <a:solidFill>
                  <a:schemeClr val="accent1">
                    <a:lumMod val="50000"/>
                  </a:schemeClr>
                </a:solidFill>
              </a:rPr>
              <a:t>(</a:t>
            </a:r>
            <a:r>
              <a:rPr lang="el-GR" sz="2000" dirty="0" err="1">
                <a:solidFill>
                  <a:schemeClr val="accent1">
                    <a:lumMod val="50000"/>
                  </a:schemeClr>
                </a:solidFill>
              </a:rPr>
              <a:t>Boyle</a:t>
            </a:r>
            <a:r>
              <a:rPr lang="el-GR" sz="2000" dirty="0">
                <a:solidFill>
                  <a:schemeClr val="accent1">
                    <a:lumMod val="50000"/>
                  </a:schemeClr>
                </a:solidFill>
              </a:rPr>
              <a:t>, </a:t>
            </a:r>
            <a:r>
              <a:rPr lang="el-GR" sz="2000" dirty="0" err="1">
                <a:solidFill>
                  <a:schemeClr val="accent1">
                    <a:lumMod val="50000"/>
                  </a:schemeClr>
                </a:solidFill>
              </a:rPr>
              <a:t>Scriven</a:t>
            </a:r>
            <a:r>
              <a:rPr lang="el-GR" sz="2000" dirty="0">
                <a:solidFill>
                  <a:schemeClr val="accent1">
                    <a:lumMod val="50000"/>
                  </a:schemeClr>
                </a:solidFill>
              </a:rPr>
              <a:t>, </a:t>
            </a:r>
            <a:r>
              <a:rPr lang="el-GR" sz="2000" dirty="0" err="1">
                <a:solidFill>
                  <a:schemeClr val="accent1">
                    <a:lumMod val="50000"/>
                  </a:schemeClr>
                </a:solidFill>
              </a:rPr>
              <a:t>Durning</a:t>
            </a:r>
            <a:r>
              <a:rPr lang="el-GR" sz="2000" dirty="0">
                <a:solidFill>
                  <a:schemeClr val="accent1">
                    <a:lumMod val="50000"/>
                  </a:schemeClr>
                </a:solidFill>
              </a:rPr>
              <a:t> &amp; </a:t>
            </a:r>
            <a:r>
              <a:rPr lang="el-GR" sz="2000" dirty="0" err="1">
                <a:solidFill>
                  <a:schemeClr val="accent1">
                    <a:lumMod val="50000"/>
                  </a:schemeClr>
                </a:solidFill>
              </a:rPr>
              <a:t>Downes</a:t>
            </a:r>
            <a:r>
              <a:rPr lang="el-GR" sz="2000" dirty="0">
                <a:solidFill>
                  <a:schemeClr val="accent1">
                    <a:lumMod val="50000"/>
                  </a:schemeClr>
                </a:solidFill>
              </a:rPr>
              <a:t>, 2011 ▪ </a:t>
            </a:r>
            <a:r>
              <a:rPr lang="el-GR" sz="2000" dirty="0" err="1">
                <a:solidFill>
                  <a:schemeClr val="accent1">
                    <a:lumMod val="50000"/>
                  </a:schemeClr>
                </a:solidFill>
              </a:rPr>
              <a:t>Opertti</a:t>
            </a:r>
            <a:r>
              <a:rPr lang="el-GR" sz="2000" dirty="0">
                <a:solidFill>
                  <a:schemeClr val="accent1">
                    <a:lumMod val="50000"/>
                  </a:schemeClr>
                </a:solidFill>
              </a:rPr>
              <a:t> &amp; </a:t>
            </a:r>
            <a:r>
              <a:rPr lang="el-GR" sz="2000" dirty="0" err="1">
                <a:solidFill>
                  <a:schemeClr val="accent1">
                    <a:lumMod val="50000"/>
                  </a:schemeClr>
                </a:solidFill>
              </a:rPr>
              <a:t>Brady</a:t>
            </a:r>
            <a:r>
              <a:rPr lang="el-GR" sz="2000" dirty="0">
                <a:solidFill>
                  <a:schemeClr val="accent1">
                    <a:lumMod val="50000"/>
                  </a:schemeClr>
                </a:solidFill>
              </a:rPr>
              <a:t>, 2011), δεν είναι πάντοτε εύκολα οριοθετημένη, καθορίζει όμως συχνά την επιτυχία ή όχι των περιβαλλοντικών, διδακτικών, εκπαιδευτικών παραγόντων και της κοινωνικής ένταξης (</a:t>
            </a:r>
            <a:r>
              <a:rPr lang="en-US" sz="2000" dirty="0" err="1">
                <a:solidFill>
                  <a:schemeClr val="accent1">
                    <a:lumMod val="50000"/>
                  </a:schemeClr>
                </a:solidFill>
              </a:rPr>
              <a:t>Forlin</a:t>
            </a:r>
            <a:r>
              <a:rPr lang="el-GR" sz="2000" dirty="0">
                <a:solidFill>
                  <a:schemeClr val="accent1">
                    <a:lumMod val="50000"/>
                  </a:schemeClr>
                </a:solidFill>
              </a:rPr>
              <a:t>, </a:t>
            </a:r>
            <a:r>
              <a:rPr lang="el-GR" sz="2000" dirty="0" err="1">
                <a:solidFill>
                  <a:schemeClr val="accent1">
                    <a:lumMod val="50000"/>
                  </a:schemeClr>
                </a:solidFill>
              </a:rPr>
              <a:t>Chambers</a:t>
            </a:r>
            <a:r>
              <a:rPr lang="el-GR" sz="2000" dirty="0">
                <a:solidFill>
                  <a:schemeClr val="accent1">
                    <a:lumMod val="50000"/>
                  </a:schemeClr>
                </a:solidFill>
              </a:rPr>
              <a:t>, </a:t>
            </a:r>
            <a:r>
              <a:rPr lang="el-GR" sz="2000" dirty="0" err="1">
                <a:solidFill>
                  <a:schemeClr val="accent1">
                    <a:lumMod val="50000"/>
                  </a:schemeClr>
                </a:solidFill>
              </a:rPr>
              <a:t>Loreman</a:t>
            </a:r>
            <a:r>
              <a:rPr lang="el-GR" sz="2000" dirty="0">
                <a:solidFill>
                  <a:schemeClr val="accent1">
                    <a:lumMod val="50000"/>
                  </a:schemeClr>
                </a:solidFill>
              </a:rPr>
              <a:t>, </a:t>
            </a:r>
            <a:r>
              <a:rPr lang="el-GR" sz="2000" dirty="0" err="1">
                <a:solidFill>
                  <a:schemeClr val="accent1">
                    <a:lumMod val="50000"/>
                  </a:schemeClr>
                </a:solidFill>
              </a:rPr>
              <a:t>Deppeler</a:t>
            </a:r>
            <a:r>
              <a:rPr lang="el-GR" sz="2000" dirty="0">
                <a:solidFill>
                  <a:schemeClr val="accent1">
                    <a:lumMod val="50000"/>
                  </a:schemeClr>
                </a:solidFill>
              </a:rPr>
              <a:t> &amp; Sharma,2013).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139120D-4A78-4645-9BFE-6E615A77EEC1}"/>
              </a:ext>
            </a:extLst>
          </p:cNvPr>
          <p:cNvSpPr>
            <a:spLocks noGrp="1"/>
          </p:cNvSpPr>
          <p:nvPr>
            <p:ph type="title"/>
          </p:nvPr>
        </p:nvSpPr>
        <p:spPr>
          <a:xfrm>
            <a:off x="509588" y="223838"/>
            <a:ext cx="8240712" cy="1443037"/>
          </a:xfrm>
        </p:spPr>
        <p:txBody>
          <a:bodyPr>
            <a:normAutofit fontScale="90000"/>
          </a:bodyPr>
          <a:lstStyle/>
          <a:p>
            <a:pPr>
              <a:defRPr/>
            </a:pPr>
            <a:br>
              <a:rPr lang="el-GR" sz="2200" b="1" dirty="0">
                <a:solidFill>
                  <a:srgbClr val="0070C0"/>
                </a:solidFill>
              </a:rPr>
            </a:br>
            <a:r>
              <a:rPr lang="el-GR" sz="2200" b="1" dirty="0">
                <a:solidFill>
                  <a:srgbClr val="0070C0"/>
                </a:solidFill>
              </a:rPr>
              <a:t>Οι </a:t>
            </a:r>
            <a:r>
              <a:rPr lang="el-GR" sz="2200" b="1" dirty="0" err="1">
                <a:solidFill>
                  <a:srgbClr val="0070C0"/>
                </a:solidFill>
              </a:rPr>
              <a:t>Winter</a:t>
            </a:r>
            <a:r>
              <a:rPr lang="el-GR" sz="2200" b="1" dirty="0">
                <a:solidFill>
                  <a:srgbClr val="0070C0"/>
                </a:solidFill>
              </a:rPr>
              <a:t> </a:t>
            </a:r>
            <a:r>
              <a:rPr lang="el-GR" sz="2200" b="1" dirty="0" err="1">
                <a:solidFill>
                  <a:srgbClr val="0070C0"/>
                </a:solidFill>
              </a:rPr>
              <a:t>and</a:t>
            </a:r>
            <a:r>
              <a:rPr lang="el-GR" sz="2200" b="1" dirty="0">
                <a:solidFill>
                  <a:srgbClr val="0070C0"/>
                </a:solidFill>
              </a:rPr>
              <a:t> </a:t>
            </a:r>
            <a:r>
              <a:rPr lang="el-GR" sz="2200" b="1" dirty="0" err="1">
                <a:solidFill>
                  <a:srgbClr val="0070C0"/>
                </a:solidFill>
              </a:rPr>
              <a:t>O’Raw</a:t>
            </a:r>
            <a:r>
              <a:rPr lang="el-GR" sz="2200" b="1" dirty="0">
                <a:solidFill>
                  <a:srgbClr val="0070C0"/>
                </a:solidFill>
              </a:rPr>
              <a:t> (2010), αφού επανεξέτασαν τη βιβλιογραφία σε αυτόν τον τομέα, σημείωσαν ότι η επιτυχής ένταξη στα συμπεριληπτικά σχολεία περιλαμβάνει:</a:t>
            </a:r>
            <a:br>
              <a:rPr lang="el-GR" sz="2200" b="1" dirty="0"/>
            </a:br>
            <a:r>
              <a:rPr lang="el-GR" dirty="0"/>
              <a:t> </a:t>
            </a:r>
            <a:br>
              <a:rPr lang="el-GR" dirty="0"/>
            </a:br>
            <a:endParaRPr lang="el-GR" dirty="0"/>
          </a:p>
        </p:txBody>
      </p:sp>
      <p:sp>
        <p:nvSpPr>
          <p:cNvPr id="3" name="2 - Θέση περιεχομένου">
            <a:extLst>
              <a:ext uri="{FF2B5EF4-FFF2-40B4-BE49-F238E27FC236}">
                <a16:creationId xmlns:a16="http://schemas.microsoft.com/office/drawing/2014/main" id="{2B4E1F16-26B5-4F6E-96CD-AB2C527C1243}"/>
              </a:ext>
            </a:extLst>
          </p:cNvPr>
          <p:cNvSpPr>
            <a:spLocks noGrp="1"/>
          </p:cNvSpPr>
          <p:nvPr>
            <p:ph idx="1"/>
          </p:nvPr>
        </p:nvSpPr>
        <p:spPr>
          <a:xfrm>
            <a:off x="509588" y="1143000"/>
            <a:ext cx="8243887" cy="3598863"/>
          </a:xfrm>
        </p:spPr>
        <p:txBody>
          <a:bodyPr/>
          <a:lstStyle/>
          <a:p>
            <a:pPr>
              <a:buFont typeface="Arial" charset="0"/>
              <a:buBlip>
                <a:blip r:embed="rId2"/>
              </a:buBlip>
              <a:defRPr/>
            </a:pPr>
            <a:r>
              <a:rPr lang="el-GR" sz="2000" dirty="0"/>
              <a:t>Κατανόηση και αναγνώριση της ένταξης ως συνεχιζόμενης και εξελισσόμενης διαδικασίας </a:t>
            </a:r>
          </a:p>
          <a:p>
            <a:pPr>
              <a:buFont typeface="Arial" charset="0"/>
              <a:buBlip>
                <a:blip r:embed="rId2"/>
              </a:buBlip>
              <a:defRPr/>
            </a:pPr>
            <a:r>
              <a:rPr lang="el-GR" sz="2000" dirty="0"/>
              <a:t>Δημιουργία περιβάλλοντος μάθησης που να ανταποκρίνεται στις ανάγκες όλων των μαθητών. Επιτυγχάνεται έτσι, κοινωνική, συναισθηματική, σωματική και νοητική  ανάπτυξη</a:t>
            </a:r>
            <a:r>
              <a:rPr lang="en-US" sz="2000" dirty="0"/>
              <a:t>.</a:t>
            </a:r>
            <a:endParaRPr lang="el-GR" sz="2000" dirty="0"/>
          </a:p>
          <a:p>
            <a:pPr>
              <a:buFont typeface="Arial" charset="0"/>
              <a:buBlip>
                <a:blip r:embed="rId2"/>
              </a:buBlip>
              <a:defRPr/>
            </a:pPr>
            <a:r>
              <a:rPr lang="el-GR" sz="2000" dirty="0"/>
              <a:t>Ένα ευρύ και κατάλληλο πρόγραμμα σπουδών που είναι προσαρμοσμένο ώστε να ανταποκρίνεται στις ανάγκες όλων των μαθητών.</a:t>
            </a:r>
          </a:p>
          <a:p>
            <a:pPr>
              <a:buFont typeface="Arial" charset="0"/>
              <a:buBlip>
                <a:blip r:embed="rId2"/>
              </a:buBlip>
              <a:defRPr/>
            </a:pPr>
            <a:r>
              <a:rPr lang="el-GR" sz="2000" dirty="0"/>
              <a:t>Ενίσχυση και διατήρηση της συμμετοχής των μαθητών, των εκπαιδευτικών, των γονέων και των γονέων ως μέλη της κοινότητας στις εργασίες του σχολείου </a:t>
            </a:r>
          </a:p>
          <a:p>
            <a:pPr>
              <a:buFont typeface="Arial" charset="0"/>
              <a:buBlip>
                <a:blip r:embed="rId2"/>
              </a:buBlip>
              <a:defRPr/>
            </a:pPr>
            <a:endParaRPr lang="el-GR" sz="2000" dirty="0"/>
          </a:p>
        </p:txBody>
      </p:sp>
      <p:sp>
        <p:nvSpPr>
          <p:cNvPr id="4" name="3 - Θέση ημερομηνίας">
            <a:extLst>
              <a:ext uri="{FF2B5EF4-FFF2-40B4-BE49-F238E27FC236}">
                <a16:creationId xmlns:a16="http://schemas.microsoft.com/office/drawing/2014/main" id="{D6569178-90E2-4063-AD0C-4CBCE6CA1B0B}"/>
              </a:ext>
            </a:extLst>
          </p:cNvPr>
          <p:cNvSpPr>
            <a:spLocks noGrp="1"/>
          </p:cNvSpPr>
          <p:nvPr>
            <p:ph type="dt" sz="quarter" idx="10"/>
          </p:nvPr>
        </p:nvSpPr>
        <p:spPr/>
        <p:txBody>
          <a:bodyPr/>
          <a:lstStyle/>
          <a:p>
            <a:pPr>
              <a:defRPr/>
            </a:pPr>
            <a:fld id="{50FF7418-4350-4C1F-9301-2F2053EDCA3D}" type="datetime1">
              <a:rPr lang="en-US" smtClean="0"/>
              <a:pPr>
                <a:defRPr/>
              </a:pPr>
              <a:t>12/22/2019</a:t>
            </a:fld>
            <a:endParaRPr lang="en-US"/>
          </a:p>
        </p:txBody>
      </p:sp>
      <p:sp>
        <p:nvSpPr>
          <p:cNvPr id="5" name="4 - Θέση υποσέλιδου">
            <a:extLst>
              <a:ext uri="{FF2B5EF4-FFF2-40B4-BE49-F238E27FC236}">
                <a16:creationId xmlns:a16="http://schemas.microsoft.com/office/drawing/2014/main" id="{EA705FEC-C955-4351-B02D-745B3CE3A1CA}"/>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353C3DFB-6819-4AE9-BEDF-FF24D97E3EB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03A94B2-C4BD-4E4F-B025-9A150C331E90}" type="slidenum">
              <a:rPr lang="en-US" altLang="el-GR">
                <a:solidFill>
                  <a:srgbClr val="898989"/>
                </a:solidFill>
                <a:latin typeface="Calibri" panose="020F0502020204030204" pitchFamily="34" charset="0"/>
              </a:rPr>
              <a:pPr eaLnBrk="1" hangingPunct="1"/>
              <a:t>32</a:t>
            </a:fld>
            <a:endParaRPr lang="en-US" altLang="el-GR">
              <a:solidFill>
                <a:srgbClr val="898989"/>
              </a:solidFill>
              <a:latin typeface="Calibri" panose="020F050202020403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B0F13E59-C530-4CE9-AF73-D0F905838C81}"/>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4E73EC01-74A9-4D6E-8D42-E10562381362}"/>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3C1A6389-000D-428B-B3CB-90797484841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6F47772-99EB-4841-A37E-9B06FCAAFA46}" type="slidenum">
              <a:rPr lang="en-US" altLang="el-GR">
                <a:solidFill>
                  <a:srgbClr val="898989"/>
                </a:solidFill>
                <a:latin typeface="Calibri" panose="020F0502020204030204" pitchFamily="34" charset="0"/>
              </a:rPr>
              <a:pPr eaLnBrk="1" hangingPunct="1"/>
              <a:t>33</a:t>
            </a:fld>
            <a:endParaRPr lang="en-US" altLang="el-GR">
              <a:solidFill>
                <a:srgbClr val="898989"/>
              </a:solidFill>
              <a:latin typeface="Calibri" panose="020F0502020204030204" pitchFamily="34" charset="0"/>
            </a:endParaRPr>
          </a:p>
        </p:txBody>
      </p:sp>
      <p:sp>
        <p:nvSpPr>
          <p:cNvPr id="38917" name="Rectangle 1">
            <a:extLst>
              <a:ext uri="{FF2B5EF4-FFF2-40B4-BE49-F238E27FC236}">
                <a16:creationId xmlns:a16="http://schemas.microsoft.com/office/drawing/2014/main" id="{EDBC99A4-06EC-4FF0-8631-449D93D1D68C}"/>
              </a:ext>
            </a:extLst>
          </p:cNvPr>
          <p:cNvSpPr>
            <a:spLocks noChangeArrowheads="1"/>
          </p:cNvSpPr>
          <p:nvPr/>
        </p:nvSpPr>
        <p:spPr bwMode="auto">
          <a:xfrm>
            <a:off x="0" y="879475"/>
            <a:ext cx="9144000" cy="404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tabLst>
                <a:tab pos="72390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72390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72390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72390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72390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72390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72390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72390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723900" algn="l"/>
              </a:tabLst>
              <a:defRPr>
                <a:solidFill>
                  <a:schemeClr val="tx1"/>
                </a:solidFill>
                <a:latin typeface="Arial" panose="020B0604020202020204" pitchFamily="34" charset="0"/>
                <a:cs typeface="Arial" panose="020B0604020202020204" pitchFamily="34" charset="0"/>
              </a:defRPr>
            </a:lvl9pPr>
          </a:lstStyle>
          <a:p>
            <a:pPr>
              <a:buFontTx/>
              <a:buBlip>
                <a:blip r:embed="rId2"/>
              </a:buBlip>
            </a:pPr>
            <a:r>
              <a:rPr lang="el-GR" altLang="el-GR">
                <a:latin typeface="Times New Roman" panose="02020603050405020304" pitchFamily="18" charset="0"/>
                <a:cs typeface="Calibri" panose="020F0502020204030204" pitchFamily="34" charset="0"/>
              </a:rPr>
              <a:t>Παροχή εκπαιδευτικών ρυθμίσεων  που επικεντρώνονται στον εντοπισμό και τη μείωση των φραγμών στη μάθηση και τη συμμετοχή</a:t>
            </a:r>
          </a:p>
          <a:p>
            <a:pPr>
              <a:buFontTx/>
              <a:buBlip>
                <a:blip r:embed="rId2"/>
              </a:buBlip>
            </a:pPr>
            <a:endParaRPr lang="el-GR" altLang="el-GR"/>
          </a:p>
          <a:p>
            <a:pPr>
              <a:buFontTx/>
              <a:buBlip>
                <a:blip r:embed="rId2"/>
              </a:buBlip>
            </a:pPr>
            <a:r>
              <a:rPr lang="el-GR" altLang="el-GR">
                <a:latin typeface="Times New Roman" panose="02020603050405020304" pitchFamily="18" charset="0"/>
                <a:cs typeface="Calibri" panose="020F0502020204030204" pitchFamily="34" charset="0"/>
              </a:rPr>
              <a:t>Την αναδιάρθρωση των πολιτικών και των πρακτικών στα σχολεία, λαμβάνοντας υπόψη τον πολιτισμό, προκειμένου να ανταποκριθούν στην ποικιλία των μαθητών της κάθε περιοχής. </a:t>
            </a:r>
          </a:p>
          <a:p>
            <a:pPr>
              <a:buFontTx/>
              <a:buBlip>
                <a:blip r:embed="rId2"/>
              </a:buBlip>
            </a:pPr>
            <a:endParaRPr lang="el-GR" altLang="el-GR"/>
          </a:p>
          <a:p>
            <a:pPr>
              <a:buFontTx/>
              <a:buBlip>
                <a:blip r:embed="rId2"/>
              </a:buBlip>
            </a:pPr>
            <a:r>
              <a:rPr lang="el-GR" altLang="el-GR">
                <a:latin typeface="Times New Roman" panose="02020603050405020304" pitchFamily="18" charset="0"/>
                <a:cs typeface="Calibri" panose="020F0502020204030204" pitchFamily="34" charset="0"/>
              </a:rPr>
              <a:t>Εντοπισμός και παροχή της απαραίτητης υποστήριξης για τους εκπαιδευτικούς και τους μαθητές</a:t>
            </a:r>
          </a:p>
          <a:p>
            <a:pPr>
              <a:buFontTx/>
              <a:buBlip>
                <a:blip r:embed="rId2"/>
              </a:buBlip>
            </a:pPr>
            <a:endParaRPr lang="el-GR" altLang="el-GR"/>
          </a:p>
          <a:p>
            <a:pPr>
              <a:buFontTx/>
              <a:buBlip>
                <a:blip r:embed="rId2"/>
              </a:buBlip>
            </a:pPr>
            <a:r>
              <a:rPr lang="el-GR" altLang="el-GR">
                <a:latin typeface="Times New Roman" panose="02020603050405020304" pitchFamily="18" charset="0"/>
                <a:cs typeface="Calibri" panose="020F0502020204030204" pitchFamily="34" charset="0"/>
              </a:rPr>
              <a:t>Την κατάλληλη κατάρτιση και επαγγελματική εξέλιξη για όλο το προσωπικό του σχολείου</a:t>
            </a:r>
          </a:p>
          <a:p>
            <a:pPr>
              <a:buFontTx/>
              <a:buBlip>
                <a:blip r:embed="rId2"/>
              </a:buBlip>
            </a:pPr>
            <a:endParaRPr lang="el-GR" altLang="el-GR">
              <a:latin typeface="Times New Roman" panose="02020603050405020304" pitchFamily="18" charset="0"/>
              <a:cs typeface="Calibri" panose="020F0502020204030204" pitchFamily="34" charset="0"/>
            </a:endParaRPr>
          </a:p>
          <a:p>
            <a:pPr>
              <a:buFontTx/>
              <a:buBlip>
                <a:blip r:embed="rId2"/>
              </a:buBlip>
            </a:pPr>
            <a:r>
              <a:rPr lang="el-GR" altLang="el-GR">
                <a:latin typeface="Times New Roman" panose="02020603050405020304" pitchFamily="18" charset="0"/>
                <a:cs typeface="Calibri" panose="020F0502020204030204" pitchFamily="34" charset="0"/>
              </a:rPr>
              <a:t>Διασφάλιση της διαθεσιμότητας προσβάσιμων πληροφοριών σχετικά με πολιτικές και πρακτικές χωρίς αποκλεισμούς στο σχολείο, για τους μαθητές, τους γονείς, το προσωπικό υποστήριξης και για όλα τα άτομα που συμμετέχουν στην εκπαίδευση του μαθητή.</a:t>
            </a:r>
            <a:r>
              <a:rPr lang="el-GR" altLang="el-G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7F62D5A2-B9B0-4DD1-8D6F-50D242AB5BC7}"/>
              </a:ext>
            </a:extLst>
          </p:cNvPr>
          <p:cNvSpPr>
            <a:spLocks noGrp="1"/>
          </p:cNvSpPr>
          <p:nvPr>
            <p:ph type="title"/>
          </p:nvPr>
        </p:nvSpPr>
        <p:spPr>
          <a:xfrm>
            <a:off x="509588" y="223838"/>
            <a:ext cx="8258175" cy="1049337"/>
          </a:xfrm>
        </p:spPr>
        <p:txBody>
          <a:bodyPr>
            <a:normAutofit fontScale="90000"/>
          </a:bodyPr>
          <a:lstStyle/>
          <a:p>
            <a:pPr lvl="1" algn="r">
              <a:defRPr/>
            </a:pPr>
            <a:r>
              <a:rPr lang="el-GR" sz="2700" b="1" dirty="0">
                <a:solidFill>
                  <a:srgbClr val="0070C0"/>
                </a:solidFill>
              </a:rPr>
              <a:t>Οι Επαγγελματικές ικανότητες των εκπαιδευτικών για την συμπεριληπτική εκπαίδευση </a:t>
            </a:r>
            <a:br>
              <a:rPr lang="el-GR" sz="3600" dirty="0"/>
            </a:br>
            <a:endParaRPr lang="el-GR" dirty="0"/>
          </a:p>
        </p:txBody>
      </p:sp>
      <p:sp>
        <p:nvSpPr>
          <p:cNvPr id="4" name="3 - Θέση ημερομηνίας">
            <a:extLst>
              <a:ext uri="{FF2B5EF4-FFF2-40B4-BE49-F238E27FC236}">
                <a16:creationId xmlns:a16="http://schemas.microsoft.com/office/drawing/2014/main" id="{5CF61919-59BC-44C9-A167-13A6A25E0BF7}"/>
              </a:ext>
            </a:extLst>
          </p:cNvPr>
          <p:cNvSpPr>
            <a:spLocks noGrp="1"/>
          </p:cNvSpPr>
          <p:nvPr>
            <p:ph type="dt" sz="quarter" idx="10"/>
          </p:nvPr>
        </p:nvSpPr>
        <p:spPr/>
        <p:txBody>
          <a:bodyPr/>
          <a:lstStyle/>
          <a:p>
            <a:pPr>
              <a:defRPr/>
            </a:pPr>
            <a:fld id="{50FF7418-4350-4C1F-9301-2F2053EDCA3D}" type="datetime1">
              <a:rPr lang="en-US" smtClean="0"/>
              <a:pPr>
                <a:defRPr/>
              </a:pPr>
              <a:t>12/22/2019</a:t>
            </a:fld>
            <a:endParaRPr lang="en-US"/>
          </a:p>
        </p:txBody>
      </p:sp>
      <p:sp>
        <p:nvSpPr>
          <p:cNvPr id="5" name="4 - Θέση υποσέλιδου">
            <a:extLst>
              <a:ext uri="{FF2B5EF4-FFF2-40B4-BE49-F238E27FC236}">
                <a16:creationId xmlns:a16="http://schemas.microsoft.com/office/drawing/2014/main" id="{ABE4D1B5-1215-4CDE-9481-569A73801DB3}"/>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6B26B9F5-E190-4817-B6D2-BF845A08C4B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E40DDF5-D879-4C56-843F-582A3CFD6613}" type="slidenum">
              <a:rPr lang="en-US" altLang="el-GR">
                <a:solidFill>
                  <a:srgbClr val="898989"/>
                </a:solidFill>
                <a:latin typeface="Calibri" panose="020F0502020204030204" pitchFamily="34" charset="0"/>
              </a:rPr>
              <a:pPr eaLnBrk="1" hangingPunct="1"/>
              <a:t>34</a:t>
            </a:fld>
            <a:endParaRPr lang="en-US" altLang="el-GR">
              <a:solidFill>
                <a:srgbClr val="898989"/>
              </a:solidFill>
              <a:latin typeface="Calibri" panose="020F0502020204030204" pitchFamily="34" charset="0"/>
            </a:endParaRPr>
          </a:p>
        </p:txBody>
      </p:sp>
      <p:graphicFrame>
        <p:nvGraphicFramePr>
          <p:cNvPr id="1026" name="Object 2">
            <a:extLst>
              <a:ext uri="{FF2B5EF4-FFF2-40B4-BE49-F238E27FC236}">
                <a16:creationId xmlns:a16="http://schemas.microsoft.com/office/drawing/2014/main" id="{7C92AF0A-22AB-479B-93F4-FFDAF11FDD60}"/>
              </a:ext>
            </a:extLst>
          </p:cNvPr>
          <p:cNvGraphicFramePr>
            <a:graphicFrameLocks noChangeAspect="1"/>
          </p:cNvGraphicFramePr>
          <p:nvPr/>
        </p:nvGraphicFramePr>
        <p:xfrm>
          <a:off x="798513" y="1331913"/>
          <a:ext cx="7958137" cy="3148012"/>
        </p:xfrm>
        <a:graphic>
          <a:graphicData uri="http://schemas.openxmlformats.org/presentationml/2006/ole">
            <mc:AlternateContent xmlns:mc="http://schemas.openxmlformats.org/markup-compatibility/2006">
              <mc:Choice xmlns:v="urn:schemas-microsoft-com:vml" Requires="v">
                <p:oleObj spid="_x0000_s1031" name="Έγγραφο" r:id="rId3" imgW="5438605" imgH="2478998" progId="Word.Document.12">
                  <p:embed/>
                </p:oleObj>
              </mc:Choice>
              <mc:Fallback>
                <p:oleObj name="Έγγραφο" r:id="rId3" imgW="5438605" imgH="2478998" progId="Word.Documen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8513" y="1331913"/>
                        <a:ext cx="7958137" cy="314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FF07C72A-315F-44D5-A912-C156817D24E4}"/>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D05AE5ED-44C9-4414-9DD6-E81F5A0F2C8C}"/>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D7DA1C11-1234-48A3-8D95-B5D4B9B5D93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8C2C9CD-E0CD-462C-986E-C1D440CC0966}" type="slidenum">
              <a:rPr lang="en-US" altLang="el-GR">
                <a:solidFill>
                  <a:srgbClr val="898989"/>
                </a:solidFill>
                <a:latin typeface="Calibri" panose="020F0502020204030204" pitchFamily="34" charset="0"/>
              </a:rPr>
              <a:pPr eaLnBrk="1" hangingPunct="1"/>
              <a:t>35</a:t>
            </a:fld>
            <a:endParaRPr lang="en-US" altLang="el-GR">
              <a:solidFill>
                <a:srgbClr val="898989"/>
              </a:solidFill>
              <a:latin typeface="Calibri" panose="020F0502020204030204" pitchFamily="34" charset="0"/>
            </a:endParaRPr>
          </a:p>
        </p:txBody>
      </p:sp>
      <p:sp>
        <p:nvSpPr>
          <p:cNvPr id="65537" name="Rectangle 1">
            <a:extLst>
              <a:ext uri="{FF2B5EF4-FFF2-40B4-BE49-F238E27FC236}">
                <a16:creationId xmlns:a16="http://schemas.microsoft.com/office/drawing/2014/main" id="{25B03911-A13E-4438-86BE-38C6FD93EDEA}"/>
              </a:ext>
            </a:extLst>
          </p:cNvPr>
          <p:cNvSpPr>
            <a:spLocks noChangeArrowheads="1"/>
          </p:cNvSpPr>
          <p:nvPr/>
        </p:nvSpPr>
        <p:spPr bwMode="auto">
          <a:xfrm>
            <a:off x="682625" y="1273175"/>
            <a:ext cx="7546975" cy="3324225"/>
          </a:xfrm>
          <a:prstGeom prst="rect">
            <a:avLst/>
          </a:prstGeom>
          <a:noFill/>
          <a:ln w="57150">
            <a:solidFill>
              <a:schemeClr val="bg1">
                <a:lumMod val="50000"/>
              </a:schemeClr>
            </a:solidFill>
            <a:miter lim="800000"/>
            <a:headEnd/>
            <a:tailEnd/>
          </a:ln>
          <a:effectLst/>
        </p:spPr>
        <p:txBody>
          <a:bodyPr anchor="ctr">
            <a:spAutoFit/>
          </a:bodyPr>
          <a:lstStyle/>
          <a:p>
            <a:pPr algn="just" eaLnBrk="0" hangingPunct="0">
              <a:defRPr/>
            </a:pPr>
            <a:r>
              <a:rPr lang="el-GR" sz="2400">
                <a:latin typeface="Times New Roman" pitchFamily="18" charset="0"/>
                <a:cs typeface="Calibri" pitchFamily="34" charset="0"/>
              </a:rPr>
              <a:t>Ο Ευρωπαϊκός οργανισμός  EADSNE (2011) απαριθμεί επίσης τέσσερις βασικές ικανότητες: </a:t>
            </a:r>
            <a:endParaRPr lang="el-GR" sz="2400">
              <a:latin typeface="Arial" charset="0"/>
              <a:cs typeface="Arial" charset="0"/>
            </a:endParaRPr>
          </a:p>
          <a:p>
            <a:pPr algn="just" eaLnBrk="0" hangingPunct="0">
              <a:buFontTx/>
              <a:buBlip>
                <a:blip r:embed="rId2"/>
              </a:buBlip>
              <a:defRPr/>
            </a:pPr>
            <a:r>
              <a:rPr lang="el-GR" sz="2400">
                <a:latin typeface="Times New Roman" pitchFamily="18" charset="0"/>
                <a:cs typeface="Calibri" pitchFamily="34" charset="0"/>
              </a:rPr>
              <a:t>σεβασμό στη διαφορετικότητα των μαθητών</a:t>
            </a:r>
            <a:endParaRPr lang="el-GR" sz="2400">
              <a:latin typeface="Arial" charset="0"/>
              <a:cs typeface="Arial" charset="0"/>
            </a:endParaRPr>
          </a:p>
          <a:p>
            <a:pPr algn="just" eaLnBrk="0" hangingPunct="0">
              <a:buFontTx/>
              <a:buBlip>
                <a:blip r:embed="rId2"/>
              </a:buBlip>
              <a:defRPr/>
            </a:pPr>
            <a:r>
              <a:rPr lang="el-GR" sz="2400">
                <a:latin typeface="Times New Roman" pitchFamily="18" charset="0"/>
                <a:cs typeface="Calibri" pitchFamily="34" charset="0"/>
              </a:rPr>
              <a:t>υποστήριξη όλων των εκπαιδευόμενων</a:t>
            </a:r>
            <a:endParaRPr lang="el-GR" sz="2400">
              <a:latin typeface="Arial" charset="0"/>
              <a:cs typeface="Arial" charset="0"/>
            </a:endParaRPr>
          </a:p>
          <a:p>
            <a:pPr algn="just" eaLnBrk="0" hangingPunct="0">
              <a:buFontTx/>
              <a:buBlip>
                <a:blip r:embed="rId2"/>
              </a:buBlip>
              <a:defRPr/>
            </a:pPr>
            <a:r>
              <a:rPr lang="el-GR" sz="2400">
                <a:latin typeface="Times New Roman" pitchFamily="18" charset="0"/>
                <a:cs typeface="Calibri" pitchFamily="34" charset="0"/>
              </a:rPr>
              <a:t>συνεργασία με τους άλλους </a:t>
            </a:r>
            <a:endParaRPr lang="el-GR" sz="2400">
              <a:latin typeface="Arial" charset="0"/>
              <a:cs typeface="Arial" charset="0"/>
            </a:endParaRPr>
          </a:p>
          <a:p>
            <a:pPr algn="just" eaLnBrk="0" hangingPunct="0">
              <a:buFontTx/>
              <a:buBlip>
                <a:blip r:embed="rId2"/>
              </a:buBlip>
              <a:defRPr/>
            </a:pPr>
            <a:r>
              <a:rPr lang="el-GR" sz="2400">
                <a:latin typeface="Times New Roman" pitchFamily="18" charset="0"/>
                <a:cs typeface="Calibri" pitchFamily="34" charset="0"/>
              </a:rPr>
              <a:t>και επαγγελματική προσωπική ανάπτυξη (που σημαίνει ότι οι εκπαιδευτικοί θα πρέπει να λαμβάνουν δια βίου την ευθύνη για τη δική τους μάθηση και ανάπτυξη).</a:t>
            </a:r>
            <a:endParaRPr lang="el-GR" sz="2400">
              <a:latin typeface="Arial" charset="0"/>
              <a:cs typeface="Arial" charset="0"/>
            </a:endParaRPr>
          </a:p>
          <a:p>
            <a:pPr eaLnBrk="0" hangingPunct="0">
              <a:defRPr/>
            </a:pPr>
            <a:endParaRPr lang="el-GR">
              <a:latin typeface="Arial" charset="0"/>
              <a:cs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E81B60DC-2690-4CD6-B56F-E05B5AD2AF48}"/>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9B898E12-A674-4765-B540-12C2E3E48E6C}"/>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06E1E5FD-F6E3-4C07-BC81-E59C559DB25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A325CC-5065-4AD8-B205-0B8C8DA03018}" type="slidenum">
              <a:rPr lang="en-US" altLang="el-GR">
                <a:solidFill>
                  <a:srgbClr val="898989"/>
                </a:solidFill>
                <a:latin typeface="Calibri" panose="020F0502020204030204" pitchFamily="34" charset="0"/>
              </a:rPr>
              <a:pPr eaLnBrk="1" hangingPunct="1"/>
              <a:t>36</a:t>
            </a:fld>
            <a:endParaRPr lang="en-US" altLang="el-GR">
              <a:solidFill>
                <a:srgbClr val="898989"/>
              </a:solidFill>
              <a:latin typeface="Calibri" panose="020F0502020204030204" pitchFamily="34" charset="0"/>
            </a:endParaRPr>
          </a:p>
        </p:txBody>
      </p:sp>
      <p:sp>
        <p:nvSpPr>
          <p:cNvPr id="5" name="4 - Ορθογώνιο">
            <a:extLst>
              <a:ext uri="{FF2B5EF4-FFF2-40B4-BE49-F238E27FC236}">
                <a16:creationId xmlns:a16="http://schemas.microsoft.com/office/drawing/2014/main" id="{FB5AD7BD-7915-4117-ADD8-386E3A3183E4}"/>
              </a:ext>
            </a:extLst>
          </p:cNvPr>
          <p:cNvSpPr/>
          <p:nvPr/>
        </p:nvSpPr>
        <p:spPr>
          <a:xfrm>
            <a:off x="0" y="647700"/>
            <a:ext cx="9144000" cy="40862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l-GR" sz="2000" b="1" dirty="0">
                <a:solidFill>
                  <a:schemeClr val="tx2">
                    <a:lumMod val="50000"/>
                  </a:schemeClr>
                </a:solidFill>
              </a:rPr>
              <a:t>Είναι σημαντικό για τους αποτελεσματικούς εκπαιδευτικούς, στην εκπαίδευση χωρίς αποκλεισμούς, να αποκτούν ικανότητες, όπως</a:t>
            </a:r>
            <a:r>
              <a:rPr lang="en-US" sz="2000" b="1" dirty="0">
                <a:solidFill>
                  <a:schemeClr val="tx2">
                    <a:lumMod val="50000"/>
                  </a:schemeClr>
                </a:solidFill>
              </a:rPr>
              <a:t>:</a:t>
            </a:r>
          </a:p>
          <a:p>
            <a:pPr algn="just">
              <a:defRPr/>
            </a:pPr>
            <a:endParaRPr lang="en-US" sz="2000" b="1" dirty="0">
              <a:solidFill>
                <a:schemeClr val="tx2">
                  <a:lumMod val="50000"/>
                </a:schemeClr>
              </a:solidFill>
            </a:endParaRPr>
          </a:p>
          <a:p>
            <a:pPr algn="just">
              <a:buFontTx/>
              <a:buBlip>
                <a:blip r:embed="rId2"/>
              </a:buBlip>
              <a:defRPr/>
            </a:pPr>
            <a:r>
              <a:rPr lang="el-GR" sz="2000" b="1" dirty="0">
                <a:solidFill>
                  <a:schemeClr val="tx2">
                    <a:lumMod val="50000"/>
                  </a:schemeClr>
                </a:solidFill>
              </a:rPr>
              <a:t> επικοινωνία με σαφήνεια με όλους τους μαθητές,</a:t>
            </a:r>
            <a:endParaRPr lang="en-US" sz="2000" b="1" dirty="0">
              <a:solidFill>
                <a:schemeClr val="tx2">
                  <a:lumMod val="50000"/>
                </a:schemeClr>
              </a:solidFill>
            </a:endParaRPr>
          </a:p>
          <a:p>
            <a:pPr algn="just">
              <a:buFontTx/>
              <a:buBlip>
                <a:blip r:embed="rId2"/>
              </a:buBlip>
              <a:defRPr/>
            </a:pPr>
            <a:r>
              <a:rPr lang="el-GR" sz="2000" b="1" dirty="0">
                <a:solidFill>
                  <a:schemeClr val="tx2">
                    <a:lumMod val="50000"/>
                  </a:schemeClr>
                </a:solidFill>
              </a:rPr>
              <a:t> να μπορούν να ρυθμίζουν τις υψηλές προσδοκίες, </a:t>
            </a:r>
            <a:endParaRPr lang="en-US" sz="2000" b="1" dirty="0">
              <a:solidFill>
                <a:schemeClr val="tx2">
                  <a:lumMod val="50000"/>
                </a:schemeClr>
              </a:solidFill>
            </a:endParaRPr>
          </a:p>
          <a:p>
            <a:pPr algn="just">
              <a:buFontTx/>
              <a:buBlip>
                <a:blip r:embed="rId2"/>
              </a:buBlip>
              <a:defRPr/>
            </a:pPr>
            <a:r>
              <a:rPr lang="el-GR" sz="2000" b="1" dirty="0">
                <a:solidFill>
                  <a:schemeClr val="tx2">
                    <a:lumMod val="50000"/>
                  </a:schemeClr>
                </a:solidFill>
              </a:rPr>
              <a:t>να βρίσκουν χρόνο για διδασκαλία σε μικρές ομάδες, </a:t>
            </a:r>
            <a:endParaRPr lang="en-US" sz="2000" b="1" dirty="0">
              <a:solidFill>
                <a:schemeClr val="tx2">
                  <a:lumMod val="50000"/>
                </a:schemeClr>
              </a:solidFill>
            </a:endParaRPr>
          </a:p>
          <a:p>
            <a:pPr algn="just">
              <a:buFontTx/>
              <a:buBlip>
                <a:blip r:embed="rId2"/>
              </a:buBlip>
              <a:defRPr/>
            </a:pPr>
            <a:r>
              <a:rPr lang="el-GR" sz="2000" b="1" dirty="0">
                <a:solidFill>
                  <a:schemeClr val="tx2">
                    <a:lumMod val="50000"/>
                  </a:schemeClr>
                </a:solidFill>
              </a:rPr>
              <a:t>για εξατομικευμένες παρεμβάσεις και να διαθέτουν χρόνο με τους μαθητές που τους έχουν ανάγκη (</a:t>
            </a:r>
            <a:r>
              <a:rPr lang="el-GR" sz="2000" b="1" dirty="0" err="1">
                <a:solidFill>
                  <a:schemeClr val="tx2">
                    <a:lumMod val="50000"/>
                  </a:schemeClr>
                </a:solidFill>
              </a:rPr>
              <a:t>Forlin</a:t>
            </a:r>
            <a:r>
              <a:rPr lang="el-GR" sz="2000" b="1" dirty="0">
                <a:solidFill>
                  <a:schemeClr val="tx2">
                    <a:lumMod val="50000"/>
                  </a:schemeClr>
                </a:solidFill>
              </a:rPr>
              <a:t>, 2012a ▪ </a:t>
            </a:r>
            <a:r>
              <a:rPr lang="el-GR" sz="2000" b="1" dirty="0" err="1">
                <a:solidFill>
                  <a:schemeClr val="tx2">
                    <a:lumMod val="50000"/>
                  </a:schemeClr>
                </a:solidFill>
              </a:rPr>
              <a:t>Jordan</a:t>
            </a:r>
            <a:r>
              <a:rPr lang="el-GR" sz="2000" b="1" dirty="0">
                <a:solidFill>
                  <a:schemeClr val="tx2">
                    <a:lumMod val="50000"/>
                  </a:schemeClr>
                </a:solidFill>
              </a:rPr>
              <a:t>, </a:t>
            </a:r>
            <a:r>
              <a:rPr lang="el-GR" sz="2000" b="1" dirty="0" err="1">
                <a:solidFill>
                  <a:schemeClr val="tx2">
                    <a:lumMod val="50000"/>
                  </a:schemeClr>
                </a:solidFill>
              </a:rPr>
              <a:t>Glenn</a:t>
            </a:r>
            <a:r>
              <a:rPr lang="el-GR" sz="2000" b="1" dirty="0">
                <a:solidFill>
                  <a:schemeClr val="tx2">
                    <a:lumMod val="50000"/>
                  </a:schemeClr>
                </a:solidFill>
              </a:rPr>
              <a:t> &amp; </a:t>
            </a:r>
            <a:r>
              <a:rPr lang="el-GR" sz="2000" b="1" dirty="0" err="1">
                <a:solidFill>
                  <a:schemeClr val="tx2">
                    <a:lumMod val="50000"/>
                  </a:schemeClr>
                </a:solidFill>
              </a:rPr>
              <a:t>McGhie</a:t>
            </a:r>
            <a:r>
              <a:rPr lang="el-GR" sz="2000" b="1" dirty="0">
                <a:solidFill>
                  <a:schemeClr val="tx2">
                    <a:lumMod val="50000"/>
                  </a:schemeClr>
                </a:solidFill>
              </a:rPr>
              <a:t>-</a:t>
            </a:r>
            <a:r>
              <a:rPr lang="el-GR" sz="2000" b="1" dirty="0" err="1">
                <a:solidFill>
                  <a:schemeClr val="tx2">
                    <a:lumMod val="50000"/>
                  </a:schemeClr>
                </a:solidFill>
              </a:rPr>
              <a:t>Richmond</a:t>
            </a:r>
            <a:r>
              <a:rPr lang="el-GR" sz="2000" b="1" dirty="0">
                <a:solidFill>
                  <a:schemeClr val="tx2">
                    <a:lumMod val="50000"/>
                  </a:schemeClr>
                </a:solidFill>
              </a:rPr>
              <a:t>, 2010).</a:t>
            </a:r>
            <a:endParaRPr lang="en-US" sz="2000" b="1" dirty="0">
              <a:solidFill>
                <a:schemeClr val="tx2">
                  <a:lumMod val="50000"/>
                </a:schemeClr>
              </a:solidFill>
            </a:endParaRPr>
          </a:p>
          <a:p>
            <a:pPr algn="just">
              <a:defRPr/>
            </a:pPr>
            <a:endParaRPr lang="en-US" sz="2000" b="1" dirty="0">
              <a:solidFill>
                <a:schemeClr val="tx2">
                  <a:lumMod val="50000"/>
                </a:schemeClr>
              </a:solidFill>
            </a:endParaRPr>
          </a:p>
          <a:p>
            <a:pPr algn="just">
              <a:defRPr/>
            </a:pPr>
            <a:r>
              <a:rPr lang="el-GR" sz="2000" b="1" dirty="0">
                <a:solidFill>
                  <a:schemeClr val="tx2">
                    <a:lumMod val="50000"/>
                  </a:schemeClr>
                </a:solidFill>
              </a:rPr>
              <a:t> </a:t>
            </a:r>
            <a:r>
              <a:rPr lang="el-GR" sz="2000" b="1" dirty="0">
                <a:solidFill>
                  <a:srgbClr val="C00000"/>
                </a:solidFill>
              </a:rPr>
              <a:t>Οι εκπαιδευτικοί πρέπει να κατανοήσουν ότι η διαφορά είναι μια φυσιολογικό πτυχή της ανθρώπινης ανάπτυξης, πρέπει να είναι σε θέση να διδάξουν όλα τα παιδιά και να αναπτύξουν συνεργατικές μορφές εργασίας. (</a:t>
            </a:r>
            <a:r>
              <a:rPr lang="el-GR" sz="2000" b="1" dirty="0" err="1">
                <a:solidFill>
                  <a:srgbClr val="C00000"/>
                </a:solidFill>
              </a:rPr>
              <a:t>Florian</a:t>
            </a:r>
            <a:r>
              <a:rPr lang="el-GR" sz="2000" b="1" dirty="0">
                <a:solidFill>
                  <a:srgbClr val="C00000"/>
                </a:solidFill>
              </a:rPr>
              <a:t> &amp; </a:t>
            </a:r>
            <a:r>
              <a:rPr lang="el-GR" sz="2000" b="1" dirty="0" err="1">
                <a:solidFill>
                  <a:srgbClr val="C00000"/>
                </a:solidFill>
              </a:rPr>
              <a:t>Rouse</a:t>
            </a:r>
            <a:r>
              <a:rPr lang="el-GR" sz="2000" b="1" dirty="0">
                <a:solidFill>
                  <a:srgbClr val="C00000"/>
                </a:solidFill>
              </a:rPr>
              <a:t>, 2009).</a:t>
            </a:r>
          </a:p>
          <a:p>
            <a:pPr>
              <a:defRPr/>
            </a:pPr>
            <a:br>
              <a:rPr lang="el-GR" dirty="0"/>
            </a:b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71849F13-C141-4820-AA5D-D6731210C2D7}"/>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337CC910-1405-48C3-9DF7-8DFD79D99F17}"/>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EFF112BB-7DBC-42A8-AD79-839C8B4E848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911DD6C-273C-46E8-A79A-F8E3FD0371BA}" type="slidenum">
              <a:rPr lang="en-US" altLang="el-GR">
                <a:solidFill>
                  <a:srgbClr val="898989"/>
                </a:solidFill>
                <a:latin typeface="Calibri" panose="020F0502020204030204" pitchFamily="34" charset="0"/>
              </a:rPr>
              <a:pPr eaLnBrk="1" hangingPunct="1"/>
              <a:t>37</a:t>
            </a:fld>
            <a:endParaRPr lang="en-US" altLang="el-GR">
              <a:solidFill>
                <a:srgbClr val="898989"/>
              </a:solidFill>
              <a:latin typeface="Calibri" panose="020F0502020204030204" pitchFamily="34" charset="0"/>
            </a:endParaRPr>
          </a:p>
        </p:txBody>
      </p:sp>
      <p:sp>
        <p:nvSpPr>
          <p:cNvPr id="5" name="4 - Ορθογώνιο">
            <a:extLst>
              <a:ext uri="{FF2B5EF4-FFF2-40B4-BE49-F238E27FC236}">
                <a16:creationId xmlns:a16="http://schemas.microsoft.com/office/drawing/2014/main" id="{C6E2829D-6BE1-466B-ABB7-B597714FC8A7}"/>
              </a:ext>
            </a:extLst>
          </p:cNvPr>
          <p:cNvSpPr/>
          <p:nvPr/>
        </p:nvSpPr>
        <p:spPr>
          <a:xfrm>
            <a:off x="0" y="647700"/>
            <a:ext cx="9144000" cy="40862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l-GR" sz="2000" b="1" dirty="0">
                <a:solidFill>
                  <a:schemeClr val="tx2">
                    <a:lumMod val="50000"/>
                  </a:schemeClr>
                </a:solidFill>
              </a:rPr>
              <a:t>Βιβλιογραφικά(</a:t>
            </a:r>
            <a:r>
              <a:rPr lang="el-GR" sz="2000" b="1" dirty="0" err="1">
                <a:solidFill>
                  <a:schemeClr val="tx2">
                    <a:lumMod val="50000"/>
                  </a:schemeClr>
                </a:solidFill>
              </a:rPr>
              <a:t>Hernández</a:t>
            </a:r>
            <a:r>
              <a:rPr lang="el-GR" sz="2000" b="1" dirty="0">
                <a:solidFill>
                  <a:schemeClr val="tx2">
                    <a:lumMod val="50000"/>
                  </a:schemeClr>
                </a:solidFill>
              </a:rPr>
              <a:t>, 2010), απαριθμούνται επτά ουσιώδη χαρακτηριστικά που πρέπει να διαθέτουν οι εκπαιδευτικοί:</a:t>
            </a:r>
          </a:p>
          <a:p>
            <a:pPr>
              <a:defRPr/>
            </a:pPr>
            <a:r>
              <a:rPr lang="el-GR" sz="2000" b="1" dirty="0">
                <a:solidFill>
                  <a:schemeClr val="tx2">
                    <a:lumMod val="50000"/>
                  </a:schemeClr>
                </a:solidFill>
              </a:rPr>
              <a:t> </a:t>
            </a:r>
          </a:p>
          <a:p>
            <a:pPr>
              <a:buFontTx/>
              <a:buBlip>
                <a:blip r:embed="rId2"/>
              </a:buBlip>
              <a:defRPr/>
            </a:pPr>
            <a:r>
              <a:rPr lang="el-GR" sz="2000" b="1" dirty="0">
                <a:solidFill>
                  <a:schemeClr val="tx2">
                    <a:lumMod val="50000"/>
                  </a:schemeClr>
                </a:solidFill>
              </a:rPr>
              <a:t>Υψηλό κοινωνικό αίσθημα </a:t>
            </a:r>
          </a:p>
          <a:p>
            <a:pPr>
              <a:buFontTx/>
              <a:buBlip>
                <a:blip r:embed="rId2"/>
              </a:buBlip>
              <a:defRPr/>
            </a:pPr>
            <a:r>
              <a:rPr lang="el-GR" sz="2000" b="1" dirty="0">
                <a:solidFill>
                  <a:schemeClr val="tx2">
                    <a:lumMod val="50000"/>
                  </a:schemeClr>
                </a:solidFill>
              </a:rPr>
              <a:t> Ποιότητα,  ισότητα και δικαιοσύνη που μεταφράζονται σε συγκεκριμένες δράσεις,</a:t>
            </a:r>
          </a:p>
          <a:p>
            <a:pPr>
              <a:buFontTx/>
              <a:buBlip>
                <a:blip r:embed="rId2"/>
              </a:buBlip>
              <a:defRPr/>
            </a:pPr>
            <a:r>
              <a:rPr lang="el-GR" sz="2000" b="1" dirty="0">
                <a:solidFill>
                  <a:schemeClr val="tx2">
                    <a:lumMod val="50000"/>
                  </a:schemeClr>
                </a:solidFill>
              </a:rPr>
              <a:t>Ικανότητα στη συλλογική εργασία,</a:t>
            </a:r>
          </a:p>
          <a:p>
            <a:pPr>
              <a:buFontTx/>
              <a:buBlip>
                <a:blip r:embed="rId2"/>
              </a:buBlip>
              <a:defRPr/>
            </a:pPr>
            <a:r>
              <a:rPr lang="el-GR" sz="2000" b="1" dirty="0">
                <a:solidFill>
                  <a:schemeClr val="tx2">
                    <a:lumMod val="50000"/>
                  </a:schemeClr>
                </a:solidFill>
              </a:rPr>
              <a:t> Διάλογο - συζήτηση,</a:t>
            </a:r>
          </a:p>
          <a:p>
            <a:pPr>
              <a:buFontTx/>
              <a:buBlip>
                <a:blip r:embed="rId2"/>
              </a:buBlip>
              <a:defRPr/>
            </a:pPr>
            <a:r>
              <a:rPr lang="el-GR" sz="2000" b="1" dirty="0">
                <a:solidFill>
                  <a:schemeClr val="tx2">
                    <a:lumMod val="50000"/>
                  </a:schemeClr>
                </a:solidFill>
              </a:rPr>
              <a:t> Πρακτική που αντανακλά σε σημαντικό βαθμό την εμπειρία στο σχολείο,</a:t>
            </a:r>
          </a:p>
          <a:p>
            <a:pPr>
              <a:buFontTx/>
              <a:buBlip>
                <a:blip r:embed="rId2"/>
              </a:buBlip>
              <a:defRPr/>
            </a:pPr>
            <a:r>
              <a:rPr lang="el-GR" sz="2000" b="1" dirty="0">
                <a:solidFill>
                  <a:schemeClr val="tx2">
                    <a:lumMod val="50000"/>
                  </a:schemeClr>
                </a:solidFill>
              </a:rPr>
              <a:t>Περιεκτική  εκπαίδευση χωρίς αποκλεισμούς σε όλα τα επίπεδα </a:t>
            </a:r>
          </a:p>
          <a:p>
            <a:pPr>
              <a:buFontTx/>
              <a:buBlip>
                <a:blip r:embed="rId2"/>
              </a:buBlip>
              <a:defRPr/>
            </a:pPr>
            <a:r>
              <a:rPr lang="el-GR" sz="2000" b="1" dirty="0">
                <a:solidFill>
                  <a:schemeClr val="tx2">
                    <a:lumMod val="50000"/>
                  </a:schemeClr>
                </a:solidFill>
              </a:rPr>
              <a:t>Παροχή συμβουλών και καθοδήγηση -  εργασία με έμπειρους συμβούλους.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826E1BDD-8A5C-438A-BCFA-0BCAB44CDC5E}"/>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39799BFB-D130-41B2-BE8C-11BB1CC8214D}"/>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89D777FE-450E-4220-A096-70CB385C918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5F77BEA-3349-4C09-8A55-FD01A6585736}" type="slidenum">
              <a:rPr lang="en-US" altLang="el-GR">
                <a:solidFill>
                  <a:srgbClr val="898989"/>
                </a:solidFill>
                <a:latin typeface="Calibri" panose="020F0502020204030204" pitchFamily="34" charset="0"/>
              </a:rPr>
              <a:pPr eaLnBrk="1" hangingPunct="1"/>
              <a:t>38</a:t>
            </a:fld>
            <a:endParaRPr lang="en-US" altLang="el-GR">
              <a:solidFill>
                <a:srgbClr val="898989"/>
              </a:solidFill>
              <a:latin typeface="Calibri" panose="020F0502020204030204" pitchFamily="34" charset="0"/>
            </a:endParaRPr>
          </a:p>
        </p:txBody>
      </p:sp>
      <p:sp>
        <p:nvSpPr>
          <p:cNvPr id="5" name="4 - Ορθογώνιο">
            <a:extLst>
              <a:ext uri="{FF2B5EF4-FFF2-40B4-BE49-F238E27FC236}">
                <a16:creationId xmlns:a16="http://schemas.microsoft.com/office/drawing/2014/main" id="{37EBB8BA-FA0E-497D-8FCC-EB6C89FC4739}"/>
              </a:ext>
            </a:extLst>
          </p:cNvPr>
          <p:cNvSpPr/>
          <p:nvPr/>
        </p:nvSpPr>
        <p:spPr>
          <a:xfrm>
            <a:off x="0" y="647700"/>
            <a:ext cx="9144000" cy="408622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l-GR" sz="2200" b="1" dirty="0">
                <a:solidFill>
                  <a:schemeClr val="tx2">
                    <a:lumMod val="50000"/>
                  </a:schemeClr>
                </a:solidFill>
              </a:rPr>
              <a:t>Οι εκπαιδευτικοί στα χρόνια των σπουδών τους, θα πρέπει να έχουν την ευκαιρία να αναπτύξουν βασικές δεξιότητες που θα τους επιτρέψουν να διδάξουν όλα τα παιδιά. Αυτές οι δεξιότητες περιλαμβάνουν: </a:t>
            </a:r>
            <a:endParaRPr lang="en-US" sz="2200" b="1" dirty="0">
              <a:solidFill>
                <a:schemeClr val="tx2">
                  <a:lumMod val="50000"/>
                </a:schemeClr>
              </a:solidFill>
            </a:endParaRPr>
          </a:p>
          <a:p>
            <a:pPr>
              <a:defRPr/>
            </a:pPr>
            <a:endParaRPr lang="el-GR" sz="2200" b="1" dirty="0">
              <a:solidFill>
                <a:schemeClr val="tx2">
                  <a:lumMod val="50000"/>
                </a:schemeClr>
              </a:solidFill>
            </a:endParaRPr>
          </a:p>
          <a:p>
            <a:pPr>
              <a:buFontTx/>
              <a:buBlip>
                <a:blip r:embed="rId2"/>
              </a:buBlip>
              <a:defRPr/>
            </a:pPr>
            <a:r>
              <a:rPr lang="el-GR" sz="2200" b="1" dirty="0">
                <a:solidFill>
                  <a:schemeClr val="tx2">
                    <a:lumMod val="50000"/>
                  </a:schemeClr>
                </a:solidFill>
              </a:rPr>
              <a:t>Το σχεδιασμό και τη διδασκαλία για τη συνεκπαίδευση και την πρόσβαση στο Αναλυτικό Πρόγραμμα</a:t>
            </a:r>
          </a:p>
          <a:p>
            <a:pPr>
              <a:buFontTx/>
              <a:buBlip>
                <a:blip r:embed="rId2"/>
              </a:buBlip>
              <a:defRPr/>
            </a:pPr>
            <a:r>
              <a:rPr lang="el-GR" sz="2200" b="1" dirty="0">
                <a:solidFill>
                  <a:schemeClr val="tx2">
                    <a:lumMod val="50000"/>
                  </a:schemeClr>
                </a:solidFill>
              </a:rPr>
              <a:t>Τη διαχείριση της συμπεριφοράς, καθώς και τη συνειδητοποίηση των συναισθηματικών και ψυχικών αναγκών των μαθητών (οικοδόμηση της αυτοεκτίμησης τους ως εκπαιδευόμενοι)</a:t>
            </a:r>
          </a:p>
          <a:p>
            <a:pPr>
              <a:buFontTx/>
              <a:buBlip>
                <a:blip r:embed="rId2"/>
              </a:buBlip>
              <a:defRPr/>
            </a:pPr>
            <a:r>
              <a:rPr lang="el-GR" sz="2200" b="1" dirty="0">
                <a:solidFill>
                  <a:schemeClr val="tx2">
                    <a:lumMod val="50000"/>
                  </a:schemeClr>
                </a:solidFill>
              </a:rPr>
              <a:t>Αξιολόγηση της Μάθησης (δεξιότητες μάθησης)</a:t>
            </a:r>
          </a:p>
          <a:p>
            <a:pPr>
              <a:buFontTx/>
              <a:buBlip>
                <a:blip r:embed="rId2"/>
              </a:buBlip>
              <a:defRPr/>
            </a:pPr>
            <a:r>
              <a:rPr lang="el-GR" sz="2200" b="1" dirty="0">
                <a:solidFill>
                  <a:schemeClr val="tx2">
                    <a:lumMod val="50000"/>
                  </a:schemeClr>
                </a:solidFill>
              </a:rPr>
              <a:t>Κατανόηση για το  πότε χρειάζονται επαγγελματικές συμβουλές και που θα τις βρούνε</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01289D0E-782D-493F-AEE1-A509F10FD4CE}"/>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D3D67113-C66A-4655-8D7D-E4622101F316}"/>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31BDB369-7781-4A49-855D-7D053DD3D08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DBDB45-76BA-48E3-84B4-DE031E46108A}" type="slidenum">
              <a:rPr lang="en-US" altLang="el-GR">
                <a:solidFill>
                  <a:srgbClr val="898989"/>
                </a:solidFill>
                <a:latin typeface="Calibri" panose="020F0502020204030204" pitchFamily="34" charset="0"/>
              </a:rPr>
              <a:pPr eaLnBrk="1" hangingPunct="1"/>
              <a:t>39</a:t>
            </a:fld>
            <a:endParaRPr lang="en-US" altLang="el-GR">
              <a:solidFill>
                <a:srgbClr val="898989"/>
              </a:solidFill>
              <a:latin typeface="Calibri" panose="020F0502020204030204" pitchFamily="34" charset="0"/>
            </a:endParaRPr>
          </a:p>
        </p:txBody>
      </p:sp>
      <p:sp>
        <p:nvSpPr>
          <p:cNvPr id="44037" name="Rectangle 1">
            <a:extLst>
              <a:ext uri="{FF2B5EF4-FFF2-40B4-BE49-F238E27FC236}">
                <a16:creationId xmlns:a16="http://schemas.microsoft.com/office/drawing/2014/main" id="{3636F6B4-E9F4-41F8-BEB5-B466AA36689A}"/>
              </a:ext>
            </a:extLst>
          </p:cNvPr>
          <p:cNvSpPr>
            <a:spLocks noChangeArrowheads="1"/>
          </p:cNvSpPr>
          <p:nvPr/>
        </p:nvSpPr>
        <p:spPr bwMode="auto">
          <a:xfrm>
            <a:off x="0" y="1087438"/>
            <a:ext cx="914400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buFont typeface="Wingdings" panose="05000000000000000000" pitchFamily="2" charset="2"/>
              <a:buChar char="ü"/>
            </a:pPr>
            <a:r>
              <a:rPr lang="el-GR" altLang="el-GR" sz="2000">
                <a:latin typeface="Times New Roman" panose="02020603050405020304" pitchFamily="18" charset="0"/>
                <a:cs typeface="Calibri" panose="020F0502020204030204" pitchFamily="34" charset="0"/>
              </a:rPr>
              <a:t>Οι εκπαιδευτικοί πρέπει να εκπαιδευτούν </a:t>
            </a:r>
            <a:r>
              <a:rPr lang="el-GR" altLang="el-GR" sz="2000" u="sng">
                <a:latin typeface="Times New Roman" panose="02020603050405020304" pitchFamily="18" charset="0"/>
                <a:cs typeface="Calibri" panose="020F0502020204030204" pitchFamily="34" charset="0"/>
              </a:rPr>
              <a:t>για το πώς πρέπει να κάνουν μικρές αλλαγές για να προωθήσουν τη συμπερίληψη</a:t>
            </a:r>
            <a:r>
              <a:rPr lang="el-GR" altLang="el-GR" sz="2000">
                <a:latin typeface="Times New Roman" panose="02020603050405020304" pitchFamily="18" charset="0"/>
                <a:cs typeface="Calibri" panose="020F0502020204030204" pitchFamily="34" charset="0"/>
              </a:rPr>
              <a:t>.</a:t>
            </a:r>
          </a:p>
          <a:p>
            <a:pPr algn="just">
              <a:buFont typeface="Wingdings" panose="05000000000000000000" pitchFamily="2" charset="2"/>
              <a:buChar char="ü"/>
            </a:pPr>
            <a:r>
              <a:rPr lang="el-GR" altLang="el-GR" sz="2000">
                <a:latin typeface="Times New Roman" panose="02020603050405020304" pitchFamily="18" charset="0"/>
                <a:cs typeface="Calibri" panose="020F0502020204030204" pitchFamily="34" charset="0"/>
              </a:rPr>
              <a:t> Στοχεύομε τα παιδιά να πάρουν μέρος στις δραστηριότητες της γενικής τάξης με </a:t>
            </a:r>
            <a:r>
              <a:rPr lang="el-GR" altLang="el-GR" sz="2000" u="sng">
                <a:latin typeface="Times New Roman" panose="02020603050405020304" pitchFamily="18" charset="0"/>
                <a:cs typeface="Calibri" panose="020F0502020204030204" pitchFamily="34" charset="0"/>
              </a:rPr>
              <a:t>κάποιες αλλαγές ή με επιπλέον βοήθεια.</a:t>
            </a:r>
          </a:p>
          <a:p>
            <a:pPr algn="just">
              <a:buFont typeface="Wingdings" panose="05000000000000000000" pitchFamily="2" charset="2"/>
              <a:buChar char="ü"/>
            </a:pPr>
            <a:r>
              <a:rPr lang="el-GR" altLang="el-GR" sz="2000">
                <a:latin typeface="Times New Roman" panose="02020603050405020304" pitchFamily="18" charset="0"/>
                <a:cs typeface="Calibri" panose="020F0502020204030204" pitchFamily="34" charset="0"/>
              </a:rPr>
              <a:t> Αυτό μπορεί να επιτευχθεί χρησιμοποιώντας μια </a:t>
            </a:r>
            <a:r>
              <a:rPr lang="el-GR" altLang="el-GR" sz="2000" u="sng">
                <a:latin typeface="Times New Roman" panose="02020603050405020304" pitchFamily="18" charset="0"/>
                <a:cs typeface="Calibri" panose="020F0502020204030204" pitchFamily="34" charset="0"/>
              </a:rPr>
              <a:t>ποικιλία μεθόδων στις δραστηριότητες και κάνοντας αλλαγές</a:t>
            </a:r>
            <a:r>
              <a:rPr lang="el-GR" altLang="el-GR" sz="2000">
                <a:latin typeface="Times New Roman" panose="02020603050405020304" pitchFamily="18" charset="0"/>
                <a:cs typeface="Calibri" panose="020F0502020204030204" pitchFamily="34" charset="0"/>
              </a:rPr>
              <a:t> χρησιμοποιώντας οπτικό υλικό, πάζλ ή και μια ερώτηση προσαρμοσμένη στα τα παιδιά με ειδικές μαθησιακές δυσκολίες.</a:t>
            </a:r>
          </a:p>
          <a:p>
            <a:pPr algn="just">
              <a:buFont typeface="Wingdings" panose="05000000000000000000" pitchFamily="2" charset="2"/>
              <a:buChar char="ü"/>
            </a:pPr>
            <a:r>
              <a:rPr lang="el-GR" altLang="el-GR" sz="2000">
                <a:latin typeface="Times New Roman" panose="02020603050405020304" pitchFamily="18" charset="0"/>
                <a:cs typeface="Calibri" panose="020F0502020204030204" pitchFamily="34" charset="0"/>
              </a:rPr>
              <a:t> Αν αυτό δεν επαρκεί, τότε το σχολείο παρέχει </a:t>
            </a:r>
            <a:r>
              <a:rPr lang="el-GR" altLang="el-GR" sz="2000" u="sng">
                <a:latin typeface="Times New Roman" panose="02020603050405020304" pitchFamily="18" charset="0"/>
                <a:cs typeface="Calibri" panose="020F0502020204030204" pitchFamily="34" charset="0"/>
              </a:rPr>
              <a:t>πρόσθετες δραστηριότητες </a:t>
            </a:r>
            <a:r>
              <a:rPr lang="el-GR" altLang="el-GR" sz="2000">
                <a:latin typeface="Times New Roman" panose="02020603050405020304" pitchFamily="18" charset="0"/>
                <a:cs typeface="Calibri" panose="020F0502020204030204" pitchFamily="34" charset="0"/>
              </a:rPr>
              <a:t>για να μειωθούν οι ιδιαίτερες δυσκολίες του παιδιού και φυσικά συνεργάζεται με την οικογένεια ώστε να του παρέχουν βοήθεια στο σπίτι (Holdsworth, 2000).</a:t>
            </a:r>
            <a:endParaRPr lang="el-GR" altLang="el-GR"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8C92A14B-1799-4C28-9868-AA4EBADAA52A}"/>
              </a:ext>
            </a:extLst>
          </p:cNvPr>
          <p:cNvSpPr>
            <a:spLocks noGrp="1"/>
          </p:cNvSpPr>
          <p:nvPr>
            <p:ph type="title"/>
          </p:nvPr>
        </p:nvSpPr>
        <p:spPr>
          <a:xfrm>
            <a:off x="509588" y="223838"/>
            <a:ext cx="8258175" cy="763587"/>
          </a:xfrm>
        </p:spPr>
        <p:txBody>
          <a:bodyPr/>
          <a:lstStyle/>
          <a:p>
            <a:pPr algn="ctr">
              <a:defRPr/>
            </a:pPr>
            <a:r>
              <a:rPr lang="el-GR" dirty="0"/>
              <a:t>               Εισαγωγή</a:t>
            </a:r>
          </a:p>
        </p:txBody>
      </p:sp>
      <p:sp>
        <p:nvSpPr>
          <p:cNvPr id="3" name="2 - Θέση περιεχομένου">
            <a:extLst>
              <a:ext uri="{FF2B5EF4-FFF2-40B4-BE49-F238E27FC236}">
                <a16:creationId xmlns:a16="http://schemas.microsoft.com/office/drawing/2014/main" id="{610C5711-C2DC-47B9-9067-90491ABEC8AF}"/>
              </a:ext>
            </a:extLst>
          </p:cNvPr>
          <p:cNvSpPr>
            <a:spLocks noGrp="1"/>
          </p:cNvSpPr>
          <p:nvPr>
            <p:ph idx="1"/>
          </p:nvPr>
        </p:nvSpPr>
        <p:spPr>
          <a:xfrm>
            <a:off x="173038" y="1087438"/>
            <a:ext cx="8774112" cy="3654425"/>
          </a:xfrm>
        </p:spPr>
        <p:txBody>
          <a:bodyPr/>
          <a:lstStyle/>
          <a:p>
            <a:pPr algn="just">
              <a:buFont typeface="Arial" charset="0"/>
              <a:buChar char="•"/>
              <a:defRPr/>
            </a:pPr>
            <a:r>
              <a:rPr lang="el-GR" sz="2000" dirty="0"/>
              <a:t>Η συνεκπαίδευση βασίζεται στο δικαίωμα κάθε παιδιού να είναι μέλος της κοινής σχολικής ζωής και να του παρέχουν κατάλληλες διδακτικές και μορφωτικές εμπειρίες.</a:t>
            </a:r>
          </a:p>
          <a:p>
            <a:pPr algn="just">
              <a:buFont typeface="Arial" charset="0"/>
              <a:buNone/>
              <a:defRPr/>
            </a:pPr>
            <a:r>
              <a:rPr lang="el-GR" sz="2000" u="sng" dirty="0"/>
              <a:t> Περιλαμβάνει ένα σύνολο από</a:t>
            </a:r>
            <a:r>
              <a:rPr lang="en-US" sz="2000" u="sng" dirty="0"/>
              <a:t>:</a:t>
            </a:r>
          </a:p>
          <a:p>
            <a:pPr algn="just">
              <a:buFont typeface="Wingdings" pitchFamily="2" charset="2"/>
              <a:buChar char="ü"/>
              <a:defRPr/>
            </a:pPr>
            <a:r>
              <a:rPr lang="el-GR" sz="2000" b="1" dirty="0">
                <a:solidFill>
                  <a:srgbClr val="FF8225"/>
                </a:solidFill>
              </a:rPr>
              <a:t> στρατηγικές, </a:t>
            </a:r>
            <a:endParaRPr lang="en-US" sz="2000" b="1" dirty="0">
              <a:solidFill>
                <a:srgbClr val="FF8225"/>
              </a:solidFill>
            </a:endParaRPr>
          </a:p>
          <a:p>
            <a:pPr algn="just">
              <a:buFont typeface="Wingdings" pitchFamily="2" charset="2"/>
              <a:buChar char="ü"/>
              <a:defRPr/>
            </a:pPr>
            <a:r>
              <a:rPr lang="el-GR" sz="2000" b="1" dirty="0">
                <a:solidFill>
                  <a:srgbClr val="FF8225"/>
                </a:solidFill>
              </a:rPr>
              <a:t>πρακτικές, </a:t>
            </a:r>
            <a:endParaRPr lang="en-US" sz="2000" b="1" dirty="0">
              <a:solidFill>
                <a:srgbClr val="FF8225"/>
              </a:solidFill>
            </a:endParaRPr>
          </a:p>
          <a:p>
            <a:pPr algn="just">
              <a:buFont typeface="Wingdings" pitchFamily="2" charset="2"/>
              <a:buChar char="ü"/>
              <a:defRPr/>
            </a:pPr>
            <a:r>
              <a:rPr lang="el-GR" sz="2000" b="1" dirty="0">
                <a:solidFill>
                  <a:srgbClr val="FF8225"/>
                </a:solidFill>
              </a:rPr>
              <a:t>προοπτικές </a:t>
            </a:r>
            <a:endParaRPr lang="en-US" sz="2000" b="1" dirty="0">
              <a:solidFill>
                <a:srgbClr val="FF8225"/>
              </a:solidFill>
            </a:endParaRPr>
          </a:p>
          <a:p>
            <a:pPr algn="just">
              <a:buFont typeface="Wingdings" pitchFamily="2" charset="2"/>
              <a:buChar char="ü"/>
              <a:defRPr/>
            </a:pPr>
            <a:r>
              <a:rPr lang="el-GR" sz="2000" b="1" dirty="0">
                <a:solidFill>
                  <a:srgbClr val="FF8225"/>
                </a:solidFill>
              </a:rPr>
              <a:t>και επιλογές</a:t>
            </a:r>
            <a:r>
              <a:rPr lang="el-GR" sz="2000" dirty="0">
                <a:solidFill>
                  <a:srgbClr val="FF8225"/>
                </a:solidFill>
              </a:rPr>
              <a:t> </a:t>
            </a:r>
            <a:r>
              <a:rPr lang="el-GR" sz="2000" dirty="0"/>
              <a:t>(</a:t>
            </a:r>
            <a:r>
              <a:rPr lang="en-US" sz="2000" dirty="0" err="1"/>
              <a:t>Onaga</a:t>
            </a:r>
            <a:r>
              <a:rPr lang="el-GR" sz="2000" dirty="0"/>
              <a:t> &amp; </a:t>
            </a:r>
            <a:r>
              <a:rPr lang="en-US" sz="2000" dirty="0" err="1"/>
              <a:t>Martoccio</a:t>
            </a:r>
            <a:r>
              <a:rPr lang="el-GR" sz="2000" dirty="0"/>
              <a:t>, 2008)</a:t>
            </a:r>
            <a:endParaRPr lang="en-US" sz="2000" dirty="0"/>
          </a:p>
          <a:p>
            <a:pPr algn="just">
              <a:buFont typeface="Wingdings" pitchFamily="2" charset="2"/>
              <a:buChar char="ü"/>
              <a:defRPr/>
            </a:pPr>
            <a:r>
              <a:rPr lang="el-GR" sz="2000" dirty="0"/>
              <a:t> που  επιτρέπουν την ένταξη των παιδιών με τυπική και μη τυπική ανάπτυξη στη γενική τάξη δημιουργώντας «Ένα Σχολείο για όλους» (Σούλης, 2010).</a:t>
            </a:r>
          </a:p>
          <a:p>
            <a:pPr>
              <a:buFont typeface="Arial" charset="0"/>
              <a:buChar char="•"/>
              <a:defRPr/>
            </a:pPr>
            <a:endParaRPr lang="el-GR" sz="2200" dirty="0"/>
          </a:p>
        </p:txBody>
      </p:sp>
      <p:sp>
        <p:nvSpPr>
          <p:cNvPr id="4" name="3 - Θέση ημερομηνίας">
            <a:extLst>
              <a:ext uri="{FF2B5EF4-FFF2-40B4-BE49-F238E27FC236}">
                <a16:creationId xmlns:a16="http://schemas.microsoft.com/office/drawing/2014/main" id="{91246DB1-6B79-4317-AFB2-D1DE377D1C36}"/>
              </a:ext>
            </a:extLst>
          </p:cNvPr>
          <p:cNvSpPr>
            <a:spLocks noGrp="1"/>
          </p:cNvSpPr>
          <p:nvPr>
            <p:ph type="dt" sz="quarter" idx="10"/>
          </p:nvPr>
        </p:nvSpPr>
        <p:spPr/>
        <p:txBody>
          <a:bodyPr/>
          <a:lstStyle/>
          <a:p>
            <a:pPr>
              <a:defRPr/>
            </a:pPr>
            <a:fld id="{D4A78368-73D8-4B39-B752-1040CF6C7256}" type="datetime1">
              <a:rPr lang="en-US"/>
              <a:pPr>
                <a:defRPr/>
              </a:pPr>
              <a:t>12/22/2019</a:t>
            </a:fld>
            <a:endParaRPr lang="en-US" dirty="0"/>
          </a:p>
        </p:txBody>
      </p:sp>
      <p:sp>
        <p:nvSpPr>
          <p:cNvPr id="5" name="4 - Θέση αριθμού διαφάνειας">
            <a:extLst>
              <a:ext uri="{FF2B5EF4-FFF2-40B4-BE49-F238E27FC236}">
                <a16:creationId xmlns:a16="http://schemas.microsoft.com/office/drawing/2014/main" id="{02B4661B-E243-47D2-8CCD-CBA8A42E714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5B90D22-1841-424D-81C8-753C0A2D958D}" type="slidenum">
              <a:rPr lang="en-US" altLang="el-GR">
                <a:solidFill>
                  <a:srgbClr val="898989"/>
                </a:solidFill>
                <a:latin typeface="Calibri" panose="020F0502020204030204" pitchFamily="34" charset="0"/>
              </a:rPr>
              <a:pPr eaLnBrk="1" hangingPunct="1"/>
              <a:t>4</a:t>
            </a:fld>
            <a:endParaRPr lang="en-US" altLang="el-GR">
              <a:solidFill>
                <a:srgbClr val="898989"/>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7034FA8D-BF53-4E01-85E5-A838C4272C32}"/>
              </a:ext>
            </a:extLst>
          </p:cNvPr>
          <p:cNvSpPr>
            <a:spLocks noGrp="1"/>
          </p:cNvSpPr>
          <p:nvPr>
            <p:ph type="ftr" sz="quarter" idx="11"/>
          </p:nvPr>
        </p:nvSpPr>
        <p:spPr/>
        <p:txBody>
          <a:bodyPr/>
          <a:lstStyle/>
          <a:p>
            <a:pPr>
              <a:defRPr/>
            </a:pPr>
            <a:r>
              <a:rPr lang="el-GR" dirty="0"/>
              <a:t>Παναγιώτα Στράτη</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F7BCE19-85E8-4E90-B015-CDF927EC3591}"/>
              </a:ext>
            </a:extLst>
          </p:cNvPr>
          <p:cNvSpPr>
            <a:spLocks noGrp="1"/>
          </p:cNvSpPr>
          <p:nvPr>
            <p:ph type="dt" sz="quarter" idx="10"/>
          </p:nvPr>
        </p:nvSpPr>
        <p:spPr/>
        <p:txBody>
          <a:bodyPr/>
          <a:lstStyle/>
          <a:p>
            <a:pPr>
              <a:defRPr/>
            </a:pPr>
            <a:fld id="{6038DFFB-B2CF-4AE8-9136-E43B2603A5A1}" type="datetime1">
              <a:rPr lang="en-US" smtClean="0"/>
              <a:pPr>
                <a:defRPr/>
              </a:pPr>
              <a:t>12/22/2019</a:t>
            </a:fld>
            <a:endParaRPr lang="en-US"/>
          </a:p>
        </p:txBody>
      </p:sp>
      <p:sp>
        <p:nvSpPr>
          <p:cNvPr id="3" name="2 - Θέση υποσέλιδου">
            <a:extLst>
              <a:ext uri="{FF2B5EF4-FFF2-40B4-BE49-F238E27FC236}">
                <a16:creationId xmlns:a16="http://schemas.microsoft.com/office/drawing/2014/main" id="{6827A223-DBE3-4EFD-960E-F5A12CFA5E50}"/>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C3D39B71-C022-4FC5-8D99-0C227763EA4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73D5892-1F94-4BFF-B978-92A47EFD9CA0}" type="slidenum">
              <a:rPr lang="en-US" altLang="el-GR">
                <a:solidFill>
                  <a:srgbClr val="898989"/>
                </a:solidFill>
                <a:latin typeface="Calibri" panose="020F0502020204030204" pitchFamily="34" charset="0"/>
              </a:rPr>
              <a:pPr eaLnBrk="1" hangingPunct="1"/>
              <a:t>40</a:t>
            </a:fld>
            <a:endParaRPr lang="en-US" altLang="el-GR">
              <a:solidFill>
                <a:srgbClr val="898989"/>
              </a:solidFill>
              <a:latin typeface="Calibri" panose="020F0502020204030204" pitchFamily="34" charset="0"/>
            </a:endParaRPr>
          </a:p>
        </p:txBody>
      </p:sp>
      <p:sp>
        <p:nvSpPr>
          <p:cNvPr id="5" name="4 - Ορθογώνιο">
            <a:extLst>
              <a:ext uri="{FF2B5EF4-FFF2-40B4-BE49-F238E27FC236}">
                <a16:creationId xmlns:a16="http://schemas.microsoft.com/office/drawing/2014/main" id="{19D15FEE-15F4-425D-AAAB-77BD242F7770}"/>
              </a:ext>
            </a:extLst>
          </p:cNvPr>
          <p:cNvSpPr/>
          <p:nvPr/>
        </p:nvSpPr>
        <p:spPr>
          <a:xfrm>
            <a:off x="428625" y="1138238"/>
            <a:ext cx="8124825" cy="3786187"/>
          </a:xfrm>
          <a:prstGeom prst="rect">
            <a:avLst/>
          </a:prstGeom>
        </p:spPr>
        <p:txBody>
          <a:bodyPr>
            <a:spAutoFit/>
          </a:bodyPr>
          <a:lstStyle/>
          <a:p>
            <a:pPr>
              <a:defRPr/>
            </a:pPr>
            <a:r>
              <a:rPr lang="el-GR" sz="2000" dirty="0">
                <a:latin typeface="Arial" charset="0"/>
                <a:cs typeface="Arial" charset="0"/>
              </a:rPr>
              <a:t>Οι </a:t>
            </a:r>
            <a:r>
              <a:rPr lang="el-GR" sz="2000" dirty="0" err="1">
                <a:latin typeface="Arial" charset="0"/>
                <a:cs typeface="Arial" charset="0"/>
              </a:rPr>
              <a:t>Perner</a:t>
            </a:r>
            <a:r>
              <a:rPr lang="el-GR" sz="2000" dirty="0">
                <a:latin typeface="Arial" charset="0"/>
                <a:cs typeface="Arial" charset="0"/>
              </a:rPr>
              <a:t> &amp; </a:t>
            </a:r>
            <a:r>
              <a:rPr lang="el-GR" sz="2000" dirty="0" err="1">
                <a:latin typeface="Arial" charset="0"/>
                <a:cs typeface="Arial" charset="0"/>
              </a:rPr>
              <a:t>Porter</a:t>
            </a:r>
            <a:r>
              <a:rPr lang="el-GR" sz="2000" dirty="0">
                <a:latin typeface="Arial" charset="0"/>
                <a:cs typeface="Arial" charset="0"/>
              </a:rPr>
              <a:t> (2008), υποστηρίζουν τις </a:t>
            </a:r>
            <a:r>
              <a:rPr lang="el-GR" sz="2000" dirty="0" err="1">
                <a:latin typeface="Arial" charset="0"/>
                <a:cs typeface="Arial" charset="0"/>
              </a:rPr>
              <a:t>πολυεπίπεδες</a:t>
            </a:r>
            <a:r>
              <a:rPr lang="el-GR" sz="2000" dirty="0">
                <a:latin typeface="Arial" charset="0"/>
                <a:cs typeface="Arial" charset="0"/>
              </a:rPr>
              <a:t> διεργασίες που επιτρέπουν στους εκπαιδευτικούς να σχεδιάσουν και να προσαρμόζουν το μάθημα ώστε να μπορούν να το παρακολουθούν όλοι οι μαθητές. </a:t>
            </a:r>
          </a:p>
          <a:p>
            <a:pPr>
              <a:defRPr/>
            </a:pPr>
            <a:r>
              <a:rPr lang="el-GR" sz="2000" b="1" dirty="0">
                <a:solidFill>
                  <a:srgbClr val="C00000"/>
                </a:solidFill>
                <a:latin typeface="Arial" charset="0"/>
                <a:cs typeface="Arial" charset="0"/>
              </a:rPr>
              <a:t>Η </a:t>
            </a:r>
            <a:r>
              <a:rPr lang="el-GR" sz="2000" b="1" dirty="0" err="1">
                <a:solidFill>
                  <a:srgbClr val="C00000"/>
                </a:solidFill>
                <a:latin typeface="Arial" charset="0"/>
                <a:cs typeface="Arial" charset="0"/>
              </a:rPr>
              <a:t>Πολυεπίπεδη</a:t>
            </a:r>
            <a:r>
              <a:rPr lang="el-GR" sz="2000" b="1" dirty="0">
                <a:solidFill>
                  <a:srgbClr val="C00000"/>
                </a:solidFill>
                <a:latin typeface="Arial" charset="0"/>
                <a:cs typeface="Arial" charset="0"/>
              </a:rPr>
              <a:t> διδασκαλία </a:t>
            </a:r>
            <a:r>
              <a:rPr lang="el-GR" sz="2000" dirty="0">
                <a:latin typeface="Arial" charset="0"/>
                <a:cs typeface="Arial" charset="0"/>
              </a:rPr>
              <a:t>περιλαμβάνει μια διαδικασία σχεδιασμού τεσσάρων βημάτων: </a:t>
            </a:r>
          </a:p>
          <a:p>
            <a:pPr marL="457200" indent="-457200">
              <a:buFontTx/>
              <a:buAutoNum type="arabicParenR"/>
              <a:defRPr/>
            </a:pPr>
            <a:r>
              <a:rPr lang="el-GR" sz="2000" dirty="0">
                <a:latin typeface="Arial" charset="0"/>
                <a:cs typeface="Arial" charset="0"/>
              </a:rPr>
              <a:t>Η έννοια που πρέπει να διδάσκεται,</a:t>
            </a:r>
          </a:p>
          <a:p>
            <a:pPr marL="457200" indent="-457200">
              <a:buFontTx/>
              <a:buAutoNum type="arabicParenR"/>
              <a:defRPr/>
            </a:pPr>
            <a:r>
              <a:rPr lang="el-GR" sz="2000" dirty="0">
                <a:latin typeface="Arial" charset="0"/>
                <a:cs typeface="Arial" charset="0"/>
              </a:rPr>
              <a:t> Οι μέθοδοι που χρησιμοποιούνται για να βοηθήσουν τους μαθητές να κατανοήσουν με το δικό τους ρυθμό,</a:t>
            </a:r>
          </a:p>
          <a:p>
            <a:pPr marL="457200" indent="-457200">
              <a:buFontTx/>
              <a:buAutoNum type="arabicParenR"/>
              <a:defRPr/>
            </a:pPr>
            <a:r>
              <a:rPr lang="el-GR" sz="2000" dirty="0">
                <a:latin typeface="Arial" charset="0"/>
                <a:cs typeface="Arial" charset="0"/>
              </a:rPr>
              <a:t> Ο τρόπος που οι νέες πληροφορίες παρουσιάζονται στους μαθητές και</a:t>
            </a:r>
          </a:p>
          <a:p>
            <a:pPr marL="457200" indent="-457200">
              <a:defRPr/>
            </a:pPr>
            <a:r>
              <a:rPr lang="el-GR" sz="2000" dirty="0">
                <a:latin typeface="Arial" charset="0"/>
                <a:cs typeface="Arial" charset="0"/>
              </a:rPr>
              <a:t> 4) πώς οι μαθητές κατανοούν και δείχνουν τι έχουν μάθει.</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0D4D4CF-8EEA-4223-86F3-1D3EC80175C2}"/>
              </a:ext>
            </a:extLst>
          </p:cNvPr>
          <p:cNvSpPr>
            <a:spLocks noGrp="1"/>
          </p:cNvSpPr>
          <p:nvPr>
            <p:ph type="title"/>
          </p:nvPr>
        </p:nvSpPr>
        <p:spPr>
          <a:xfrm>
            <a:off x="509588" y="223838"/>
            <a:ext cx="8258175" cy="763587"/>
          </a:xfrm>
        </p:spPr>
        <p:txBody>
          <a:bodyPr>
            <a:normAutofit fontScale="90000"/>
          </a:bodyPr>
          <a:lstStyle/>
          <a:p>
            <a:pPr>
              <a:defRPr/>
            </a:pPr>
            <a:r>
              <a:rPr lang="el-GR" b="1" dirty="0"/>
              <a:t>Μοντέλα Συνεκπαίδευσης</a:t>
            </a:r>
            <a:br>
              <a:rPr lang="el-GR" dirty="0"/>
            </a:br>
            <a:endParaRPr lang="el-GR" dirty="0"/>
          </a:p>
        </p:txBody>
      </p:sp>
      <p:sp>
        <p:nvSpPr>
          <p:cNvPr id="3" name="2 - Θέση περιεχομένου">
            <a:extLst>
              <a:ext uri="{FF2B5EF4-FFF2-40B4-BE49-F238E27FC236}">
                <a16:creationId xmlns:a16="http://schemas.microsoft.com/office/drawing/2014/main" id="{3E614BB9-FE51-4C18-A2A4-DE0CB8AB1527}"/>
              </a:ext>
            </a:extLst>
          </p:cNvPr>
          <p:cNvSpPr>
            <a:spLocks noGrp="1"/>
          </p:cNvSpPr>
          <p:nvPr>
            <p:ph idx="1"/>
          </p:nvPr>
        </p:nvSpPr>
        <p:spPr>
          <a:xfrm>
            <a:off x="509588" y="1143000"/>
            <a:ext cx="8243887" cy="3598863"/>
          </a:xfrm>
        </p:spPr>
        <p:txBody>
          <a:bodyPr/>
          <a:lstStyle/>
          <a:p>
            <a:pPr algn="just">
              <a:buFont typeface="Arial" charset="0"/>
              <a:buChar char="•"/>
              <a:defRPr/>
            </a:pPr>
            <a:r>
              <a:rPr lang="el-GR" sz="2400" dirty="0"/>
              <a:t>Στη διεθνή βιβλιογραφία (</a:t>
            </a:r>
            <a:r>
              <a:rPr lang="en-US" sz="2400" dirty="0" err="1"/>
              <a:t>McLeskey</a:t>
            </a:r>
            <a:r>
              <a:rPr lang="el-GR" sz="2400" dirty="0"/>
              <a:t> &amp; </a:t>
            </a:r>
            <a:r>
              <a:rPr lang="en-US" sz="2400" dirty="0"/>
              <a:t>Waldron</a:t>
            </a:r>
            <a:r>
              <a:rPr lang="el-GR" sz="2400" dirty="0"/>
              <a:t>, 2011 ▪ </a:t>
            </a:r>
            <a:r>
              <a:rPr lang="el-GR" sz="2400" dirty="0" err="1"/>
              <a:t>Norwich</a:t>
            </a:r>
            <a:r>
              <a:rPr lang="el-GR" sz="2400" dirty="0"/>
              <a:t>, 2000) έχουν καταγραφεί διαφορετικά μοντέλα εφαρμογής της συνεκπαίδευσης. Τέσσερα, ωστόσο, θεωρούνται ως τα πιο βασικά:</a:t>
            </a:r>
          </a:p>
          <a:p>
            <a:pPr>
              <a:buFont typeface="Arial" charset="0"/>
              <a:buBlip>
                <a:blip r:embed="rId2"/>
              </a:buBlip>
              <a:defRPr/>
            </a:pPr>
            <a:r>
              <a:rPr lang="el-GR" sz="2400" dirty="0"/>
              <a:t>Το  Μοντέλο της πλήρους συνεκπαίδευσης</a:t>
            </a:r>
          </a:p>
          <a:p>
            <a:pPr>
              <a:buFont typeface="Arial" charset="0"/>
              <a:buBlip>
                <a:blip r:embed="rId2"/>
              </a:buBlip>
              <a:defRPr/>
            </a:pPr>
            <a:r>
              <a:rPr lang="el-GR" sz="2400" dirty="0"/>
              <a:t>Το Μοντέλο της συμμετοχής στην ίδια τάξη </a:t>
            </a:r>
          </a:p>
          <a:p>
            <a:pPr>
              <a:buFont typeface="Arial" charset="0"/>
              <a:buBlip>
                <a:blip r:embed="rId2"/>
              </a:buBlip>
              <a:defRPr/>
            </a:pPr>
            <a:r>
              <a:rPr lang="el-GR" sz="2400" dirty="0"/>
              <a:t>Το Μοντέλο της επικέντρωσης στις ατομικές ανάγκες </a:t>
            </a:r>
          </a:p>
          <a:p>
            <a:pPr>
              <a:buFont typeface="Arial" charset="0"/>
              <a:buBlip>
                <a:blip r:embed="rId2"/>
              </a:buBlip>
              <a:defRPr/>
            </a:pPr>
            <a:r>
              <a:rPr lang="el-GR" sz="2400" dirty="0"/>
              <a:t>Το  περιοριστικό μοντέλο συνεκπαίδευσης </a:t>
            </a:r>
          </a:p>
          <a:p>
            <a:pPr>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41CDF335-88BC-4797-B7CB-79FE9287B82B}"/>
              </a:ext>
            </a:extLst>
          </p:cNvPr>
          <p:cNvSpPr>
            <a:spLocks noGrp="1"/>
          </p:cNvSpPr>
          <p:nvPr>
            <p:ph type="dt" sz="quarter" idx="10"/>
          </p:nvPr>
        </p:nvSpPr>
        <p:spPr/>
        <p:txBody>
          <a:bodyPr/>
          <a:lstStyle/>
          <a:p>
            <a:pPr>
              <a:defRPr/>
            </a:pPr>
            <a:fld id="{725AF029-D930-4638-B0F6-8E3238C31FF0}" type="datetime1">
              <a:rPr lang="en-US"/>
              <a:pPr>
                <a:defRPr/>
              </a:pPr>
              <a:t>12/22/2019</a:t>
            </a:fld>
            <a:endParaRPr lang="en-US"/>
          </a:p>
        </p:txBody>
      </p:sp>
      <p:sp>
        <p:nvSpPr>
          <p:cNvPr id="5" name="4 - Θέση υποσέλιδου">
            <a:extLst>
              <a:ext uri="{FF2B5EF4-FFF2-40B4-BE49-F238E27FC236}">
                <a16:creationId xmlns:a16="http://schemas.microsoft.com/office/drawing/2014/main" id="{745E9610-45C5-424D-BB83-C32F0F51183F}"/>
              </a:ext>
            </a:extLst>
          </p:cNvPr>
          <p:cNvSpPr>
            <a:spLocks noGrp="1"/>
          </p:cNvSpPr>
          <p:nvPr>
            <p:ph type="ftr" sz="quarter" idx="11"/>
          </p:nvPr>
        </p:nvSpPr>
        <p:spPr/>
        <p:txBody>
          <a:bodyPr/>
          <a:lstStyle/>
          <a:p>
            <a:pPr>
              <a:defRPr/>
            </a:pPr>
            <a:r>
              <a:rPr lang="el-GR"/>
              <a:t>Παναγιώτα Στράτη</a:t>
            </a:r>
            <a:endParaRPr lang="en-US"/>
          </a:p>
        </p:txBody>
      </p:sp>
      <p:sp>
        <p:nvSpPr>
          <p:cNvPr id="6" name="5 - Θέση αριθμού διαφάνειας">
            <a:extLst>
              <a:ext uri="{FF2B5EF4-FFF2-40B4-BE49-F238E27FC236}">
                <a16:creationId xmlns:a16="http://schemas.microsoft.com/office/drawing/2014/main" id="{9D56A422-8F0C-4A95-BD7B-B8F7B9A98C0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FB48C87-82B1-41D1-837F-ACA0DE093825}" type="slidenum">
              <a:rPr lang="en-US" altLang="el-GR">
                <a:solidFill>
                  <a:srgbClr val="898989"/>
                </a:solidFill>
                <a:latin typeface="Calibri" panose="020F0502020204030204" pitchFamily="34" charset="0"/>
              </a:rPr>
              <a:pPr eaLnBrk="1" hangingPunct="1"/>
              <a:t>5</a:t>
            </a:fld>
            <a:endParaRPr lang="en-US" altLang="el-GR">
              <a:solidFill>
                <a:srgbClr val="898989"/>
              </a:solidFill>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D6EE1D38-4B39-42B7-9BFF-79CBABFFEAAB}"/>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AA1C3A0E-761C-4CC8-A071-F1E563D4AC8C}"/>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653772E1-D02E-4799-BA84-20CE636C669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90B965F-1091-41CD-A35F-CC03350B096C}" type="slidenum">
              <a:rPr lang="en-US" altLang="el-GR">
                <a:solidFill>
                  <a:srgbClr val="898989"/>
                </a:solidFill>
                <a:latin typeface="Calibri" panose="020F0502020204030204" pitchFamily="34" charset="0"/>
              </a:rPr>
              <a:pPr eaLnBrk="1" hangingPunct="1"/>
              <a:t>6</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9DB10259-A18D-4E18-8C6E-B82DDD7A6BD2}"/>
              </a:ext>
            </a:extLst>
          </p:cNvPr>
          <p:cNvSpPr/>
          <p:nvPr/>
        </p:nvSpPr>
        <p:spPr>
          <a:xfrm>
            <a:off x="231775" y="1135063"/>
            <a:ext cx="8610600" cy="356393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buFontTx/>
              <a:buBlip>
                <a:blip r:embed="rId2"/>
              </a:buBlip>
              <a:defRPr/>
            </a:pPr>
            <a:r>
              <a:rPr lang="el-GR" sz="2000" b="1" dirty="0">
                <a:solidFill>
                  <a:srgbClr val="C00000"/>
                </a:solidFill>
              </a:rPr>
              <a:t>Το  Μοντέλο της πλήρους συνεκπαίδευσης (</a:t>
            </a:r>
            <a:r>
              <a:rPr lang="el-GR" sz="2000" b="1" dirty="0" err="1">
                <a:solidFill>
                  <a:srgbClr val="C00000"/>
                </a:solidFill>
              </a:rPr>
              <a:t>full</a:t>
            </a:r>
            <a:r>
              <a:rPr lang="el-GR" sz="2000" b="1" dirty="0">
                <a:solidFill>
                  <a:srgbClr val="C00000"/>
                </a:solidFill>
              </a:rPr>
              <a:t> </a:t>
            </a:r>
            <a:r>
              <a:rPr lang="el-GR" sz="2000" b="1" dirty="0" err="1">
                <a:solidFill>
                  <a:srgbClr val="C00000"/>
                </a:solidFill>
              </a:rPr>
              <a:t>inclusion</a:t>
            </a:r>
            <a:r>
              <a:rPr lang="el-GR" sz="2000" b="1" dirty="0">
                <a:solidFill>
                  <a:srgbClr val="C00000"/>
                </a:solidFill>
              </a:rPr>
              <a:t>), που χαρακτηρίζεται από την ισότιμη συμμετοχή όλων των παιδιών στο σχολείο.</a:t>
            </a:r>
          </a:p>
          <a:p>
            <a:pPr algn="just">
              <a:buFontTx/>
              <a:buBlip>
                <a:blip r:embed="rId2"/>
              </a:buBlip>
              <a:defRPr/>
            </a:pPr>
            <a:r>
              <a:rPr lang="el-GR" sz="2000" b="1" dirty="0">
                <a:solidFill>
                  <a:srgbClr val="C00000"/>
                </a:solidFill>
              </a:rPr>
              <a:t>Αντιτίθεται σε κάθε είδους διάκριση και επικεντρώνεται στην αλληλεπίδραση όλων των παιδιών στο περιβάλλον του σχολείου, ανεξάρτητα από τις ιδιαιτερότητες τους. </a:t>
            </a:r>
          </a:p>
          <a:p>
            <a:pPr algn="just">
              <a:buFontTx/>
              <a:buBlip>
                <a:blip r:embed="rId2"/>
              </a:buBlip>
              <a:defRPr/>
            </a:pPr>
            <a:r>
              <a:rPr lang="el-GR" sz="2000" b="1" dirty="0">
                <a:solidFill>
                  <a:srgbClr val="C00000"/>
                </a:solidFill>
              </a:rPr>
              <a:t>Στην πλήρη συνεκπαίδευση τα παιδιά με ειδικές εκπαιδευτικές ανάγκες δε δέχονται καμία υποστηρικτική βοήθεια και κανενός είδους ειδική εκπαίδευση καθώς θεωρείται ότι το εκπαιδευτικό περιβάλλον της τάξης είναι το πιο κατάλληλο για όλα τα παιδιά. </a:t>
            </a:r>
          </a:p>
          <a:p>
            <a:pPr algn="just">
              <a:buFontTx/>
              <a:buBlip>
                <a:blip r:embed="rId2"/>
              </a:buBlip>
              <a:defRPr/>
            </a:pPr>
            <a:r>
              <a:rPr lang="el-GR" sz="2000" b="1" dirty="0">
                <a:solidFill>
                  <a:srgbClr val="C00000"/>
                </a:solidFill>
              </a:rPr>
              <a:t>Δεν υπάρχει ξεχωριστό θεσμικό και νομικό πλαίσιο για παιδιά με αναπηρίες.</a:t>
            </a:r>
          </a:p>
          <a:p>
            <a:pPr algn="ctr">
              <a:defRPr/>
            </a:pPr>
            <a:endParaRPr lang="el-GR" dirty="0">
              <a:solidFill>
                <a:schemeClr val="accent6">
                  <a:lumMod val="20000"/>
                  <a:lumOff val="8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68880230-8677-40BF-A889-22C97B4B6C1D}"/>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EEDF3A63-CD73-4FC8-8F98-08B9CD8919BB}"/>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2389A578-78BF-4494-9E65-07F839CE76B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D0B2F24-D8AC-478A-9A8A-5E20DF6275E5}" type="slidenum">
              <a:rPr lang="en-US" altLang="el-GR">
                <a:solidFill>
                  <a:srgbClr val="898989"/>
                </a:solidFill>
                <a:latin typeface="Calibri" panose="020F0502020204030204" pitchFamily="34" charset="0"/>
              </a:rPr>
              <a:pPr eaLnBrk="1" hangingPunct="1"/>
              <a:t>7</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22149D81-A705-4CA5-9B0A-4657A5D80A62}"/>
              </a:ext>
            </a:extLst>
          </p:cNvPr>
          <p:cNvSpPr/>
          <p:nvPr/>
        </p:nvSpPr>
        <p:spPr>
          <a:xfrm>
            <a:off x="231775" y="1135063"/>
            <a:ext cx="8610600" cy="356393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Tx/>
              <a:buBlip>
                <a:blip r:embed="rId2"/>
              </a:buBlip>
              <a:defRPr/>
            </a:pPr>
            <a:r>
              <a:rPr lang="el-GR" sz="2000" b="1" dirty="0">
                <a:solidFill>
                  <a:srgbClr val="C00000"/>
                </a:solidFill>
              </a:rPr>
              <a:t>Το Μοντέλο της συμμετοχής στην ίδια τάξη (</a:t>
            </a:r>
            <a:r>
              <a:rPr lang="el-GR" sz="2000" b="1" dirty="0" err="1">
                <a:solidFill>
                  <a:srgbClr val="C00000"/>
                </a:solidFill>
              </a:rPr>
              <a:t>focus</a:t>
            </a:r>
            <a:r>
              <a:rPr lang="el-GR" sz="2000" b="1" dirty="0">
                <a:solidFill>
                  <a:srgbClr val="C00000"/>
                </a:solidFill>
              </a:rPr>
              <a:t> </a:t>
            </a:r>
            <a:r>
              <a:rPr lang="el-GR" sz="2000" b="1" dirty="0" err="1">
                <a:solidFill>
                  <a:srgbClr val="C00000"/>
                </a:solidFill>
              </a:rPr>
              <a:t>on</a:t>
            </a:r>
            <a:r>
              <a:rPr lang="el-GR" sz="2000" b="1" dirty="0">
                <a:solidFill>
                  <a:srgbClr val="C00000"/>
                </a:solidFill>
              </a:rPr>
              <a:t> </a:t>
            </a:r>
            <a:r>
              <a:rPr lang="el-GR" sz="2000" b="1" dirty="0" err="1">
                <a:solidFill>
                  <a:srgbClr val="C00000"/>
                </a:solidFill>
              </a:rPr>
              <a:t>participating</a:t>
            </a:r>
            <a:r>
              <a:rPr lang="el-GR" sz="2000" b="1" dirty="0">
                <a:solidFill>
                  <a:srgbClr val="C00000"/>
                </a:solidFill>
              </a:rPr>
              <a:t> </a:t>
            </a:r>
            <a:r>
              <a:rPr lang="el-GR" sz="2000" b="1" dirty="0" err="1">
                <a:solidFill>
                  <a:srgbClr val="C00000"/>
                </a:solidFill>
              </a:rPr>
              <a:t>in</a:t>
            </a:r>
            <a:r>
              <a:rPr lang="el-GR" sz="2000" b="1" dirty="0">
                <a:solidFill>
                  <a:srgbClr val="C00000"/>
                </a:solidFill>
              </a:rPr>
              <a:t> </a:t>
            </a:r>
            <a:r>
              <a:rPr lang="el-GR" sz="2000" b="1" dirty="0" err="1">
                <a:solidFill>
                  <a:srgbClr val="C00000"/>
                </a:solidFill>
              </a:rPr>
              <a:t>the</a:t>
            </a:r>
            <a:r>
              <a:rPr lang="el-GR" sz="2000" b="1" dirty="0">
                <a:solidFill>
                  <a:srgbClr val="C00000"/>
                </a:solidFill>
              </a:rPr>
              <a:t> </a:t>
            </a:r>
            <a:r>
              <a:rPr lang="el-GR" sz="2000" b="1" dirty="0" err="1">
                <a:solidFill>
                  <a:srgbClr val="C00000"/>
                </a:solidFill>
              </a:rPr>
              <a:t>same</a:t>
            </a:r>
            <a:r>
              <a:rPr lang="el-GR" sz="2000" b="1" dirty="0">
                <a:solidFill>
                  <a:srgbClr val="C00000"/>
                </a:solidFill>
              </a:rPr>
              <a:t> </a:t>
            </a:r>
            <a:r>
              <a:rPr lang="el-GR" sz="2000" b="1" dirty="0" err="1">
                <a:solidFill>
                  <a:srgbClr val="C00000"/>
                </a:solidFill>
              </a:rPr>
              <a:t>place</a:t>
            </a:r>
            <a:r>
              <a:rPr lang="el-GR" sz="2000" b="1" dirty="0">
                <a:solidFill>
                  <a:srgbClr val="C00000"/>
                </a:solidFill>
              </a:rPr>
              <a:t>). </a:t>
            </a:r>
          </a:p>
          <a:p>
            <a:pPr>
              <a:buFontTx/>
              <a:buBlip>
                <a:blip r:embed="rId2"/>
              </a:buBlip>
              <a:defRPr/>
            </a:pPr>
            <a:r>
              <a:rPr lang="el-GR" sz="2000" b="1" dirty="0">
                <a:solidFill>
                  <a:srgbClr val="C00000"/>
                </a:solidFill>
              </a:rPr>
              <a:t>Το μοντέλο αυτό χαρακτηρίζεται από την παροχή υποστηρικτικής βοήθειας από εκπαιδευτικό ειδικής  αγωγής και εκπαίδευσης εντός ή και εκτός της τάξης συνεκπαίδευσης σε κάποιο ειδικό χώρο. </a:t>
            </a:r>
          </a:p>
          <a:p>
            <a:pPr>
              <a:buFontTx/>
              <a:buBlip>
                <a:blip r:embed="rId2"/>
              </a:buBlip>
              <a:defRPr/>
            </a:pPr>
            <a:r>
              <a:rPr lang="el-GR" sz="2000" b="1" dirty="0">
                <a:solidFill>
                  <a:srgbClr val="C00000"/>
                </a:solidFill>
              </a:rPr>
              <a:t>Η βοήθεια μπορεί να παρέχεται, επίσης, από ψυχολόγους ή άλλους ειδικούς.</a:t>
            </a:r>
          </a:p>
          <a:p>
            <a:pPr>
              <a:buFontTx/>
              <a:buBlip>
                <a:blip r:embed="rId2"/>
              </a:buBlip>
              <a:defRPr/>
            </a:pPr>
            <a:r>
              <a:rPr lang="el-GR" sz="2000" b="1" dirty="0">
                <a:solidFill>
                  <a:srgbClr val="C00000"/>
                </a:solidFill>
              </a:rPr>
              <a:t>Υπάρχει ειδική νομοθεσία και αναλυτικό πρόγραμμα που προσαρμόζεται στις ανάγκες των παιδιών με αναπηρίες.</a:t>
            </a:r>
          </a:p>
          <a:p>
            <a:pPr>
              <a:buFontTx/>
              <a:buBlip>
                <a:blip r:embed="rId2"/>
              </a:buBlip>
              <a:defRPr/>
            </a:pPr>
            <a:r>
              <a:rPr lang="el-GR" sz="2000" b="1" dirty="0">
                <a:solidFill>
                  <a:srgbClr val="C00000"/>
                </a:solidFill>
              </a:rPr>
              <a:t> Έτσι, δεν υπάρχουν ειδικά σχολεία αλλά μόνο τάξεις υποστήριξης, οι οποίες λειτουργούν στο πλαίσιο της γενικής εκπαίδευσης.</a:t>
            </a:r>
          </a:p>
          <a:p>
            <a:pPr>
              <a:defRPr/>
            </a:pPr>
            <a:r>
              <a:rPr lang="el-GR"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B36D7CF3-CAC9-4C7D-AAB9-97323FFA50E8}"/>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4A7B8766-4175-4E00-8967-1036A7B9CE5F}"/>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E346464D-83E7-4735-B885-1003E6CAFCA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A6A2DE-6516-4417-8862-4E3908DE625F}" type="slidenum">
              <a:rPr lang="en-US" altLang="el-GR">
                <a:solidFill>
                  <a:srgbClr val="898989"/>
                </a:solidFill>
                <a:latin typeface="Calibri" panose="020F0502020204030204" pitchFamily="34" charset="0"/>
              </a:rPr>
              <a:pPr eaLnBrk="1" hangingPunct="1"/>
              <a:t>8</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30A2BE33-5964-4287-B7F7-DBD208F1A03A}"/>
              </a:ext>
            </a:extLst>
          </p:cNvPr>
          <p:cNvSpPr/>
          <p:nvPr/>
        </p:nvSpPr>
        <p:spPr>
          <a:xfrm>
            <a:off x="231775" y="1135063"/>
            <a:ext cx="8610600" cy="356393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buFontTx/>
              <a:buBlip>
                <a:blip r:embed="rId2"/>
              </a:buBlip>
              <a:defRPr/>
            </a:pPr>
            <a:r>
              <a:rPr lang="el-GR" sz="2000" b="1" dirty="0">
                <a:solidFill>
                  <a:srgbClr val="C00000"/>
                </a:solidFill>
              </a:rPr>
              <a:t>Το Μοντέλο της επικέντρωσης στις ατομικές ανάγκες (</a:t>
            </a:r>
            <a:r>
              <a:rPr lang="el-GR" sz="2000" b="1" dirty="0" err="1">
                <a:solidFill>
                  <a:srgbClr val="C00000"/>
                </a:solidFill>
              </a:rPr>
              <a:t>focus</a:t>
            </a:r>
            <a:r>
              <a:rPr lang="el-GR" sz="2000" b="1" dirty="0">
                <a:solidFill>
                  <a:srgbClr val="C00000"/>
                </a:solidFill>
              </a:rPr>
              <a:t> </a:t>
            </a:r>
            <a:r>
              <a:rPr lang="el-GR" sz="2000" b="1" dirty="0" err="1">
                <a:solidFill>
                  <a:srgbClr val="C00000"/>
                </a:solidFill>
              </a:rPr>
              <a:t>on</a:t>
            </a:r>
            <a:r>
              <a:rPr lang="el-GR" sz="2000" b="1" dirty="0">
                <a:solidFill>
                  <a:srgbClr val="C00000"/>
                </a:solidFill>
              </a:rPr>
              <a:t> </a:t>
            </a:r>
            <a:r>
              <a:rPr lang="el-GR" sz="2000" b="1" dirty="0" err="1">
                <a:solidFill>
                  <a:srgbClr val="C00000"/>
                </a:solidFill>
              </a:rPr>
              <a:t>individual</a:t>
            </a:r>
            <a:r>
              <a:rPr lang="el-GR" sz="2000" b="1" dirty="0">
                <a:solidFill>
                  <a:srgbClr val="C00000"/>
                </a:solidFill>
              </a:rPr>
              <a:t> </a:t>
            </a:r>
            <a:r>
              <a:rPr lang="el-GR" sz="2000" b="1" dirty="0" err="1">
                <a:solidFill>
                  <a:srgbClr val="C00000"/>
                </a:solidFill>
              </a:rPr>
              <a:t>needs</a:t>
            </a:r>
            <a:r>
              <a:rPr lang="el-GR" sz="2000" b="1" dirty="0">
                <a:solidFill>
                  <a:srgbClr val="C00000"/>
                </a:solidFill>
              </a:rPr>
              <a:t>). </a:t>
            </a:r>
          </a:p>
          <a:p>
            <a:pPr algn="just">
              <a:buFontTx/>
              <a:buBlip>
                <a:blip r:embed="rId2"/>
              </a:buBlip>
              <a:defRPr/>
            </a:pPr>
            <a:r>
              <a:rPr lang="el-GR" sz="2000" b="1" dirty="0">
                <a:solidFill>
                  <a:srgbClr val="C00000"/>
                </a:solidFill>
              </a:rPr>
              <a:t>Το μοντέλο αυτό δίνει έμφαση στην αξιολόγηση των ειδικών εκπαιδευτικών αναγκών των παιδιών.</a:t>
            </a:r>
          </a:p>
          <a:p>
            <a:pPr algn="just">
              <a:buFontTx/>
              <a:buBlip>
                <a:blip r:embed="rId2"/>
              </a:buBlip>
              <a:defRPr/>
            </a:pPr>
            <a:r>
              <a:rPr lang="el-GR" sz="2000" b="1" dirty="0">
                <a:solidFill>
                  <a:srgbClr val="C00000"/>
                </a:solidFill>
              </a:rPr>
              <a:t> Σε περιπτώσεις που τα παιδιά παρουσιάζουν σοβαρές δυσκολίες και δεν είναι σε θέση να παρακολουθήσουν το πρόγραμμα της γενικής εκπαίδευσης προτείνεται να φοιτήσουν σε κάποιο ειδικό σχολείο για ορισμένο χρονικό διάστημα.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4E12A8DD-0AAA-446C-98DC-1BCA03F9378B}"/>
              </a:ext>
            </a:extLst>
          </p:cNvPr>
          <p:cNvSpPr>
            <a:spLocks noGrp="1"/>
          </p:cNvSpPr>
          <p:nvPr>
            <p:ph type="dt" sz="quarter" idx="10"/>
          </p:nvPr>
        </p:nvSpPr>
        <p:spPr/>
        <p:txBody>
          <a:bodyPr/>
          <a:lstStyle/>
          <a:p>
            <a:pPr>
              <a:defRPr/>
            </a:pPr>
            <a:fld id="{6B311508-FE9E-46B1-85F4-AD640335648C}" type="datetime1">
              <a:rPr lang="en-US"/>
              <a:pPr>
                <a:defRPr/>
              </a:pPr>
              <a:t>12/22/2019</a:t>
            </a:fld>
            <a:endParaRPr lang="en-US"/>
          </a:p>
        </p:txBody>
      </p:sp>
      <p:sp>
        <p:nvSpPr>
          <p:cNvPr id="3" name="2 - Θέση υποσέλιδου">
            <a:extLst>
              <a:ext uri="{FF2B5EF4-FFF2-40B4-BE49-F238E27FC236}">
                <a16:creationId xmlns:a16="http://schemas.microsoft.com/office/drawing/2014/main" id="{BC11270A-6299-495E-871C-CF944EE4BFF3}"/>
              </a:ext>
            </a:extLst>
          </p:cNvPr>
          <p:cNvSpPr>
            <a:spLocks noGrp="1"/>
          </p:cNvSpPr>
          <p:nvPr>
            <p:ph type="ftr" sz="quarter" idx="11"/>
          </p:nvPr>
        </p:nvSpPr>
        <p:spPr/>
        <p:txBody>
          <a:bodyPr/>
          <a:lstStyle/>
          <a:p>
            <a:pPr>
              <a:defRPr/>
            </a:pPr>
            <a:r>
              <a:rPr lang="el-GR"/>
              <a:t>Παναγιώτα Στράτη</a:t>
            </a:r>
            <a:endParaRPr lang="en-US"/>
          </a:p>
        </p:txBody>
      </p:sp>
      <p:sp>
        <p:nvSpPr>
          <p:cNvPr id="4" name="3 - Θέση αριθμού διαφάνειας">
            <a:extLst>
              <a:ext uri="{FF2B5EF4-FFF2-40B4-BE49-F238E27FC236}">
                <a16:creationId xmlns:a16="http://schemas.microsoft.com/office/drawing/2014/main" id="{BF3ABFAE-1647-4977-B018-E2AD849A99F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FD0E93-48BC-4231-99CD-1132E825C8A5}" type="slidenum">
              <a:rPr lang="en-US" altLang="el-GR">
                <a:solidFill>
                  <a:srgbClr val="898989"/>
                </a:solidFill>
                <a:latin typeface="Calibri" panose="020F0502020204030204" pitchFamily="34" charset="0"/>
              </a:rPr>
              <a:pPr eaLnBrk="1" hangingPunct="1"/>
              <a:t>9</a:t>
            </a:fld>
            <a:endParaRPr lang="en-US" altLang="el-GR">
              <a:solidFill>
                <a:srgbClr val="898989"/>
              </a:solidFill>
              <a:latin typeface="Calibri" panose="020F0502020204030204" pitchFamily="34" charset="0"/>
            </a:endParaRPr>
          </a:p>
        </p:txBody>
      </p:sp>
      <p:sp>
        <p:nvSpPr>
          <p:cNvPr id="5" name="4 - Στρογγυλεμένο ορθογώνιο">
            <a:extLst>
              <a:ext uri="{FF2B5EF4-FFF2-40B4-BE49-F238E27FC236}">
                <a16:creationId xmlns:a16="http://schemas.microsoft.com/office/drawing/2014/main" id="{548E6E5C-6AC4-406E-B0F0-9AC3D9A2E4D1}"/>
              </a:ext>
            </a:extLst>
          </p:cNvPr>
          <p:cNvSpPr/>
          <p:nvPr/>
        </p:nvSpPr>
        <p:spPr>
          <a:xfrm>
            <a:off x="231775" y="1135063"/>
            <a:ext cx="8610600" cy="356393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buFontTx/>
              <a:buBlip>
                <a:blip r:embed="rId2"/>
              </a:buBlip>
              <a:defRPr/>
            </a:pPr>
            <a:r>
              <a:rPr lang="el-GR" sz="2000" b="1" dirty="0">
                <a:solidFill>
                  <a:srgbClr val="C00000"/>
                </a:solidFill>
              </a:rPr>
              <a:t>Το  περιοριστικό μοντέλο συνεκπαίδευσης (</a:t>
            </a:r>
            <a:r>
              <a:rPr lang="el-GR" sz="2000" b="1" dirty="0" err="1">
                <a:solidFill>
                  <a:srgbClr val="C00000"/>
                </a:solidFill>
              </a:rPr>
              <a:t>choice</a:t>
            </a:r>
            <a:r>
              <a:rPr lang="el-GR" sz="2000" b="1" dirty="0">
                <a:solidFill>
                  <a:srgbClr val="C00000"/>
                </a:solidFill>
              </a:rPr>
              <a:t> </a:t>
            </a:r>
            <a:r>
              <a:rPr lang="el-GR" sz="2000" b="1" dirty="0" err="1">
                <a:solidFill>
                  <a:srgbClr val="C00000"/>
                </a:solidFill>
              </a:rPr>
              <a:t>limited</a:t>
            </a:r>
            <a:r>
              <a:rPr lang="el-GR" sz="2000" b="1" dirty="0">
                <a:solidFill>
                  <a:srgbClr val="C00000"/>
                </a:solidFill>
              </a:rPr>
              <a:t> </a:t>
            </a:r>
            <a:r>
              <a:rPr lang="el-GR" sz="2000" b="1" dirty="0" err="1">
                <a:solidFill>
                  <a:srgbClr val="C00000"/>
                </a:solidFill>
              </a:rPr>
              <a:t>inclusion</a:t>
            </a:r>
            <a:r>
              <a:rPr lang="el-GR" sz="2000" b="1" dirty="0">
                <a:solidFill>
                  <a:srgbClr val="C00000"/>
                </a:solidFill>
              </a:rPr>
              <a:t>).</a:t>
            </a:r>
          </a:p>
          <a:p>
            <a:pPr algn="just">
              <a:buFontTx/>
              <a:buBlip>
                <a:blip r:embed="rId2"/>
              </a:buBlip>
              <a:defRPr/>
            </a:pPr>
            <a:r>
              <a:rPr lang="el-GR" sz="2000" b="1" dirty="0">
                <a:solidFill>
                  <a:srgbClr val="C00000"/>
                </a:solidFill>
              </a:rPr>
              <a:t> Το μοντέλο αυτό αναγνωρίζει ότι η εκπαίδευση σε ειδικά σχολεία είναι βοηθητική για τα παιδιά με ειδικές ανάγκες κυρίως σε ό,τι αφορά την ακαδημαϊκή τους πρόοδο.</a:t>
            </a:r>
          </a:p>
          <a:p>
            <a:pPr algn="just">
              <a:buFontTx/>
              <a:buBlip>
                <a:blip r:embed="rId2"/>
              </a:buBlip>
              <a:defRPr/>
            </a:pPr>
            <a:r>
              <a:rPr lang="el-GR" sz="2000" b="1" dirty="0">
                <a:solidFill>
                  <a:srgbClr val="C00000"/>
                </a:solidFill>
              </a:rPr>
              <a:t> Αναγνωρίζει, επίσης, ότι τα παιδιά με ειδικές ανάγκες μπορούν να φοιτούν στη γενική εκπαίδευση καθώς η αλληλεπίδραση με παιδιά χωρίς αναπηρία βοηθά την κοινωνικοποίηση τους. </a:t>
            </a:r>
          </a:p>
          <a:p>
            <a:pPr algn="just">
              <a:buFontTx/>
              <a:buBlip>
                <a:blip r:embed="rId2"/>
              </a:buBlip>
              <a:defRPr/>
            </a:pPr>
            <a:r>
              <a:rPr lang="el-GR" sz="2000" b="1" dirty="0">
                <a:solidFill>
                  <a:srgbClr val="C00000"/>
                </a:solidFill>
              </a:rPr>
              <a:t>Στην απόφαση σχετικά με το σχολείο στο οποίο θα φοιτήσει το παιδί συμμετέχουν και οι γονείς.</a:t>
            </a:r>
          </a:p>
          <a:p>
            <a:pPr algn="ctr">
              <a:defRPr/>
            </a:pPr>
            <a:endParaRPr lang="el-GR" dirty="0">
              <a:solidFill>
                <a:schemeClr val="accent6">
                  <a:lumMod val="20000"/>
                  <a:lumOff val="80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3154</Words>
  <Application>Microsoft Office PowerPoint</Application>
  <PresentationFormat>Προβολή στην οθόνη (16:9)</PresentationFormat>
  <Paragraphs>282</Paragraphs>
  <Slides>40</Slides>
  <Notes>0</Notes>
  <HiddenSlides>0</HiddenSlides>
  <MMClips>0</MMClips>
  <ScaleCrop>false</ScaleCrop>
  <HeadingPairs>
    <vt:vector size="8" baseType="variant">
      <vt:variant>
        <vt:lpstr>Γραμματοσειρές που χρησιμοποιούνται</vt:lpstr>
      </vt:variant>
      <vt:variant>
        <vt:i4>4</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40</vt:i4>
      </vt:variant>
    </vt:vector>
  </HeadingPairs>
  <TitlesOfParts>
    <vt:vector size="46" baseType="lpstr">
      <vt:lpstr>Arial</vt:lpstr>
      <vt:lpstr>Calibri</vt:lpstr>
      <vt:lpstr>Wingdings</vt:lpstr>
      <vt:lpstr>Times New Roman</vt:lpstr>
      <vt:lpstr>Office Theme</vt:lpstr>
      <vt:lpstr>Έγγραφο του Microsoft Office Word</vt:lpstr>
      <vt:lpstr>ΠΡΟΣΧΟΛΙΚΗ ΠΑΙΔΑΓΩΓΙΚΗ – ΣΥΓΧΡΟΝΕΣ ΔΙΔΑΚΤΙΚΕΣ ΠΡΟΤΑΣΕΙΣ Στράτη Παναγιώτα Διδάκτορας του Πανεπιστημίου Ιωαννίνων  </vt:lpstr>
      <vt:lpstr>               Εισαγωγή</vt:lpstr>
      <vt:lpstr>Παρουσίαση του PowerPoint</vt:lpstr>
      <vt:lpstr>               Εισαγωγή</vt:lpstr>
      <vt:lpstr>Μοντέλα Συνεκπαίδευσης </vt:lpstr>
      <vt:lpstr>Παρουσίαση του PowerPoint</vt:lpstr>
      <vt:lpstr>Παρουσίαση του PowerPoint</vt:lpstr>
      <vt:lpstr>Παρουσίαση του PowerPoint</vt:lpstr>
      <vt:lpstr>Παρουσίαση του PowerPoint</vt:lpstr>
      <vt:lpstr>Βήματα για την υιοθέτηση μοντέλου  Συνεκπαίδευσης </vt:lpstr>
      <vt:lpstr>Παρουσίαση του PowerPoint</vt:lpstr>
      <vt:lpstr>Παρουσίαση του PowerPoint</vt:lpstr>
      <vt:lpstr>Στρατηγικές και προσεγγίσεις για τη Συμπεριληπτική Εκπαίδευση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Επιτυχημένα  Μοντέλα για τη Συμπεριληπτική Εκπαίδευση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Το μοντέλο εισροών-διεργασιών-αποτελεσμάτων με βάση τους Kyriazopoulou &amp; Weber (2009) και παρουσιάστηκε στο Loreman (2013) </vt:lpstr>
      <vt:lpstr>Παρουσίαση του PowerPoint</vt:lpstr>
      <vt:lpstr>Παρουσίαση του PowerPoint</vt:lpstr>
      <vt:lpstr>Διεθνείς  πρακτικές για τη συνεκπαίδευση</vt:lpstr>
      <vt:lpstr>Παρουσίαση του PowerPoint</vt:lpstr>
      <vt:lpstr> Οι Winter and O’Raw (2010), αφού επανεξέτασαν τη βιβλιογραφία σε αυτόν τον τομέα, σημείωσαν ότι η επιτυχής ένταξη στα συμπεριληπτικά σχολεία περιλαμβάνει:   </vt:lpstr>
      <vt:lpstr>Παρουσίαση του PowerPoint</vt:lpstr>
      <vt:lpstr>Οι Επαγγελματικές ικανότητες των εκπαιδευτικών για την συμπεριληπτική εκπαίδευση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2019-12-22T12:44:27Z</dcterms:modified>
</cp:coreProperties>
</file>