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sldIdLst>
    <p:sldId id="256" r:id="rId2"/>
    <p:sldId id="31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1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D5FF"/>
    <a:srgbClr val="FF0D97"/>
    <a:srgbClr val="0000CC"/>
    <a:srgbClr val="003635"/>
    <a:srgbClr val="9EFF29"/>
    <a:srgbClr val="C80064"/>
    <a:srgbClr val="C33A1F"/>
    <a:srgbClr val="FF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BD29BC-53E7-4434-9C46-3491C2CB5D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9FBE5-71E3-4342-A4BA-FB171A2BDD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45609A-2B03-4C93-946D-16FFC61AC152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0C201D-39EC-4888-88C5-88497D3E0F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D566BB-9594-4ABF-976F-56AE19DE6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573CA-9A6C-4536-856E-60A1B7A0F7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658C4-C7B6-43D2-8952-EDC8AAEED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8A566F-6C90-424A-9020-84974DCAE739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61" y="1319981"/>
            <a:ext cx="7978879" cy="159282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679" y="3487992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DD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2780-40DB-4A3C-BF97-596A4DAC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1E03-B6A4-40DE-84A8-0305A951812B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AC6C-3691-4544-9339-2645B425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289E-0326-4797-9712-8AE1089E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880F5-16BA-4EE6-A686-1C6CCAFF115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454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ACE46-62F4-4DCA-A20B-32EC420E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1C82-4323-4942-A873-B3FF7B4F3633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29397E-B47E-41FC-9E84-77F17BAC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2DB20D-7E1E-425B-BC75-4B0208C8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405E-1D27-4E1B-A00B-F93E28FC193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76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CED-FF8E-40C0-BEE3-99A54217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F2C7-7824-4E6A-BC91-8E0F611AF8BB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DE22-5AC6-475D-A5CA-C98DB021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EF49-AC84-4F55-BAA3-7150C131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2ABB7-D493-4781-8B64-8E8D8321816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5549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websites\free-power-point-templates\2012\logos.png">
            <a:extLst>
              <a:ext uri="{FF2B5EF4-FFF2-40B4-BE49-F238E27FC236}">
                <a16:creationId xmlns:a16="http://schemas.microsoft.com/office/drawing/2014/main" id="{52BFB8BA-F940-4BE5-B190-CE3C4FBE6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325688"/>
            <a:ext cx="1463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3A3B05-C5E8-4BBC-8B8F-BB0376A2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E86C-D707-4224-A5EF-2B2CE3EEC801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243FE-2932-4447-A5C1-CE756933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C504BE-7905-4A84-B3A0-175EF400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4CEA7-D5F8-4952-ABBE-33B85FE65FE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4444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4" y="135848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172498"/>
            <a:ext cx="8246070" cy="360597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49BF-40A6-4347-BA49-1948C65F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1D35-820A-41D1-8BC1-6A4C88157405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41CC-ABE5-49D5-96EC-9FA3BD20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1F7-F951-4BFB-B9C6-97A0715D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354BA-71FC-4BE3-820D-B857C2AE014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3731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32" y="539273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DD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13" y="1437968"/>
            <a:ext cx="6304935" cy="33832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D2BE1-6BEA-4B1E-AEA4-EDCB6B6C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E786-F1D2-4039-A727-9FD5450D1B82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1A82-E244-4033-82F2-09B9898A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4662C-F1D6-49AB-A464-06617997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8BDC8-6F3E-485E-ACA4-CA2B802878B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5366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AB2EB-AD54-42EE-B30D-E671AA9E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3E63-76C1-4E1C-AA23-C5EFE854A9B8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DC327-F6D2-44C6-BD6C-0BA75EF8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5-811C-4C5B-932D-EB07AC60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F5EB4-CACF-4635-AEEB-DEBA92247E8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0465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7E2E73-8D3E-4FB7-A5DB-6F51C3D9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89B1-890B-493F-A952-720F0FD5FC1A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D6AD9B-9295-4B58-91F8-28906010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9A55E6-BBB6-4B29-8FF9-CA35585D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44D78-BB01-40B3-8B2A-D8BA7189A46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320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2740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025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4265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7025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4265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ADBB89-C585-498B-A070-0C1D858C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373A-5B2A-4F4D-932F-30F911BA1D5E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1A1DEE-83DD-4BEE-AD6D-D4F89833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80FA43-BA0F-4ECB-934F-6F2333EF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F573-829D-4119-9D3C-E2A35FEAED0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2024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807609-190B-47E5-B968-4E0A5CFC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1EC6-93E6-4724-A7E6-9BABDFB0CC67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258B87-870B-47C7-AB09-C2BB952A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C0372F-E58E-4790-BDBC-C97BA2FE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05AE-3DCF-4F00-A45F-EC3F37FBE0E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2230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B5774D-1638-492F-9AFC-ACA66B3B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9F4B-3B09-42C1-A2DB-6419F5184C77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2DECB4-BEC2-43F4-BB44-62E84702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919CD4-7AC3-46D7-8E12-EF2B3D98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45AC0-A3DE-410E-8BF0-D7F7D20D979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9952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356633-5DA0-4FF2-9485-3C64D981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F132-EED0-4BE8-9298-7DBD9F0AEF5E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9E51E0-6087-48A2-949E-53A44115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DF369D-DC6F-4B3B-B93A-CF7D0744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B413-9D32-49D0-AC61-845CB86AED1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9138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22865D-51E6-4F19-AF20-4C08066D32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C96A0C-312F-4250-8FA1-03F1EC8E3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2B149-839D-41E2-B1AD-2FD777CBC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0761F-3DAB-4AD1-A06F-872B9BFEF469}" type="datetimeFigureOut">
              <a:rPr lang="en-US"/>
              <a:pPr>
                <a:defRPr/>
              </a:pPr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A4D3-E155-4023-8E07-907B84E3F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383B2-0DBA-444E-9902-F0021DF37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2DBF3E-70F8-4FA4-96A5-22E8F8BA9A24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D91D0-EF4E-49E4-8CA9-3CF51EF4DC93}"/>
              </a:ext>
            </a:extLst>
          </p:cNvPr>
          <p:cNvSpPr txBox="1"/>
          <p:nvPr userDrawn="1"/>
        </p:nvSpPr>
        <p:spPr>
          <a:xfrm>
            <a:off x="-9525" y="5213350"/>
            <a:ext cx="8389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This presentation uses a free template provided by FPPT.com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70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C614-D8BE-4271-9303-573C204C7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1290638"/>
            <a:ext cx="6975475" cy="165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0070C0"/>
                </a:solidFill>
              </a:rPr>
              <a:t>ΠΡΟΣΧΟΛΙΚΗ ΠΑΙΔΑΓΩΓΙΚΗ – ΣΥΓΧΡΟΝΕΣ ΔΙΔΑΚΤΙΚΕΣ ΠΡΟΤΑΣΕΙΣ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50E2F90C-DA44-4210-92BA-5EF4B46D3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088" y="3355975"/>
            <a:ext cx="7875587" cy="9366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l-GR" sz="1800" b="1" dirty="0">
                <a:solidFill>
                  <a:schemeClr val="bg1"/>
                </a:solidFill>
              </a:rPr>
              <a:t>Στράτη Παναγιώτα</a:t>
            </a:r>
            <a:br>
              <a:rPr lang="el-GR" sz="1800" b="1" dirty="0">
                <a:solidFill>
                  <a:schemeClr val="bg1"/>
                </a:solidFill>
              </a:rPr>
            </a:br>
            <a:r>
              <a:rPr lang="el-GR" sz="1800" b="1" dirty="0">
                <a:solidFill>
                  <a:schemeClr val="bg1"/>
                </a:solidFill>
              </a:rPr>
              <a:t>Διδάκτορας του Πανεπιστημίου Ιωαννίνων</a:t>
            </a:r>
            <a:br>
              <a:rPr lang="el-GR" sz="1800" b="1">
                <a:solidFill>
                  <a:schemeClr val="bg1"/>
                </a:solidFill>
              </a:rPr>
            </a:br>
            <a:br>
              <a:rPr lang="el-GR" sz="1800" b="1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124" name="8 - Εικόνα">
            <a:extLst>
              <a:ext uri="{FF2B5EF4-FFF2-40B4-BE49-F238E27FC236}">
                <a16:creationId xmlns:a16="http://schemas.microsoft.com/office/drawing/2014/main" id="{A9C80F32-7182-45E8-BD31-3B8AD6D1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0"/>
            <a:ext cx="19319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- Ορθογώνιο">
            <a:extLst>
              <a:ext uri="{FF2B5EF4-FFF2-40B4-BE49-F238E27FC236}">
                <a16:creationId xmlns:a16="http://schemas.microsoft.com/office/drawing/2014/main" id="{0E60109B-8E5B-4032-A804-F9A0D3FB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4530725"/>
            <a:ext cx="4768850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panagiotastrati@yahoo.gr</a:t>
            </a:r>
            <a:endParaRPr lang="el-GR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>
            <a:extLst>
              <a:ext uri="{FF2B5EF4-FFF2-40B4-BE49-F238E27FC236}">
                <a16:creationId xmlns:a16="http://schemas.microsoft.com/office/drawing/2014/main" id="{21EAAAE7-CF75-418A-ADB7-1960C9F1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899AC460-BAAC-4036-AB50-7C0C1EAF7D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B62A3BE1-EEC5-4C49-A0B0-0952ACCDF370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B3E3EF61-94E6-46FE-B9B0-29E3B877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3C0D77-4B7D-4C1E-A966-E692C23DC8B7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image7.jpeg">
            <a:extLst>
              <a:ext uri="{FF2B5EF4-FFF2-40B4-BE49-F238E27FC236}">
                <a16:creationId xmlns:a16="http://schemas.microsoft.com/office/drawing/2014/main" id="{4B642325-BFE1-4E62-A841-07E027ED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08000"/>
            <a:ext cx="61388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>
            <a:extLst>
              <a:ext uri="{FF2B5EF4-FFF2-40B4-BE49-F238E27FC236}">
                <a16:creationId xmlns:a16="http://schemas.microsoft.com/office/drawing/2014/main" id="{350AF3D2-F58E-49BB-BAF8-2C772465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6525"/>
            <a:ext cx="8258175" cy="763588"/>
          </a:xfrm>
          <a:solidFill>
            <a:srgbClr val="F4FCFE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2700" b="1" dirty="0">
                <a:solidFill>
                  <a:schemeClr val="tx1"/>
                </a:solidFill>
                <a:cs typeface="Times New Roman" pitchFamily="18" charset="0"/>
              </a:rPr>
              <a:t>Το μοντέλο των επικαλυπτόμενων σφαιρών επιρροής της </a:t>
            </a:r>
            <a:r>
              <a:rPr lang="en-US" altLang="el-GR" sz="2700" b="1" dirty="0">
                <a:solidFill>
                  <a:schemeClr val="tx1"/>
                </a:solidFill>
                <a:cs typeface="Times New Roman" pitchFamily="18" charset="0"/>
              </a:rPr>
              <a:t>J. Epstein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DD3D51E7-AEB0-4DD3-9B76-4910B145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5" y="1570038"/>
            <a:ext cx="8551863" cy="320833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l-GR" sz="1800" b="1" dirty="0">
                <a:solidFill>
                  <a:srgbClr val="0070C0"/>
                </a:solidFill>
                <a:cs typeface="Times New Roman" pitchFamily="18" charset="0"/>
              </a:rPr>
              <a:t>H </a:t>
            </a:r>
            <a:r>
              <a:rPr lang="el-GR" altLang="el-GR" sz="1800" b="1" dirty="0">
                <a:solidFill>
                  <a:srgbClr val="0070C0"/>
                </a:solidFill>
                <a:cs typeface="Times New Roman" pitchFamily="18" charset="0"/>
              </a:rPr>
              <a:t>θεωρία </a:t>
            </a:r>
            <a:r>
              <a:rPr lang="en-US" altLang="el-GR" sz="1800" b="1" dirty="0">
                <a:solidFill>
                  <a:srgbClr val="0070C0"/>
                </a:solidFill>
                <a:cs typeface="Times New Roman" pitchFamily="18" charset="0"/>
              </a:rPr>
              <a:t>Epstein</a:t>
            </a:r>
            <a:r>
              <a:rPr lang="el-GR" altLang="el-GR" sz="1800" b="1" dirty="0">
                <a:solidFill>
                  <a:srgbClr val="0070C0"/>
                </a:solidFill>
                <a:cs typeface="Times New Roman" pitchFamily="18" charset="0"/>
              </a:rPr>
              <a:t> των </a:t>
            </a:r>
            <a:r>
              <a:rPr lang="el-GR" altLang="el-GR" sz="1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«επικαλυπτόμενων σφαιρών επιρροής»</a:t>
            </a:r>
            <a:r>
              <a:rPr lang="en-US" altLang="el-GR" sz="1800" b="1" dirty="0">
                <a:solidFill>
                  <a:srgbClr val="0070C0"/>
                </a:solidFill>
                <a:cs typeface="Times New Roman" pitchFamily="18" charset="0"/>
              </a:rPr>
              <a:t> </a:t>
            </a:r>
            <a:r>
              <a:rPr lang="el-GR" altLang="el-GR" sz="1800" b="1" dirty="0">
                <a:solidFill>
                  <a:srgbClr val="0070C0"/>
                </a:solidFill>
                <a:cs typeface="Times New Roman" pitchFamily="18" charset="0"/>
              </a:rPr>
              <a:t>λαμβάνει υπόψη τρία σημαντικά πλαίσια: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altLang="el-GR" sz="1800" b="1" u="sng" dirty="0">
                <a:solidFill>
                  <a:srgbClr val="0070C0"/>
                </a:solidFill>
                <a:cs typeface="Times New Roman" pitchFamily="18" charset="0"/>
              </a:rPr>
              <a:t>Το Σχολείο, την Οικογένεια και την Κοινωνία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l-GR" sz="1800" b="1" dirty="0">
                <a:solidFill>
                  <a:srgbClr val="0070C0"/>
                </a:solidFill>
                <a:cs typeface="Times New Roman" pitchFamily="18" charset="0"/>
              </a:rPr>
              <a:t>	</a:t>
            </a:r>
            <a:r>
              <a:rPr lang="el-GR" altLang="el-GR" sz="1800" b="1" dirty="0">
                <a:solidFill>
                  <a:srgbClr val="0070C0"/>
                </a:solidFill>
                <a:cs typeface="Times New Roman" pitchFamily="18" charset="0"/>
              </a:rPr>
              <a:t>Σύμφωνα με τη θεωρία αυτή, τα τρία πλαίσια</a:t>
            </a:r>
            <a:endParaRPr lang="en-US" altLang="el-GR" sz="18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l-GR" sz="1800" b="1" dirty="0">
                <a:solidFill>
                  <a:srgbClr val="0070C0"/>
                </a:solidFill>
                <a:cs typeface="Times New Roman" pitchFamily="18" charset="0"/>
              </a:rPr>
              <a:t>	</a:t>
            </a:r>
            <a:r>
              <a:rPr lang="el-GR" altLang="el-GR" sz="1800" b="1" dirty="0">
                <a:solidFill>
                  <a:srgbClr val="0070C0"/>
                </a:solidFill>
                <a:cs typeface="Times New Roman" pitchFamily="18" charset="0"/>
              </a:rPr>
              <a:t> επηρεάζουν και επηρεάζονται</a:t>
            </a:r>
            <a:r>
              <a:rPr lang="en-US" altLang="el-GR" sz="18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l-GR" altLang="el-GR" sz="18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l-GR" altLang="el-GR" sz="18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l-GR" altLang="el-GR" sz="1800" b="1" dirty="0">
                <a:solidFill>
                  <a:schemeClr val="accent3">
                    <a:lumMod val="75000"/>
                  </a:schemeClr>
                </a:solidFill>
              </a:rPr>
              <a:t>Το σχολείο μπορεί να φέρει </a:t>
            </a:r>
            <a:r>
              <a:rPr lang="el-GR" altLang="el-GR" sz="1800" b="1" dirty="0">
                <a:solidFill>
                  <a:schemeClr val="accent1">
                    <a:lumMod val="75000"/>
                  </a:schemeClr>
                </a:solidFill>
              </a:rPr>
              <a:t>και τις τρεις σφαίρες επιρροής σε συνεργασία, μέσα από υψηλής ποιότητας προγράμματα αλληλεπιδράσεων με την οικογένεια και την κοινότητα ή μπορεί να επιλέξει να κρατήσει αυτές τις σφαίρες επιρροής σε απόσταση.</a:t>
            </a:r>
            <a:endParaRPr lang="el-G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ED68CB7D-D982-40B7-9100-58F0DABE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AA4C9C4E-A8D9-4480-885B-2286AC883C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057A34BC-201F-41F1-BD89-2ED1E5B3DF53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3A3C7E5-2479-49BF-9E73-F2394A7D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754D6D-9124-4A7D-8C93-73D6CE339090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XS\Desktop\1.jpg">
            <a:extLst>
              <a:ext uri="{FF2B5EF4-FFF2-40B4-BE49-F238E27FC236}">
                <a16:creationId xmlns:a16="http://schemas.microsoft.com/office/drawing/2014/main" id="{3DA7FF73-AA0F-4FB0-8EA8-0B1536D1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827088"/>
            <a:ext cx="65722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460479A3-74C9-4DF2-B255-B11F9A5C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85253B12-9038-41A1-A528-55510B1EE9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AD596047-D1F7-4D8E-B7F8-DFFB720C99C5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F43DFE21-C690-4991-B6FC-4FBF0A17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B0359-3911-49FD-A532-51231E2D1363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ADBCE216-8D1A-4C31-B842-2FF62D4C4D50}"/>
              </a:ext>
            </a:extLst>
          </p:cNvPr>
          <p:cNvSpPr/>
          <p:nvPr/>
        </p:nvSpPr>
        <p:spPr>
          <a:xfrm>
            <a:off x="409575" y="487363"/>
            <a:ext cx="7699375" cy="40370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l-GR" sz="2000" b="1" dirty="0">
                <a:solidFill>
                  <a:schemeClr val="bg1"/>
                </a:solidFill>
              </a:rPr>
              <a:t>Οι τρεις σφαίρες πλησιάζουν ή απομακρύνονται ανάλογα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l-GR" sz="2000" b="1" dirty="0">
              <a:solidFill>
                <a:schemeClr val="bg1"/>
              </a:solidFill>
            </a:endParaRPr>
          </a:p>
          <a:p>
            <a:pPr algn="ctr">
              <a:buFontTx/>
              <a:buBlip>
                <a:blip r:embed="rId2"/>
              </a:buBlip>
              <a:defRPr/>
            </a:pPr>
            <a:r>
              <a:rPr lang="el-GR" sz="2000" b="1" dirty="0">
                <a:solidFill>
                  <a:schemeClr val="bg1"/>
                </a:solidFill>
              </a:rPr>
              <a:t> με την ηλικία του παιδιού,</a:t>
            </a:r>
          </a:p>
          <a:p>
            <a:pPr algn="ctr">
              <a:buFontTx/>
              <a:buBlip>
                <a:blip r:embed="rId2"/>
              </a:buBlip>
              <a:defRPr/>
            </a:pPr>
            <a:r>
              <a:rPr lang="el-GR" sz="2000" b="1" dirty="0">
                <a:solidFill>
                  <a:schemeClr val="bg1"/>
                </a:solidFill>
              </a:rPr>
              <a:t> τη στάση των εκπαιδευτικών </a:t>
            </a:r>
          </a:p>
          <a:p>
            <a:pPr algn="ctr">
              <a:buFontTx/>
              <a:buBlip>
                <a:blip r:embed="rId2"/>
              </a:buBlip>
              <a:defRPr/>
            </a:pPr>
            <a:r>
              <a:rPr lang="el-GR" sz="2000" b="1" dirty="0">
                <a:solidFill>
                  <a:schemeClr val="bg1"/>
                </a:solidFill>
              </a:rPr>
              <a:t>και τον βαθμό ευαισθητοποίησης της κοινότητας σε θέματα </a:t>
            </a:r>
            <a:r>
              <a:rPr lang="el-GR" sz="2000" b="1" dirty="0" err="1">
                <a:solidFill>
                  <a:schemeClr val="bg1"/>
                </a:solidFill>
              </a:rPr>
              <a:t>γονεϊκής</a:t>
            </a:r>
            <a:r>
              <a:rPr lang="el-GR" sz="2000" b="1" dirty="0">
                <a:solidFill>
                  <a:schemeClr val="bg1"/>
                </a:solidFill>
              </a:rPr>
              <a:t> εμπλοκής στην εκπαιδευτική διαδικασία.</a:t>
            </a:r>
          </a:p>
          <a:p>
            <a:pPr algn="ctr">
              <a:defRPr/>
            </a:pPr>
            <a:r>
              <a:rPr lang="el-GR" sz="2000" b="1" dirty="0">
                <a:solidFill>
                  <a:schemeClr val="bg1"/>
                </a:solidFill>
              </a:rPr>
              <a:t>……………………………………………………………………………………………….. </a:t>
            </a:r>
          </a:p>
          <a:p>
            <a:pPr algn="just">
              <a:defRPr/>
            </a:pPr>
            <a:r>
              <a:rPr lang="el-GR" sz="2000" b="1" i="1" dirty="0">
                <a:solidFill>
                  <a:schemeClr val="bg1"/>
                </a:solidFill>
              </a:rPr>
              <a:t>Αναγνωρίζεται ότι η οικογένεια, το σχολείο και η κοινότητα διαθέτουν χωριστά διάφορους μηχανισμούς που ενισχύουν την επίδοση των μαθητών, </a:t>
            </a:r>
            <a:r>
              <a:rPr lang="el-GR" sz="2000" b="1" i="1" u="sng" dirty="0">
                <a:solidFill>
                  <a:schemeClr val="bg1"/>
                </a:solidFill>
              </a:rPr>
              <a:t>αλλ</a:t>
            </a:r>
            <a:r>
              <a:rPr lang="el-GR" sz="2000" b="1" i="1" dirty="0">
                <a:solidFill>
                  <a:schemeClr val="bg1"/>
                </a:solidFill>
              </a:rPr>
              <a:t>ά η από κοινού υιοθέτηση σχεδιασμένων και προγραμματισμένων μεθόδων μπορεί να δώσει επιπλέον κίνητρα στα παιδιά για επίμονη και αποδοτική εργασία με στόχο τη σχολική επιτυχία και τη μείωση της σχολικής διαρροής.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F520B59B-19ED-4CE5-9B28-85CE8324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398463"/>
            <a:ext cx="7524750" cy="4227512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Blip>
                <a:blip r:embed="rId2"/>
              </a:buBlip>
              <a:defRPr/>
            </a:pPr>
            <a:r>
              <a:rPr lang="el-GR" altLang="el-GR" sz="21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  </a:t>
            </a:r>
            <a:r>
              <a:rPr lang="el-GR" altLang="el-GR" sz="2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Βασικές υποχρεώσεις των γονέων </a:t>
            </a:r>
            <a:r>
              <a:rPr lang="el-GR" altLang="el-GR" sz="2000" b="1" dirty="0">
                <a:solidFill>
                  <a:srgbClr val="0070C0"/>
                </a:solidFill>
                <a:cs typeface="Times New Roman" pitchFamily="18" charset="0"/>
              </a:rPr>
              <a:t>(οικοδόμηση θετικού οικογενειακού περιβάλλοντος το οποίο ενθαρρύνει την ανάπτυξη και μάθηση των παιδιών και βοηθά το Σχολείο να κατανοήσει την Οικογένεια) </a:t>
            </a:r>
            <a:r>
              <a:rPr lang="en-US" altLang="el-GR" sz="2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l-GR" altLang="el-GR" sz="2000" b="1" dirty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Blip>
                <a:blip r:embed="rId2"/>
              </a:buBlip>
              <a:defRPr/>
            </a:pPr>
            <a:endParaRPr lang="el-GR" altLang="el-GR" sz="2000" b="1" dirty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Blip>
                <a:blip r:embed="rId2"/>
              </a:buBlip>
              <a:defRPr/>
            </a:pPr>
            <a:r>
              <a:rPr lang="el-GR" altLang="el-GR" sz="20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l-GR" altLang="el-GR" sz="2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Βασικές υποχρεώσεις του Σχολείου </a:t>
            </a:r>
            <a:r>
              <a:rPr lang="el-GR" altLang="el-GR" sz="2000" b="1" dirty="0">
                <a:solidFill>
                  <a:srgbClr val="0070C0"/>
                </a:solidFill>
                <a:cs typeface="Times New Roman" pitchFamily="18" charset="0"/>
              </a:rPr>
              <a:t>(καλή επικοινωνία με τους γονείς σε ότι αφορά τις προσδοκίες του προγράμματος, τις αξιολογήσεις και την πρόοδο των παιδιών)</a:t>
            </a:r>
            <a:r>
              <a:rPr lang="en-US" altLang="el-GR" sz="2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l-GR" altLang="el-GR"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Blip>
                <a:blip r:embed="rId2"/>
              </a:buBlip>
              <a:defRPr/>
            </a:pPr>
            <a:endParaRPr lang="el-GR" altLang="el-GR" sz="2000" b="1" dirty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Blip>
                <a:blip r:embed="rId2"/>
              </a:buBlip>
              <a:defRPr/>
            </a:pPr>
            <a:r>
              <a:rPr lang="en-US" altLang="el-GR" sz="20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l-GR" altLang="el-GR" sz="2000" b="1" dirty="0">
                <a:solidFill>
                  <a:srgbClr val="0070C0"/>
                </a:solidFill>
                <a:cs typeface="Arial" charset="0"/>
              </a:rPr>
              <a:t>   </a:t>
            </a:r>
            <a:r>
              <a:rPr lang="el-GR" altLang="el-GR" sz="20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Συμμετοχή της Οικογένειας στο Σχολείο </a:t>
            </a:r>
            <a:r>
              <a:rPr lang="el-GR" altLang="el-GR" sz="2000" b="1" dirty="0">
                <a:solidFill>
                  <a:srgbClr val="0070C0"/>
                </a:solidFill>
                <a:cs typeface="Times New Roman" pitchFamily="18" charset="0"/>
              </a:rPr>
              <a:t>(εθελοντική προσφορά στις τάξεις, για υποστήριξη των παιδιών και του Σχολείου γενικότερα)</a:t>
            </a:r>
            <a:r>
              <a:rPr lang="en-US" altLang="el-GR" sz="2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l-GR" altLang="el-GR" sz="2000" b="1" dirty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F8DA362F-6B2F-4EE4-8261-83CC4B94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C71CFE68-86D4-4FFE-BD21-EB5CEE4572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057A34BC-201F-41F1-BD89-2ED1E5B3DF53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20AD7C1-64FC-4ADC-9E62-2E621022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E1896-AA43-4B31-B1D1-7EFFD7ADB279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343AA335-4AE9-4A7A-BD74-648BB799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331788"/>
            <a:ext cx="7610475" cy="4257675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7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Συμμετοχή της οικογένειας στις μαθησιακές και αναπτυξιακές δραστηριότητες στο σπίτι </a:t>
            </a:r>
            <a:r>
              <a:rPr lang="el-GR" altLang="el-GR" sz="17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(παρέχοντας υλικό και ιδέες στους γονείς για θετικότερη αλληλεπίδραση στο σπίτι, προκειμένου να βοηθήσουν τα παιδιά σε ακαδημαϊκές δραστηριότητες, όπως είναι η ανάγνωση)</a:t>
            </a:r>
            <a:r>
              <a:rPr lang="en-US" altLang="el-GR" sz="17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l-GR" altLang="el-GR" sz="17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7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Συμμετοχή της Οικογένειας στη λήψη αποφάσεων </a:t>
            </a:r>
            <a:r>
              <a:rPr lang="el-GR" altLang="el-GR" sz="17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(οι γονείς να συμμετέχουν στη λήψη  αποφάσεων που αφορούν το πρόγραμμα, τα συμβουλευτικά συμβούλια και γενικότερα την οργάνωση)</a:t>
            </a:r>
            <a:r>
              <a:rPr lang="en-US" altLang="el-GR" sz="17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l-GR" altLang="el-GR" sz="17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7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l-GR" altLang="el-GR" sz="17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Συνεργασία με την Κοινότητα </a:t>
            </a:r>
            <a:r>
              <a:rPr lang="el-GR" altLang="el-GR" sz="17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(συνεργασία με κοινοτικές επιχειρήσεις, κοινωνικούς φορείς και άλλα μέλη της κοινότητας για την παροχή καλύτερων εκπαιδευτικών προγραμμάτων και ενίσχυση των οικογενειακών πρακτικών)</a:t>
            </a:r>
            <a:r>
              <a:rPr lang="en-US" altLang="el-GR" sz="17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l-GR" altLang="el-GR" sz="17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23E85A54-70F8-406D-B3A6-94439957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249BFDE4-587E-4E7B-8962-78F3F43A29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057A34BC-201F-41F1-BD89-2ED1E5B3DF53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74253A2-400F-4866-9301-60C54ED1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22442-420F-4395-91C7-79E8FC77281D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>
            <a:extLst>
              <a:ext uri="{FF2B5EF4-FFF2-40B4-BE49-F238E27FC236}">
                <a16:creationId xmlns:a16="http://schemas.microsoft.com/office/drawing/2014/main" id="{C9D61AA5-6F8A-4654-BFE5-B9AC96E8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E9380D7D-5F4E-4840-AACC-B0E65B4D7F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B8EAE372-3761-4B23-8A89-C24B64701323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AACF8F7D-99F1-459E-BA73-C587255F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74B95A-6429-4140-8D6A-97DF49CB8B0C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55AFBB2C-8332-43A4-82DA-72107CCA21C2}"/>
              </a:ext>
            </a:extLst>
          </p:cNvPr>
          <p:cNvSpPr/>
          <p:nvPr/>
        </p:nvSpPr>
        <p:spPr>
          <a:xfrm>
            <a:off x="741363" y="484188"/>
            <a:ext cx="7488237" cy="4224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Αν και στο μοντέλο της </a:t>
            </a:r>
            <a:r>
              <a:rPr lang="en-US" altLang="el-G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Epstein</a:t>
            </a:r>
            <a:r>
              <a:rPr lang="el-GR" altLang="el-G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αναγνωρίζεται ο ρόλος της κάθε σφαίρας επιρροής στην ενθάρρυνση ενός θετικού μαθησιακού περιβάλλοντος για τα παιδιά, </a:t>
            </a:r>
            <a:r>
              <a:rPr lang="el-GR" altLang="el-GR" sz="20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ένα μεγάλο μέρος της ευθύνης για καλύτερη συνεργασία εναπόκειται στα σχολεία και στο προσωπικό τους.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l-GR" altLang="el-GR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Ο τρόπος με τον οποίο τα σχολεία φροντίζουν για τους μαθητές τους, υποστηρίζει η </a:t>
            </a:r>
            <a:r>
              <a:rPr lang="en-US" altLang="el-GR" sz="2000" b="1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Epstein</a:t>
            </a:r>
            <a:r>
              <a:rPr lang="el-GR" altLang="el-GR" sz="2000" b="1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, αντανακλάται στους τρόπους με τους οποίους αντιμετωπίζουν και τις οικογένειες</a:t>
            </a:r>
            <a:r>
              <a:rPr lang="en-US" altLang="el-GR" sz="2000" b="1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.</a:t>
            </a:r>
            <a:r>
              <a:rPr lang="el-GR" altLang="el-GR" sz="2000" b="1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60F57979-93A2-4CEC-8903-5A559BF9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3DAE1A24-FFE7-41A1-9291-B22B56A6C8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CADCD17A-5E7F-46B4-AE49-C0CB2E94F418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0C279FEE-C931-4876-9D27-0315E10A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6441CB-FA67-40ED-A869-7B668A721B59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ABF79177-AFDA-421A-925D-FA432C7A3E51}"/>
              </a:ext>
            </a:extLst>
          </p:cNvPr>
          <p:cNvSpPr/>
          <p:nvPr/>
        </p:nvSpPr>
        <p:spPr>
          <a:xfrm>
            <a:off x="320675" y="441325"/>
            <a:ext cx="8307388" cy="4195763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bg2"/>
                </a:solidFill>
              </a:rPr>
              <a:t>Μια από τις σημαντικότερες αρχές της θεωρίας είναι</a:t>
            </a:r>
            <a:r>
              <a:rPr lang="en-US" altLang="el-GR" sz="2000" b="1" dirty="0">
                <a:solidFill>
                  <a:schemeClr val="bg2"/>
                </a:solidFill>
              </a:rPr>
              <a:t>:</a:t>
            </a:r>
            <a:endParaRPr lang="el-GR" altLang="el-GR" sz="2000" b="1" dirty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bg2"/>
                </a:solidFill>
              </a:rPr>
              <a:t> ότι </a:t>
            </a:r>
            <a:r>
              <a:rPr lang="el-GR" altLang="el-GR" sz="2000" b="1" dirty="0">
                <a:solidFill>
                  <a:srgbClr val="0070C0"/>
                </a:solidFill>
              </a:rPr>
              <a:t>η μεγαλύτερη συνεργασία μεταξύ των σφαιρών επιρροής,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bg2"/>
                </a:solidFill>
              </a:rPr>
              <a:t> </a:t>
            </a:r>
            <a:r>
              <a:rPr lang="el-GR" altLang="el-GR" sz="2000" b="1" u="sng" dirty="0">
                <a:solidFill>
                  <a:schemeClr val="bg2"/>
                </a:solidFill>
              </a:rPr>
              <a:t>θα οδηγήσει σε θετικές αναπτυξιακές διαδικασίες τα παιδιά, τους γονείς και τους παιδαγωγούς. </a:t>
            </a:r>
          </a:p>
          <a:p>
            <a:pPr algn="just">
              <a:lnSpc>
                <a:spcPct val="150000"/>
              </a:lnSpc>
              <a:defRPr/>
            </a:pPr>
            <a:endParaRPr lang="el-GR" altLang="el-GR" sz="2000" b="1" dirty="0">
              <a:solidFill>
                <a:schemeClr val="bg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u="sng" dirty="0">
                <a:solidFill>
                  <a:schemeClr val="bg2"/>
                </a:solidFill>
              </a:rPr>
              <a:t>Συγκεκριμένα, 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rgbClr val="0070C0"/>
                </a:solidFill>
              </a:rPr>
              <a:t>η θεωρία της </a:t>
            </a:r>
            <a:r>
              <a:rPr lang="en-US" altLang="el-GR" sz="2000" b="1" dirty="0">
                <a:solidFill>
                  <a:srgbClr val="0070C0"/>
                </a:solidFill>
              </a:rPr>
              <a:t>Epstein</a:t>
            </a:r>
            <a:r>
              <a:rPr lang="el-GR" altLang="el-GR" sz="2000" b="1" dirty="0">
                <a:solidFill>
                  <a:srgbClr val="0070C0"/>
                </a:solidFill>
              </a:rPr>
              <a:t> </a:t>
            </a:r>
            <a:r>
              <a:rPr lang="el-GR" altLang="el-GR" sz="2000" b="1" dirty="0">
                <a:solidFill>
                  <a:schemeClr val="bg2"/>
                </a:solidFill>
              </a:rPr>
              <a:t>προβλέπει, </a:t>
            </a:r>
            <a:r>
              <a:rPr lang="el-GR" altLang="el-GR" sz="2000" b="1" u="sng" dirty="0">
                <a:solidFill>
                  <a:schemeClr val="bg2"/>
                </a:solidFill>
              </a:rPr>
              <a:t>ότι τα παιδιά </a:t>
            </a:r>
            <a:r>
              <a:rPr lang="el-GR" altLang="el-GR" sz="2000" b="1" dirty="0">
                <a:solidFill>
                  <a:schemeClr val="bg2"/>
                </a:solidFill>
              </a:rPr>
              <a:t>θα έχουν καλύτερη </a:t>
            </a:r>
            <a:r>
              <a:rPr lang="el-GR" altLang="el-GR" sz="2000" b="1" dirty="0">
                <a:solidFill>
                  <a:srgbClr val="0070C0"/>
                </a:solidFill>
              </a:rPr>
              <a:t>ακαδημαϊκή και κοινωνική προαγωγή</a:t>
            </a:r>
            <a:r>
              <a:rPr lang="el-GR" altLang="el-GR" sz="2000" b="1" dirty="0">
                <a:solidFill>
                  <a:schemeClr val="bg2"/>
                </a:solidFill>
              </a:rPr>
              <a:t>, μέσα από τη βίωση της συνεργασίας του οικογενειακού και του σχολικού περιβάλλοντος.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5BA02306-9474-4932-8926-E5BC6B4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18547816-5931-4007-B94D-3724FE81B9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CADCD17A-5E7F-46B4-AE49-C0CB2E94F418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F69BAB3-91BD-4508-A3B3-27AF9B19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E7731-6090-4DB9-B788-D15277B78D66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4C5C1628-8AFB-4A50-B27A-99E83A319732}"/>
              </a:ext>
            </a:extLst>
          </p:cNvPr>
          <p:cNvSpPr/>
          <p:nvPr/>
        </p:nvSpPr>
        <p:spPr>
          <a:xfrm>
            <a:off x="365125" y="322263"/>
            <a:ext cx="8434388" cy="42799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l-GR" sz="2000" b="1" u="sng" dirty="0">
                <a:solidFill>
                  <a:srgbClr val="0070C0"/>
                </a:solidFill>
              </a:rPr>
              <a:t>Οι γονείς,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rgbClr val="0070C0"/>
                </a:solidFill>
              </a:rPr>
              <a:t> </a:t>
            </a:r>
            <a:r>
              <a:rPr lang="el-GR" altLang="el-GR" sz="2000" b="1" dirty="0">
                <a:solidFill>
                  <a:schemeClr val="bg2"/>
                </a:solidFill>
              </a:rPr>
              <a:t>προβλέπεται να ωφεληθούν μέσα από τις διαδικασίες συνεργασίας με τον εκπαιδευτικό, κερδίζοντας μια σαφέστερη κατανόηση του μαθησιακού περιβάλλοντος του παιδιού τους και ενισχύοντας την εκπαιδευτική τους εμπειρία. </a:t>
            </a:r>
          </a:p>
          <a:p>
            <a:pPr algn="just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l-GR" sz="2000" b="1" u="sng" dirty="0">
                <a:solidFill>
                  <a:srgbClr val="0070C0"/>
                </a:solidFill>
              </a:rPr>
              <a:t>Οι  εκπαιδευτικοί, 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solidFill>
                  <a:schemeClr val="bg2"/>
                </a:solidFill>
              </a:rPr>
              <a:t>προβλέπεται να κερδίσουν μια καλύτερη κατανόηση της δυναμικής των οικογενειακών περιβαλλόντων, των πολιτισμών και των αναγκών τους.</a:t>
            </a:r>
            <a:endParaRPr lang="el-GR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2B0F4465-3CA3-41FA-9135-C2A0E8DA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98438"/>
            <a:ext cx="8015288" cy="44577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>
                <a:solidFill>
                  <a:schemeClr val="bg2"/>
                </a:solidFill>
              </a:rPr>
              <a:t>Έχοντας αυτή τη γνώση οι εκπαιδευτικοί, προβλέπεται να επιδιώξουν τη συνεργασία με τους γονείς,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>
                <a:solidFill>
                  <a:srgbClr val="0070C0"/>
                </a:solidFill>
              </a:rPr>
              <a:t>μέσα από νέους,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>
                <a:solidFill>
                  <a:srgbClr val="0070C0"/>
                </a:solidFill>
              </a:rPr>
              <a:t> πιο ευέλικτους τρόπους,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>
                <a:solidFill>
                  <a:srgbClr val="0070C0"/>
                </a:solidFill>
              </a:rPr>
              <a:t> δημιουργώντας ευκαιρίες για αυθεντικές και δυνατές επικοινωνιακές σχέσεις,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>
                <a:solidFill>
                  <a:schemeClr val="bg1"/>
                </a:solidFill>
              </a:rPr>
              <a:t> </a:t>
            </a:r>
            <a:r>
              <a:rPr lang="el-GR" altLang="el-GR" sz="1800" b="1" i="1" dirty="0">
                <a:solidFill>
                  <a:schemeClr val="bg1"/>
                </a:solidFill>
              </a:rPr>
              <a:t>που θα έχουν ως αποτέλεσμα την ενίσχυση της εκπαιδευτικής εμπειρίας των παιδιών και τη σφυρηλάτηση μιας ισχυρής σχέσης μεταξύ οικογένειας, σχολείου και κοινότητας.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111CC299-5CD5-47F5-A9B8-14F401A4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8C74F283-4791-425E-BAE9-9A4A205AD4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072775F8-F366-438A-99E6-7E6CB8EBCC89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928B9E6-12D7-487D-B12D-56F3687F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66D591-9080-413D-92BB-348BFBBD4DDD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3558" name="Picture 4" descr="Αποτέλεσμα εικόνας για οι γονεις στο νηπιαγωγειο">
            <a:extLst>
              <a:ext uri="{FF2B5EF4-FFF2-40B4-BE49-F238E27FC236}">
                <a16:creationId xmlns:a16="http://schemas.microsoft.com/office/drawing/2014/main" id="{111F52DE-B6AA-4447-A36E-C3432F50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0" r="3596"/>
          <a:stretch>
            <a:fillRect/>
          </a:stretch>
        </p:blipFill>
        <p:spPr bwMode="auto">
          <a:xfrm>
            <a:off x="5535613" y="741363"/>
            <a:ext cx="24828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963A15E2-FD25-4D55-A6EB-84D82074634E}"/>
              </a:ext>
            </a:extLst>
          </p:cNvPr>
          <p:cNvSpPr/>
          <p:nvPr/>
        </p:nvSpPr>
        <p:spPr>
          <a:xfrm>
            <a:off x="1000125" y="2247900"/>
            <a:ext cx="6864350" cy="1077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200" dirty="0">
                <a:solidFill>
                  <a:srgbClr val="002060"/>
                </a:solidFill>
                <a:latin typeface="+mj-lt"/>
                <a:cs typeface="Arial" charset="0"/>
              </a:rPr>
              <a:t>ΣΥΝΕΡΓΑΣΙΑ ΟΙΚΟΓΕΝΕΙΑΣ, ΣΧΟΛΕΙΟΥ ΚΑΙ ΚΟΙΝΟΤΗΤΑΣ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>
            <a:extLst>
              <a:ext uri="{FF2B5EF4-FFF2-40B4-BE49-F238E27FC236}">
                <a16:creationId xmlns:a16="http://schemas.microsoft.com/office/drawing/2014/main" id="{4ACF2604-4486-4BC1-9707-721E32A0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B46CF398-BA9D-4BEA-B849-24B10AC199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108A5128-9D9C-4594-BC31-6E5A8E0BF2BF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B4BBF2E6-CB1E-4541-A45F-4B9300E2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036C99-A645-4846-B635-4A58C09062E5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4 - Ορθογώνιο">
            <a:extLst>
              <a:ext uri="{FF2B5EF4-FFF2-40B4-BE49-F238E27FC236}">
                <a16:creationId xmlns:a16="http://schemas.microsoft.com/office/drawing/2014/main" id="{39CF4AC2-1ECA-4E20-B408-7083CEB82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42900"/>
            <a:ext cx="8770938" cy="4621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>
                <a:solidFill>
                  <a:schemeClr val="bg2"/>
                </a:solidFill>
                <a:latin typeface="Calibri" panose="020F0502020204030204" pitchFamily="34" charset="0"/>
              </a:rPr>
              <a:t>Η μέγιστη επικάλυψη των σφαιρών επιρροής επιτυγχάνεται, όταν το σχολείο και η οικογένεια λειτουργούν </a:t>
            </a:r>
            <a:r>
              <a:rPr lang="el-GR" altLang="el-GR" sz="2000" b="1" u="sng">
                <a:solidFill>
                  <a:srgbClr val="7030A0"/>
                </a:solidFill>
                <a:latin typeface="Calibri" panose="020F0502020204030204" pitchFamily="34" charset="0"/>
              </a:rPr>
              <a:t>ως πραγματικοί συνεργάτες</a:t>
            </a:r>
            <a:r>
              <a:rPr lang="el-GR" altLang="el-GR" sz="2000" b="1">
                <a:solidFill>
                  <a:schemeClr val="bg2"/>
                </a:solidFill>
                <a:latin typeface="Calibri" panose="020F0502020204030204" pitchFamily="34" charset="0"/>
              </a:rPr>
              <a:t>, μέσα από την επικοινωνία γονέων και παιδαγωγών, σε προγράμματα πολλών, σημαντικών τύπων γονεϊκής συμμετοχής. </a:t>
            </a:r>
          </a:p>
          <a:p>
            <a:pPr eaLnBrk="1" hangingPunct="1">
              <a:lnSpc>
                <a:spcPct val="150000"/>
              </a:lnSpc>
            </a:pPr>
            <a:endParaRPr lang="el-GR" altLang="el-GR" b="1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Η έρευνα έχει καταδείξει, ότι, η μεγαλύτερη επικάλυψη σφαιρών οικογένειας και σχολείου, για τα περισσότερα παιδιά επιτυγχάνεται κατά τη διάρκεια της Προσχολικής και Πρώτης Σχολικής Εκπαίδευσης.</a:t>
            </a:r>
          </a:p>
          <a:p>
            <a:pPr eaLnBrk="1" hangingPunct="1">
              <a:lnSpc>
                <a:spcPct val="80000"/>
              </a:lnSpc>
            </a:pPr>
            <a:endParaRPr lang="el-GR" altLang="el-GR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l-GR" altLang="el-GR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l-GR" altLang="el-GR" sz="1700" b="1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1700" b="1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altLang="el-GR" b="1">
                <a:solidFill>
                  <a:schemeClr val="bg2"/>
                </a:solidFill>
                <a:latin typeface="Calibri" panose="020F0502020204030204" pitchFamily="34" charset="0"/>
              </a:rPr>
              <a:t>Όταν οι γονείς διατηρούν ή αυξάνουν το ενδιαφέρον και την εμπλοκή τους στη μόρφωση των παιδιών τους, δημιουργούν μεγαλύτερη επικάλυψη των οικογενειακών και σχολικών σφαιρών, όπως ακριβώς και οι εκπαιδευτικοί, </a:t>
            </a:r>
            <a:r>
              <a:rPr lang="el-GR" altLang="el-GR" b="1" u="sng">
                <a:solidFill>
                  <a:srgbClr val="7030A0"/>
                </a:solidFill>
                <a:latin typeface="Calibri" panose="020F0502020204030204" pitchFamily="34" charset="0"/>
              </a:rPr>
              <a:t>όταν κάνουν τους γονείς μέρος της καθημερινής διδακτικής τους πρακτικής. </a:t>
            </a:r>
          </a:p>
          <a:p>
            <a:pPr eaLnBrk="1" hangingPunct="1"/>
            <a:endParaRPr lang="el-GR" altLang="el-GR" sz="1700" b="1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- Πλαίσιο">
            <a:extLst>
              <a:ext uri="{FF2B5EF4-FFF2-40B4-BE49-F238E27FC236}">
                <a16:creationId xmlns:a16="http://schemas.microsoft.com/office/drawing/2014/main" id="{C1815BDE-BEDC-4A85-9502-FF388029F823}"/>
              </a:ext>
            </a:extLst>
          </p:cNvPr>
          <p:cNvSpPr/>
          <p:nvPr/>
        </p:nvSpPr>
        <p:spPr>
          <a:xfrm>
            <a:off x="0" y="1614488"/>
            <a:ext cx="9144000" cy="1670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>
            <a:extLst>
              <a:ext uri="{FF2B5EF4-FFF2-40B4-BE49-F238E27FC236}">
                <a16:creationId xmlns:a16="http://schemas.microsoft.com/office/drawing/2014/main" id="{75B8CCDB-CD6A-4019-8614-F6C3C35A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C625E864-7E8D-4F77-8C4D-307EDD1B4B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099BDACA-FDAA-4368-8961-76400D1CB82F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8C2AA139-DC41-4553-88F2-A2838899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12CC64-70FB-48AA-94B8-DF0B13922629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65458FAB-253D-4F8D-9ADB-BDB5DAF203D0}"/>
              </a:ext>
            </a:extLst>
          </p:cNvPr>
          <p:cNvSpPr/>
          <p:nvPr/>
        </p:nvSpPr>
        <p:spPr>
          <a:xfrm>
            <a:off x="176981" y="353964"/>
            <a:ext cx="8815849" cy="46397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altLang="el-GR" b="1" u="sng" dirty="0">
                <a:latin typeface="Calibri" pitchFamily="34" charset="0"/>
                <a:cs typeface="Arial" charset="0"/>
              </a:rPr>
              <a:t>Το μοντέλο των σχέσεων Οικογένειας</a:t>
            </a:r>
            <a:r>
              <a:rPr lang="en-US" altLang="el-GR" b="1" u="sng" dirty="0">
                <a:latin typeface="Calibri" pitchFamily="34" charset="0"/>
                <a:cs typeface="Arial" charset="0"/>
              </a:rPr>
              <a:t> </a:t>
            </a:r>
            <a:r>
              <a:rPr lang="el-GR" altLang="el-GR" b="1" u="sng" dirty="0">
                <a:latin typeface="Calibri" pitchFamily="34" charset="0"/>
                <a:cs typeface="Arial" charset="0"/>
              </a:rPr>
              <a:t> –  Σχολείου των </a:t>
            </a:r>
            <a:r>
              <a:rPr lang="en-US" altLang="el-GR" b="1" u="sng" dirty="0">
                <a:latin typeface="Calibri" pitchFamily="34" charset="0"/>
                <a:cs typeface="Arial" charset="0"/>
              </a:rPr>
              <a:t>Ryan</a:t>
            </a:r>
            <a:r>
              <a:rPr lang="el-GR" altLang="el-GR" b="1" u="sng" dirty="0">
                <a:latin typeface="Calibri" pitchFamily="34" charset="0"/>
                <a:cs typeface="Arial" charset="0"/>
              </a:rPr>
              <a:t> &amp; </a:t>
            </a:r>
            <a:r>
              <a:rPr lang="en-US" altLang="el-GR" b="1" u="sng" dirty="0">
                <a:latin typeface="Calibri" pitchFamily="34" charset="0"/>
                <a:cs typeface="Arial" charset="0"/>
              </a:rPr>
              <a:t>Adams</a:t>
            </a:r>
          </a:p>
          <a:p>
            <a:pPr>
              <a:lnSpc>
                <a:spcPct val="150000"/>
              </a:lnSpc>
              <a:defRPr/>
            </a:pPr>
            <a:endParaRPr lang="el-GR" altLang="el-G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alibri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l-GR" b="1" dirty="0">
                <a:latin typeface="Calibri" pitchFamily="34" charset="0"/>
                <a:cs typeface="Arial" charset="0"/>
              </a:rPr>
              <a:t>Το μοντέλο των σχέσεων Οικογένειας –Σχολείου των </a:t>
            </a:r>
            <a:r>
              <a:rPr lang="en-US" altLang="el-GR" b="1" dirty="0">
                <a:latin typeface="Calibri" pitchFamily="34" charset="0"/>
                <a:cs typeface="Arial" charset="0"/>
              </a:rPr>
              <a:t>Ryan</a:t>
            </a:r>
            <a:r>
              <a:rPr lang="el-GR" altLang="el-GR" b="1" dirty="0">
                <a:latin typeface="Calibri" pitchFamily="34" charset="0"/>
                <a:cs typeface="Arial" charset="0"/>
              </a:rPr>
              <a:t> &amp; </a:t>
            </a:r>
            <a:r>
              <a:rPr lang="en-US" altLang="el-GR" b="1" dirty="0">
                <a:latin typeface="Calibri" pitchFamily="34" charset="0"/>
                <a:cs typeface="Arial" charset="0"/>
              </a:rPr>
              <a:t>Adams</a:t>
            </a:r>
            <a:r>
              <a:rPr lang="el-GR" altLang="el-GR" b="1" dirty="0">
                <a:latin typeface="Calibri" pitchFamily="34" charset="0"/>
                <a:cs typeface="Arial" charset="0"/>
              </a:rPr>
              <a:t>, προέκυψε και υποστηρίζεται </a:t>
            </a:r>
            <a:r>
              <a:rPr lang="el-GR" altLang="el-GR" b="1" u="sng" dirty="0">
                <a:latin typeface="Calibri" pitchFamily="34" charset="0"/>
                <a:cs typeface="Arial" charset="0"/>
              </a:rPr>
              <a:t>μέσα από τεκμηριωμένες ερευνητικές αποδείξεις</a:t>
            </a:r>
            <a:r>
              <a:rPr lang="el-GR" altLang="el-GR" b="1" dirty="0">
                <a:latin typeface="Calibri" pitchFamily="34" charset="0"/>
                <a:cs typeface="Arial" charset="0"/>
              </a:rPr>
              <a:t>, για τις επιδράσεις που μπορεί να έχει η συνεργασία Οικογένειας και Σχολείου στην προαγωγή των μαθητών και στην καλύτερη κοινωνική τους προσαρμογή.</a:t>
            </a:r>
            <a:endParaRPr lang="en-US" altLang="el-GR" b="1" dirty="0">
              <a:latin typeface="Calibri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l-GR" b="1" dirty="0">
                <a:latin typeface="Calibri" pitchFamily="34" charset="0"/>
                <a:cs typeface="Arial" charset="0"/>
              </a:rPr>
              <a:t>Το ενδιαφέρον στο μοντέλο αυτό εστιάζεται </a:t>
            </a:r>
            <a:r>
              <a:rPr lang="el-GR" altLang="el-GR" b="1" u="sng" dirty="0">
                <a:latin typeface="Calibri" pitchFamily="34" charset="0"/>
                <a:cs typeface="Arial" charset="0"/>
              </a:rPr>
              <a:t>στο παιδί και το άμεσο οικογενειακό του περιβάλλον</a:t>
            </a:r>
            <a:r>
              <a:rPr lang="el-GR" altLang="el-GR" b="1" dirty="0">
                <a:latin typeface="Calibri" pitchFamily="34" charset="0"/>
                <a:cs typeface="Arial" charset="0"/>
              </a:rPr>
              <a:t>, τις διαπροσωπικές του σχέσεις και την επίδρασή τους στην προαγωγή του, τόσο στα πλαίσια του σχολείου, όσο και στα πλαίσια του κοινωνικού χώρου όπου δραστηριοποιείται. </a:t>
            </a:r>
            <a:br>
              <a:rPr lang="el-GR" altLang="el-GR" b="1" dirty="0">
                <a:latin typeface="Calibri" pitchFamily="34" charset="0"/>
                <a:cs typeface="Arial" charset="0"/>
              </a:rPr>
            </a:br>
            <a:endParaRPr lang="el-GR" altLang="el-GR" b="1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CE2E93CE-3D79-4827-8BA2-951D9308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 err="1">
                <a:solidFill>
                  <a:schemeClr val="tx1"/>
                </a:solidFill>
              </a:rPr>
              <a:t>Παναγιωτα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Στρατη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4AD040BE-8454-40D4-B608-EF9741A20C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39799687-9140-4646-860B-72C46358D3B1}" type="datetime1">
              <a:rPr lang="el-GR" smtClean="0">
                <a:solidFill>
                  <a:schemeClr val="tx1"/>
                </a:solidFill>
              </a:rPr>
              <a:pPr algn="ctr">
                <a:defRPr/>
              </a:pPr>
              <a:t>22/12/2019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FCBB8A8D-4804-4755-962C-5AA66F2A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C3E513-83BF-403E-AAFE-CA49F12F0614}" type="slidenum">
              <a:rPr lang="el-GR" altLang="el-GR">
                <a:latin typeface="Calibri" panose="020F0502020204030204" pitchFamily="34" charset="0"/>
              </a:rPr>
              <a:pPr eaLnBrk="1" hangingPunct="1"/>
              <a:t>22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6629" name="6 - Ορθογώνιο">
            <a:extLst>
              <a:ext uri="{FF2B5EF4-FFF2-40B4-BE49-F238E27FC236}">
                <a16:creationId xmlns:a16="http://schemas.microsoft.com/office/drawing/2014/main" id="{4AF190FB-2985-4D68-AA86-011417F0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42913"/>
            <a:ext cx="8316912" cy="389255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Στο μοντέλο των 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Ryan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&amp; 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Adams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κυριαρχούν τρία βασικά σημεία αναφοράς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l-GR" altLang="el-GR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1. T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ο σύνολο των </a:t>
            </a:r>
            <a:r>
              <a:rPr lang="el-GR" altLang="el-GR" b="1" u="sng">
                <a:solidFill>
                  <a:schemeClr val="bg2"/>
                </a:solidFill>
                <a:latin typeface="Calibri" panose="020F0502020204030204" pitchFamily="34" charset="0"/>
              </a:rPr>
              <a:t>ατομικών χαρακτηριστικών των μελών της οικογένειας 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και οι διεργασίες που λαμβάνουν χώρα στο περιβάλλον της, λειτουργούν αμφίδρομα σε σχέση με το παιδί και την ανάπτυξή του (κάθε παράμετρος /μεταβλητή, επηρεάζεται και επηρεάζει όλες τις άλλες), </a:t>
            </a:r>
          </a:p>
          <a:p>
            <a:pPr eaLnBrk="1" hangingPunct="1"/>
            <a:endParaRPr lang="el-GR" altLang="el-GR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2. H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επισήμανση της </a:t>
            </a:r>
            <a:r>
              <a:rPr lang="el-GR" altLang="el-GR" b="1" u="sng">
                <a:solidFill>
                  <a:schemeClr val="bg2"/>
                </a:solidFill>
                <a:latin typeface="Calibri" panose="020F0502020204030204" pitchFamily="34" charset="0"/>
              </a:rPr>
              <a:t>«εγγύτητας επηρεασμού» 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που έχουν αυτοί οι παράμετροι, με τη συμπεριφορά και τα  ακαδημαϊκά αποτελέσματα του παιδιού στο σχολείο και</a:t>
            </a:r>
          </a:p>
          <a:p>
            <a:pPr eaLnBrk="1" hangingPunct="1"/>
            <a:endParaRPr lang="el-GR" altLang="el-GR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3. H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υποστήριξη του μοντέλου, ότι οι επιπτώσεις που αναμένονται από την αλληλεπίδραση των διαφορετικών παραμέτρων είναι εντονότερες, όταν τα χαρακτηριστικά ή και οι διεργασίες τους, ανήκουν σε επίπεδα τα οποία βρίσκονται εγγύτερα μεταξύ τους.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DE5DE310-E992-4F05-B923-5B90462D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 err="1">
                <a:solidFill>
                  <a:schemeClr val="tx1"/>
                </a:solidFill>
              </a:rPr>
              <a:t>Παναγιωτα</a:t>
            </a:r>
            <a:r>
              <a:rPr lang="el-GR" dirty="0"/>
              <a:t> </a:t>
            </a:r>
            <a:r>
              <a:rPr lang="el-GR" dirty="0" err="1">
                <a:solidFill>
                  <a:schemeClr val="tx1"/>
                </a:solidFill>
              </a:rPr>
              <a:t>Στρατη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4081B8BA-3EBD-4AB9-973A-7616D26DE0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39799687-9140-4646-860B-72C46358D3B1}" type="datetime1">
              <a:rPr lang="el-GR" smtClean="0">
                <a:solidFill>
                  <a:schemeClr val="tx1"/>
                </a:solidFill>
              </a:rPr>
              <a:pPr algn="ctr">
                <a:defRPr/>
              </a:pPr>
              <a:t>22/12/2019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8ED3DE9-BC58-4CEB-B714-789F42A3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631FC2-0328-4B43-A147-CC83F9A39EE7}" type="slidenum">
              <a:rPr lang="el-GR" altLang="el-GR">
                <a:latin typeface="Calibri" panose="020F0502020204030204" pitchFamily="34" charset="0"/>
              </a:rPr>
              <a:pPr eaLnBrk="1" hangingPunct="1"/>
              <a:t>23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27653" name="6 - Ορθογώνιο">
            <a:extLst>
              <a:ext uri="{FF2B5EF4-FFF2-40B4-BE49-F238E27FC236}">
                <a16:creationId xmlns:a16="http://schemas.microsoft.com/office/drawing/2014/main" id="{43F6D1CB-8F79-46E6-B26F-B81D30534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354013"/>
            <a:ext cx="8339137" cy="3946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Συγκεκριμένα στα πλαίσια μιας συνοπτικής περιγραφής του μοντέλου των 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Ryan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&amp; 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Adams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, διακρίνουμε τέσσερις γενικές κατηγορίες: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l-GR" altLang="el-GR" b="1" u="sng">
                <a:solidFill>
                  <a:schemeClr val="bg1"/>
                </a:solidFill>
                <a:latin typeface="Calibri" panose="020F0502020204030204" pitchFamily="34" charset="0"/>
              </a:rPr>
              <a:t>Στην πρώτη κατηγορία περιλαμβάνονται δύο επίπεδα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το επίπεδο 0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, το οποίο αναφέρεται σε μεταβλητές που σχετίζονται με τις επιδόσεις και τη συμπεριφορά του παιδιού στο σχολείο και το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επίπεδο 1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, το οποίο αναφέρεται σε μεταβλητές που περιγράφουν τα χαρακτηριστικά γνωρίσματα της προσωπικότητας του παιδιού</a:t>
            </a:r>
            <a:r>
              <a:rPr lang="en-US" altLang="el-GR" b="1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algn="just" eaLnBrk="1" hangingPunct="1"/>
            <a:endParaRPr lang="en-US" altLang="el-GR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l-GR" altLang="el-GR" b="1" u="sng">
                <a:solidFill>
                  <a:schemeClr val="bg1"/>
                </a:solidFill>
                <a:latin typeface="Calibri" panose="020F0502020204030204" pitchFamily="34" charset="0"/>
              </a:rPr>
              <a:t>Στη δεύτερη κατηγορία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περιλαμβάνονται δύο επίπεδα, τα οποία επικεντρώνονται κυρίως στις αλληλεπιδράσεις του παιδιού με τους γονείς του (επίπεδο 2 και 3).  Στο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επίπεδο 2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, εμπεριέχονται όλες οι μεταβλητές που περιγράφουν την εμπλοκή των γονέων με τις σχολικές δράσεις του παιδιού και στο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επίπεδο 3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, οι μεταβλητές που καθορίζουν το πλήθος, αλλά και το βαθμό αλληλεπιδράσεων γονέων – παιδιού, σε όλες τις καταστάσεις, εκτός αυτών που επικεντρώνονται στο σχολείο.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>
            <a:extLst>
              <a:ext uri="{FF2B5EF4-FFF2-40B4-BE49-F238E27FC236}">
                <a16:creationId xmlns:a16="http://schemas.microsoft.com/office/drawing/2014/main" id="{91BB29C4-334C-492B-85A3-D2254BC4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FFC62BD9-F5C2-4608-9F33-4ED5FA4007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099BDACA-FDAA-4368-8961-76400D1CB82F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7035712B-B69A-4F55-A68D-F180D792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1DD15B-3F78-4B86-BF4D-7D5FBE3DB1EC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4 - Ορθογώνιο">
            <a:extLst>
              <a:ext uri="{FF2B5EF4-FFF2-40B4-BE49-F238E27FC236}">
                <a16:creationId xmlns:a16="http://schemas.microsoft.com/office/drawing/2014/main" id="{53984954-D31B-4404-8562-7BEBBE63A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31775"/>
            <a:ext cx="8750300" cy="464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l-GR" altLang="el-GR" b="1" u="sng">
                <a:solidFill>
                  <a:schemeClr val="bg2"/>
                </a:solidFill>
                <a:latin typeface="Calibri" panose="020F0502020204030204" pitchFamily="34" charset="0"/>
              </a:rPr>
              <a:t>Στην τρίτη κατηγορία </a:t>
            </a:r>
            <a:r>
              <a:rPr lang="el-GR" altLang="el-GR" b="1">
                <a:solidFill>
                  <a:schemeClr val="bg2"/>
                </a:solidFill>
                <a:latin typeface="Calibri" panose="020F0502020204030204" pitchFamily="34" charset="0"/>
              </a:rPr>
              <a:t>περιλαμβάνονται δύο επίπεδα (4 και 5), τα οποία αναφέρονται στις γενικότερες αλληλεπιδράσεις στο περιβάλλον της οικογένειας και στα χαρακτηριστικά γνωρίσματα της προσωπικότητας των γονέων.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Στο επίπεδο 4</a:t>
            </a:r>
            <a:r>
              <a:rPr lang="el-GR" altLang="el-GR" b="1">
                <a:solidFill>
                  <a:schemeClr val="bg2"/>
                </a:solidFill>
                <a:latin typeface="Calibri" panose="020F0502020204030204" pitchFamily="34" charset="0"/>
              </a:rPr>
              <a:t>, αναφέρεται η ποιότητα των σχέσεων του ευρύτερου οικογενειακού περιβάλλοντος και στο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επίπεδο 5</a:t>
            </a:r>
            <a:r>
              <a:rPr lang="el-GR" altLang="el-GR" b="1">
                <a:solidFill>
                  <a:schemeClr val="bg2"/>
                </a:solidFill>
                <a:latin typeface="Calibri" panose="020F0502020204030204" pitchFamily="34" charset="0"/>
              </a:rPr>
              <a:t>, εμπεριέχονται παράμετροι που περιγράφουν χαρακτηριστικά της προσωπικότητας και των αντιλήψεων / προσδοκιών / των γονέων χωριστά (επίπεδο 5).</a:t>
            </a:r>
            <a:endParaRPr lang="en-US" altLang="el-GR" b="1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l-GR" b="1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l-GR" altLang="el-GR" b="1" u="sng">
                <a:solidFill>
                  <a:schemeClr val="bg2"/>
                </a:solidFill>
                <a:latin typeface="Calibri" panose="020F0502020204030204" pitchFamily="34" charset="0"/>
              </a:rPr>
              <a:t>Στην τέταρτη κατηγορία</a:t>
            </a:r>
            <a:r>
              <a:rPr lang="el-GR" altLang="el-GR" b="1">
                <a:solidFill>
                  <a:schemeClr val="bg2"/>
                </a:solidFill>
                <a:latin typeface="Calibri" panose="020F0502020204030204" pitchFamily="34" charset="0"/>
              </a:rPr>
              <a:t>, περιλαμβάνεται το εξωτερικό περιβάλλον, στο οποίο δραστηριοποιείται η οικογένεια στο σύνολό της. Δηλαδή, πρόκειται για το </a:t>
            </a:r>
            <a:r>
              <a:rPr lang="el-GR" altLang="el-GR" b="1">
                <a:solidFill>
                  <a:srgbClr val="C00000"/>
                </a:solidFill>
                <a:latin typeface="Calibri" panose="020F0502020204030204" pitchFamily="34" charset="0"/>
              </a:rPr>
              <a:t>επίπεδο 6</a:t>
            </a:r>
            <a:r>
              <a:rPr lang="el-GR" altLang="el-GR" b="1">
                <a:solidFill>
                  <a:schemeClr val="bg2"/>
                </a:solidFill>
                <a:latin typeface="Calibri" panose="020F0502020204030204" pitchFamily="34" charset="0"/>
              </a:rPr>
              <a:t> που αναφέρεται σε μεταβλητές και παραμέτρους που προσδιορίζουν στοιχεία του κοινωνικο-οικονομικού-πολιτισμικού περιβάλλοντος της οικογένειας.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- Θέση εικόνας">
            <a:extLst>
              <a:ext uri="{FF2B5EF4-FFF2-40B4-BE49-F238E27FC236}">
                <a16:creationId xmlns:a16="http://schemas.microsoft.com/office/drawing/2014/main" id="{7CF388D8-93AC-4155-8E5D-D640F1C4272C}"/>
              </a:ext>
            </a:extLst>
          </p:cNvPr>
          <p:cNvSpPr>
            <a:spLocks noGrp="1" noTextEdit="1"/>
          </p:cNvSpPr>
          <p:nvPr>
            <p:ph type="pic" idx="1"/>
          </p:nvPr>
        </p:nvSpPr>
        <p:spPr>
          <a:xfrm>
            <a:off x="227013" y="377825"/>
            <a:ext cx="5026025" cy="4381500"/>
          </a:xfrm>
        </p:spPr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1362151-7267-4918-8479-6952142A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6" name="5 - Θέση ημερομηνίας">
            <a:extLst>
              <a:ext uri="{FF2B5EF4-FFF2-40B4-BE49-F238E27FC236}">
                <a16:creationId xmlns:a16="http://schemas.microsoft.com/office/drawing/2014/main" id="{1CBA4A61-C1DF-47D8-B884-EB19165B74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3C2BDB4B-1446-433C-8C6E-18FF7BD941E3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A78BE782-2073-43B5-AD46-1285914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C35DDA-7223-41E3-819C-A52D6F023C75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2" name="7 - Ορθογώνιο">
            <a:extLst>
              <a:ext uri="{FF2B5EF4-FFF2-40B4-BE49-F238E27FC236}">
                <a16:creationId xmlns:a16="http://schemas.microsoft.com/office/drawing/2014/main" id="{E6C4F49B-CB50-4387-A8DD-73828B367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398463"/>
            <a:ext cx="5010150" cy="339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l-GR" altLang="el-GR" b="1" u="sng">
                <a:latin typeface="Calibri" panose="020F0502020204030204" pitchFamily="34" charset="0"/>
              </a:rPr>
              <a:t>Ο τελικός στόχος του μοντέλου </a:t>
            </a:r>
            <a:r>
              <a:rPr lang="el-GR" altLang="el-GR" b="1">
                <a:latin typeface="Calibri" panose="020F0502020204030204" pitchFamily="34" charset="0"/>
              </a:rPr>
              <a:t>των </a:t>
            </a:r>
            <a:r>
              <a:rPr lang="en-US" altLang="el-GR" b="1">
                <a:solidFill>
                  <a:srgbClr val="FF0000"/>
                </a:solidFill>
                <a:latin typeface="Calibri" panose="020F0502020204030204" pitchFamily="34" charset="0"/>
              </a:rPr>
              <a:t>Ryan</a:t>
            </a:r>
            <a:r>
              <a:rPr lang="el-GR" altLang="el-GR" b="1">
                <a:solidFill>
                  <a:srgbClr val="FF0000"/>
                </a:solidFill>
                <a:latin typeface="Calibri" panose="020F0502020204030204" pitchFamily="34" charset="0"/>
              </a:rPr>
              <a:t> &amp; </a:t>
            </a:r>
            <a:r>
              <a:rPr lang="en-US" altLang="el-GR" b="1">
                <a:solidFill>
                  <a:srgbClr val="FF0000"/>
                </a:solidFill>
                <a:latin typeface="Calibri" panose="020F0502020204030204" pitchFamily="34" charset="0"/>
              </a:rPr>
              <a:t>Adams</a:t>
            </a:r>
            <a:r>
              <a:rPr lang="el-GR" altLang="el-GR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b="1">
                <a:latin typeface="Calibri" panose="020F0502020204030204" pitchFamily="34" charset="0"/>
              </a:rPr>
              <a:t>έχει να κάνει με την αναζήτηση των μηχανισμών με τους οποίους, αυτό το πολύπλοκο σύστημα παραμέτρων, επηρεάζει τις επιδόσεις και την προαγωγή των παιδιών στο σχολείο και την κοινωνία. </a:t>
            </a:r>
          </a:p>
        </p:txBody>
      </p:sp>
      <p:pic>
        <p:nvPicPr>
          <p:cNvPr id="29703" name="Picture 2" descr="C:\Users\XS\Desktop\Γιώτα 2019 - 2020\circle.jpg">
            <a:extLst>
              <a:ext uri="{FF2B5EF4-FFF2-40B4-BE49-F238E27FC236}">
                <a16:creationId xmlns:a16="http://schemas.microsoft.com/office/drawing/2014/main" id="{91DE8F9E-5D24-4C00-8D8B-FD2CE5BC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941388"/>
            <a:ext cx="28432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- Θέση περιεχομένου">
            <a:extLst>
              <a:ext uri="{FF2B5EF4-FFF2-40B4-BE49-F238E27FC236}">
                <a16:creationId xmlns:a16="http://schemas.microsoft.com/office/drawing/2014/main" id="{7A640BC6-F814-400E-97EB-73309986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677863"/>
            <a:ext cx="8639175" cy="3844925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700" b="1"/>
              <a:t>Τα σύγχρονα μοντέλα προωθούν την ιδέα της συνεργασίας οικογένειας, σχολείου και κοινωνίας, στα πλαίσια της προσχολικής αγωγής και εκπαίδευσης, μέσα από μια </a:t>
            </a:r>
            <a:r>
              <a:rPr lang="el-GR" altLang="el-GR" sz="1700" b="1" u="sng"/>
              <a:t>ολιστική παιδαγωγική</a:t>
            </a:r>
            <a:r>
              <a:rPr lang="el-GR" altLang="el-GR" sz="1700" b="1"/>
              <a:t>, που δίνει τη δυνατότητα για πολιτιστική και κοινωνικοποιητική μάθηση και εξασφαλίζει στα παιδιά τη μελλοντική συνύπαρξη με συνανθρώπους τους, στο πλαίσιο μιας κοινωνικής και οικολογικής προοπτικής.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700" b="1" u="sng"/>
              <a:t>Προϋποθέτουν</a:t>
            </a:r>
            <a:r>
              <a:rPr lang="el-GR" altLang="el-GR" sz="1700" b="1"/>
              <a:t> ουσιαστικές αλλαγές προς την κατεύθυνση της συνεργασίας οικογένειας - σχολείου και </a:t>
            </a:r>
            <a:r>
              <a:rPr lang="el-GR" altLang="el-GR" sz="1700" b="1" u="sng"/>
              <a:t>έχουν ως αποτέλεσμα</a:t>
            </a:r>
            <a:r>
              <a:rPr lang="el-GR" altLang="el-GR" sz="1700" b="1"/>
              <a:t>, τα προγράμματα προσχολικής αγωγής και εκπαίδευσης να οδηγούνται προς νέα πρότυπα συνεργασίας και να προσφέρουν στους γονείς την ευκαιρία να συμμετέχουν στην εκπαίδευση των παιδιών τους</a:t>
            </a:r>
            <a:r>
              <a:rPr lang="en-US" altLang="el-GR" sz="1700" b="1"/>
              <a:t>.</a:t>
            </a:r>
            <a:endParaRPr lang="el-GR" altLang="el-GR" sz="170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F2ECA808-60BB-474A-ADE4-F20EB50F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F5CE3DD5-1EF9-45B9-8E3D-1B0C6E9776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D52803B9-9043-418C-A070-97438A0C97E2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377655BF-990F-4236-8175-0446EC84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492C9D-AD8A-4537-A9AF-D83C225C6BD9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C4F4F49D-3FD1-4A5C-8B87-03A871BF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75" y="1868488"/>
            <a:ext cx="7200900" cy="1587500"/>
          </a:xfrm>
          <a:solidFill>
            <a:schemeClr val="tx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3000" dirty="0">
                <a:solidFill>
                  <a:schemeClr val="bg1"/>
                </a:solidFill>
              </a:rPr>
              <a:t>ΑΚΑΔΗΜΑΪΚΕΣ ΚΑΙ ΚΟΙΝΩΝΙΚΕΣ ΣΥΝΕΠΕΙΕΣ</a:t>
            </a:r>
            <a:br>
              <a:rPr lang="en-US" altLang="el-GR" sz="3000" dirty="0">
                <a:solidFill>
                  <a:schemeClr val="bg1"/>
                </a:solidFill>
              </a:rPr>
            </a:br>
            <a:r>
              <a:rPr lang="el-GR" altLang="el-GR" sz="3000" dirty="0">
                <a:solidFill>
                  <a:schemeClr val="bg1"/>
                </a:solidFill>
              </a:rPr>
              <a:t>ΣΥΝΕΡΓΑΣΙΑΣ ΣΧΟΛΕΙΟΥ, ΟΙΚΟΓΕΝΕΙΑΣ, ΚΟΙΝΟΤΗΤΑΣ</a:t>
            </a:r>
            <a:endParaRPr lang="el-GR" sz="3000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F9BAAF3F-6AD1-441B-A2FA-2CB5F747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1A6097B7-B4EB-454F-977F-BCBFB3BF1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A82B5B70-76B5-482D-B233-1350C7CC7A76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86C3C13-B907-4B2C-B22B-456F7A50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4F8244-731C-423C-A671-8F996BB66617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50" name="AutoShape 2" descr="Αποτέλεσμα εικόνας για early childhood">
            <a:extLst>
              <a:ext uri="{FF2B5EF4-FFF2-40B4-BE49-F238E27FC236}">
                <a16:creationId xmlns:a16="http://schemas.microsoft.com/office/drawing/2014/main" id="{4A21D216-CD57-4871-9D6C-E27FD60754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1751" name="Picture 3">
            <a:extLst>
              <a:ext uri="{FF2B5EF4-FFF2-40B4-BE49-F238E27FC236}">
                <a16:creationId xmlns:a16="http://schemas.microsoft.com/office/drawing/2014/main" id="{5BB0DAE9-6857-4168-828A-726FD5A1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5600"/>
            <a:ext cx="23701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- Θέση περιεχομένου">
            <a:extLst>
              <a:ext uri="{FF2B5EF4-FFF2-40B4-BE49-F238E27FC236}">
                <a16:creationId xmlns:a16="http://schemas.microsoft.com/office/drawing/2014/main" id="{0CAB697D-885A-40BA-B892-91A11E62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487363"/>
            <a:ext cx="7554913" cy="4035425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1"/>
                </a:solidFill>
              </a:rPr>
              <a:t>Αν και έχουν γίνει τα </a:t>
            </a:r>
            <a:r>
              <a:rPr lang="el-GR" altLang="el-GR" sz="2100" b="1" u="sng">
                <a:solidFill>
                  <a:schemeClr val="bg1"/>
                </a:solidFill>
              </a:rPr>
              <a:t>τελευταία χρόνια</a:t>
            </a:r>
            <a:r>
              <a:rPr lang="el-GR" altLang="el-GR" sz="2100" b="1">
                <a:solidFill>
                  <a:schemeClr val="bg1"/>
                </a:solidFill>
              </a:rPr>
              <a:t> αρκετές μελέτες για το θέμα της συμμετοχής των οικογενειών στα  σχολικά προγράμματα, ωστόσο πολλές είναι οι αναπάντητες ερωτήσεις</a:t>
            </a:r>
            <a:r>
              <a:rPr lang="en-US" altLang="el-GR" sz="2100" b="1">
                <a:solidFill>
                  <a:schemeClr val="bg1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1"/>
                </a:solidFill>
              </a:rPr>
              <a:t>Κάνοντας μια ανασκόπηση σε </a:t>
            </a:r>
            <a:r>
              <a:rPr lang="el-GR" altLang="el-GR" sz="2100" b="1" u="sng">
                <a:solidFill>
                  <a:schemeClr val="bg1"/>
                </a:solidFill>
              </a:rPr>
              <a:t>200 ερευνητικές μελέτες </a:t>
            </a:r>
            <a:r>
              <a:rPr lang="el-GR" altLang="el-GR" sz="2100" b="1">
                <a:solidFill>
                  <a:schemeClr val="bg1"/>
                </a:solidFill>
              </a:rPr>
              <a:t>για τη συμμετοχή των γονέων,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100" b="1">
                <a:solidFill>
                  <a:schemeClr val="bg1"/>
                </a:solidFill>
              </a:rPr>
              <a:t> </a:t>
            </a:r>
            <a:r>
              <a:rPr lang="en-US" altLang="el-GR" sz="2100" b="1">
                <a:solidFill>
                  <a:schemeClr val="bg1"/>
                </a:solidFill>
              </a:rPr>
              <a:t>O</a:t>
            </a:r>
            <a:r>
              <a:rPr lang="el-GR" altLang="el-GR" sz="2100" b="1">
                <a:solidFill>
                  <a:schemeClr val="bg1"/>
                </a:solidFill>
              </a:rPr>
              <a:t>ι </a:t>
            </a:r>
            <a:r>
              <a:rPr lang="en-US" altLang="el-GR" sz="2100" b="1" u="sng">
                <a:solidFill>
                  <a:schemeClr val="bg1"/>
                </a:solidFill>
              </a:rPr>
              <a:t>Baker</a:t>
            </a:r>
            <a:r>
              <a:rPr lang="el-GR" altLang="el-GR" sz="2100" b="1" u="sng">
                <a:solidFill>
                  <a:schemeClr val="bg1"/>
                </a:solidFill>
              </a:rPr>
              <a:t> &amp; </a:t>
            </a:r>
            <a:r>
              <a:rPr lang="en-US" altLang="el-GR" sz="2100" b="1" u="sng">
                <a:solidFill>
                  <a:schemeClr val="bg1"/>
                </a:solidFill>
              </a:rPr>
              <a:t>Soden</a:t>
            </a:r>
            <a:r>
              <a:rPr lang="el-GR" altLang="el-GR" sz="2100" b="1" u="sng">
                <a:solidFill>
                  <a:schemeClr val="bg1"/>
                </a:solidFill>
              </a:rPr>
              <a:t> </a:t>
            </a:r>
            <a:r>
              <a:rPr lang="el-GR" altLang="el-GR" sz="2100" b="1">
                <a:solidFill>
                  <a:schemeClr val="bg1"/>
                </a:solidFill>
              </a:rPr>
              <a:t>προσδιόρισαν στην πλειοψηφία τους μεθοδολογικούς περιορισμούς. </a:t>
            </a:r>
            <a:br>
              <a:rPr lang="el-GR" altLang="el-GR" sz="2100" b="1">
                <a:solidFill>
                  <a:schemeClr val="tx2"/>
                </a:solidFill>
              </a:rPr>
            </a:br>
            <a:endParaRPr lang="el-GR" altLang="el-GR" sz="2100" b="1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538EBA86-81A8-4B21-A287-555FC73F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E5FFB3A4-FFAB-40A5-9B6E-93BCDFD3C9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BAF07C8-12D9-45AD-987B-B70B964A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51464A-5F10-4B9A-92A6-AF9A584221C0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Δεξιό βέλος">
            <a:extLst>
              <a:ext uri="{FF2B5EF4-FFF2-40B4-BE49-F238E27FC236}">
                <a16:creationId xmlns:a16="http://schemas.microsoft.com/office/drawing/2014/main" id="{8809A472-8FF3-41B5-8D85-D6C7FA7A62E9}"/>
              </a:ext>
            </a:extLst>
          </p:cNvPr>
          <p:cNvSpPr/>
          <p:nvPr/>
        </p:nvSpPr>
        <p:spPr>
          <a:xfrm>
            <a:off x="242888" y="3517900"/>
            <a:ext cx="685800" cy="398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2775" name="AutoShape 2" descr="Αποτέλεσμα εικόνας για ερευνες">
            <a:extLst>
              <a:ext uri="{FF2B5EF4-FFF2-40B4-BE49-F238E27FC236}">
                <a16:creationId xmlns:a16="http://schemas.microsoft.com/office/drawing/2014/main" id="{EBCD85C1-A0D9-43A6-9CFE-2D2361B081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2776" name="Picture 3">
            <a:extLst>
              <a:ext uri="{FF2B5EF4-FFF2-40B4-BE49-F238E27FC236}">
                <a16:creationId xmlns:a16="http://schemas.microsoft.com/office/drawing/2014/main" id="{94243F2C-5AC9-4EB7-92C7-5EF46910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549775"/>
            <a:ext cx="12779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DD2C0004-ED8C-4E62-B0EE-12F1C012C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630238"/>
            <a:ext cx="7131050" cy="3892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55179B2D-2EC7-4B56-B0E3-119D669E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C397DF4F-83D5-4C92-8FC2-14EDD17CE9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5194ECD9-CDFC-4D04-8A35-98A7C405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495228-7CA5-435E-807A-F6499B633541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Δεξιό βέλος">
            <a:extLst>
              <a:ext uri="{FF2B5EF4-FFF2-40B4-BE49-F238E27FC236}">
                <a16:creationId xmlns:a16="http://schemas.microsoft.com/office/drawing/2014/main" id="{454C9048-EEBD-4464-A19E-EA4D552CD8A3}"/>
              </a:ext>
            </a:extLst>
          </p:cNvPr>
          <p:cNvSpPr/>
          <p:nvPr/>
        </p:nvSpPr>
        <p:spPr>
          <a:xfrm>
            <a:off x="1062038" y="1095375"/>
            <a:ext cx="5729287" cy="3328988"/>
          </a:xfrm>
          <a:prstGeom prst="rightArrow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lnSpc>
                <a:spcPct val="90000"/>
              </a:lnSpc>
              <a:defRPr/>
            </a:pPr>
            <a:r>
              <a:rPr lang="el-GR" altLang="el-GR" sz="2100" b="1" dirty="0">
                <a:solidFill>
                  <a:schemeClr val="bg1"/>
                </a:solidFill>
              </a:rPr>
              <a:t>Σύμφωνα με τις αναφερόμενες μελέτες, όταν οι γονείς συμμετέχουν στην παιδαγωγική διαδικασία, προκύπτουν </a:t>
            </a:r>
            <a:r>
              <a:rPr lang="el-GR" altLang="el-GR" sz="2100" b="1" u="sng" dirty="0">
                <a:solidFill>
                  <a:schemeClr val="bg1"/>
                </a:solidFill>
              </a:rPr>
              <a:t>ακαδημαϊκά και κοινωνικά οφέλη </a:t>
            </a:r>
            <a:r>
              <a:rPr lang="el-GR" altLang="el-GR" sz="2100" b="1" dirty="0">
                <a:solidFill>
                  <a:schemeClr val="bg1"/>
                </a:solidFill>
              </a:rPr>
              <a:t>για τα παιδιά.   </a:t>
            </a:r>
          </a:p>
        </p:txBody>
      </p:sp>
      <p:pic>
        <p:nvPicPr>
          <p:cNvPr id="33799" name="Picture 2" descr="Αποτέλεσμα εικόνας για early childhood">
            <a:extLst>
              <a:ext uri="{FF2B5EF4-FFF2-40B4-BE49-F238E27FC236}">
                <a16:creationId xmlns:a16="http://schemas.microsoft.com/office/drawing/2014/main" id="{B9673B98-7C95-4EC1-9BA9-CD6D6B3F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898650"/>
            <a:ext cx="1793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>
            <a:extLst>
              <a:ext uri="{FF2B5EF4-FFF2-40B4-BE49-F238E27FC236}">
                <a16:creationId xmlns:a16="http://schemas.microsoft.com/office/drawing/2014/main" id="{353C00C3-EF6E-49AA-B5FD-73B4E38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188913"/>
            <a:ext cx="7131050" cy="3524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>
                <a:solidFill>
                  <a:schemeClr val="bg2"/>
                </a:solidFill>
              </a:rPr>
              <a:t>Εισαγωγή</a:t>
            </a:r>
          </a:p>
        </p:txBody>
      </p:sp>
      <p:sp>
        <p:nvSpPr>
          <p:cNvPr id="6147" name="2 - Θέση περιεχομένου">
            <a:extLst>
              <a:ext uri="{FF2B5EF4-FFF2-40B4-BE49-F238E27FC236}">
                <a16:creationId xmlns:a16="http://schemas.microsoft.com/office/drawing/2014/main" id="{DAE06D35-E552-45B7-9448-5FCB275F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096963"/>
            <a:ext cx="8383587" cy="36576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dash"/>
          </a:ln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el-GR" sz="1800" dirty="0"/>
              <a:t>Το Σχολείο,</a:t>
            </a: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el-GR" sz="1800" dirty="0"/>
              <a:t> η Οικογένεια </a:t>
            </a: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el-GR" sz="1800" dirty="0"/>
              <a:t>και η Κοινότητα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1800" u="sng" dirty="0"/>
              <a:t> αποτελούν τρία διακριτά αλλά ταυτόχρονα και αλληλεξαρτώμενα συστήματα.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1800" b="1" dirty="0">
                <a:solidFill>
                  <a:schemeClr val="accent6">
                    <a:lumMod val="50000"/>
                  </a:schemeClr>
                </a:solidFill>
              </a:rPr>
              <a:t> Στη σύγχρονη κοινωνική πραγματικότητα η συμπεριφορά των παιδιών σχετίζεται με την αποτελεσματικότητα της συνεργασίας αυτών των τριών συστημάτων.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1800" b="1" dirty="0">
                <a:solidFill>
                  <a:srgbClr val="7030A0"/>
                </a:solidFill>
              </a:rPr>
              <a:t>Η συνεργασία σχολείου, οικογένειας και κοινότητας αποσκοπεί</a:t>
            </a:r>
            <a:r>
              <a:rPr lang="en-US" sz="1800" b="1" dirty="0">
                <a:solidFill>
                  <a:srgbClr val="7030A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1800" dirty="0"/>
              <a:t> </a:t>
            </a:r>
            <a:r>
              <a:rPr lang="el-GR" sz="1800" b="1" dirty="0"/>
              <a:t>στην υγιή γνωστική, συναισθηματική και κοινωνική ανάπτυξη των παιδιών,</a:t>
            </a:r>
            <a:endParaRPr lang="en-US" sz="1800" b="1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1800" b="1" dirty="0"/>
              <a:t> στην εκπαιδευτική και κοινωνική τους επιτυχία,</a:t>
            </a:r>
            <a:endParaRPr lang="en-US" sz="1800" b="1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1800" b="1" dirty="0"/>
              <a:t> καθώς και στη μεγιστοποίηση της απόδοσης των τριών συστημάτων. 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24765F9-9987-4BB4-A2DD-C3AF3E0BFB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663B1976-4F3E-4C81-BF19-1B941ED01388}" type="datetime1">
              <a:rPr lang="el-GR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8C4453F-914B-41BA-9452-C40A8D65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7896D5-02AD-4E72-8FD7-636396E69849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E4665AFA-B6FE-4F05-A81C-B2ACFDF5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/>
              <a:t>Παναγιωτα Στρατη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- Θέση περιεχομένου">
            <a:extLst>
              <a:ext uri="{FF2B5EF4-FFF2-40B4-BE49-F238E27FC236}">
                <a16:creationId xmlns:a16="http://schemas.microsoft.com/office/drawing/2014/main" id="{13E7C7E7-C483-4DD2-B896-AF801305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420688"/>
            <a:ext cx="7742237" cy="41021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100" b="1"/>
              <a:t>Τα παιδιά των οποίων οι γονείς παρουσιάζουν υψηλά επίπεδα συμμετοχής στο σχολείο, καταδεικνύουν</a:t>
            </a:r>
            <a:r>
              <a:rPr lang="en-US" altLang="el-GR" sz="2100" b="1"/>
              <a:t>:</a:t>
            </a:r>
            <a:endParaRPr lang="el-GR" altLang="el-GR" sz="2100" b="1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100" b="1"/>
              <a:t> μεγαλύτερα επίπεδα κοινωνικής ικανότητας,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100" b="1"/>
              <a:t> υψηλότερα επίπεδα προσαρμοστικής συμπεριφοράς,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100" b="1"/>
              <a:t> πρώιμες βασικές σχολικές δεξιότητες,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100" b="1"/>
              <a:t>μεγαλύτερη ακαδημαϊκή επίδοση στα μαθηματικά και την ανάγνωση,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100" b="1"/>
              <a:t> και υψηλότερα ποσοστά σχολικής ολοκλήρωσης</a:t>
            </a: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090DBC90-E976-4C20-AAD7-35300D6C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E8FEB1B1-72FD-446F-BE64-7E3ABCBAF3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4B2468E-D368-43AC-BF8B-8321D615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052447-02E0-4315-AB34-4056EC718C16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2" name="AutoShape 2" descr="Αποτέλεσμα εικόνας για γονεις στο σχολειο">
            <a:extLst>
              <a:ext uri="{FF2B5EF4-FFF2-40B4-BE49-F238E27FC236}">
                <a16:creationId xmlns:a16="http://schemas.microsoft.com/office/drawing/2014/main" id="{1677E537-ED7F-4DBF-87CC-5D8980DFD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4823" name="Picture 3">
            <a:extLst>
              <a:ext uri="{FF2B5EF4-FFF2-40B4-BE49-F238E27FC236}">
                <a16:creationId xmlns:a16="http://schemas.microsoft.com/office/drawing/2014/main" id="{9ECACF81-EBEF-4119-AA91-AF5C9D7C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041400"/>
            <a:ext cx="22272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661FEA93-BD61-4FB8-B155-BAF598DE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AB898E50-41CE-4446-B3F1-3DCF4BA7ED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A82B5B70-76B5-482D-B233-1350C7CC7A76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EF4D284-822A-485F-9EAA-506F562F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94892-F322-4678-A6AA-5CBBDC164D26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6 - Ορθογώνιο">
            <a:extLst>
              <a:ext uri="{FF2B5EF4-FFF2-40B4-BE49-F238E27FC236}">
                <a16:creationId xmlns:a16="http://schemas.microsoft.com/office/drawing/2014/main" id="{F832D1D8-FC87-453A-BFBD-6BDD67AE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454025"/>
            <a:ext cx="8096250" cy="434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000" b="1">
                <a:latin typeface="Calibri" panose="020F0502020204030204" pitchFamily="34" charset="0"/>
              </a:rPr>
              <a:t>Οι </a:t>
            </a:r>
            <a:r>
              <a:rPr lang="en-US" altLang="el-GR" sz="2000" b="1" u="sng">
                <a:latin typeface="Calibri" panose="020F0502020204030204" pitchFamily="34" charset="0"/>
              </a:rPr>
              <a:t>Elliot</a:t>
            </a:r>
            <a:r>
              <a:rPr lang="el-GR" altLang="el-GR" sz="2000" b="1" u="sng">
                <a:latin typeface="Calibri" panose="020F0502020204030204" pitchFamily="34" charset="0"/>
              </a:rPr>
              <a:t> &amp; </a:t>
            </a:r>
            <a:r>
              <a:rPr lang="en-US" altLang="el-GR" sz="2000" b="1" u="sng">
                <a:latin typeface="Calibri" panose="020F0502020204030204" pitchFamily="34" charset="0"/>
              </a:rPr>
              <a:t>Hewison</a:t>
            </a:r>
            <a:r>
              <a:rPr lang="el-GR" altLang="el-GR" sz="2000" b="1" u="sng">
                <a:latin typeface="Calibri" panose="020F0502020204030204" pitchFamily="34" charset="0"/>
              </a:rPr>
              <a:t> </a:t>
            </a:r>
            <a:r>
              <a:rPr lang="el-GR" altLang="el-GR" sz="2000" b="1">
                <a:latin typeface="Calibri" panose="020F0502020204030204" pitchFamily="34" charset="0"/>
              </a:rPr>
              <a:t>υποστήριξαν μέσα από τα ερευνητικά τους δεδομένα, ότι </a:t>
            </a:r>
            <a:r>
              <a:rPr lang="el-GR" altLang="el-GR" sz="2000" b="1" i="1">
                <a:latin typeface="Calibri" panose="020F0502020204030204" pitchFamily="34" charset="0"/>
              </a:rPr>
              <a:t>ο συνδυασμός των μορφωτικών συνηθειών των γονέων, με τα μορφωτικά υλικά βασικής εκπαίδευσης </a:t>
            </a:r>
            <a:r>
              <a:rPr lang="el-GR" altLang="el-GR" sz="2000" b="1">
                <a:latin typeface="Calibri" panose="020F0502020204030204" pitchFamily="34" charset="0"/>
              </a:rPr>
              <a:t>που παρέχουν στα παιδιά τους στο σπίτι, συμβάλλουν στην ανάπτυξη της σχολικής τους ετοιμότητας,</a:t>
            </a:r>
            <a:endParaRPr lang="en-US" altLang="el-GR" sz="2000" b="1">
              <a:latin typeface="Calibri" panose="020F0502020204030204" pitchFamily="34" charset="0"/>
            </a:endParaRPr>
          </a:p>
          <a:p>
            <a:pPr algn="just" eaLnBrk="1" hangingPunct="1"/>
            <a:endParaRPr lang="en-US" altLang="el-GR" sz="2000" b="1"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el-GR" sz="2000" b="1">
                <a:latin typeface="Calibri" panose="020F0502020204030204" pitchFamily="34" charset="0"/>
              </a:rPr>
              <a:t>O</a:t>
            </a:r>
            <a:r>
              <a:rPr lang="el-GR" altLang="el-GR" sz="2000" b="1">
                <a:latin typeface="Calibri" panose="020F0502020204030204" pitchFamily="34" charset="0"/>
              </a:rPr>
              <a:t>ι </a:t>
            </a:r>
            <a:r>
              <a:rPr lang="en-US" altLang="el-GR" sz="2000" b="1" u="sng">
                <a:latin typeface="Calibri" panose="020F0502020204030204" pitchFamily="34" charset="0"/>
              </a:rPr>
              <a:t>Reese</a:t>
            </a:r>
            <a:r>
              <a:rPr lang="el-GR" altLang="el-GR" sz="2000" b="1" u="sng">
                <a:latin typeface="Calibri" panose="020F0502020204030204" pitchFamily="34" charset="0"/>
              </a:rPr>
              <a:t> &amp; </a:t>
            </a:r>
            <a:r>
              <a:rPr lang="en-US" altLang="el-GR" sz="2000" b="1" u="sng">
                <a:latin typeface="Calibri" panose="020F0502020204030204" pitchFamily="34" charset="0"/>
              </a:rPr>
              <a:t>Callimore</a:t>
            </a:r>
            <a:r>
              <a:rPr lang="el-GR" altLang="el-GR" sz="2000" b="1" u="sng">
                <a:latin typeface="Calibri" panose="020F0502020204030204" pitchFamily="34" charset="0"/>
              </a:rPr>
              <a:t> </a:t>
            </a:r>
            <a:r>
              <a:rPr lang="el-GR" altLang="el-GR" sz="2000" b="1">
                <a:latin typeface="Calibri" panose="020F0502020204030204" pitchFamily="34" charset="0"/>
              </a:rPr>
              <a:t>διατύπωσαν την άποψη, ότι μέσα από την ακαδημαϊκή αλληλεπίδραση στο σπίτι με τους γονείς, τα παιδιά ανέπτυξαν νωρίτερα γλωσσικές δεξιότητες, από τα παιδιά που δεν είχαν αντίστοιχες ευκαιρίες. </a:t>
            </a:r>
          </a:p>
          <a:p>
            <a:pPr algn="just" eaLnBrk="1" hangingPunct="1"/>
            <a:endParaRPr lang="el-GR" altLang="el-GR" sz="2000" b="1">
              <a:latin typeface="Calibri" panose="020F0502020204030204" pitchFamily="34" charset="0"/>
            </a:endParaRPr>
          </a:p>
          <a:p>
            <a:pPr algn="just" eaLnBrk="1" hangingPunct="1"/>
            <a:r>
              <a:rPr lang="el-GR" altLang="el-GR" sz="2000" b="1" u="sng">
                <a:latin typeface="Calibri" panose="020F0502020204030204" pitchFamily="34" charset="0"/>
              </a:rPr>
              <a:t>Σύγχρονη έρευνα των </a:t>
            </a:r>
            <a:r>
              <a:rPr lang="en-US" altLang="el-GR" sz="2000" b="1" u="sng">
                <a:latin typeface="Calibri" panose="020F0502020204030204" pitchFamily="34" charset="0"/>
              </a:rPr>
              <a:t>Farver et al</a:t>
            </a:r>
            <a:r>
              <a:rPr lang="el-GR" altLang="el-GR" sz="2000" b="1" u="sng">
                <a:latin typeface="Calibri" panose="020F0502020204030204" pitchFamily="34" charset="0"/>
              </a:rPr>
              <a:t>.</a:t>
            </a:r>
            <a:r>
              <a:rPr lang="el-GR" altLang="el-GR" sz="2000" b="1">
                <a:latin typeface="Calibri" panose="020F0502020204030204" pitchFamily="34" charset="0"/>
              </a:rPr>
              <a:t>, κατέδειξε ότι η συμμετοχή των γονέων και η ενθάρρυνση των παιδιών για μορφωτικές δραστηριότητες συνδέονται με τις δεξιότητες της σχολικής ετοιμότητας των παιδιών. </a:t>
            </a:r>
            <a:br>
              <a:rPr lang="el-GR" altLang="el-GR" b="1">
                <a:latin typeface="Calibri" panose="020F0502020204030204" pitchFamily="34" charset="0"/>
              </a:rPr>
            </a:b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8" name="7 - Κορνίζα">
            <a:extLst>
              <a:ext uri="{FF2B5EF4-FFF2-40B4-BE49-F238E27FC236}">
                <a16:creationId xmlns:a16="http://schemas.microsoft.com/office/drawing/2014/main" id="{8B36DDC3-6ECE-431A-90C5-2AAAF0F9CDD7}"/>
              </a:ext>
            </a:extLst>
          </p:cNvPr>
          <p:cNvSpPr/>
          <p:nvPr/>
        </p:nvSpPr>
        <p:spPr>
          <a:xfrm>
            <a:off x="0" y="539750"/>
            <a:ext cx="365125" cy="33178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Κορνίζα">
            <a:extLst>
              <a:ext uri="{FF2B5EF4-FFF2-40B4-BE49-F238E27FC236}">
                <a16:creationId xmlns:a16="http://schemas.microsoft.com/office/drawing/2014/main" id="{B4FD4CC1-CE90-4334-9EEB-D2E727A1C150}"/>
              </a:ext>
            </a:extLst>
          </p:cNvPr>
          <p:cNvSpPr/>
          <p:nvPr/>
        </p:nvSpPr>
        <p:spPr>
          <a:xfrm>
            <a:off x="0" y="2060575"/>
            <a:ext cx="365125" cy="33178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Κορνίζα">
            <a:extLst>
              <a:ext uri="{FF2B5EF4-FFF2-40B4-BE49-F238E27FC236}">
                <a16:creationId xmlns:a16="http://schemas.microsoft.com/office/drawing/2014/main" id="{0240E1EB-9194-4D8B-8CAE-BBBFCC908CA7}"/>
              </a:ext>
            </a:extLst>
          </p:cNvPr>
          <p:cNvSpPr/>
          <p:nvPr/>
        </p:nvSpPr>
        <p:spPr>
          <a:xfrm>
            <a:off x="0" y="3449638"/>
            <a:ext cx="365125" cy="33178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849" name="AutoShape 2" descr="Αποτέλεσμα εικόνας για ερευνες">
            <a:extLst>
              <a:ext uri="{FF2B5EF4-FFF2-40B4-BE49-F238E27FC236}">
                <a16:creationId xmlns:a16="http://schemas.microsoft.com/office/drawing/2014/main" id="{DE65A72E-C504-4DBF-96E1-57FC4D86E0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5850" name="Picture 3">
            <a:extLst>
              <a:ext uri="{FF2B5EF4-FFF2-40B4-BE49-F238E27FC236}">
                <a16:creationId xmlns:a16="http://schemas.microsoft.com/office/drawing/2014/main" id="{20A8A49B-53F9-432B-88B0-38C60818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428750"/>
            <a:ext cx="923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- Θέση περιεχομένου">
            <a:extLst>
              <a:ext uri="{FF2B5EF4-FFF2-40B4-BE49-F238E27FC236}">
                <a16:creationId xmlns:a16="http://schemas.microsoft.com/office/drawing/2014/main" id="{BF62C923-4197-4DBB-A11C-2C50855C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365125"/>
            <a:ext cx="7643813" cy="4157663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l-GR" altLang="el-GR" sz="2100" b="1">
                <a:solidFill>
                  <a:schemeClr val="bg1"/>
                </a:solidFill>
              </a:rPr>
              <a:t>Η έρευνα των </a:t>
            </a:r>
            <a:r>
              <a:rPr lang="en-US" altLang="el-GR" sz="2100" b="1" u="sng">
                <a:solidFill>
                  <a:schemeClr val="bg1"/>
                </a:solidFill>
              </a:rPr>
              <a:t>Grolnikck</a:t>
            </a:r>
            <a:r>
              <a:rPr lang="el-GR" altLang="el-GR" sz="2100" b="1" u="sng">
                <a:solidFill>
                  <a:schemeClr val="bg1"/>
                </a:solidFill>
              </a:rPr>
              <a:t> &amp; </a:t>
            </a:r>
            <a:r>
              <a:rPr lang="en-US" altLang="el-GR" sz="2100" b="1" u="sng">
                <a:solidFill>
                  <a:schemeClr val="bg1"/>
                </a:solidFill>
              </a:rPr>
              <a:t>Slowiaczek</a:t>
            </a:r>
            <a:r>
              <a:rPr lang="el-GR" altLang="el-GR" sz="2100" b="1">
                <a:solidFill>
                  <a:schemeClr val="bg1"/>
                </a:solidFill>
              </a:rPr>
              <a:t>, ανέδειξε τη συμμετοχή των γονέων στις ακαδημαϊκές δραστηριότητες των παιδιών τους στα προσχολικά προγράμματα, ως </a:t>
            </a:r>
            <a:r>
              <a:rPr lang="el-GR" altLang="el-GR" sz="2100" b="1" u="sng">
                <a:solidFill>
                  <a:schemeClr val="bg1"/>
                </a:solidFill>
              </a:rPr>
              <a:t>πολυδιάστατη δομή</a:t>
            </a:r>
            <a:r>
              <a:rPr lang="en-US" altLang="el-GR" sz="2100" b="1">
                <a:solidFill>
                  <a:schemeClr val="bg1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1"/>
                </a:solidFill>
              </a:rPr>
              <a:t>  μέσα από την αλληλεπίδραση των γονέων στις δραστηριότητες εκμάθησης στο σπίτι,</a:t>
            </a:r>
            <a:endParaRPr lang="en-US" altLang="el-GR" sz="2100" b="1">
              <a:solidFill>
                <a:schemeClr val="bg1"/>
              </a:solidFill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1"/>
                </a:solidFill>
              </a:rPr>
              <a:t> αλλά και με τη συμμετοχή τους στο σχολείο, </a:t>
            </a:r>
            <a:r>
              <a:rPr lang="el-GR" altLang="el-GR" sz="2100" b="1" u="sng">
                <a:solidFill>
                  <a:schemeClr val="bg1"/>
                </a:solidFill>
              </a:rPr>
              <a:t>με δική τους πρωτοβουλία.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7F8A6D6C-AC10-4B20-A224-6F839878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20EAD027-24F2-4ECD-8B3A-2B53894669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4EE9C81D-A206-42A6-BC56-96DD7E2C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22F7BA-4375-4258-AB92-49828F759517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id="{D1D6249E-609B-40A9-9401-F41D125D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3783013"/>
            <a:ext cx="10017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- Θέση περιεχομένου">
            <a:extLst>
              <a:ext uri="{FF2B5EF4-FFF2-40B4-BE49-F238E27FC236}">
                <a16:creationId xmlns:a16="http://schemas.microsoft.com/office/drawing/2014/main" id="{B3FB1CC9-DDDD-4B62-BD94-BFD8DF24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31775"/>
            <a:ext cx="7666038" cy="4291013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100" b="1" u="sng">
                <a:solidFill>
                  <a:schemeClr val="bg1"/>
                </a:solidFill>
              </a:rPr>
              <a:t>Σύγχρονες έρευνες, </a:t>
            </a:r>
            <a:r>
              <a:rPr lang="el-GR" altLang="el-GR" sz="2100" b="1">
                <a:solidFill>
                  <a:schemeClr val="bg1"/>
                </a:solidFill>
              </a:rPr>
              <a:t>υποστηρίζουν το </a:t>
            </a:r>
            <a:r>
              <a:rPr lang="el-GR" altLang="el-GR" sz="2100" b="1" u="sng">
                <a:solidFill>
                  <a:schemeClr val="bg1"/>
                </a:solidFill>
              </a:rPr>
              <a:t>διαφορετικό ρόλο της μητέρας από αυτόν του πατέρα</a:t>
            </a:r>
            <a:r>
              <a:rPr lang="el-GR" altLang="el-GR" sz="2100" b="1">
                <a:solidFill>
                  <a:schemeClr val="bg1"/>
                </a:solidFill>
              </a:rPr>
              <a:t>, στην κοινωνικοποίηση των παιδιών</a:t>
            </a:r>
            <a:r>
              <a:rPr lang="en-US" altLang="el-GR" sz="2100" b="1">
                <a:solidFill>
                  <a:schemeClr val="bg1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100" b="1">
                <a:solidFill>
                  <a:schemeClr val="bg1"/>
                </a:solidFill>
              </a:rPr>
              <a:t>H</a:t>
            </a:r>
            <a:r>
              <a:rPr lang="el-GR" altLang="el-GR" sz="2100" b="1">
                <a:solidFill>
                  <a:schemeClr val="bg1"/>
                </a:solidFill>
              </a:rPr>
              <a:t> έρευνα των </a:t>
            </a:r>
            <a:r>
              <a:rPr lang="en-US" altLang="el-GR" sz="2100" b="1">
                <a:solidFill>
                  <a:schemeClr val="bg1"/>
                </a:solidFill>
              </a:rPr>
              <a:t>Roopnarine et</a:t>
            </a:r>
            <a:r>
              <a:rPr lang="el-GR" altLang="el-GR" sz="2100" b="1">
                <a:solidFill>
                  <a:schemeClr val="bg1"/>
                </a:solidFill>
              </a:rPr>
              <a:t>.</a:t>
            </a:r>
            <a:r>
              <a:rPr lang="en-US" altLang="el-GR" sz="2100" b="1">
                <a:solidFill>
                  <a:schemeClr val="bg1"/>
                </a:solidFill>
              </a:rPr>
              <a:t>al</a:t>
            </a:r>
            <a:r>
              <a:rPr lang="el-GR" altLang="el-GR" sz="2100" b="1">
                <a:solidFill>
                  <a:schemeClr val="bg1"/>
                </a:solidFill>
              </a:rPr>
              <a:t>. προς την ίδια κατεύθυνση, κατέδειξε, ότι οι μητέρες θέτουν την </a:t>
            </a:r>
            <a:r>
              <a:rPr lang="el-GR" altLang="el-GR" sz="2100" b="1" u="sng">
                <a:solidFill>
                  <a:schemeClr val="bg1"/>
                </a:solidFill>
              </a:rPr>
              <a:t>ακαδημαϊκή αλληλεπίδραση με τα παιδιά τους, σε υψηλότερο επίπεδο</a:t>
            </a:r>
            <a:r>
              <a:rPr lang="el-GR" altLang="el-GR" sz="2100" b="1">
                <a:solidFill>
                  <a:schemeClr val="bg1"/>
                </a:solidFill>
              </a:rPr>
              <a:t>, από ότι οι πατεράδες, καθώς επίσης έχουν υψηλότερα επίπεδα συμμετοχής στο σχολείο, από ότι οι πατεράδες.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62670D42-5663-48CF-ACCF-A3C8610B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8B609583-6E82-44D1-A960-EEEE9E6C03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93F0043-E6C7-4B6B-A8E4-C288CCAC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B8E6AF-FC27-494C-827D-DAFE09253F93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7894" name="Picture 1">
            <a:extLst>
              <a:ext uri="{FF2B5EF4-FFF2-40B4-BE49-F238E27FC236}">
                <a16:creationId xmlns:a16="http://schemas.microsoft.com/office/drawing/2014/main" id="{E2025508-3B07-4579-891D-013DD9E7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317625"/>
            <a:ext cx="10414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>
            <a:extLst>
              <a:ext uri="{FF2B5EF4-FFF2-40B4-BE49-F238E27FC236}">
                <a16:creationId xmlns:a16="http://schemas.microsoft.com/office/drawing/2014/main" id="{0BDAF1D3-DB45-41F9-961F-5D6B3348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75" y="2090738"/>
            <a:ext cx="7200900" cy="1460500"/>
          </a:xfrm>
          <a:solidFill>
            <a:schemeClr val="tx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3000" cap="none" dirty="0">
                <a:solidFill>
                  <a:schemeClr val="bg2"/>
                </a:solidFill>
              </a:rPr>
              <a:t>Διδακτικές Προτάσεις για τη βελτίωση της Συνεργασίας Οικογένειας και  Σχολείου</a:t>
            </a:r>
            <a:br>
              <a:rPr lang="en-US" altLang="el-GR" sz="3000" dirty="0">
                <a:solidFill>
                  <a:schemeClr val="bg2"/>
                </a:solidFill>
              </a:rPr>
            </a:br>
            <a:endParaRPr lang="el-GR" sz="3000" dirty="0">
              <a:solidFill>
                <a:schemeClr val="bg2"/>
              </a:solidFill>
            </a:endParaRP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B5103EFF-4810-49CC-82FB-88C66094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F93AB3E5-0380-45FC-BFE5-74340B8B01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A82B5B70-76B5-482D-B233-1350C7CC7A76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B103048-E388-473A-A7B1-3A4505B5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9C6020-4196-4072-8C4D-C9562C2838F7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8" name="AutoShape 2" descr="Αποτέλεσμα εικόνας για early childhood">
            <a:extLst>
              <a:ext uri="{FF2B5EF4-FFF2-40B4-BE49-F238E27FC236}">
                <a16:creationId xmlns:a16="http://schemas.microsoft.com/office/drawing/2014/main" id="{4E19753D-E777-43A0-85E8-AA83E7207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8919" name="Picture 3">
            <a:extLst>
              <a:ext uri="{FF2B5EF4-FFF2-40B4-BE49-F238E27FC236}">
                <a16:creationId xmlns:a16="http://schemas.microsoft.com/office/drawing/2014/main" id="{6B08A1BB-1BEC-48D2-AC8E-C4404DD3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5600"/>
            <a:ext cx="23701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- Θέση περιεχομένου">
            <a:extLst>
              <a:ext uri="{FF2B5EF4-FFF2-40B4-BE49-F238E27FC236}">
                <a16:creationId xmlns:a16="http://schemas.microsoft.com/office/drawing/2014/main" id="{8AF9824F-7117-4860-9B9C-7B4FBA01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465138"/>
            <a:ext cx="8129588" cy="405765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l-GR" altLang="el-GR" sz="2100"/>
              <a:t>Σύμφωνα με τα εμπειρικά δεδομένα σύγχρονων ερευνών, θεωρούμε, ότι ένα ενδυναμωμένο υπόδειγμα συνεργασίας οικογένειας και σχολείου θα πρέπει να επικεντρώνεται </a:t>
            </a:r>
            <a:r>
              <a:rPr lang="el-GR" altLang="el-GR" sz="2100" u="sng"/>
              <a:t>στα εξής σημεία αναφοράς:</a:t>
            </a:r>
            <a:endParaRPr lang="en-US" altLang="el-GR" sz="2100" u="sng"/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100" b="1"/>
              <a:t>Προσδιορισμός των δυνατών σημείων της οικογένειας και του παιδιού, ως το ζητούμενο της γονεϊκής συμμετοχής.</a:t>
            </a:r>
            <a:endParaRPr lang="en-US" altLang="el-GR" sz="2100" b="1"/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100"/>
              <a:t> </a:t>
            </a:r>
            <a:r>
              <a:rPr lang="el-GR" altLang="el-GR" sz="2100" i="1"/>
              <a:t>Γνωρίζουμε, ότι αυτή η προοπτική απαιτεί να προχωρήσουμε πέρα από τους τοίχους της αίθουσας του σχολείου</a:t>
            </a:r>
            <a:r>
              <a:rPr lang="en-US" altLang="el-GR" sz="2100" i="1"/>
              <a:t>.</a:t>
            </a:r>
            <a:endParaRPr lang="el-GR" altLang="el-GR" sz="2100" i="1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6E6DEBB8-AD52-4EDD-B41C-8F7B5A13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29CA904A-D471-4966-9BA9-F065F86A6E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CAC39A3-38F4-4CBA-B45B-0279C29F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F632CA-2EDA-442F-8AF5-B2C91B619A9A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Δεξιό βέλος">
            <a:extLst>
              <a:ext uri="{FF2B5EF4-FFF2-40B4-BE49-F238E27FC236}">
                <a16:creationId xmlns:a16="http://schemas.microsoft.com/office/drawing/2014/main" id="{880A1AEE-ABA9-49DD-B4E0-BE0406C529C8}"/>
              </a:ext>
            </a:extLst>
          </p:cNvPr>
          <p:cNvSpPr/>
          <p:nvPr/>
        </p:nvSpPr>
        <p:spPr>
          <a:xfrm>
            <a:off x="198438" y="2071688"/>
            <a:ext cx="685800" cy="39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9943" name="AutoShape 2" descr="Αποτέλεσμα εικόνας για ερευνες">
            <a:extLst>
              <a:ext uri="{FF2B5EF4-FFF2-40B4-BE49-F238E27FC236}">
                <a16:creationId xmlns:a16="http://schemas.microsoft.com/office/drawing/2014/main" id="{A7999BDF-E525-4D4F-BFBE-1674070FC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- Θέση περιεχομένου">
            <a:extLst>
              <a:ext uri="{FF2B5EF4-FFF2-40B4-BE49-F238E27FC236}">
                <a16:creationId xmlns:a16="http://schemas.microsoft.com/office/drawing/2014/main" id="{466BDA8E-405B-4C9D-91B4-C87D715A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474663"/>
            <a:ext cx="8196262" cy="41021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l-GR" altLang="el-GR" sz="2100" b="1"/>
              <a:t> </a:t>
            </a:r>
            <a:r>
              <a:rPr lang="el-GR" altLang="el-GR" sz="2100" b="1" u="sng"/>
              <a:t>Ένας καλός τρόπος να προσδιορίσουμε αυτά τα δυνατά σημεία, </a:t>
            </a:r>
            <a:r>
              <a:rPr lang="el-GR" altLang="el-GR" sz="2100" b="1"/>
              <a:t>είναι</a:t>
            </a:r>
            <a:r>
              <a:rPr lang="en-US" altLang="el-GR" sz="2100" b="1"/>
              <a:t>:</a:t>
            </a:r>
            <a:endParaRPr lang="el-GR" altLang="el-GR" sz="2100" b="1"/>
          </a:p>
          <a:p>
            <a:pPr algn="just" eaLnBrk="1" hangingPunct="1">
              <a:lnSpc>
                <a:spcPct val="200000"/>
              </a:lnSpc>
            </a:pPr>
            <a:r>
              <a:rPr lang="el-GR" altLang="el-GR" sz="2100" b="1"/>
              <a:t>Ο εκπαιδευτικός να γίνει </a:t>
            </a:r>
            <a:r>
              <a:rPr lang="el-GR" altLang="el-GR" sz="2100" b="1" i="1" u="sng"/>
              <a:t>εθνογράφος της αίθουσας του σχολείου</a:t>
            </a:r>
            <a:r>
              <a:rPr lang="el-GR" altLang="el-GR" sz="2100" b="1"/>
              <a:t>, που κρατάει σημειώσεις και συλλέγει πληροφορίες για τον πολιτισμό, το ιστορικό και τους τρόπους μάθησης των παιδιών και των οικογενειών τους. 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0D554FEE-7DDA-4D82-882B-148E1923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2FB39DF1-D699-4141-A476-765981B315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CBDE2E6-4311-4531-A2FF-0FADB6B7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D3FCC5-9D28-452C-821D-BB9ACAE85182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Ραβδωτό δεξιό βέλος">
            <a:extLst>
              <a:ext uri="{FF2B5EF4-FFF2-40B4-BE49-F238E27FC236}">
                <a16:creationId xmlns:a16="http://schemas.microsoft.com/office/drawing/2014/main" id="{E748613E-0029-4FF5-8F76-C6D37200B884}"/>
              </a:ext>
            </a:extLst>
          </p:cNvPr>
          <p:cNvSpPr/>
          <p:nvPr/>
        </p:nvSpPr>
        <p:spPr>
          <a:xfrm>
            <a:off x="0" y="2047875"/>
            <a:ext cx="719138" cy="4635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- Θέση περιεχομένου">
            <a:extLst>
              <a:ext uri="{FF2B5EF4-FFF2-40B4-BE49-F238E27FC236}">
                <a16:creationId xmlns:a16="http://schemas.microsoft.com/office/drawing/2014/main" id="{E242C3DD-AB1F-4235-A219-680C359A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l-GR" altLang="el-GR" sz="1800" b="1" u="sng"/>
              <a:t>Όλες οι οικογένειες έχουν τη δυνατότητα συμμετοχής στην παιδαγωγική εργασία</a:t>
            </a:r>
            <a:r>
              <a:rPr lang="en-US" altLang="el-GR" sz="1800" b="1"/>
              <a:t>: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 μέσα από πολλαπλές προοπτικές 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και υποδείγματα οικογενειακής εμπλοκής. 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l-GR" sz="1800" b="1" i="1"/>
              <a:t>   </a:t>
            </a:r>
            <a:r>
              <a:rPr lang="el-GR" altLang="el-GR" sz="1800" b="1" i="1"/>
              <a:t>Με την έννοια αυτή, θα πρέπει να συμπεριλάβουμε γονείς και οικογένειες από </a:t>
            </a:r>
            <a:r>
              <a:rPr lang="el-GR" altLang="el-GR" sz="1800" b="1" i="1" u="sng"/>
              <a:t>διαφορετικούς πολιτισμούς </a:t>
            </a:r>
            <a:r>
              <a:rPr lang="el-GR" altLang="el-GR" sz="1800" b="1" i="1"/>
              <a:t>και να </a:t>
            </a:r>
            <a:r>
              <a:rPr lang="el-GR" altLang="el-GR" sz="1800" b="1" i="1" u="sng"/>
              <a:t>αναπτύξουμε προγράμματα </a:t>
            </a:r>
            <a:r>
              <a:rPr lang="el-GR" altLang="el-GR" sz="1800" b="1" i="1"/>
              <a:t>πρόσκλησης και υποστήριξης, ώστε να αισθανθούν ευπρόσδεκτοι. 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B955464C-AA70-4ABA-964E-F9B91669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9492FDAC-9A00-45F7-9F6F-6E645C1005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5B80FE6-90CF-4FA6-8262-4E954EDD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62C3C5-7C47-4331-B20C-07C0BEEDAFC9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- Θέση περιεχομένου">
            <a:extLst>
              <a:ext uri="{FF2B5EF4-FFF2-40B4-BE49-F238E27FC236}">
                <a16:creationId xmlns:a16="http://schemas.microsoft.com/office/drawing/2014/main" id="{5BD22733-3972-40C7-A4EE-8AE6361F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tx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marL="3762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l-GR" altLang="el-GR" sz="1800" b="1" u="sng" dirty="0">
                <a:solidFill>
                  <a:schemeClr val="bg2"/>
                </a:solidFill>
              </a:rPr>
              <a:t>Αναγνώριση της αξίας των πολλαπλών σημείων συνάντησης και σχεδιασμού</a:t>
            </a:r>
            <a:r>
              <a:rPr lang="el-GR" altLang="el-GR" sz="1800" b="1" dirty="0">
                <a:solidFill>
                  <a:schemeClr val="bg2"/>
                </a:solidFill>
              </a:rPr>
              <a:t>, για τη συνεργασία οικογένειας και νηπιαγωγείου. </a:t>
            </a:r>
            <a:endParaRPr lang="en-US" altLang="el-GR" sz="1800" b="1" dirty="0">
              <a:solidFill>
                <a:schemeClr val="bg2"/>
              </a:solidFill>
            </a:endParaRPr>
          </a:p>
          <a:p>
            <a:pPr marL="3762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l-GR" altLang="el-GR" sz="1800" b="1" u="sng" dirty="0">
                <a:solidFill>
                  <a:schemeClr val="bg2"/>
                </a:solidFill>
              </a:rPr>
              <a:t>Κατανόηση, του τι απολαμβάνουν οι οικογένειες </a:t>
            </a:r>
            <a:r>
              <a:rPr lang="el-GR" altLang="el-GR" sz="1800" b="1" dirty="0">
                <a:solidFill>
                  <a:schemeClr val="bg2"/>
                </a:solidFill>
              </a:rPr>
              <a:t>σε σχέση με τη συμμετοχή τους στην παιδαγωγική διαδικασία του νηπιαγωγείου και ένταξη στο σχεδιασμό της παιδαγωγικής εργασίας. </a:t>
            </a:r>
            <a:endParaRPr lang="en-US" altLang="el-GR" sz="1800" b="1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i="1" dirty="0">
                <a:solidFill>
                  <a:schemeClr val="bg2"/>
                </a:solidFill>
              </a:rPr>
              <a:t>Μέσα από αυτή την επισήμανση γίνεται κατανοητό, ότι δεν υπάρχει μόνο ένα υπόδειγμα </a:t>
            </a:r>
            <a:r>
              <a:rPr lang="el-GR" altLang="el-GR" sz="1800" b="1" i="1" dirty="0" err="1">
                <a:solidFill>
                  <a:schemeClr val="bg2"/>
                </a:solidFill>
              </a:rPr>
              <a:t>γονεϊκής</a:t>
            </a:r>
            <a:r>
              <a:rPr lang="el-GR" altLang="el-GR" sz="1800" b="1" i="1" dirty="0">
                <a:solidFill>
                  <a:schemeClr val="bg2"/>
                </a:solidFill>
              </a:rPr>
              <a:t> συμμετοχής, ένα σημείο συνάντησης ή ένας τρόπος σχεδιασμού για κάθε νηπιαγωγό ή και για κάθε οικογένεια.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EAF2F0A1-2830-423E-8E8E-A70DE86D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CA8078AB-08AA-489B-8205-0C8DB4C8AE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7D439A83-783A-447A-9A59-B06DD380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535ADA-BB68-49DF-8BDE-198AB67FC1EF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- Θέση περιεχομένου">
            <a:extLst>
              <a:ext uri="{FF2B5EF4-FFF2-40B4-BE49-F238E27FC236}">
                <a16:creationId xmlns:a16="http://schemas.microsoft.com/office/drawing/2014/main" id="{B3CEA3D2-A9E2-4808-85E2-1E4EE06A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tx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pPr marL="3762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l-GR" altLang="el-GR" sz="1800" b="1" u="sng" dirty="0">
                <a:solidFill>
                  <a:schemeClr val="bg2"/>
                </a:solidFill>
              </a:rPr>
              <a:t>Αναγνώριση της αξίας των πολλαπλών σημείων συνάντησης και σχεδιασμού</a:t>
            </a:r>
            <a:r>
              <a:rPr lang="el-GR" altLang="el-GR" sz="1800" b="1" dirty="0">
                <a:solidFill>
                  <a:schemeClr val="bg2"/>
                </a:solidFill>
              </a:rPr>
              <a:t>, για τη συνεργασία οικογένειας και νηπιαγωγείου. </a:t>
            </a:r>
            <a:endParaRPr lang="en-US" altLang="el-GR" sz="1800" b="1" dirty="0">
              <a:solidFill>
                <a:schemeClr val="bg2"/>
              </a:solidFill>
            </a:endParaRPr>
          </a:p>
          <a:p>
            <a:pPr marL="3762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l-GR" altLang="el-GR" sz="1800" b="1" u="sng" dirty="0">
                <a:solidFill>
                  <a:schemeClr val="bg2"/>
                </a:solidFill>
              </a:rPr>
              <a:t>Κατανόηση, του τι απολαμβάνουν οι οικογένειες </a:t>
            </a:r>
            <a:r>
              <a:rPr lang="el-GR" altLang="el-GR" sz="1800" b="1" dirty="0">
                <a:solidFill>
                  <a:schemeClr val="bg2"/>
                </a:solidFill>
              </a:rPr>
              <a:t>σε σχέση με τη συμμετοχή τους στην παιδαγωγική διαδικασία του νηπιαγωγείου και ένταξη στο σχεδιασμό της παιδαγωγικής εργασίας. </a:t>
            </a:r>
            <a:endParaRPr lang="en-US" altLang="el-GR" sz="1800" b="1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i="1" dirty="0">
                <a:solidFill>
                  <a:schemeClr val="bg2"/>
                </a:solidFill>
              </a:rPr>
              <a:t>Μέσα από αυτή την επισήμανση γίνεται κατανοητό, ότι δεν υπάρχει μόνο ένα υπόδειγμα </a:t>
            </a:r>
            <a:r>
              <a:rPr lang="el-GR" altLang="el-GR" sz="1800" b="1" i="1" dirty="0" err="1">
                <a:solidFill>
                  <a:schemeClr val="bg2"/>
                </a:solidFill>
              </a:rPr>
              <a:t>γονεϊκής</a:t>
            </a:r>
            <a:r>
              <a:rPr lang="el-GR" altLang="el-GR" sz="1800" b="1" i="1" dirty="0">
                <a:solidFill>
                  <a:schemeClr val="bg2"/>
                </a:solidFill>
              </a:rPr>
              <a:t> εμπλοκής, ένα σημείο συνάντησης ή ένας τρόπος σχεδιασμού για κάθε νηπιαγωγό ή και για κάθε οικογένεια.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11A33260-59B2-46BE-9133-9D302AE1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FBF4F16F-8A2C-492F-8654-F31791AFFC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384008F3-B704-418C-A12E-B92C8661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EBC075-42A0-4BBE-8B6A-0843AB682191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84FBF2EA-C604-4CCE-973F-A8DDA060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863600"/>
            <a:ext cx="8828087" cy="39481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/>
              <a:t>Μέσα από τη σύγχρονη εμπειρική βιβλιογραφία καταδεικνύεται ότι</a:t>
            </a:r>
            <a:r>
              <a:rPr lang="en-US" altLang="el-GR" sz="1800" b="1" dirty="0"/>
              <a:t>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/>
              <a:t> </a:t>
            </a:r>
            <a:r>
              <a:rPr lang="el-GR" altLang="el-GR" sz="1800" b="1" u="sng" dirty="0"/>
              <a:t>Οι εκπαιδευτικοί μπορούν να υποστηρίξουν και να βελτιώσουν τη συνεργασία οικογένειας και σχολείου. </a:t>
            </a:r>
            <a:endParaRPr lang="el-GR" altLang="el-GR" sz="1800" b="1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sz="1800" b="1" dirty="0"/>
              <a:t>Σύμφωνα με τον </a:t>
            </a:r>
            <a:r>
              <a:rPr lang="en-US" altLang="el-GR" sz="1800" b="1" dirty="0"/>
              <a:t>Comer:</a:t>
            </a:r>
            <a:r>
              <a:rPr lang="el-GR" altLang="el-GR" sz="1800" b="1" dirty="0"/>
              <a:t> 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800" b="1" dirty="0"/>
              <a:t> τα παιδιά για να μάθουν χρειάζονται συναισθηματική υποστήριξη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800" b="1" dirty="0"/>
              <a:t> και τέτοια υποστήριξη μπορεί να δημιουργηθεί από το περιβάλλον αποδοτικά, όταν η οικογένεια  και οι εκπαιδευτικοί του σχολείου συνεργάζονται</a:t>
            </a:r>
            <a:r>
              <a:rPr lang="en-US" altLang="el-GR" sz="1800" b="1" dirty="0"/>
              <a:t> (</a:t>
            </a:r>
            <a:r>
              <a:rPr lang="el-GR" sz="1800" b="1" dirty="0"/>
              <a:t>Σακελλαρίου, 2008 </a:t>
            </a:r>
            <a:r>
              <a:rPr lang="el-GR" sz="1800" b="1" dirty="0">
                <a:latin typeface="Arial"/>
                <a:cs typeface="Arial"/>
              </a:rPr>
              <a:t>▪ </a:t>
            </a:r>
            <a:r>
              <a:rPr lang="en-US" altLang="el-GR" sz="1800" b="1" dirty="0" err="1"/>
              <a:t>Raffaele</a:t>
            </a:r>
            <a:r>
              <a:rPr lang="en-US" altLang="el-GR" sz="1800" b="1" dirty="0"/>
              <a:t> &amp; </a:t>
            </a:r>
            <a:r>
              <a:rPr lang="en-US" altLang="el-GR" sz="1800" b="1" dirty="0" err="1"/>
              <a:t>Knoff</a:t>
            </a:r>
            <a:r>
              <a:rPr lang="en-US" altLang="el-GR" sz="1800" b="1" dirty="0"/>
              <a:t>, 1999)</a:t>
            </a:r>
            <a:r>
              <a:rPr lang="el-GR" altLang="el-GR" sz="1800" b="1" dirty="0"/>
              <a:t>.</a:t>
            </a:r>
            <a:endParaRPr lang="el-GR" sz="1800" b="1" dirty="0"/>
          </a:p>
        </p:txBody>
      </p:sp>
      <p:sp>
        <p:nvSpPr>
          <p:cNvPr id="4" name="3 - Στρογγυλεμένο ορθογώνιο">
            <a:extLst>
              <a:ext uri="{FF2B5EF4-FFF2-40B4-BE49-F238E27FC236}">
                <a16:creationId xmlns:a16="http://schemas.microsoft.com/office/drawing/2014/main" id="{123BE089-DA8E-4A78-83E5-7E7CBE6638B1}"/>
              </a:ext>
            </a:extLst>
          </p:cNvPr>
          <p:cNvSpPr/>
          <p:nvPr/>
        </p:nvSpPr>
        <p:spPr>
          <a:xfrm>
            <a:off x="1338263" y="188913"/>
            <a:ext cx="6604000" cy="563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l-GR" b="1" dirty="0"/>
              <a:t>Βασικές Αρχές της Συνεργασίας Οικογένειας και Σχολείου</a:t>
            </a:r>
            <a:br>
              <a:rPr lang="el-GR" dirty="0"/>
            </a:br>
            <a:endParaRPr lang="el-GR" dirty="0"/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E8FB85FD-9063-44E0-B905-04E0F0C8D5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F750222E-46D1-47CE-8CC9-17007F884C68}" type="datetime1">
              <a:rPr lang="el-GR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F2B6A6E9-2E71-4B0A-997F-7FD26E4A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420207-2127-4A1C-B67D-B3BFF56F3B7A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Θέση υποσέλιδου">
            <a:extLst>
              <a:ext uri="{FF2B5EF4-FFF2-40B4-BE49-F238E27FC236}">
                <a16:creationId xmlns:a16="http://schemas.microsoft.com/office/drawing/2014/main" id="{CC5129D6-8D45-4F41-9769-6BC99290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/>
              <a:t>Παναγιωτα Στρατη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- Θέση περιεχομένου">
            <a:extLst>
              <a:ext uri="{FF2B5EF4-FFF2-40B4-BE49-F238E27FC236}">
                <a16:creationId xmlns:a16="http://schemas.microsoft.com/office/drawing/2014/main" id="{04A8DAF8-7619-40BF-BFAE-4A414B34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l-GR" altLang="el-GR" sz="1800" b="1" u="sng"/>
              <a:t>Δια βίου μαθησιακή προσέγγιση</a:t>
            </a:r>
            <a:r>
              <a:rPr lang="el-GR" altLang="el-GR" sz="1800" b="1"/>
              <a:t>, στην οποία ο δάσκαλος μαθαίνει μαζί με τα παιδιά και τις οικογένειες.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</a:pPr>
            <a:r>
              <a:rPr lang="el-GR" altLang="el-GR" sz="1800" b="1"/>
              <a:t> Σημείο αναφοράς για την παιδαγωγική διαδικασία</a:t>
            </a:r>
            <a:r>
              <a:rPr lang="en-US" altLang="el-GR" sz="1800" b="1"/>
              <a:t>: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 τα ενδιαφέροντα,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 το κοινωνικοπολιτιστικό ιστορικό 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και ο τρόπος που μαθαίνουν τα παιδιά.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69C7325B-CF64-4B1C-A09D-895F109E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ACAB16D3-F114-4074-AF4E-A1A68D7893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7B753C37-7A08-448C-8BD9-8822A032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3619E3-4381-451A-B9AB-62B0C761D20C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Ραβδωτό δεξιό βέλος">
            <a:extLst>
              <a:ext uri="{FF2B5EF4-FFF2-40B4-BE49-F238E27FC236}">
                <a16:creationId xmlns:a16="http://schemas.microsoft.com/office/drawing/2014/main" id="{0A650B3D-3106-477B-B583-3567BF55418C}"/>
              </a:ext>
            </a:extLst>
          </p:cNvPr>
          <p:cNvSpPr/>
          <p:nvPr/>
        </p:nvSpPr>
        <p:spPr>
          <a:xfrm>
            <a:off x="0" y="608013"/>
            <a:ext cx="719138" cy="366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- Θέση περιεχομένου">
            <a:extLst>
              <a:ext uri="{FF2B5EF4-FFF2-40B4-BE49-F238E27FC236}">
                <a16:creationId xmlns:a16="http://schemas.microsoft.com/office/drawing/2014/main" id="{0ADFEB06-FC67-4A5F-A713-845FCEA0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968375"/>
            <a:ext cx="8196263" cy="3635375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l-GR" altLang="el-GR" sz="1800" b="1" u="sng"/>
              <a:t>Επιλογή θεματικών ενοτήτων που αναδεικνύουν το σεβασμό των εκπαιδευτικών στις γνώσεις που καταθέτουν οι γονείς</a:t>
            </a:r>
            <a:r>
              <a:rPr lang="el-GR" altLang="el-GR" sz="1800" b="1"/>
              <a:t>. </a:t>
            </a:r>
            <a:endParaRPr lang="en-US" altLang="el-GR" sz="1800" b="1"/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800" b="1"/>
              <a:t>Αφήνουμε τους γονείς να μας δουν στο ρόλο του να μαθαίνουμε από αυτούς, δίνοντας αξία στο ιστορικό και τα ενδιαφέροντά τους</a:t>
            </a:r>
            <a:r>
              <a:rPr lang="en-US" altLang="el-GR" sz="1800" b="1"/>
              <a:t>:</a:t>
            </a:r>
            <a:endParaRPr lang="el-GR" altLang="el-GR" sz="1800" b="1"/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 μέσα από την ανάπτυξη προγραμμάτων </a:t>
            </a:r>
            <a:endParaRPr lang="en-US" altLang="el-GR" sz="1800" b="1"/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και θεματικών ενοτήτων στην αίθουσα του σχολείου, </a:t>
            </a:r>
            <a:endParaRPr lang="en-US" altLang="el-GR" sz="1800" b="1"/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altLang="el-GR" sz="1800" b="1" u="sng"/>
              <a:t>που χαρακτηρίζονται από διαφορετικότητα</a:t>
            </a:r>
            <a:r>
              <a:rPr lang="el-GR" altLang="el-GR" sz="1800" b="1"/>
              <a:t>.</a:t>
            </a:r>
            <a:endParaRPr lang="el-GR" altLang="el-GR" sz="180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55B5F2A9-AAEE-4D4F-8D54-CDEFAD12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85298371-7C89-4D6E-A68F-FC9BD10A48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57532B9-CB51-4C1D-9ECE-AD043B53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B8CA6D-56C6-468E-AF8F-B04018F08413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Ραβδωτό δεξιό βέλος">
            <a:extLst>
              <a:ext uri="{FF2B5EF4-FFF2-40B4-BE49-F238E27FC236}">
                <a16:creationId xmlns:a16="http://schemas.microsoft.com/office/drawing/2014/main" id="{6063D9ED-5FCC-4216-AC96-2841F1245D31}"/>
              </a:ext>
            </a:extLst>
          </p:cNvPr>
          <p:cNvSpPr/>
          <p:nvPr/>
        </p:nvSpPr>
        <p:spPr>
          <a:xfrm>
            <a:off x="0" y="1012825"/>
            <a:ext cx="752475" cy="4206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- Θέση περιεχομένου">
            <a:extLst>
              <a:ext uri="{FF2B5EF4-FFF2-40B4-BE49-F238E27FC236}">
                <a16:creationId xmlns:a16="http://schemas.microsoft.com/office/drawing/2014/main" id="{3BEC9C84-F545-46C2-AB48-20C6FCC8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l-GR" altLang="el-GR" sz="1800" b="1"/>
              <a:t>Δημιουργία κλίματος εμπιστοσύνης</a:t>
            </a:r>
            <a:r>
              <a:rPr lang="en-US" altLang="el-GR" sz="1800" b="1"/>
              <a:t>: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 μέσα από συνεργατικά προγράμματα 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/>
              <a:t>και μέσα από την αναγνώριση των πολλαπλών ορισμών και υποδειγμάτων της γονεϊκής συμμετοχής.</a:t>
            </a:r>
            <a:endParaRPr lang="en-US" altLang="el-GR" sz="1800" b="1"/>
          </a:p>
          <a:p>
            <a:pPr algn="just" eaLnBrk="1" hangingPunct="1">
              <a:lnSpc>
                <a:spcPct val="200000"/>
              </a:lnSpc>
            </a:pPr>
            <a:r>
              <a:rPr lang="el-GR" altLang="el-GR" sz="1800" b="1" u="sng"/>
              <a:t> Οι εκπαιδευτικοί, θα πρέπει να είναι δεκτικοί στην πολυπλοκότητα των ιδεών και των συνεισφορών των γονέων και της οικογένειας. 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EFCD0A71-7F73-49E4-8064-DCFD1138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ACA7E44F-733B-4F98-A431-7FF6206542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9D629FA-E202-492C-8422-19E3FEFD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BDC3BB-3F33-47E6-B295-96D8D8CC1F57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Ραβδωτό δεξιό βέλος">
            <a:extLst>
              <a:ext uri="{FF2B5EF4-FFF2-40B4-BE49-F238E27FC236}">
                <a16:creationId xmlns:a16="http://schemas.microsoft.com/office/drawing/2014/main" id="{A49F549E-A6D8-4C29-A970-B648400E96CB}"/>
              </a:ext>
            </a:extLst>
          </p:cNvPr>
          <p:cNvSpPr/>
          <p:nvPr/>
        </p:nvSpPr>
        <p:spPr>
          <a:xfrm>
            <a:off x="0" y="554038"/>
            <a:ext cx="763588" cy="4413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15E7B064-D7AE-4B7B-88BC-5BF4D5C9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630238"/>
            <a:ext cx="7131050" cy="3892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D9B346B5-5E68-4528-9D46-CF5E420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FA2EB401-1E04-40F2-BA57-B578AAE3E6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4F94C6EB-E87A-4585-8170-5FCBAB4D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6F6D1-8DF3-4846-B979-40A2A72CBC73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Δεξιό βέλος">
            <a:extLst>
              <a:ext uri="{FF2B5EF4-FFF2-40B4-BE49-F238E27FC236}">
                <a16:creationId xmlns:a16="http://schemas.microsoft.com/office/drawing/2014/main" id="{6C3BF4B1-5A0B-4F36-BEBB-65C53C044A94}"/>
              </a:ext>
            </a:extLst>
          </p:cNvPr>
          <p:cNvSpPr/>
          <p:nvPr/>
        </p:nvSpPr>
        <p:spPr>
          <a:xfrm>
            <a:off x="1062038" y="1095375"/>
            <a:ext cx="5729287" cy="3328988"/>
          </a:xfrm>
          <a:prstGeom prst="rightArrow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defRPr/>
            </a:pPr>
            <a:r>
              <a:rPr lang="el-GR" altLang="el-GR" sz="2100" b="1" dirty="0">
                <a:solidFill>
                  <a:schemeClr val="bg2"/>
                </a:solidFill>
              </a:rPr>
              <a:t>Η αυθεντική συνεργασία, χρειάζεται να δίνει αξία σε κάθε συμμέτοχο και να περιλαμβάνει «μια ανταλλαγή αξιών, μεταξύ των συμμετεχόντων»</a:t>
            </a:r>
          </a:p>
        </p:txBody>
      </p:sp>
      <p:pic>
        <p:nvPicPr>
          <p:cNvPr id="48135" name="Picture 2" descr="Αποτέλεσμα εικόνας για early childhood">
            <a:extLst>
              <a:ext uri="{FF2B5EF4-FFF2-40B4-BE49-F238E27FC236}">
                <a16:creationId xmlns:a16="http://schemas.microsoft.com/office/drawing/2014/main" id="{EFC0AD0B-9231-42DE-9E36-3450DB9C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898650"/>
            <a:ext cx="1793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- Θέση περιεχομένου">
            <a:extLst>
              <a:ext uri="{FF2B5EF4-FFF2-40B4-BE49-F238E27FC236}">
                <a16:creationId xmlns:a16="http://schemas.microsoft.com/office/drawing/2014/main" id="{43B60527-AC8D-41F9-BB0A-94885655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l-GR" altLang="el-GR" sz="1800" b="1">
                <a:solidFill>
                  <a:schemeClr val="bg2"/>
                </a:solidFill>
              </a:rPr>
              <a:t>Οι καλύτερες συνεργασίες δομήθηκαν</a:t>
            </a:r>
            <a:r>
              <a:rPr lang="en-US" altLang="el-GR" sz="1800" b="1">
                <a:solidFill>
                  <a:schemeClr val="bg2"/>
                </a:solidFill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>
                <a:solidFill>
                  <a:schemeClr val="bg2"/>
                </a:solidFill>
              </a:rPr>
              <a:t> μέσα από συνομιλία και συνεργασία, </a:t>
            </a:r>
            <a:endParaRPr lang="en-US" altLang="el-GR" sz="1800" b="1">
              <a:solidFill>
                <a:schemeClr val="bg2"/>
              </a:solidFill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altLang="el-GR" sz="1800" b="1">
                <a:solidFill>
                  <a:schemeClr val="bg2"/>
                </a:solidFill>
              </a:rPr>
              <a:t>μέσα από προβληματισμό για τους υπάρχοντες ορισμούς και τα υποδείγματα γονεϊκής συμμετοχής, </a:t>
            </a:r>
            <a:endParaRPr lang="en-US" altLang="el-GR" sz="1800" b="1">
              <a:solidFill>
                <a:schemeClr val="bg2"/>
              </a:solidFill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l-GR" sz="1800" b="1" u="sng">
                <a:solidFill>
                  <a:schemeClr val="bg2"/>
                </a:solidFill>
              </a:rPr>
              <a:t>   </a:t>
            </a:r>
            <a:r>
              <a:rPr lang="el-GR" altLang="el-GR" sz="1800" b="1" u="sng">
                <a:solidFill>
                  <a:schemeClr val="bg2"/>
                </a:solidFill>
              </a:rPr>
              <a:t>που οδηγούν στο διάλογο και στη λύση των προβλημάτων από κοινού, μέσα από μια αληθινά δημοκρατική διαδικασία</a:t>
            </a:r>
            <a:r>
              <a:rPr lang="en-US" altLang="el-GR" sz="1800" b="1" u="sng">
                <a:solidFill>
                  <a:schemeClr val="bg2"/>
                </a:solidFill>
              </a:rPr>
              <a:t>.</a:t>
            </a:r>
            <a:endParaRPr lang="el-GR" altLang="el-GR" sz="1800" u="sng">
              <a:solidFill>
                <a:schemeClr val="bg2"/>
              </a:solidFill>
            </a:endParaRP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9C649E12-84AD-4752-A0EB-E8FA8E91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62C8A938-A038-4DD8-AC68-0827864B9D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72E9013-6BFC-4694-92EC-4BE1B973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496B36-B71B-4447-A0B3-544D32AE7D27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9158" name="Picture 3">
            <a:extLst>
              <a:ext uri="{FF2B5EF4-FFF2-40B4-BE49-F238E27FC236}">
                <a16:creationId xmlns:a16="http://schemas.microsoft.com/office/drawing/2014/main" id="{75461E2A-7773-40D7-ACCE-B290B24D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855663"/>
            <a:ext cx="2225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- Θέση περιεχομένου">
            <a:extLst>
              <a:ext uri="{FF2B5EF4-FFF2-40B4-BE49-F238E27FC236}">
                <a16:creationId xmlns:a16="http://schemas.microsoft.com/office/drawing/2014/main" id="{7785E111-49A1-4968-A561-C15B270C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41021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l-GR" altLang="el-GR" sz="1800" b="1">
                <a:solidFill>
                  <a:schemeClr val="bg2"/>
                </a:solidFill>
              </a:rPr>
              <a:t> </a:t>
            </a:r>
            <a:r>
              <a:rPr lang="el-GR" altLang="el-GR" sz="1800" b="1"/>
              <a:t>Γλωσσική και πολιτιστική εκτίμηση, αναγνώριση και βαθιά υπευθυνότητα.</a:t>
            </a:r>
            <a:endParaRPr lang="en-US" altLang="el-GR" sz="1800" b="1"/>
          </a:p>
          <a:p>
            <a:pPr algn="just" eaLnBrk="1" hangingPunct="1">
              <a:lnSpc>
                <a:spcPct val="150000"/>
              </a:lnSpc>
            </a:pPr>
            <a:r>
              <a:rPr lang="el-GR" altLang="el-GR" sz="1800" b="1" u="sng"/>
              <a:t> Να δώσουμε αξία στο γλωσσικό και πολιτιστικό ιστορικό του παιδιού και της οικογένειας, ως πηγή μάθησης για την τάξη και τη δική μας πρακτική.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1800" b="1"/>
              <a:t> Να αναδείξουμε τη διαφορετικότητα, </a:t>
            </a:r>
            <a:endParaRPr lang="en-US" altLang="el-GR" sz="1800" b="1"/>
          </a:p>
          <a:p>
            <a:pPr algn="just" eaLnBrk="1" hangingPunct="1">
              <a:lnSpc>
                <a:spcPct val="150000"/>
              </a:lnSpc>
            </a:pPr>
            <a:r>
              <a:rPr lang="el-GR" altLang="el-GR" sz="1800" b="1" u="sng"/>
              <a:t>ως μια πηγή μάθησης</a:t>
            </a:r>
            <a:r>
              <a:rPr lang="el-GR" altLang="el-GR" sz="1800" b="1"/>
              <a:t>, δίνοντας αξία σε κάθε παιδί και σε κάθε οικογένεια, για τον πλούτο και τις απορίες που φέρνουν στην τάξη και τη σχολική κοινότητα, ανεξάρτητα από το πόσες ημέρες οι γονείς ή οι παππούδες έρχονται ως εθελοντές στην αίθουσα του σχολείου.</a:t>
            </a:r>
            <a:endParaRPr lang="el-GR" altLang="el-GR" sz="180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DE8096E8-D7A6-4D30-9831-19CD1A26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93B6F84E-18A4-4120-89BA-3CEE577B17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7A5AAFE-16B7-4446-A2C6-0FEE1259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04800D-9D1F-4808-A212-55574319A0FD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Ραβδωτό δεξιό βέλος">
            <a:extLst>
              <a:ext uri="{FF2B5EF4-FFF2-40B4-BE49-F238E27FC236}">
                <a16:creationId xmlns:a16="http://schemas.microsoft.com/office/drawing/2014/main" id="{A13FC014-0723-4119-9360-512F64F403EA}"/>
              </a:ext>
            </a:extLst>
          </p:cNvPr>
          <p:cNvSpPr/>
          <p:nvPr/>
        </p:nvSpPr>
        <p:spPr>
          <a:xfrm>
            <a:off x="0" y="528638"/>
            <a:ext cx="752475" cy="4540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Ραβδωτό δεξιό βέλος">
            <a:extLst>
              <a:ext uri="{FF2B5EF4-FFF2-40B4-BE49-F238E27FC236}">
                <a16:creationId xmlns:a16="http://schemas.microsoft.com/office/drawing/2014/main" id="{896D6ED7-2250-4430-BAFF-B4AE9F278FA3}"/>
              </a:ext>
            </a:extLst>
          </p:cNvPr>
          <p:cNvSpPr/>
          <p:nvPr/>
        </p:nvSpPr>
        <p:spPr>
          <a:xfrm>
            <a:off x="0" y="1824038"/>
            <a:ext cx="752475" cy="4524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- Θέση περιεχομένου">
            <a:extLst>
              <a:ext uri="{FF2B5EF4-FFF2-40B4-BE49-F238E27FC236}">
                <a16:creationId xmlns:a16="http://schemas.microsoft.com/office/drawing/2014/main" id="{AFAB6A9A-3901-4BC2-95B7-B1FCA18D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1800" b="1"/>
              <a:t>Σύμφωνα με τα παραπάνω η αποτελεσματική συνεργασία οικογένειας και σχολείου θα πρέπει να: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800" b="1" u="sng"/>
              <a:t>βασίζεται κυρίως στην πρόληψη </a:t>
            </a:r>
            <a:r>
              <a:rPr lang="el-GR" altLang="el-GR" sz="1800" b="1"/>
              <a:t>και να περιλαμβάνει όλες τις οικογένειες και όχι μόνο τις οικογένειες των παιδιών που αντιμετωπίζουν σχολικές δυσκολίες,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800" b="1"/>
              <a:t>κυριαρχείται από ευαισθησία και </a:t>
            </a:r>
            <a:r>
              <a:rPr lang="el-GR" altLang="el-GR" sz="1800" b="1" u="sng"/>
              <a:t>σεβασμό προς το πολιτισμικό υπόβαθρο</a:t>
            </a:r>
            <a:r>
              <a:rPr lang="el-GR" altLang="el-GR" sz="1800" b="1"/>
              <a:t> των παιδιών και των οικογενειών τους,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800" b="1"/>
              <a:t>αναγνωρίζει και να αποδίδει αξία στη </a:t>
            </a:r>
            <a:r>
              <a:rPr lang="el-GR" altLang="el-GR" sz="1800" b="1" u="sng"/>
              <a:t>σημαντική συνεισφορά των γονέων</a:t>
            </a:r>
            <a:r>
              <a:rPr lang="el-GR" altLang="el-GR" sz="1800" b="1"/>
              <a:t>, ανεξάρτητα από το εκπαιδευτικό τους υπόβαθρο,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800" b="1"/>
              <a:t>βασίζεται στον </a:t>
            </a:r>
            <a:r>
              <a:rPr lang="el-GR" altLang="el-GR" sz="1800" b="1" u="sng"/>
              <a:t>αμοιβαίο σεβασμό και την εμπιστοσύνη</a:t>
            </a:r>
            <a:r>
              <a:rPr lang="el-GR" altLang="el-GR" sz="1800" b="1"/>
              <a:t>,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1800" b="1" u="sng"/>
              <a:t>προωθεί τη γονεϊκή ενδυνάμωση</a:t>
            </a:r>
            <a:r>
              <a:rPr lang="el-GR" altLang="el-GR" sz="1800" b="1"/>
              <a:t>, μέσα από μια ουσιαστική αμφίδρομη επικοινωνία ανάμεσα στην οικογένεια και το σχολείο. </a:t>
            </a: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0EF77A3E-3201-41D2-84C2-49F37FD5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r">
              <a:defRPr/>
            </a:pPr>
            <a:r>
              <a:rPr lang="el-GR" dirty="0" err="1">
                <a:solidFill>
                  <a:schemeClr val="tx1"/>
                </a:solidFill>
              </a:rPr>
              <a:t>Παναγιωτα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Στρατη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99CA5196-A207-47F8-8734-440CFDC4F7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>
                <a:solidFill>
                  <a:schemeClr val="tx1"/>
                </a:solidFill>
              </a:rPr>
              <a:pPr algn="ctr">
                <a:defRPr/>
              </a:pPr>
              <a:t>22/12/2019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33EC47AE-5F57-4F65-9ACF-AB1604F9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221128-3A31-473E-8D32-7CD191D26823}" type="slidenum">
              <a:rPr lang="el-GR" altLang="el-GR">
                <a:latin typeface="Calibri" panose="020F0502020204030204" pitchFamily="34" charset="0"/>
              </a:rPr>
              <a:pPr eaLnBrk="1" hangingPunct="1"/>
              <a:t>46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- Θέση περιεχομένου">
            <a:extLst>
              <a:ext uri="{FF2B5EF4-FFF2-40B4-BE49-F238E27FC236}">
                <a16:creationId xmlns:a16="http://schemas.microsoft.com/office/drawing/2014/main" id="{89B7416F-E2D3-4EB9-AAF9-14A42234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100" b="1" u="sng">
                <a:solidFill>
                  <a:schemeClr val="bg2"/>
                </a:solidFill>
              </a:rPr>
              <a:t>Οι σημαντικότερες οργανωτικές αρχές </a:t>
            </a:r>
            <a:r>
              <a:rPr lang="el-GR" altLang="el-GR" sz="2100" b="1">
                <a:solidFill>
                  <a:schemeClr val="bg2"/>
                </a:solidFill>
              </a:rPr>
              <a:t>για τη βελτίωση της συνεργασίας οικογένειας και</a:t>
            </a:r>
            <a:r>
              <a:rPr lang="en-US" altLang="el-GR" sz="2100" b="1">
                <a:solidFill>
                  <a:schemeClr val="bg2"/>
                </a:solidFill>
              </a:rPr>
              <a:t> </a:t>
            </a:r>
            <a:r>
              <a:rPr lang="el-GR" altLang="el-GR" sz="2100" b="1">
                <a:solidFill>
                  <a:schemeClr val="bg2"/>
                </a:solidFill>
              </a:rPr>
              <a:t>σχολείου, είναι οι εξής: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2"/>
                </a:solidFill>
              </a:rPr>
              <a:t>Συνεργασία οικογένειας και σχολείου στα πλαίσια μιας οικολογικής προοπτικής.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2"/>
                </a:solidFill>
              </a:rPr>
              <a:t>Ανάγκη κατανόησης, των ιδιαίτερων αναγκών των γονέων και των απόψεών τους, για την αγωγή και εκπαίδευση του</a:t>
            </a:r>
            <a:r>
              <a:rPr lang="en-US" altLang="el-GR" sz="2100" b="1">
                <a:solidFill>
                  <a:schemeClr val="bg2"/>
                </a:solidFill>
              </a:rPr>
              <a:t> </a:t>
            </a:r>
            <a:r>
              <a:rPr lang="el-GR" altLang="el-GR" sz="2100" b="1">
                <a:solidFill>
                  <a:schemeClr val="bg2"/>
                </a:solidFill>
              </a:rPr>
              <a:t>σχολείου.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2"/>
                </a:solidFill>
              </a:rPr>
              <a:t>Ανάγκη κατανόησης της έμφασης που δίνει το σχολείο στη συνεργασία οικογένειας και σχολείου.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l-GR" altLang="el-GR" sz="2100" b="1">
                <a:solidFill>
                  <a:schemeClr val="bg2"/>
                </a:solidFill>
              </a:rPr>
              <a:t>Ανάγκη για διαδικασία στρατηγικού σχεδιασμού στις συνεργατικές προσπάθειες οικογένειας και σχολείου. </a:t>
            </a: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3D3CB17F-D0CA-4D04-B2B1-D7437AC8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r">
              <a:defRPr/>
            </a:pPr>
            <a:r>
              <a:rPr lang="el-GR" dirty="0" err="1"/>
              <a:t>Παναγιωτα</a:t>
            </a:r>
            <a:r>
              <a:rPr lang="el-GR" dirty="0"/>
              <a:t> </a:t>
            </a:r>
            <a:r>
              <a:rPr lang="el-GR" dirty="0" err="1"/>
              <a:t>Στρατη</a:t>
            </a:r>
            <a:endParaRPr lang="el-GR" dirty="0"/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36E9D99D-91A0-4F25-8A9F-A5700448DE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F78BB451-297C-4818-A7D4-276D3AAB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074E8D-35AD-4CF4-A285-22CAB7BDE778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2230" name="AutoShape 2" descr="Αποτέλεσμα εικόνας για γονεις στο σχολειο">
            <a:extLst>
              <a:ext uri="{FF2B5EF4-FFF2-40B4-BE49-F238E27FC236}">
                <a16:creationId xmlns:a16="http://schemas.microsoft.com/office/drawing/2014/main" id="{B0576E4A-94E6-4F05-A708-AD3334E9D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5738" y="-114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66469AF1-4E55-4F62-A178-DE50FAA7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 err="1">
                <a:solidFill>
                  <a:schemeClr val="tx1"/>
                </a:solidFill>
              </a:rPr>
              <a:t>Παναγιωτα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Στρατη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4C890328-B9E6-4FE5-9DDC-6A9385FAF1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A82B5B70-76B5-482D-B233-1350C7CC7A76}" type="datetime1">
              <a:rPr lang="el-GR" smtClean="0">
                <a:solidFill>
                  <a:schemeClr val="tx1"/>
                </a:solidFill>
              </a:rPr>
              <a:pPr algn="ctr">
                <a:defRPr/>
              </a:pPr>
              <a:t>22/12/2019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725CF30A-1C37-4BBD-896E-EB8FB2A9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E6AB7A-E78A-4377-AAAF-31F0F95C07EF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3253" name="6 - Ορθογώνιο">
            <a:extLst>
              <a:ext uri="{FF2B5EF4-FFF2-40B4-BE49-F238E27FC236}">
                <a16:creationId xmlns:a16="http://schemas.microsoft.com/office/drawing/2014/main" id="{D8885130-3B26-4B25-8F9A-843B87DB4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288925"/>
            <a:ext cx="8815387" cy="4500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l-GR" altLang="el-GR" b="1">
                <a:latin typeface="Calibri" panose="020F0502020204030204" pitchFamily="34" charset="0"/>
              </a:rPr>
              <a:t>Η γενική διαπίστωση που προκύπτει από τα παραπάνω είναι, ότι</a:t>
            </a:r>
            <a:r>
              <a:rPr lang="en-US" altLang="el-GR" b="1">
                <a:latin typeface="Calibri" panose="020F0502020204030204" pitchFamily="34" charset="0"/>
              </a:rPr>
              <a:t>:</a:t>
            </a:r>
          </a:p>
          <a:p>
            <a:pPr algn="just" eaLnBrk="1" hangingPunct="1">
              <a:lnSpc>
                <a:spcPct val="200000"/>
              </a:lnSpc>
            </a:pPr>
            <a:r>
              <a:rPr lang="el-GR" altLang="el-GR" b="1">
                <a:latin typeface="Calibri" panose="020F0502020204030204" pitchFamily="34" charset="0"/>
              </a:rPr>
              <a:t> </a:t>
            </a:r>
            <a:r>
              <a:rPr lang="en-US" altLang="el-GR" b="1">
                <a:latin typeface="Calibri" panose="020F0502020204030204" pitchFamily="34" charset="0"/>
              </a:rPr>
              <a:t>1.</a:t>
            </a:r>
            <a:r>
              <a:rPr lang="el-GR" altLang="el-GR" b="1">
                <a:latin typeface="Calibri" panose="020F0502020204030204" pitchFamily="34" charset="0"/>
              </a:rPr>
              <a:t> εξαιτίας της μοναδικότητας των οικογενειακών περιβαλλόντων και των δομών τους, οι </a:t>
            </a:r>
            <a:r>
              <a:rPr lang="el-GR" altLang="el-GR" b="1" u="sng">
                <a:latin typeface="Calibri" panose="020F0502020204030204" pitchFamily="34" charset="0"/>
              </a:rPr>
              <a:t>εκπαιδευτικοί θα πρέπει να ταιριάξουν, τις ανάγκες των γονέων, με τον προγραμματισμό και την οργάνωση των εκπαιδευτικών διαδικασιών </a:t>
            </a:r>
            <a:r>
              <a:rPr lang="el-GR" altLang="el-GR" b="1">
                <a:latin typeface="Calibri" panose="020F0502020204030204" pitchFamily="34" charset="0"/>
              </a:rPr>
              <a:t>και δραστηριοτήτων για γονείς και</a:t>
            </a:r>
          </a:p>
          <a:p>
            <a:pPr eaLnBrk="1" hangingPunct="1">
              <a:lnSpc>
                <a:spcPct val="200000"/>
              </a:lnSpc>
            </a:pPr>
            <a:r>
              <a:rPr lang="el-GR" altLang="el-GR" b="1">
                <a:latin typeface="Calibri" panose="020F0502020204030204" pitchFamily="34" charset="0"/>
              </a:rPr>
              <a:t>2. ότι η απόφαση των γονέων να εμπλακούν στην εκπαίδευση των παιδιών τους, </a:t>
            </a:r>
            <a:r>
              <a:rPr lang="el-GR" altLang="el-GR" b="1" u="sng">
                <a:latin typeface="Calibri" panose="020F0502020204030204" pitchFamily="34" charset="0"/>
              </a:rPr>
              <a:t>συνδέεται άμεσα με τις απόψεις τους για το ρόλο του γονέα</a:t>
            </a:r>
            <a:r>
              <a:rPr lang="el-GR" altLang="el-GR" b="1">
                <a:latin typeface="Calibri" panose="020F0502020204030204" pitchFamily="34" charset="0"/>
              </a:rPr>
              <a:t>, την ευκαιρία που τους δίνεται να ασκήσουν θετική επίδραση στην εκπαίδευση των παιδιών τους και τις αντιλήψεις τους για το πόσο ένα πρόγραμμα ενδιαφέρεται για τη συμμετοχή τους. </a:t>
            </a:r>
          </a:p>
        </p:txBody>
      </p:sp>
      <p:sp>
        <p:nvSpPr>
          <p:cNvPr id="53254" name="AutoShape 2" descr="Αποτέλεσμα εικόνας για ερευνες">
            <a:extLst>
              <a:ext uri="{FF2B5EF4-FFF2-40B4-BE49-F238E27FC236}">
                <a16:creationId xmlns:a16="http://schemas.microsoft.com/office/drawing/2014/main" id="{C195A663-8F29-4C2F-8721-B018862AF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2 - Θέση περιεχομένου">
            <a:extLst>
              <a:ext uri="{FF2B5EF4-FFF2-40B4-BE49-F238E27FC236}">
                <a16:creationId xmlns:a16="http://schemas.microsoft.com/office/drawing/2014/main" id="{8D907857-32CF-4BEE-A224-5147D1F0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38" y="365125"/>
            <a:ext cx="8053387" cy="4368800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1800" b="1">
                <a:solidFill>
                  <a:schemeClr val="bg1"/>
                </a:solidFill>
              </a:rPr>
              <a:t>Με βάση λοιπόν τις παραπάνω διαπιστώσεις, καταλήγουμε στις ακόλουθες </a:t>
            </a:r>
            <a:r>
              <a:rPr lang="el-GR" altLang="el-GR" sz="1800" b="1" u="sng">
                <a:solidFill>
                  <a:schemeClr val="bg1"/>
                </a:solidFill>
              </a:rPr>
              <a:t>ενδεικτικές διδακτικές προτάσεις</a:t>
            </a:r>
            <a:r>
              <a:rPr lang="el-GR" altLang="el-GR" sz="1800" b="1">
                <a:solidFill>
                  <a:schemeClr val="bg1"/>
                </a:solidFill>
              </a:rPr>
              <a:t>, οι οποίες προέκυψαν από την παρούσα μελέτη, και συμβάλλουν στη βελτίωση της συνεργασίας οικογένειας και σχολείου:</a:t>
            </a:r>
          </a:p>
          <a:p>
            <a:pPr algn="just" eaLnBrk="1" hangingPunct="1"/>
            <a:r>
              <a:rPr lang="el-GR" altLang="el-GR" sz="1800" b="1" u="sng">
                <a:solidFill>
                  <a:schemeClr val="bg1"/>
                </a:solidFill>
              </a:rPr>
              <a:t>Κατανόηση της θέσης της μητέρας στο οικογενειακό περιβάλλον</a:t>
            </a:r>
            <a:r>
              <a:rPr lang="el-GR" altLang="el-GR" sz="1800" b="1">
                <a:solidFill>
                  <a:schemeClr val="bg1"/>
                </a:solidFill>
              </a:rPr>
              <a:t>, το εκπαιδευτικό και πολιτιστικό της επίπεδο και το ενδιαφέρον της για την αγωγή και εκπαίδευση του σχολείου.</a:t>
            </a:r>
          </a:p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</a:rPr>
              <a:t>Ένα σχέδιο προγράμματος πρώιμης προαγωγής και ανάπτυξης του παιδιού, έχει επιτυχία, μέσα από μια ελεγχόμενη </a:t>
            </a:r>
            <a:r>
              <a:rPr lang="el-GR" altLang="el-GR" sz="1800" b="1" u="sng">
                <a:solidFill>
                  <a:schemeClr val="bg1"/>
                </a:solidFill>
              </a:rPr>
              <a:t>θετική αλληλεπίδραση μητέρας – παιδιού.</a:t>
            </a:r>
          </a:p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</a:rPr>
              <a:t>Η ευαισθησία των μητέρων για συνεργασία με το σχολείο και η θετική αλληλεπίδραση με το παιδί, αποτελεί </a:t>
            </a:r>
            <a:r>
              <a:rPr lang="el-GR" altLang="el-GR" sz="1800" b="1" u="sng">
                <a:solidFill>
                  <a:schemeClr val="bg1"/>
                </a:solidFill>
              </a:rPr>
              <a:t>ισχυρό προάγγελο της ακαδημαϊκής και κοινωνικής ικανότητας του παιδιού</a:t>
            </a:r>
            <a:r>
              <a:rPr lang="el-GR" altLang="el-GR" sz="1800" b="1">
                <a:solidFill>
                  <a:schemeClr val="bg1"/>
                </a:solidFill>
              </a:rPr>
              <a:t>, με τη μετάβασή του στο σχολείο.</a:t>
            </a:r>
          </a:p>
          <a:p>
            <a:pPr eaLnBrk="1" hangingPunct="1"/>
            <a:endParaRPr lang="el-GR" altLang="el-GR" sz="1800" b="1">
              <a:solidFill>
                <a:schemeClr val="bg1"/>
              </a:solidFill>
            </a:endParaRP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39C9452F-8C51-4E0F-A449-39DD0EC3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7922BB02-8732-4103-97EC-EE4ACE60F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279F692-D705-460A-8D49-69496958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006344-DF36-4BAF-97BA-1E5B7A20B3D0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Κορνίζα">
            <a:extLst>
              <a:ext uri="{FF2B5EF4-FFF2-40B4-BE49-F238E27FC236}">
                <a16:creationId xmlns:a16="http://schemas.microsoft.com/office/drawing/2014/main" id="{B949CB36-A8F2-4F0E-9CA3-F6CB1DF1A80E}"/>
              </a:ext>
            </a:extLst>
          </p:cNvPr>
          <p:cNvSpPr/>
          <p:nvPr/>
        </p:nvSpPr>
        <p:spPr>
          <a:xfrm>
            <a:off x="858838" y="1490663"/>
            <a:ext cx="365125" cy="33337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Κορνίζα">
            <a:extLst>
              <a:ext uri="{FF2B5EF4-FFF2-40B4-BE49-F238E27FC236}">
                <a16:creationId xmlns:a16="http://schemas.microsoft.com/office/drawing/2014/main" id="{B4FFB830-F630-4835-AB08-64DDCEEF32A2}"/>
              </a:ext>
            </a:extLst>
          </p:cNvPr>
          <p:cNvSpPr/>
          <p:nvPr/>
        </p:nvSpPr>
        <p:spPr>
          <a:xfrm>
            <a:off x="881063" y="2408238"/>
            <a:ext cx="365125" cy="33337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Κορνίζα">
            <a:extLst>
              <a:ext uri="{FF2B5EF4-FFF2-40B4-BE49-F238E27FC236}">
                <a16:creationId xmlns:a16="http://schemas.microsoft.com/office/drawing/2014/main" id="{1BC83918-D1F9-4038-96D3-3F14035D82BC}"/>
              </a:ext>
            </a:extLst>
          </p:cNvPr>
          <p:cNvSpPr/>
          <p:nvPr/>
        </p:nvSpPr>
        <p:spPr>
          <a:xfrm>
            <a:off x="858838" y="3281363"/>
            <a:ext cx="342900" cy="33178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C554DED7-87A2-455B-B3AE-C64145FB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473075"/>
            <a:ext cx="8440738" cy="42275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l-GR" altLang="el-GR" b="1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800" b="1" dirty="0"/>
              <a:t>Ο </a:t>
            </a:r>
            <a:r>
              <a:rPr lang="en-US" altLang="el-GR" sz="1800" b="1" dirty="0"/>
              <a:t>Rich</a:t>
            </a:r>
            <a:r>
              <a:rPr lang="el-GR" altLang="el-GR" sz="1800" b="1" dirty="0"/>
              <a:t>, τονίζει  τη βελτίωση της συμπεριφοράς των παιδιών, αλλά και των σχέσεων γονέων και εκπαιδευτικών, που προκύπτουν ως αποτέλεσμα της </a:t>
            </a:r>
            <a:r>
              <a:rPr lang="el-GR" altLang="el-GR" sz="1800" b="1" dirty="0" err="1"/>
              <a:t>γονεϊκής</a:t>
            </a:r>
            <a:r>
              <a:rPr lang="el-GR" altLang="el-GR" sz="1800" b="1" dirty="0"/>
              <a:t> συμμετοχής στα σχολικά προγράμματα. 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800" b="1" dirty="0"/>
              <a:t>Κατά τον </a:t>
            </a:r>
            <a:r>
              <a:rPr lang="en-US" altLang="el-GR" sz="1800" b="1" dirty="0" err="1"/>
              <a:t>Vygotsky</a:t>
            </a:r>
            <a:r>
              <a:rPr lang="el-GR" altLang="el-GR" sz="1800" b="1" dirty="0"/>
              <a:t>, το </a:t>
            </a:r>
            <a:r>
              <a:rPr lang="el-GR" altLang="el-GR" sz="1800" b="1" dirty="0" err="1"/>
              <a:t>κοινωνικοπολιτιστικό</a:t>
            </a:r>
            <a:r>
              <a:rPr lang="el-GR" altLang="el-GR" sz="1800" b="1" dirty="0"/>
              <a:t> υπόβαθρο, οι εμπειρίες και τα γεγονότα, επιδρούν τόσο στη μάθηση, όσο και στην ανάπτυξη. 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  <a:defRPr/>
            </a:pPr>
            <a:r>
              <a:rPr lang="el-GR" altLang="el-GR" sz="1800" b="1" dirty="0"/>
              <a:t>Παρόμοια υποστηρίζεται ότι το </a:t>
            </a:r>
            <a:r>
              <a:rPr lang="el-GR" altLang="el-GR" sz="1800" b="1" dirty="0" err="1"/>
              <a:t>κοινωνικοπολιτισμικό</a:t>
            </a:r>
            <a:r>
              <a:rPr lang="el-GR" altLang="el-GR" sz="1800" b="1" dirty="0"/>
              <a:t> υπόβαθρο των εκπαιδευτικών και των οικογενειών, επηρεάζει τις μεταξύ τους σχέσεις και έχει αντίκτυπο, τόσο στη στάση των εκπαιδευτικών απέναντι στους γονείς, όσο και στη διαδικασία της </a:t>
            </a:r>
            <a:r>
              <a:rPr lang="el-GR" altLang="el-GR" sz="1800" b="1" dirty="0" err="1"/>
              <a:t>γονεϊκής</a:t>
            </a:r>
            <a:r>
              <a:rPr lang="el-GR" altLang="el-GR" sz="1800" b="1" dirty="0"/>
              <a:t> και οικογενειακής συμμετοχής </a:t>
            </a:r>
            <a:r>
              <a:rPr lang="en-US" altLang="el-GR" sz="1800" b="1" dirty="0"/>
              <a:t>.</a:t>
            </a:r>
            <a:endParaRPr lang="el-GR" altLang="el-GR" sz="1800" b="1" dirty="0"/>
          </a:p>
          <a:p>
            <a:pPr eaLnBrk="1" hangingPunct="1">
              <a:buFont typeface="Arial" charset="0"/>
              <a:buChar char="•"/>
              <a:defRPr/>
            </a:pP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C4E4B108-583A-476D-BF0E-7086C517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AAB96380-7F5F-4DD0-BE6B-7E00599813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D202381E-043B-4718-B2F3-5F460264182F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81E75107-073A-4D71-BF31-8DA4A743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5AD44-58AC-4838-9095-C2BACDDBA422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- Θέση περιεχομένου">
            <a:extLst>
              <a:ext uri="{FF2B5EF4-FFF2-40B4-BE49-F238E27FC236}">
                <a16:creationId xmlns:a16="http://schemas.microsoft.com/office/drawing/2014/main" id="{AC282057-FB24-4925-97F9-4F5F2D09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31775"/>
            <a:ext cx="7666038" cy="4291013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r>
              <a:rPr lang="el-GR" altLang="el-GR" sz="1800" b="1" u="sng">
                <a:solidFill>
                  <a:schemeClr val="bg1"/>
                </a:solidFill>
              </a:rPr>
              <a:t>Οι κοινωνικές δεξιότητες των παιδιών </a:t>
            </a:r>
            <a:r>
              <a:rPr lang="el-GR" altLang="el-GR" sz="1800" b="1">
                <a:solidFill>
                  <a:schemeClr val="bg1"/>
                </a:solidFill>
              </a:rPr>
              <a:t>που κατευθύνονται από την ενσυναίσθηση, αποτελούν τη βάση για κοινωνικο-συναισθηματική ισορροπία, η οποία έχει ως αποτέλεσμα την προαγωγή και ανάπτυξη των ακαδημαϊκών ικανοτήτων του παιδιού. </a:t>
            </a:r>
          </a:p>
          <a:p>
            <a:pPr algn="just" eaLnBrk="1" hangingPunct="1">
              <a:lnSpc>
                <a:spcPct val="200000"/>
              </a:lnSpc>
            </a:pPr>
            <a:r>
              <a:rPr lang="el-GR" altLang="el-GR" sz="1800" b="1">
                <a:solidFill>
                  <a:schemeClr val="bg1"/>
                </a:solidFill>
              </a:rPr>
              <a:t>Οι γονείς κατανοούν τη σημαντικότητα της συμμετοχής τους στην εκπαίδευση του παιδιού τους, όταν αντιλαμβάνονται τον εαυτό τους, ως </a:t>
            </a:r>
            <a:r>
              <a:rPr lang="el-GR" altLang="el-GR" sz="1800" b="1" u="sng">
                <a:solidFill>
                  <a:schemeClr val="bg1"/>
                </a:solidFill>
              </a:rPr>
              <a:t>ένα άτομο που έχει θετική επιρροή στις αναπτυξιακές του εκβάσεις.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21AA2E00-63B7-475E-AA73-37FC204A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B7DA62C0-0891-427A-9679-1C0643FF25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526D793C-BF70-4BE5-8ADF-824D143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1CCF4-32D1-4BFD-AF2B-592687F12380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Κορνίζα">
            <a:extLst>
              <a:ext uri="{FF2B5EF4-FFF2-40B4-BE49-F238E27FC236}">
                <a16:creationId xmlns:a16="http://schemas.microsoft.com/office/drawing/2014/main" id="{D980B5BF-DE3D-4921-B966-DA2CAC617FAC}"/>
              </a:ext>
            </a:extLst>
          </p:cNvPr>
          <p:cNvSpPr/>
          <p:nvPr/>
        </p:nvSpPr>
        <p:spPr>
          <a:xfrm>
            <a:off x="830263" y="490538"/>
            <a:ext cx="365125" cy="33178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Κορνίζα">
            <a:extLst>
              <a:ext uri="{FF2B5EF4-FFF2-40B4-BE49-F238E27FC236}">
                <a16:creationId xmlns:a16="http://schemas.microsoft.com/office/drawing/2014/main" id="{BCF91B1C-82A4-4B59-851D-0C320EB487BF}"/>
              </a:ext>
            </a:extLst>
          </p:cNvPr>
          <p:cNvSpPr/>
          <p:nvPr/>
        </p:nvSpPr>
        <p:spPr>
          <a:xfrm>
            <a:off x="855663" y="2827338"/>
            <a:ext cx="365125" cy="33337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- Θέση περιεχομένου">
            <a:extLst>
              <a:ext uri="{FF2B5EF4-FFF2-40B4-BE49-F238E27FC236}">
                <a16:creationId xmlns:a16="http://schemas.microsoft.com/office/drawing/2014/main" id="{084E21D7-245B-412E-9C3A-0686F94D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420688"/>
            <a:ext cx="8196263" cy="3671887"/>
          </a:xfr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l-GR" altLang="el-GR" sz="1800" b="1" u="sng">
                <a:solidFill>
                  <a:schemeClr val="bg1"/>
                </a:solidFill>
              </a:rPr>
              <a:t>Οι καινοτόμοι εκπαιδευτικοί</a:t>
            </a:r>
            <a:r>
              <a:rPr lang="el-GR" altLang="el-GR" sz="1800" b="1">
                <a:solidFill>
                  <a:schemeClr val="bg1"/>
                </a:solidFill>
              </a:rPr>
              <a:t>, στις πρακτικές συμμετοχής της οικογένειας, επιτρέπουν στους γονείς, ανεξαρτήτου μορφωτικού επιπέδου, να εμπλακούν στην παιδαγωγική διαδικασία. </a:t>
            </a:r>
          </a:p>
          <a:p>
            <a:pPr eaLnBrk="1" hangingPunct="1">
              <a:lnSpc>
                <a:spcPct val="200000"/>
              </a:lnSpc>
            </a:pPr>
            <a:r>
              <a:rPr lang="el-GR" altLang="el-GR" sz="1800" b="1" u="sng">
                <a:solidFill>
                  <a:schemeClr val="bg1"/>
                </a:solidFill>
              </a:rPr>
              <a:t>Θα πρέπει να αποφεύγονται συμπεριφορές </a:t>
            </a:r>
            <a:r>
              <a:rPr lang="el-GR" altLang="el-GR" sz="1800" b="1">
                <a:solidFill>
                  <a:schemeClr val="bg1"/>
                </a:solidFill>
              </a:rPr>
              <a:t>που υποβαθμίζουν τη συνεργασία όλων των εμπλεκομένων στο εκπαιδευτικό και μορφωτικό γίγνεσθαι. </a:t>
            </a:r>
          </a:p>
          <a:p>
            <a:pPr eaLnBrk="1" hangingPunct="1"/>
            <a:endParaRPr lang="el-GR" alt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E072858F-5750-40FA-8BC2-B62D3BC7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9F8BB182-FC06-4556-911F-0E864F7BF4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2CB7038D-D2AF-4C11-87A5-C8BFFACD171C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D06E4E8-9357-43EE-AD3E-1DE4F31D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C73448-E231-450F-A85B-77AEE20BC576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- Κορνίζα">
            <a:extLst>
              <a:ext uri="{FF2B5EF4-FFF2-40B4-BE49-F238E27FC236}">
                <a16:creationId xmlns:a16="http://schemas.microsoft.com/office/drawing/2014/main" id="{7D315754-63E2-4F07-99A3-F676CDCDA9E2}"/>
              </a:ext>
            </a:extLst>
          </p:cNvPr>
          <p:cNvSpPr/>
          <p:nvPr/>
        </p:nvSpPr>
        <p:spPr>
          <a:xfrm>
            <a:off x="376238" y="612775"/>
            <a:ext cx="365125" cy="33178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Κορνίζα">
            <a:extLst>
              <a:ext uri="{FF2B5EF4-FFF2-40B4-BE49-F238E27FC236}">
                <a16:creationId xmlns:a16="http://schemas.microsoft.com/office/drawing/2014/main" id="{1D2E527B-4658-4863-8E79-BF1ED5EDA6E8}"/>
              </a:ext>
            </a:extLst>
          </p:cNvPr>
          <p:cNvSpPr/>
          <p:nvPr/>
        </p:nvSpPr>
        <p:spPr>
          <a:xfrm>
            <a:off x="357188" y="2451100"/>
            <a:ext cx="365125" cy="33178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>
            <a:extLst>
              <a:ext uri="{FF2B5EF4-FFF2-40B4-BE49-F238E27FC236}">
                <a16:creationId xmlns:a16="http://schemas.microsoft.com/office/drawing/2014/main" id="{D5F412DF-7F2A-47C9-B858-F898636B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555B2B45-809E-4ECB-A75C-94C2067243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DA30F82C-786C-4A06-8D86-601ED8C6C574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E5B2EFCA-90EB-4575-AF1C-CFC44B76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CDE46-12B2-4A7D-BB12-6FE39A5A15ED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4 - Ορθογώνιο">
            <a:extLst>
              <a:ext uri="{FF2B5EF4-FFF2-40B4-BE49-F238E27FC236}">
                <a16:creationId xmlns:a16="http://schemas.microsoft.com/office/drawing/2014/main" id="{CA490AD1-6899-4E92-ADDE-49EE594B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465138"/>
            <a:ext cx="8605838" cy="20256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Η διαδικασία ενδυνάμωσης γονέων και εκπαιδευτικών, προϋποθέτει </a:t>
            </a:r>
            <a:r>
              <a:rPr lang="el-GR" altLang="el-GR" b="1" u="sng">
                <a:solidFill>
                  <a:schemeClr val="bg1"/>
                </a:solidFill>
                <a:latin typeface="Calibri" panose="020F0502020204030204" pitchFamily="34" charset="0"/>
              </a:rPr>
              <a:t>εποικοδομητικό διάλογο, συνυφασμένο με θετική αλληλεπίδραση.</a:t>
            </a: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l-GR" altLang="el-GR" b="1">
                <a:solidFill>
                  <a:schemeClr val="bg1"/>
                </a:solidFill>
                <a:latin typeface="Calibri" panose="020F0502020204030204" pitchFamily="34" charset="0"/>
              </a:rPr>
              <a:t>Μητέρες που αισθάνθηκαν σεβασμό και εκτίμηση από τους εκπαιδευτικούς, συνέβαλαν θετικά στην εκπαίδευση του παιδιού τους. </a:t>
            </a:r>
          </a:p>
          <a:p>
            <a:pPr eaLnBrk="1" hangingPunct="1">
              <a:lnSpc>
                <a:spcPct val="80000"/>
              </a:lnSpc>
            </a:pPr>
            <a:endParaRPr lang="el-GR" altLang="el-GR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- Βέλος προς τα κάτω">
            <a:extLst>
              <a:ext uri="{FF2B5EF4-FFF2-40B4-BE49-F238E27FC236}">
                <a16:creationId xmlns:a16="http://schemas.microsoft.com/office/drawing/2014/main" id="{6C30746D-248A-49F0-A96E-E181787210CE}"/>
              </a:ext>
            </a:extLst>
          </p:cNvPr>
          <p:cNvSpPr/>
          <p:nvPr/>
        </p:nvSpPr>
        <p:spPr>
          <a:xfrm>
            <a:off x="3894138" y="2500313"/>
            <a:ext cx="752475" cy="565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6AF6CE11-D0FD-4743-9C00-CDDCB5E99060}"/>
              </a:ext>
            </a:extLst>
          </p:cNvPr>
          <p:cNvSpPr/>
          <p:nvPr/>
        </p:nvSpPr>
        <p:spPr>
          <a:xfrm>
            <a:off x="730250" y="3119438"/>
            <a:ext cx="7831138" cy="16589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el-GR" altLang="el-GR" b="1" dirty="0">
                <a:solidFill>
                  <a:schemeClr val="bg1"/>
                </a:solidFill>
              </a:rPr>
              <a:t>Η εκπαιδευτική κατάρτιση των γονέων,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l-GR" altLang="el-GR" b="1" dirty="0">
                <a:solidFill>
                  <a:schemeClr val="bg1"/>
                </a:solidFill>
              </a:rPr>
              <a:t> η συμμετοχή τους στις πρακτικές ακαδημαϊκής κοινωνικοποίησης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l-GR" altLang="el-GR" b="1" dirty="0">
                <a:solidFill>
                  <a:schemeClr val="bg1"/>
                </a:solidFill>
              </a:rPr>
              <a:t> και η εθελοντική προσφορά τους στο σχολείο,</a:t>
            </a:r>
          </a:p>
          <a:p>
            <a:pPr algn="ctr">
              <a:defRPr/>
            </a:pPr>
            <a:r>
              <a:rPr lang="el-GR" altLang="el-GR" b="1" dirty="0">
                <a:solidFill>
                  <a:schemeClr val="bg1"/>
                </a:solidFill>
              </a:rPr>
              <a:t> </a:t>
            </a:r>
            <a:r>
              <a:rPr lang="el-GR" altLang="el-GR" b="1" u="sng" dirty="0">
                <a:solidFill>
                  <a:schemeClr val="bg1"/>
                </a:solidFill>
              </a:rPr>
              <a:t>έχουν συνδεθεί με τη σχολική ετοιμότητα και τη σχολική επιτυχία των παιδιών. </a:t>
            </a:r>
          </a:p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5310463B-D1D7-42AD-B09E-D736BCC4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>
                <a:solidFill>
                  <a:schemeClr val="tx1"/>
                </a:solidFill>
              </a:rPr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3B8D7DCB-1480-4E9C-92EC-6500809960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F08722BB-FB70-461B-A8AE-A8BD9B5D15D4}" type="datetime1">
              <a:rPr lang="el-GR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F92583A-99A4-4E7B-8EA2-84A7C764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5C9E48-A571-4E92-802F-F2D7CACF891C}" type="slidenum">
              <a:rPr lang="el-GR" altLang="el-GR">
                <a:latin typeface="Calibri" panose="020F0502020204030204" pitchFamily="34" charset="0"/>
              </a:rPr>
              <a:pPr eaLnBrk="1" hangingPunct="1"/>
              <a:t>6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7D7CF456-802F-4C0F-AD7B-2A9C46F1CA61}"/>
              </a:ext>
            </a:extLst>
          </p:cNvPr>
          <p:cNvSpPr/>
          <p:nvPr/>
        </p:nvSpPr>
        <p:spPr>
          <a:xfrm>
            <a:off x="220663" y="193675"/>
            <a:ext cx="8675687" cy="455295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lnSpc>
                <a:spcPct val="90000"/>
              </a:lnSpc>
              <a:defRPr/>
            </a:pPr>
            <a:endParaRPr lang="el-GR" altLang="el-GR" sz="1500" b="1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l-GR" altLang="el-GR" sz="1500" b="1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l-GR" altLang="el-GR" sz="1500" b="1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l-GR" altLang="el-GR" sz="17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l-GR" altLang="el-GR" sz="1700" b="1" dirty="0">
                <a:solidFill>
                  <a:schemeClr val="bg1"/>
                </a:solidFill>
                <a:latin typeface="+mj-lt"/>
              </a:rPr>
              <a:t>Κατά τους </a:t>
            </a:r>
            <a:r>
              <a:rPr lang="en-US" altLang="el-GR" sz="1700" b="1" dirty="0" err="1">
                <a:solidFill>
                  <a:schemeClr val="bg1"/>
                </a:solidFill>
                <a:latin typeface="+mj-lt"/>
              </a:rPr>
              <a:t>Raffaelle</a:t>
            </a:r>
            <a:r>
              <a:rPr lang="el-GR" altLang="el-GR" sz="17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l-GR" sz="1700" b="1" dirty="0">
                <a:solidFill>
                  <a:schemeClr val="bg1"/>
                </a:solidFill>
                <a:latin typeface="+mj-lt"/>
              </a:rPr>
              <a:t>L</a:t>
            </a:r>
            <a:r>
              <a:rPr lang="el-GR" altLang="el-GR" sz="1700" b="1" dirty="0">
                <a:solidFill>
                  <a:schemeClr val="bg1"/>
                </a:solidFill>
                <a:latin typeface="+mj-lt"/>
              </a:rPr>
              <a:t>. &amp; </a:t>
            </a:r>
            <a:r>
              <a:rPr lang="en-US" altLang="el-GR" sz="1700" b="1" dirty="0" err="1">
                <a:solidFill>
                  <a:schemeClr val="bg1"/>
                </a:solidFill>
                <a:latin typeface="+mj-lt"/>
              </a:rPr>
              <a:t>Knoff</a:t>
            </a:r>
            <a:r>
              <a:rPr lang="el-GR" altLang="el-GR" sz="1700" b="1" dirty="0">
                <a:solidFill>
                  <a:schemeClr val="bg1"/>
                </a:solidFill>
                <a:latin typeface="+mj-lt"/>
              </a:rPr>
              <a:t>, Μ. οι σημαντικότερες αρχές, για πιο αποτελεσματική συνεργασία οικογένειας και σχολείου, είναι οι  εξής:</a:t>
            </a:r>
          </a:p>
          <a:p>
            <a:pPr>
              <a:lnSpc>
                <a:spcPct val="90000"/>
              </a:lnSpc>
              <a:defRPr/>
            </a:pPr>
            <a:endParaRPr lang="el-GR" altLang="el-GR" sz="1700" b="1" dirty="0">
              <a:solidFill>
                <a:schemeClr val="bg1"/>
              </a:solidFill>
              <a:latin typeface="+mj-lt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l-GR" sz="1700" b="1" dirty="0">
                <a:solidFill>
                  <a:schemeClr val="bg1"/>
                </a:solidFill>
                <a:latin typeface="+mj-lt"/>
              </a:rPr>
              <a:t>Η αποτελεσματική συνεργασία Οικογένειας και Σχολείου, θα πρέπει να βασίζεται κυρίως </a:t>
            </a:r>
            <a:r>
              <a:rPr lang="el-GR" sz="1700" b="1" u="sng" dirty="0">
                <a:solidFill>
                  <a:schemeClr val="bg1"/>
                </a:solidFill>
                <a:latin typeface="+mj-lt"/>
              </a:rPr>
              <a:t>στην πρόληψη και όχι στην αντίδραση. </a:t>
            </a:r>
          </a:p>
          <a:p>
            <a:pPr>
              <a:defRPr/>
            </a:pPr>
            <a:endParaRPr lang="el-GR" sz="1700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el-GR" sz="1700" b="1" i="1" dirty="0">
                <a:solidFill>
                  <a:schemeClr val="bg1"/>
                </a:solidFill>
                <a:latin typeface="+mj-lt"/>
              </a:rPr>
              <a:t>Οι εκπαιδευτικοί </a:t>
            </a:r>
            <a:r>
              <a:rPr lang="el-GR" altLang="el-GR" sz="1700" b="1" i="1" dirty="0">
                <a:solidFill>
                  <a:schemeClr val="bg1"/>
                </a:solidFill>
                <a:latin typeface="+mj-lt"/>
              </a:rPr>
              <a:t>κατά την παιδαγωγική διαδικασία θα πρέπει να απευθύνονται σε όλες τις οικογένειες και όχι μόνο στις οικογένειες των οποίων τα παιδιά αντιμετωπίζουν σχολικές δυσκολίες</a:t>
            </a:r>
            <a:r>
              <a:rPr lang="en-US" altLang="el-GR" sz="1700" b="1" i="1" dirty="0">
                <a:solidFill>
                  <a:schemeClr val="bg1"/>
                </a:solidFill>
                <a:latin typeface="+mj-lt"/>
              </a:rPr>
              <a:t>.</a:t>
            </a:r>
            <a:r>
              <a:rPr lang="el-GR" altLang="el-GR" sz="1700" b="1" i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el-GR" sz="1700" dirty="0">
              <a:solidFill>
                <a:schemeClr val="bg1"/>
              </a:solidFill>
              <a:latin typeface="+mj-lt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l-GR" sz="1700" b="1" dirty="0">
                <a:solidFill>
                  <a:schemeClr val="bg1"/>
                </a:solidFill>
                <a:latin typeface="+mj-lt"/>
              </a:rPr>
              <a:t>Η αποτελεσματική συνεργασία Οικογένειας και Σχολείου, θα πρέπει να κυριαρχείται από ευαισθησία και σεβασμό προς το πολιτισμικό υπόβαθρο των παιδιών και των οικογενειών τους.</a:t>
            </a:r>
          </a:p>
          <a:p>
            <a:pPr>
              <a:defRPr/>
            </a:pPr>
            <a:endParaRPr lang="el-GR" sz="1700" b="1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el-GR" altLang="el-GR" sz="1700" b="1" i="1" dirty="0">
                <a:solidFill>
                  <a:schemeClr val="bg1"/>
                </a:solidFill>
                <a:latin typeface="+mj-lt"/>
              </a:rPr>
              <a:t> Οι παιδαγωγοί, προκειμένου να βοηθήσουν παιδιά και οικογένειες θα πρέπει να επιδιώκουν να κατανοούν και να αξιολογούν τις ενδεχόμενες πολιτισμικές ασυνέχειες, όταν αυτές παρουσιάζονται ανάμεσα στην οικογένεια και το σχολείο</a:t>
            </a:r>
            <a:r>
              <a:rPr lang="en-US" altLang="el-GR" sz="1700" b="1" i="1" dirty="0">
                <a:solidFill>
                  <a:schemeClr val="bg1"/>
                </a:solidFill>
                <a:latin typeface="+mj-lt"/>
              </a:rPr>
              <a:t>.</a:t>
            </a:r>
            <a:r>
              <a:rPr lang="el-GR" altLang="el-GR" sz="1700" b="1" i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el-GR" dirty="0"/>
          </a:p>
          <a:p>
            <a:pPr>
              <a:lnSpc>
                <a:spcPct val="90000"/>
              </a:lnSpc>
              <a:defRPr/>
            </a:pPr>
            <a:endParaRPr lang="el-GR" altLang="el-GR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l-GR" alt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387D2EE6-8E1A-4B38-AC1F-ED61708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>
                <a:solidFill>
                  <a:schemeClr val="tx1"/>
                </a:solidFill>
              </a:rPr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C549373A-6A97-4670-B8EB-9A772450E1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F08722BB-FB70-461B-A8AE-A8BD9B5D15D4}" type="datetime1">
              <a:rPr lang="el-GR">
                <a:solidFill>
                  <a:schemeClr val="tx1"/>
                </a:solidFill>
              </a:rPr>
              <a:pPr algn="ctr">
                <a:defRPr/>
              </a:pPr>
              <a:t>22/12/2019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B5482E17-868D-41B9-B646-1376DB56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5900" y="4965700"/>
            <a:ext cx="479425" cy="1778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4262B7-50D5-42E2-AFC5-C194D05DE759}" type="slidenum">
              <a:rPr lang="el-GR" altLang="el-GR">
                <a:latin typeface="Calibri" panose="020F0502020204030204" pitchFamily="34" charset="0"/>
              </a:rPr>
              <a:pPr eaLnBrk="1" hangingPunct="1"/>
              <a:t>7</a:t>
            </a:fld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7" name="6 - Στρογγυλεμένο ορθογώνιο">
            <a:extLst>
              <a:ext uri="{FF2B5EF4-FFF2-40B4-BE49-F238E27FC236}">
                <a16:creationId xmlns:a16="http://schemas.microsoft.com/office/drawing/2014/main" id="{FD79279A-C006-4D72-916A-A29B658B54E9}"/>
              </a:ext>
            </a:extLst>
          </p:cNvPr>
          <p:cNvSpPr/>
          <p:nvPr/>
        </p:nvSpPr>
        <p:spPr>
          <a:xfrm>
            <a:off x="2754313" y="398463"/>
            <a:ext cx="6099175" cy="44799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buFontTx/>
              <a:buBlip>
                <a:blip r:embed="rId2"/>
              </a:buBlip>
              <a:defRPr/>
            </a:pPr>
            <a:r>
              <a:rPr lang="el-GR" sz="1700" b="1" dirty="0">
                <a:solidFill>
                  <a:schemeClr val="bg1"/>
                </a:solidFill>
                <a:latin typeface="+mj-lt"/>
              </a:rPr>
              <a:t>Η αποτελεσματική συνεργασία Οικογένειας και Σχολείου, θα πρέπει να αναγνωρίζει και να αποδίδει αξία στη σημαντική συνεισφορά των γονέων, ανεξάρτητα από το εκπαιδευτικό τους υπόβαθρο.</a:t>
            </a:r>
          </a:p>
          <a:p>
            <a:pPr algn="just">
              <a:defRPr/>
            </a:pPr>
            <a:endParaRPr lang="el-GR" sz="1700" b="1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el-GR" altLang="el-GR" sz="1700" b="1" dirty="0">
                <a:solidFill>
                  <a:schemeClr val="bg1"/>
                </a:solidFill>
                <a:latin typeface="+mj-lt"/>
              </a:rPr>
              <a:t>Το μήνυμα ότι, τόσο οι γονείς, όσο και οι εκπαιδευτικοί, έχουν σπουδαίες γνώσεις και ικανότητες για να μεταδώσουν στα παιδιά, αποτελεί ένα μήνυμα που θα πρέπει να μεταδίδεται συνειδητά στο σχολείο.</a:t>
            </a:r>
            <a:endParaRPr lang="el-GR" sz="1700" b="1" dirty="0">
              <a:solidFill>
                <a:schemeClr val="bg1"/>
              </a:solidFill>
              <a:latin typeface="+mj-lt"/>
            </a:endParaRPr>
          </a:p>
          <a:p>
            <a:pPr algn="just">
              <a:buFontTx/>
              <a:buBlip>
                <a:blip r:embed="rId2"/>
              </a:buBlip>
              <a:defRPr/>
            </a:pPr>
            <a:endParaRPr lang="el-GR" sz="1700" b="1" dirty="0">
              <a:solidFill>
                <a:schemeClr val="bg1"/>
              </a:solidFill>
              <a:latin typeface="+mj-lt"/>
            </a:endParaRPr>
          </a:p>
          <a:p>
            <a:pPr algn="just">
              <a:buFontTx/>
              <a:buBlip>
                <a:blip r:embed="rId2"/>
              </a:buBlip>
              <a:defRPr/>
            </a:pPr>
            <a:r>
              <a:rPr lang="el-GR" sz="1700" b="1" dirty="0">
                <a:solidFill>
                  <a:schemeClr val="bg1"/>
                </a:solidFill>
                <a:latin typeface="+mj-lt"/>
              </a:rPr>
              <a:t>Η αποτελεσματική συνεργασία Οικογένειας και Σχολείου, που βασίζεται στον </a:t>
            </a:r>
            <a:r>
              <a:rPr lang="el-GR" sz="1700" b="1" u="sng" dirty="0">
                <a:solidFill>
                  <a:schemeClr val="bg1"/>
                </a:solidFill>
                <a:latin typeface="+mj-lt"/>
              </a:rPr>
              <a:t>αμοιβαίο σεβασμό και την εμπιστοσύνη, προωθεί τη </a:t>
            </a:r>
            <a:r>
              <a:rPr lang="el-GR" sz="1700" b="1" u="sng" dirty="0" err="1">
                <a:solidFill>
                  <a:schemeClr val="bg1"/>
                </a:solidFill>
                <a:latin typeface="+mj-lt"/>
              </a:rPr>
              <a:t>γονεϊκή</a:t>
            </a:r>
            <a:r>
              <a:rPr lang="el-GR" sz="1700" b="1" u="sng" dirty="0">
                <a:solidFill>
                  <a:schemeClr val="bg1"/>
                </a:solidFill>
                <a:latin typeface="+mj-lt"/>
              </a:rPr>
              <a:t> ενδυνάμωση</a:t>
            </a:r>
            <a:r>
              <a:rPr lang="el-GR" sz="1700" b="1" dirty="0">
                <a:solidFill>
                  <a:schemeClr val="bg1"/>
                </a:solidFill>
                <a:latin typeface="+mj-lt"/>
              </a:rPr>
              <a:t>, μέσα από τη θετική, ουσιαστική, αμφίδρομη επικοινωνία, ανάμεσα στο σχολείο και στο σπίτι (Σακελλαρίου, 2008 </a:t>
            </a:r>
            <a:r>
              <a:rPr lang="el-GR" sz="1700" b="1" dirty="0">
                <a:solidFill>
                  <a:schemeClr val="bg1"/>
                </a:solidFill>
                <a:latin typeface="Arial"/>
                <a:cs typeface="Arial"/>
              </a:rPr>
              <a:t>▪ </a:t>
            </a:r>
            <a:r>
              <a:rPr lang="en-US" sz="1700" b="1" dirty="0" err="1">
                <a:solidFill>
                  <a:schemeClr val="bg1"/>
                </a:solidFill>
                <a:latin typeface="+mj-lt"/>
              </a:rPr>
              <a:t>Raffaele</a:t>
            </a:r>
            <a:r>
              <a:rPr lang="en-US" sz="1700" b="1" dirty="0">
                <a:solidFill>
                  <a:schemeClr val="bg1"/>
                </a:solidFill>
                <a:latin typeface="+mj-lt"/>
              </a:rPr>
              <a:t> &amp; </a:t>
            </a:r>
            <a:r>
              <a:rPr lang="en-US" sz="1700" b="1" dirty="0" err="1">
                <a:solidFill>
                  <a:schemeClr val="bg1"/>
                </a:solidFill>
                <a:latin typeface="+mj-lt"/>
              </a:rPr>
              <a:t>Knoff</a:t>
            </a:r>
            <a:r>
              <a:rPr lang="en-US" sz="1700" b="1" dirty="0">
                <a:solidFill>
                  <a:schemeClr val="bg1"/>
                </a:solidFill>
                <a:latin typeface="+mj-lt"/>
              </a:rPr>
              <a:t>, 1999)</a:t>
            </a:r>
            <a:r>
              <a:rPr lang="el-GR" sz="17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11270" name="Picture 2" descr="Σχετική εικόνα">
            <a:extLst>
              <a:ext uri="{FF2B5EF4-FFF2-40B4-BE49-F238E27FC236}">
                <a16:creationId xmlns:a16="http://schemas.microsoft.com/office/drawing/2014/main" id="{32556628-3AC2-4284-B50B-3C5FB96B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922463"/>
            <a:ext cx="2184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>
            <a:extLst>
              <a:ext uri="{FF2B5EF4-FFF2-40B4-BE49-F238E27FC236}">
                <a16:creationId xmlns:a16="http://schemas.microsoft.com/office/drawing/2014/main" id="{958AC2BE-F96D-499E-AE14-4CBF449F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17588"/>
            <a:ext cx="7200900" cy="1547812"/>
          </a:xfrm>
        </p:spPr>
        <p:txBody>
          <a:bodyPr/>
          <a:lstStyle/>
          <a:p>
            <a:pPr algn="ctr" eaLnBrk="1" hangingPunct="1"/>
            <a:br>
              <a:rPr lang="el-GR" altLang="el-GR" sz="2100" cap="none"/>
            </a:br>
            <a:r>
              <a:rPr lang="el-GR" altLang="el-GR" sz="2100" cap="none"/>
              <a:t>Σύγχρονα Συστημικά Μοντέλα για τη Συνεργασία Οικογένειας και Σχολείου</a:t>
            </a:r>
            <a:br>
              <a:rPr lang="el-GR" altLang="el-GR" sz="2100" cap="none"/>
            </a:br>
            <a:endParaRPr lang="el-GR" altLang="el-GR" sz="2100" cap="none"/>
          </a:p>
        </p:txBody>
      </p:sp>
      <p:sp>
        <p:nvSpPr>
          <p:cNvPr id="3" name="2 - Θέση κειμένου">
            <a:extLst>
              <a:ext uri="{FF2B5EF4-FFF2-40B4-BE49-F238E27FC236}">
                <a16:creationId xmlns:a16="http://schemas.microsoft.com/office/drawing/2014/main" id="{6601B45C-2483-42A4-886B-17D09C39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3197225"/>
            <a:ext cx="7200900" cy="8636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l-GR" b="1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el-GR" b="1" dirty="0" err="1">
                <a:solidFill>
                  <a:schemeClr val="bg1"/>
                </a:solidFill>
              </a:rPr>
              <a:t>To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βιο</a:t>
            </a:r>
            <a:r>
              <a:rPr lang="el-GR" b="1" dirty="0">
                <a:solidFill>
                  <a:schemeClr val="bg1"/>
                </a:solidFill>
              </a:rPr>
              <a:t>-</a:t>
            </a:r>
            <a:r>
              <a:rPr lang="el-GR" b="1" dirty="0" err="1">
                <a:solidFill>
                  <a:schemeClr val="bg1"/>
                </a:solidFill>
              </a:rPr>
              <a:t>οικοΣυΣτημικο</a:t>
            </a:r>
            <a:r>
              <a:rPr lang="el-GR" b="1" dirty="0">
                <a:solidFill>
                  <a:schemeClr val="bg1"/>
                </a:solidFill>
              </a:rPr>
              <a:t> μοντελο του U. </a:t>
            </a:r>
            <a:r>
              <a:rPr lang="el-GR" b="1" dirty="0" err="1">
                <a:solidFill>
                  <a:schemeClr val="bg1"/>
                </a:solidFill>
              </a:rPr>
              <a:t>Bronfenbrenner</a:t>
            </a:r>
            <a:endParaRPr lang="el-GR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l-GR" dirty="0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CD7C0094-C5DD-4A2F-B08B-0B4EBA9F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 dirty="0" err="1">
                <a:solidFill>
                  <a:schemeClr val="tx1"/>
                </a:solidFill>
              </a:rPr>
              <a:t>Παναγιωτα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Στρατη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E78043CB-A044-491A-ABE8-D19767360A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CAEB1519-C326-49D5-A55E-0BC2FDA5409F}" type="datetime1">
              <a:rPr lang="el-GR" smtClean="0">
                <a:solidFill>
                  <a:schemeClr val="tx1"/>
                </a:solidFill>
              </a:rPr>
              <a:pPr algn="ctr">
                <a:defRPr/>
              </a:pPr>
              <a:t>22/12/2019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B00C1FE-7763-4384-A9C7-18657407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9A9410-281D-4218-B0AB-BC0C4EBF5611}" type="slidenum">
              <a:rPr lang="el-GR" altLang="el-GR">
                <a:latin typeface="Calibri" panose="020F0502020204030204" pitchFamily="34" charset="0"/>
              </a:rPr>
              <a:pPr eaLnBrk="1" hangingPunct="1"/>
              <a:t>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3FC0D986-1E5F-474F-BE87-7BBC691E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956175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1700" b="1" u="sng" dirty="0">
                <a:solidFill>
                  <a:schemeClr val="bg1"/>
                </a:solidFill>
              </a:rPr>
              <a:t>Τα περιβάλλοντα των ανθρώπων θεωρούνται: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1700" b="1" dirty="0">
                <a:solidFill>
                  <a:schemeClr val="bg1"/>
                </a:solidFill>
              </a:rPr>
              <a:t> ως πολλαπλάσια συστήματα του </a:t>
            </a:r>
            <a:r>
              <a:rPr lang="el-GR" sz="1700" b="1" u="sng" dirty="0">
                <a:solidFill>
                  <a:schemeClr val="bg1"/>
                </a:solidFill>
              </a:rPr>
              <a:t>άμεσου</a:t>
            </a:r>
            <a:r>
              <a:rPr lang="el-GR" sz="1700" b="1" dirty="0">
                <a:solidFill>
                  <a:schemeClr val="bg1"/>
                </a:solidFill>
              </a:rPr>
              <a:t>, (όπως είναι οι γονείς, οι εκπαιδευτικοί και οι συνομήλικοι)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1700" b="1" dirty="0">
                <a:solidFill>
                  <a:schemeClr val="bg1"/>
                </a:solidFill>
              </a:rPr>
              <a:t>Και μέσα από το </a:t>
            </a:r>
            <a:r>
              <a:rPr lang="el-GR" sz="1700" b="1" u="sng" dirty="0">
                <a:solidFill>
                  <a:schemeClr val="bg1"/>
                </a:solidFill>
              </a:rPr>
              <a:t>έμμεσο</a:t>
            </a:r>
            <a:r>
              <a:rPr lang="el-GR" sz="1700" b="1" dirty="0">
                <a:solidFill>
                  <a:schemeClr val="bg1"/>
                </a:solidFill>
              </a:rPr>
              <a:t> περιβάλλον, (όπως είναι ο πολιτισμός και η κοινωνία)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1700" dirty="0">
                <a:solidFill>
                  <a:schemeClr val="bg1"/>
                </a:solidFill>
              </a:rPr>
              <a:t> </a:t>
            </a:r>
            <a:r>
              <a:rPr lang="el-GR" sz="1700" b="1" i="1" dirty="0">
                <a:solidFill>
                  <a:schemeClr val="bg1"/>
                </a:solidFill>
              </a:rPr>
              <a:t>Κάθε περιβαλλοντικό επίπεδο επηρεάζει το ένα, το άλλο με την πάροδο του χρόνου.</a:t>
            </a:r>
            <a:endParaRPr lang="el-GR" sz="1700" b="1" dirty="0">
              <a:solidFill>
                <a:schemeClr val="bg1"/>
              </a:solidFill>
            </a:endParaRPr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F336D76-5AA4-445D-9116-849F9805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l-GR"/>
              <a:t>Παναγιωτα Στρατη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0892C6E6-D645-4950-A01F-4E633501B4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pPr algn="ctr">
              <a:defRPr/>
            </a:pPr>
            <a:fld id="{D202381E-043B-4718-B2F3-5F460264182F}" type="datetime1">
              <a:rPr lang="el-GR" smtClean="0"/>
              <a:pPr algn="ctr">
                <a:defRPr/>
              </a:pPr>
              <a:t>22/12/2019</a:t>
            </a:fld>
            <a:endParaRPr lang="el-GR" dirty="0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D4DB98A-4262-4549-8134-0E377DA7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C49829-C283-45AB-9451-C786214F9785}" type="slidenum">
              <a:rPr lang="el-GR" altLang="el-GR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l-GR" altLang="el-G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EE91D126-72FE-47A6-A6C8-828947D0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1692275"/>
            <a:ext cx="7466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1700" b="1">
                <a:solidFill>
                  <a:srgbClr val="FF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Η δομή του περιβάλλοντος σύμφωνα με το Οικοσυστημικό Μοντέλο</a:t>
            </a:r>
            <a:endParaRPr lang="el-GR" altLang="el-GR" sz="1700" b="1">
              <a:solidFill>
                <a:srgbClr val="FFFFFF"/>
              </a:solidFill>
            </a:endParaRPr>
          </a:p>
        </p:txBody>
      </p:sp>
      <p:pic>
        <p:nvPicPr>
          <p:cNvPr id="13319" name="Picture 1" descr="17">
            <a:extLst>
              <a:ext uri="{FF2B5EF4-FFF2-40B4-BE49-F238E27FC236}">
                <a16:creationId xmlns:a16="http://schemas.microsoft.com/office/drawing/2014/main" id="{785DD997-20E2-4F65-A434-993C7C94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r="-1987"/>
          <a:stretch>
            <a:fillRect/>
          </a:stretch>
        </p:blipFill>
        <p:spPr bwMode="auto">
          <a:xfrm>
            <a:off x="2333625" y="2101850"/>
            <a:ext cx="50117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3709</Words>
  <Application>Microsoft Office PowerPoint</Application>
  <PresentationFormat>Προβολή στην οθόνη (16:9)</PresentationFormat>
  <Paragraphs>353</Paragraphs>
  <Slides>52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7" baseType="lpstr">
      <vt:lpstr>Arial</vt:lpstr>
      <vt:lpstr>Calibri</vt:lpstr>
      <vt:lpstr>Wingdings</vt:lpstr>
      <vt:lpstr>Times New Roman</vt:lpstr>
      <vt:lpstr>Office Theme</vt:lpstr>
      <vt:lpstr>ΠΡΟΣΧΟΛΙΚΗ ΠΑΙΔΑΓΩΓΙΚΗ – ΣΥΓΧΡΟΝΕΣ ΔΙΔΑΚΤΙΚΕΣ ΠΡΟΤΑΣΕΙΣ </vt:lpstr>
      <vt:lpstr>Παρουσίαση του PowerPoint</vt:lpstr>
      <vt:lpstr>Εισαγωγή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Σύγχρονα Συστημικά Μοντέλα για τη Συνεργασία Οικογένειας και Σχολείου </vt:lpstr>
      <vt:lpstr>Παρουσίαση του PowerPoint</vt:lpstr>
      <vt:lpstr>Παρουσίαση του PowerPoint</vt:lpstr>
      <vt:lpstr>Το μοντέλο των επικαλυπτόμενων σφαιρών επιρροής της J. Epstein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ΑΚΑΔΗΜΑΪΚΕΣ ΚΑΙ ΚΟΙΝΩΝΙΚΕΣ ΣΥΝΕΠΕΙΕΣ ΣΥΝΕΡΓΑΣΙΑΣ ΣΧΟΛΕΙΟΥ, ΟΙΚΟΓΕΝΕΙΑΣ, ΚΟΙΝΟΤΗΤΑΣ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Διδακτικές Προτάσεις για τη βελτίωση της Συνεργασίας Οικογένειας και  Σχολείου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2019-12-22T12:44:45Z</dcterms:modified>
</cp:coreProperties>
</file>