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6"/>
  </p:notesMasterIdLst>
  <p:handoutMasterIdLst>
    <p:handoutMasterId r:id="rId47"/>
  </p:handoutMasterIdLst>
  <p:sldIdLst>
    <p:sldId id="256" r:id="rId5"/>
    <p:sldId id="298" r:id="rId6"/>
    <p:sldId id="299" r:id="rId7"/>
    <p:sldId id="278" r:id="rId8"/>
    <p:sldId id="272" r:id="rId9"/>
    <p:sldId id="273" r:id="rId10"/>
    <p:sldId id="274" r:id="rId11"/>
    <p:sldId id="275" r:id="rId12"/>
    <p:sldId id="276" r:id="rId13"/>
    <p:sldId id="277" r:id="rId14"/>
    <p:sldId id="283" r:id="rId15"/>
    <p:sldId id="279" r:id="rId16"/>
    <p:sldId id="280" r:id="rId17"/>
    <p:sldId id="281" r:id="rId18"/>
    <p:sldId id="284" r:id="rId19"/>
    <p:sldId id="285" r:id="rId20"/>
    <p:sldId id="286" r:id="rId21"/>
    <p:sldId id="287" r:id="rId22"/>
    <p:sldId id="288" r:id="rId23"/>
    <p:sldId id="293" r:id="rId24"/>
    <p:sldId id="297" r:id="rId25"/>
    <p:sldId id="294" r:id="rId26"/>
    <p:sldId id="296" r:id="rId27"/>
    <p:sldId id="295" r:id="rId28"/>
    <p:sldId id="289" r:id="rId29"/>
    <p:sldId id="290" r:id="rId30"/>
    <p:sldId id="291" r:id="rId31"/>
    <p:sldId id="292" r:id="rId32"/>
    <p:sldId id="300" r:id="rId33"/>
    <p:sldId id="301" r:id="rId34"/>
    <p:sldId id="303" r:id="rId35"/>
    <p:sldId id="302" r:id="rId36"/>
    <p:sldId id="304" r:id="rId37"/>
    <p:sldId id="305" r:id="rId38"/>
    <p:sldId id="306" r:id="rId39"/>
    <p:sldId id="307" r:id="rId40"/>
    <p:sldId id="308" r:id="rId41"/>
    <p:sldId id="309" r:id="rId42"/>
    <p:sldId id="310" r:id="rId43"/>
    <p:sldId id="311" r:id="rId44"/>
    <p:sldId id="312" r:id="rId45"/>
  </p:sldIdLst>
  <p:sldSz cx="12192000" cy="6858000"/>
  <p:notesSz cx="6858000" cy="9144000"/>
  <p:defaultTextStyle>
    <a:defPPr>
      <a:defRPr lang="el-G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99FF"/>
    <a:srgbClr val="1DD3CA"/>
    <a:srgbClr val="F4FCFE"/>
    <a:srgbClr val="FFFF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5294" autoAdjust="0"/>
  </p:normalViewPr>
  <p:slideViewPr>
    <p:cSldViewPr snapToGrid="0">
      <p:cViewPr varScale="1">
        <p:scale>
          <a:sx n="70" d="100"/>
          <a:sy n="70" d="100"/>
        </p:scale>
        <p:origin x="708" y="66"/>
      </p:cViewPr>
      <p:guideLst>
        <p:guide orient="horz" pos="2160"/>
        <p:guide pos="3840"/>
      </p:guideLst>
    </p:cSldViewPr>
  </p:slideViewPr>
  <p:notesTextViewPr>
    <p:cViewPr>
      <p:scale>
        <a:sx n="1" d="1"/>
        <a:sy n="1" d="1"/>
      </p:scale>
      <p:origin x="0" y="0"/>
    </p:cViewPr>
  </p:notesTextViewPr>
  <p:notesViewPr>
    <p:cSldViewPr snapToGrid="0">
      <p:cViewPr varScale="1">
        <p:scale>
          <a:sx n="90" d="100"/>
          <a:sy n="90" d="100"/>
        </p:scale>
        <p:origin x="3774"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151D1CC0-5687-4994-B572-133C649839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Θέση ημερομηνίας 2">
            <a:extLst>
              <a:ext uri="{FF2B5EF4-FFF2-40B4-BE49-F238E27FC236}">
                <a16:creationId xmlns:a16="http://schemas.microsoft.com/office/drawing/2014/main" id="{CB77320F-B683-4B85-B77F-790F07F7072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5B549E6-450D-41AF-863A-F128CED6554B}" type="datetime1">
              <a:rPr lang="el-GR"/>
              <a:pPr>
                <a:defRPr/>
              </a:pPr>
              <a:t>22/12/2019</a:t>
            </a:fld>
            <a:endParaRPr lang="el-GR" dirty="0"/>
          </a:p>
        </p:txBody>
      </p:sp>
      <p:sp>
        <p:nvSpPr>
          <p:cNvPr id="4" name="Θέση υποσέλιδου 3">
            <a:extLst>
              <a:ext uri="{FF2B5EF4-FFF2-40B4-BE49-F238E27FC236}">
                <a16:creationId xmlns:a16="http://schemas.microsoft.com/office/drawing/2014/main" id="{3CA4E4B9-2C9B-49C2-98CD-730D7DC99D7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l-GR"/>
          </a:p>
        </p:txBody>
      </p:sp>
      <p:sp>
        <p:nvSpPr>
          <p:cNvPr id="5" name="Θέση αριθμού διαφάνειας 4">
            <a:extLst>
              <a:ext uri="{FF2B5EF4-FFF2-40B4-BE49-F238E27FC236}">
                <a16:creationId xmlns:a16="http://schemas.microsoft.com/office/drawing/2014/main" id="{FBFBDECD-4AFC-43F1-8F2A-0F18AB274843}"/>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988218CC-C4C8-433C-A962-CBF4C27FD6DB}" type="slidenum">
              <a:rPr lang="el-GR" altLang="el-GR"/>
              <a:pPr/>
              <a:t>‹#›</a:t>
            </a:fld>
            <a:endParaRPr lang="el-GR" altLang="el-G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537D44E2-83C3-426C-920E-7169750C750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Θέση ημερομηνίας 2">
            <a:extLst>
              <a:ext uri="{FF2B5EF4-FFF2-40B4-BE49-F238E27FC236}">
                <a16:creationId xmlns:a16="http://schemas.microsoft.com/office/drawing/2014/main" id="{02F21685-9538-488F-B1FC-9DE751DE3038}"/>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9E0F144-34CD-4A20-8DF7-7FD60244FD67}" type="datetime1">
              <a:rPr lang="el-GR"/>
              <a:pPr>
                <a:defRPr/>
              </a:pPr>
              <a:t>22/12/2019</a:t>
            </a:fld>
            <a:endParaRPr lang="el-GR" dirty="0"/>
          </a:p>
        </p:txBody>
      </p:sp>
      <p:sp>
        <p:nvSpPr>
          <p:cNvPr id="4" name="Θέση εικόνας διαφάνειας 3">
            <a:extLst>
              <a:ext uri="{FF2B5EF4-FFF2-40B4-BE49-F238E27FC236}">
                <a16:creationId xmlns:a16="http://schemas.microsoft.com/office/drawing/2014/main" id="{E4C7F3A9-AA2C-4CEF-933A-A194053302A5}"/>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l-GR" noProof="0" dirty="0"/>
          </a:p>
        </p:txBody>
      </p:sp>
      <p:sp>
        <p:nvSpPr>
          <p:cNvPr id="5" name="Θέση σημειώσεων 4">
            <a:extLst>
              <a:ext uri="{FF2B5EF4-FFF2-40B4-BE49-F238E27FC236}">
                <a16:creationId xmlns:a16="http://schemas.microsoft.com/office/drawing/2014/main" id="{4C9A5318-45CB-4084-BD86-527E4BA95FC3}"/>
              </a:ext>
            </a:extLst>
          </p:cNvPr>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el-GR" noProof="0" dirty="0"/>
              <a:t>Επεξεργασία στυλ υποδείγματος κειμένου</a:t>
            </a:r>
          </a:p>
          <a:p>
            <a:pPr lvl="1"/>
            <a:r>
              <a:rPr lang="el-GR" noProof="0" dirty="0"/>
              <a:t>Δεύτερου επιπέδου</a:t>
            </a:r>
          </a:p>
          <a:p>
            <a:pPr lvl="2"/>
            <a:r>
              <a:rPr lang="el-GR" noProof="0" dirty="0"/>
              <a:t>Τρίτου επιπέδου</a:t>
            </a:r>
          </a:p>
          <a:p>
            <a:pPr lvl="3"/>
            <a:r>
              <a:rPr lang="el-GR" noProof="0" dirty="0"/>
              <a:t>Τέταρτου επιπέδου</a:t>
            </a:r>
          </a:p>
          <a:p>
            <a:pPr lvl="4"/>
            <a:r>
              <a:rPr lang="el-GR" noProof="0" dirty="0"/>
              <a:t>Πέμπτου επιπέδου</a:t>
            </a:r>
          </a:p>
        </p:txBody>
      </p:sp>
      <p:sp>
        <p:nvSpPr>
          <p:cNvPr id="6" name="Θέση υποσέλιδου 5">
            <a:extLst>
              <a:ext uri="{FF2B5EF4-FFF2-40B4-BE49-F238E27FC236}">
                <a16:creationId xmlns:a16="http://schemas.microsoft.com/office/drawing/2014/main" id="{8EAA4E89-23AF-444A-AD9F-FFD166EDD918}"/>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l-GR"/>
          </a:p>
        </p:txBody>
      </p:sp>
      <p:sp>
        <p:nvSpPr>
          <p:cNvPr id="7" name="Θέση αριθμού διαφάνειας 6">
            <a:extLst>
              <a:ext uri="{FF2B5EF4-FFF2-40B4-BE49-F238E27FC236}">
                <a16:creationId xmlns:a16="http://schemas.microsoft.com/office/drawing/2014/main" id="{E88A7FE2-E44E-42E9-90FD-24AED5CF7A56}"/>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91E27FCA-9828-45DD-A4CC-03C1928F6DA9}" type="slidenum">
              <a:rPr lang="el-GR" altLang="el-GR"/>
              <a:pPr/>
              <a:t>‹#›</a:t>
            </a:fld>
            <a:endParaRPr lang="el-GR" altLang="el-GR"/>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Θέση εικόνας διαφάνειας 1">
            <a:extLst>
              <a:ext uri="{FF2B5EF4-FFF2-40B4-BE49-F238E27FC236}">
                <a16:creationId xmlns:a16="http://schemas.microsoft.com/office/drawing/2014/main" id="{4E158DB7-967D-4E3F-A60D-72D2AB8D800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Θέση σημειώσεων 2">
            <a:extLst>
              <a:ext uri="{FF2B5EF4-FFF2-40B4-BE49-F238E27FC236}">
                <a16:creationId xmlns:a16="http://schemas.microsoft.com/office/drawing/2014/main" id="{E74B1D4B-C354-4599-BE80-09FDFCEDD3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16388" name="Θέση αριθμού διαφάνειας 3">
            <a:extLst>
              <a:ext uri="{FF2B5EF4-FFF2-40B4-BE49-F238E27FC236}">
                <a16:creationId xmlns:a16="http://schemas.microsoft.com/office/drawing/2014/main" id="{B57980F5-C363-41CA-89CA-206B88121AB9}"/>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2307758-A06B-477F-935E-714233B95598}" type="slidenum">
              <a:rPr lang="el-GR" altLang="el-GR">
                <a:latin typeface="Calibri" panose="020F0502020204030204" pitchFamily="34" charset="0"/>
              </a:rPr>
              <a:pPr eaLnBrk="1" hangingPunct="1"/>
              <a:t>1</a:t>
            </a:fld>
            <a:endParaRPr lang="el-GR" altLang="el-GR">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Ορθογώνιο 3">
            <a:extLst>
              <a:ext uri="{FF2B5EF4-FFF2-40B4-BE49-F238E27FC236}">
                <a16:creationId xmlns:a16="http://schemas.microsoft.com/office/drawing/2014/main" id="{4C567146-EB4C-4023-876F-F28CC249983B}"/>
              </a:ext>
            </a:extLst>
          </p:cNvPr>
          <p:cNvSpPr/>
          <p:nvPr/>
        </p:nvSpPr>
        <p:spPr>
          <a:xfrm>
            <a:off x="0" y="0"/>
            <a:ext cx="12188825" cy="1905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Ορθογώνιο 4">
            <a:extLst>
              <a:ext uri="{FF2B5EF4-FFF2-40B4-BE49-F238E27FC236}">
                <a16:creationId xmlns:a16="http://schemas.microsoft.com/office/drawing/2014/main" id="{05C94798-5635-4192-85AB-83828B9E245A}"/>
              </a:ext>
            </a:extLst>
          </p:cNvPr>
          <p:cNvSpPr/>
          <p:nvPr/>
        </p:nvSpPr>
        <p:spPr>
          <a:xfrm>
            <a:off x="0" y="5102225"/>
            <a:ext cx="12188825" cy="175577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2" name="Τίτλος 1"/>
          <p:cNvSpPr>
            <a:spLocks noGrp="1"/>
          </p:cNvSpPr>
          <p:nvPr>
            <p:ph type="ctrTitle"/>
          </p:nvPr>
        </p:nvSpPr>
        <p:spPr>
          <a:xfrm>
            <a:off x="1295400" y="2286000"/>
            <a:ext cx="9601200" cy="1517904"/>
          </a:xfrm>
        </p:spPr>
        <p:txBody>
          <a:bodyPr rtlCol="0"/>
          <a:lstStyle>
            <a:lvl1pPr algn="ctr">
              <a:defRPr sz="5400"/>
            </a:lvl1pPr>
          </a:lstStyle>
          <a:p>
            <a:r>
              <a:rPr lang="el-GR" noProof="0"/>
              <a:t>Kλικ για επεξεργασία του τίτλου</a:t>
            </a:r>
            <a:endParaRPr lang="el-GR" noProof="0" dirty="0"/>
          </a:p>
        </p:txBody>
      </p:sp>
      <p:sp>
        <p:nvSpPr>
          <p:cNvPr id="3" name="Υπότιτλος 2"/>
          <p:cNvSpPr>
            <a:spLocks noGrp="1"/>
          </p:cNvSpPr>
          <p:nvPr>
            <p:ph type="subTitle" idx="1"/>
          </p:nvPr>
        </p:nvSpPr>
        <p:spPr>
          <a:xfrm>
            <a:off x="1295400" y="3959352"/>
            <a:ext cx="9601200" cy="914400"/>
          </a:xfrm>
        </p:spPr>
        <p:txBody>
          <a:bodyPr rtlCol="0">
            <a:normAutofit/>
          </a:bodyPr>
          <a:lstStyle>
            <a:lvl1pPr marL="0" indent="0" algn="ctr">
              <a:spcBef>
                <a:spcPts val="0"/>
              </a:spcBef>
              <a:buNone/>
              <a:defRPr sz="2000" cap="all" baseline="0"/>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noProof="0"/>
              <a:t>Κάντε κλικ για να επεξεργαστείτε τον υπότιτλο του υποδείγματος</a:t>
            </a:r>
            <a:endParaRPr lang="el-GR" noProof="0" dirty="0"/>
          </a:p>
        </p:txBody>
      </p:sp>
    </p:spTree>
    <p:extLst>
      <p:ext uri="{BB962C8B-B14F-4D97-AF65-F5344CB8AC3E}">
        <p14:creationId xmlns:p14="http://schemas.microsoft.com/office/powerpoint/2010/main" val="1814124777"/>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r>
              <a:rPr lang="el-GR" noProof="0"/>
              <a:t>Kλικ για επεξεργασία του τίτλου</a:t>
            </a:r>
            <a:endParaRPr lang="el-GR" noProof="0" dirty="0"/>
          </a:p>
        </p:txBody>
      </p:sp>
      <p:sp>
        <p:nvSpPr>
          <p:cNvPr id="3" name="Θέση κατακόρυφου κειμένου 2"/>
          <p:cNvSpPr>
            <a:spLocks noGrp="1"/>
          </p:cNvSpPr>
          <p:nvPr>
            <p:ph type="body" orient="vert" idx="1"/>
          </p:nvPr>
        </p:nvSpPr>
        <p:spPr/>
        <p:txBody>
          <a:bodyPr vert="eaVert" rtlCol="0"/>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4" name="Θέση υποσέλιδου 4">
            <a:extLst>
              <a:ext uri="{FF2B5EF4-FFF2-40B4-BE49-F238E27FC236}">
                <a16:creationId xmlns:a16="http://schemas.microsoft.com/office/drawing/2014/main" id="{E87D0D89-B840-4A89-BC83-9AD1D73C5438}"/>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5" name="Θέση ημερομηνίας 3">
            <a:extLst>
              <a:ext uri="{FF2B5EF4-FFF2-40B4-BE49-F238E27FC236}">
                <a16:creationId xmlns:a16="http://schemas.microsoft.com/office/drawing/2014/main" id="{9950F63C-1894-4147-948B-28945D21191B}"/>
              </a:ext>
            </a:extLst>
          </p:cNvPr>
          <p:cNvSpPr>
            <a:spLocks noGrp="1"/>
          </p:cNvSpPr>
          <p:nvPr>
            <p:ph type="dt" sz="half" idx="11"/>
          </p:nvPr>
        </p:nvSpPr>
        <p:spPr/>
        <p:txBody>
          <a:bodyPr/>
          <a:lstStyle>
            <a:lvl1pPr>
              <a:defRPr/>
            </a:lvl1pPr>
          </a:lstStyle>
          <a:p>
            <a:pPr>
              <a:defRPr/>
            </a:pPr>
            <a:fld id="{C253F1CB-8594-4D24-B11C-A0C8295D02B1}" type="datetime1">
              <a:rPr lang="el-GR"/>
              <a:pPr>
                <a:defRPr/>
              </a:pPr>
              <a:t>22/12/2019</a:t>
            </a:fld>
            <a:endParaRPr lang="el-GR" dirty="0"/>
          </a:p>
        </p:txBody>
      </p:sp>
      <p:sp>
        <p:nvSpPr>
          <p:cNvPr id="6" name="Θέση αριθμού διαφάνειας 5">
            <a:extLst>
              <a:ext uri="{FF2B5EF4-FFF2-40B4-BE49-F238E27FC236}">
                <a16:creationId xmlns:a16="http://schemas.microsoft.com/office/drawing/2014/main" id="{3C1DD811-5A81-4BC4-A725-1477163C2F5E}"/>
              </a:ext>
            </a:extLst>
          </p:cNvPr>
          <p:cNvSpPr>
            <a:spLocks noGrp="1"/>
          </p:cNvSpPr>
          <p:nvPr>
            <p:ph type="sldNum" sz="quarter" idx="12"/>
          </p:nvPr>
        </p:nvSpPr>
        <p:spPr/>
        <p:txBody>
          <a:bodyPr/>
          <a:lstStyle>
            <a:lvl1pPr>
              <a:defRPr/>
            </a:lvl1pPr>
          </a:lstStyle>
          <a:p>
            <a:fld id="{9BB6295D-0E5B-4D1B-A474-B6DAF5D5BAAC}" type="slidenum">
              <a:rPr lang="el-GR" altLang="el-GR"/>
              <a:pPr/>
              <a:t>‹#›</a:t>
            </a:fld>
            <a:endParaRPr lang="el-GR" altLang="el-GR"/>
          </a:p>
        </p:txBody>
      </p:sp>
    </p:spTree>
    <p:extLst>
      <p:ext uri="{BB962C8B-B14F-4D97-AF65-F5344CB8AC3E}">
        <p14:creationId xmlns:p14="http://schemas.microsoft.com/office/powerpoint/2010/main" val="3036451886"/>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274638"/>
            <a:ext cx="2628900" cy="5897562"/>
          </a:xfrm>
        </p:spPr>
        <p:txBody>
          <a:bodyPr vert="eaVert" rtlCol="0"/>
          <a:lstStyle/>
          <a:p>
            <a:r>
              <a:rPr lang="el-GR" noProof="0"/>
              <a:t>Kλικ για επεξεργασία του τίτλου</a:t>
            </a:r>
            <a:endParaRPr lang="el-GR" noProof="0" dirty="0"/>
          </a:p>
        </p:txBody>
      </p:sp>
      <p:sp>
        <p:nvSpPr>
          <p:cNvPr id="3" name="Θέση κατακόρυφου κειμένου 2"/>
          <p:cNvSpPr>
            <a:spLocks noGrp="1"/>
          </p:cNvSpPr>
          <p:nvPr>
            <p:ph type="body" orient="vert" idx="1"/>
          </p:nvPr>
        </p:nvSpPr>
        <p:spPr>
          <a:xfrm>
            <a:off x="838200" y="274638"/>
            <a:ext cx="7734300" cy="5897562"/>
          </a:xfrm>
        </p:spPr>
        <p:txBody>
          <a:bodyPr vert="eaVert" rtlCol="0"/>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4" name="Θέση υποσέλιδου 4">
            <a:extLst>
              <a:ext uri="{FF2B5EF4-FFF2-40B4-BE49-F238E27FC236}">
                <a16:creationId xmlns:a16="http://schemas.microsoft.com/office/drawing/2014/main" id="{CE99077B-ED36-4CF6-8FD7-88BAA8ECD88D}"/>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5" name="Θέση ημερομηνίας 3">
            <a:extLst>
              <a:ext uri="{FF2B5EF4-FFF2-40B4-BE49-F238E27FC236}">
                <a16:creationId xmlns:a16="http://schemas.microsoft.com/office/drawing/2014/main" id="{C7DAB0BD-1470-493A-92FC-E25DF1798D07}"/>
              </a:ext>
            </a:extLst>
          </p:cNvPr>
          <p:cNvSpPr>
            <a:spLocks noGrp="1"/>
          </p:cNvSpPr>
          <p:nvPr>
            <p:ph type="dt" sz="half" idx="11"/>
          </p:nvPr>
        </p:nvSpPr>
        <p:spPr/>
        <p:txBody>
          <a:bodyPr/>
          <a:lstStyle>
            <a:lvl1pPr>
              <a:defRPr/>
            </a:lvl1pPr>
          </a:lstStyle>
          <a:p>
            <a:pPr>
              <a:defRPr/>
            </a:pPr>
            <a:fld id="{E95E374C-C7A5-4594-B544-5EC94C3571DF}" type="datetime1">
              <a:rPr lang="el-GR"/>
              <a:pPr>
                <a:defRPr/>
              </a:pPr>
              <a:t>22/12/2019</a:t>
            </a:fld>
            <a:endParaRPr lang="el-GR" dirty="0"/>
          </a:p>
        </p:txBody>
      </p:sp>
      <p:sp>
        <p:nvSpPr>
          <p:cNvPr id="6" name="Θέση αριθμού διαφάνειας 5">
            <a:extLst>
              <a:ext uri="{FF2B5EF4-FFF2-40B4-BE49-F238E27FC236}">
                <a16:creationId xmlns:a16="http://schemas.microsoft.com/office/drawing/2014/main" id="{40714AC5-6071-46AD-9775-9C9929FAA60D}"/>
              </a:ext>
            </a:extLst>
          </p:cNvPr>
          <p:cNvSpPr>
            <a:spLocks noGrp="1"/>
          </p:cNvSpPr>
          <p:nvPr>
            <p:ph type="sldNum" sz="quarter" idx="12"/>
          </p:nvPr>
        </p:nvSpPr>
        <p:spPr/>
        <p:txBody>
          <a:bodyPr/>
          <a:lstStyle>
            <a:lvl1pPr>
              <a:defRPr/>
            </a:lvl1pPr>
          </a:lstStyle>
          <a:p>
            <a:fld id="{0C4D27AD-4E8C-44E5-8881-106B006CFA4A}" type="slidenum">
              <a:rPr lang="el-GR" altLang="el-GR"/>
              <a:pPr/>
              <a:t>‹#›</a:t>
            </a:fld>
            <a:endParaRPr lang="el-GR" altLang="el-GR"/>
          </a:p>
        </p:txBody>
      </p:sp>
    </p:spTree>
    <p:extLst>
      <p:ext uri="{BB962C8B-B14F-4D97-AF65-F5344CB8AC3E}">
        <p14:creationId xmlns:p14="http://schemas.microsoft.com/office/powerpoint/2010/main" val="2545299618"/>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r>
              <a:rPr lang="el-GR" noProof="0"/>
              <a:t>Kλικ για επεξεργασία του τίτλου</a:t>
            </a:r>
            <a:endParaRPr lang="el-GR" noProof="0" dirty="0"/>
          </a:p>
        </p:txBody>
      </p:sp>
      <p:sp>
        <p:nvSpPr>
          <p:cNvPr id="3" name="Θέση περιεχομένου 2"/>
          <p:cNvSpPr>
            <a:spLocks noGrp="1"/>
          </p:cNvSpPr>
          <p:nvPr>
            <p:ph idx="1"/>
          </p:nvPr>
        </p:nvSpPr>
        <p:spPr/>
        <p:txBody>
          <a:bodyPr rtlCol="0"/>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4" name="Θέση υποσέλιδου 4">
            <a:extLst>
              <a:ext uri="{FF2B5EF4-FFF2-40B4-BE49-F238E27FC236}">
                <a16:creationId xmlns:a16="http://schemas.microsoft.com/office/drawing/2014/main" id="{FE2C15DE-4298-42D7-A15D-CFB3E4D6D968}"/>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5" name="Θέση ημερομηνίας 3">
            <a:extLst>
              <a:ext uri="{FF2B5EF4-FFF2-40B4-BE49-F238E27FC236}">
                <a16:creationId xmlns:a16="http://schemas.microsoft.com/office/drawing/2014/main" id="{3A10305F-CEED-4DF0-A5EF-0A9AAC01AB75}"/>
              </a:ext>
            </a:extLst>
          </p:cNvPr>
          <p:cNvSpPr>
            <a:spLocks noGrp="1"/>
          </p:cNvSpPr>
          <p:nvPr>
            <p:ph type="dt" sz="half" idx="11"/>
          </p:nvPr>
        </p:nvSpPr>
        <p:spPr/>
        <p:txBody>
          <a:bodyPr/>
          <a:lstStyle>
            <a:lvl1pPr>
              <a:defRPr/>
            </a:lvl1pPr>
          </a:lstStyle>
          <a:p>
            <a:pPr>
              <a:defRPr/>
            </a:pPr>
            <a:fld id="{A6D32F01-0467-4923-B79B-773403FF2991}" type="datetime1">
              <a:rPr lang="el-GR"/>
              <a:pPr>
                <a:defRPr/>
              </a:pPr>
              <a:t>22/12/2019</a:t>
            </a:fld>
            <a:endParaRPr lang="el-GR" dirty="0"/>
          </a:p>
        </p:txBody>
      </p:sp>
      <p:sp>
        <p:nvSpPr>
          <p:cNvPr id="6" name="Θέση αριθμού διαφάνειας 5">
            <a:extLst>
              <a:ext uri="{FF2B5EF4-FFF2-40B4-BE49-F238E27FC236}">
                <a16:creationId xmlns:a16="http://schemas.microsoft.com/office/drawing/2014/main" id="{80DF0BD7-7092-4EEB-A5A9-85581B392CF9}"/>
              </a:ext>
            </a:extLst>
          </p:cNvPr>
          <p:cNvSpPr>
            <a:spLocks noGrp="1"/>
          </p:cNvSpPr>
          <p:nvPr>
            <p:ph type="sldNum" sz="quarter" idx="12"/>
          </p:nvPr>
        </p:nvSpPr>
        <p:spPr/>
        <p:txBody>
          <a:bodyPr/>
          <a:lstStyle>
            <a:lvl1pPr>
              <a:defRPr/>
            </a:lvl1pPr>
          </a:lstStyle>
          <a:p>
            <a:fld id="{66574DED-C7AF-41DD-8577-BA28F480A91D}" type="slidenum">
              <a:rPr lang="el-GR" altLang="el-GR"/>
              <a:pPr/>
              <a:t>‹#›</a:t>
            </a:fld>
            <a:endParaRPr lang="el-GR" altLang="el-GR"/>
          </a:p>
        </p:txBody>
      </p:sp>
    </p:spTree>
    <p:extLst>
      <p:ext uri="{BB962C8B-B14F-4D97-AF65-F5344CB8AC3E}">
        <p14:creationId xmlns:p14="http://schemas.microsoft.com/office/powerpoint/2010/main" val="3723409940"/>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4" name="Ορθογώνιο 6">
            <a:extLst>
              <a:ext uri="{FF2B5EF4-FFF2-40B4-BE49-F238E27FC236}">
                <a16:creationId xmlns:a16="http://schemas.microsoft.com/office/drawing/2014/main" id="{3E47829E-201D-4029-B0DD-4DC1AB3A2617}"/>
              </a:ext>
            </a:extLst>
          </p:cNvPr>
          <p:cNvSpPr/>
          <p:nvPr/>
        </p:nvSpPr>
        <p:spPr>
          <a:xfrm>
            <a:off x="0" y="274638"/>
            <a:ext cx="12192000" cy="63087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2" name="Τίτλος 1"/>
          <p:cNvSpPr>
            <a:spLocks noGrp="1"/>
          </p:cNvSpPr>
          <p:nvPr>
            <p:ph type="title"/>
          </p:nvPr>
        </p:nvSpPr>
        <p:spPr>
          <a:xfrm>
            <a:off x="1295400" y="2130552"/>
            <a:ext cx="9601200" cy="2359152"/>
          </a:xfrm>
        </p:spPr>
        <p:txBody>
          <a:bodyPr rtlCol="0">
            <a:normAutofit/>
          </a:bodyPr>
          <a:lstStyle>
            <a:lvl1pPr algn="ctr">
              <a:defRPr sz="5400" b="0" baseline="0">
                <a:solidFill>
                  <a:schemeClr val="bg1">
                    <a:lumMod val="75000"/>
                  </a:schemeClr>
                </a:solidFill>
              </a:defRPr>
            </a:lvl1pPr>
          </a:lstStyle>
          <a:p>
            <a:r>
              <a:rPr lang="el-GR" noProof="0"/>
              <a:t>Kλικ για επεξεργασία του τίτλου</a:t>
            </a:r>
            <a:endParaRPr lang="el-GR" noProof="0" dirty="0"/>
          </a:p>
        </p:txBody>
      </p:sp>
      <p:sp>
        <p:nvSpPr>
          <p:cNvPr id="3" name="Θέση κειμένου 2"/>
          <p:cNvSpPr>
            <a:spLocks noGrp="1"/>
          </p:cNvSpPr>
          <p:nvPr>
            <p:ph type="body" idx="1"/>
          </p:nvPr>
        </p:nvSpPr>
        <p:spPr>
          <a:xfrm>
            <a:off x="1295400" y="4572000"/>
            <a:ext cx="9601200" cy="841248"/>
          </a:xfrm>
        </p:spPr>
        <p:txBody>
          <a:bodyPr rtlCol="0"/>
          <a:lstStyle>
            <a:lvl1pPr marL="0" indent="0" algn="ctr">
              <a:spcBef>
                <a:spcPts val="0"/>
              </a:spcBef>
              <a:buNone/>
              <a:defRPr sz="2000" cap="all" baseline="0">
                <a:solidFill>
                  <a:schemeClr val="bg1">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5" name="Θέση υποσέλιδου 4">
            <a:extLst>
              <a:ext uri="{FF2B5EF4-FFF2-40B4-BE49-F238E27FC236}">
                <a16:creationId xmlns:a16="http://schemas.microsoft.com/office/drawing/2014/main" id="{830B6675-DEB0-4EFA-B4CE-FA8FC362321B}"/>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6" name="Θέση ημερομηνίας 3">
            <a:extLst>
              <a:ext uri="{FF2B5EF4-FFF2-40B4-BE49-F238E27FC236}">
                <a16:creationId xmlns:a16="http://schemas.microsoft.com/office/drawing/2014/main" id="{FF0EB77C-A38E-4889-B176-DE9982E3DCAC}"/>
              </a:ext>
            </a:extLst>
          </p:cNvPr>
          <p:cNvSpPr>
            <a:spLocks noGrp="1"/>
          </p:cNvSpPr>
          <p:nvPr>
            <p:ph type="dt" sz="half" idx="11"/>
          </p:nvPr>
        </p:nvSpPr>
        <p:spPr/>
        <p:txBody>
          <a:bodyPr/>
          <a:lstStyle>
            <a:lvl1pPr>
              <a:defRPr/>
            </a:lvl1pPr>
          </a:lstStyle>
          <a:p>
            <a:pPr>
              <a:defRPr/>
            </a:pPr>
            <a:fld id="{D552486C-47A3-4538-9AE8-00129DCD0542}" type="datetime1">
              <a:rPr lang="el-GR"/>
              <a:pPr>
                <a:defRPr/>
              </a:pPr>
              <a:t>22/12/2019</a:t>
            </a:fld>
            <a:endParaRPr lang="el-GR" dirty="0"/>
          </a:p>
        </p:txBody>
      </p:sp>
      <p:sp>
        <p:nvSpPr>
          <p:cNvPr id="7" name="Θέση αριθμού διαφάνειας 5">
            <a:extLst>
              <a:ext uri="{FF2B5EF4-FFF2-40B4-BE49-F238E27FC236}">
                <a16:creationId xmlns:a16="http://schemas.microsoft.com/office/drawing/2014/main" id="{0BF60D78-7FCE-45B7-ABE2-FEC9B5E6CE66}"/>
              </a:ext>
            </a:extLst>
          </p:cNvPr>
          <p:cNvSpPr>
            <a:spLocks noGrp="1"/>
          </p:cNvSpPr>
          <p:nvPr>
            <p:ph type="sldNum" sz="quarter" idx="12"/>
          </p:nvPr>
        </p:nvSpPr>
        <p:spPr/>
        <p:txBody>
          <a:bodyPr/>
          <a:lstStyle>
            <a:lvl1pPr>
              <a:defRPr/>
            </a:lvl1pPr>
          </a:lstStyle>
          <a:p>
            <a:fld id="{0898C5F9-595B-4268-BFC7-0A62F8A1D13A}" type="slidenum">
              <a:rPr lang="el-GR" altLang="el-GR"/>
              <a:pPr/>
              <a:t>‹#›</a:t>
            </a:fld>
            <a:endParaRPr lang="el-GR" altLang="el-GR"/>
          </a:p>
        </p:txBody>
      </p:sp>
    </p:spTree>
    <p:extLst>
      <p:ext uri="{BB962C8B-B14F-4D97-AF65-F5344CB8AC3E}">
        <p14:creationId xmlns:p14="http://schemas.microsoft.com/office/powerpoint/2010/main" val="3512098786"/>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rtl="0">
              <a:defRPr/>
            </a:lvl1pPr>
          </a:lstStyle>
          <a:p>
            <a:r>
              <a:rPr lang="el-GR" noProof="0"/>
              <a:t>Kλικ για επεξεργασία του τίτλου</a:t>
            </a:r>
            <a:endParaRPr lang="el-GR" noProof="0" dirty="0"/>
          </a:p>
        </p:txBody>
      </p:sp>
      <p:sp>
        <p:nvSpPr>
          <p:cNvPr id="3" name="Θέση περιεχομένου 2"/>
          <p:cNvSpPr>
            <a:spLocks noGrp="1"/>
          </p:cNvSpPr>
          <p:nvPr>
            <p:ph sz="half" idx="1"/>
          </p:nvPr>
        </p:nvSpPr>
        <p:spPr>
          <a:xfrm>
            <a:off x="1341120" y="1901952"/>
            <a:ext cx="4572000" cy="4123944"/>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4" name="Θέση περιεχομένου 3"/>
          <p:cNvSpPr>
            <a:spLocks noGrp="1"/>
          </p:cNvSpPr>
          <p:nvPr>
            <p:ph sz="half" idx="2"/>
          </p:nvPr>
        </p:nvSpPr>
        <p:spPr>
          <a:xfrm>
            <a:off x="6278880" y="1901952"/>
            <a:ext cx="4572000" cy="4123944"/>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5" name="Θέση υποσέλιδου 4">
            <a:extLst>
              <a:ext uri="{FF2B5EF4-FFF2-40B4-BE49-F238E27FC236}">
                <a16:creationId xmlns:a16="http://schemas.microsoft.com/office/drawing/2014/main" id="{8E8D1706-BF76-48FD-8AC1-30F55E8BFAA3}"/>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6" name="Θέση ημερομηνίας 3">
            <a:extLst>
              <a:ext uri="{FF2B5EF4-FFF2-40B4-BE49-F238E27FC236}">
                <a16:creationId xmlns:a16="http://schemas.microsoft.com/office/drawing/2014/main" id="{86A8D223-B36F-498A-91E5-6DCA96714222}"/>
              </a:ext>
            </a:extLst>
          </p:cNvPr>
          <p:cNvSpPr>
            <a:spLocks noGrp="1"/>
          </p:cNvSpPr>
          <p:nvPr>
            <p:ph type="dt" sz="half" idx="11"/>
          </p:nvPr>
        </p:nvSpPr>
        <p:spPr/>
        <p:txBody>
          <a:bodyPr/>
          <a:lstStyle>
            <a:lvl1pPr>
              <a:defRPr/>
            </a:lvl1pPr>
          </a:lstStyle>
          <a:p>
            <a:pPr>
              <a:defRPr/>
            </a:pPr>
            <a:fld id="{B615071E-56B2-4A13-990A-BEB0A84BAA6E}" type="datetime1">
              <a:rPr lang="el-GR"/>
              <a:pPr>
                <a:defRPr/>
              </a:pPr>
              <a:t>22/12/2019</a:t>
            </a:fld>
            <a:endParaRPr lang="el-GR" dirty="0"/>
          </a:p>
        </p:txBody>
      </p:sp>
      <p:sp>
        <p:nvSpPr>
          <p:cNvPr id="7" name="Θέση αριθμού διαφάνειας 5">
            <a:extLst>
              <a:ext uri="{FF2B5EF4-FFF2-40B4-BE49-F238E27FC236}">
                <a16:creationId xmlns:a16="http://schemas.microsoft.com/office/drawing/2014/main" id="{32EAB3A0-8602-473A-BB89-BF518A37FAEB}"/>
              </a:ext>
            </a:extLst>
          </p:cNvPr>
          <p:cNvSpPr>
            <a:spLocks noGrp="1"/>
          </p:cNvSpPr>
          <p:nvPr>
            <p:ph type="sldNum" sz="quarter" idx="12"/>
          </p:nvPr>
        </p:nvSpPr>
        <p:spPr/>
        <p:txBody>
          <a:bodyPr/>
          <a:lstStyle>
            <a:lvl1pPr>
              <a:defRPr/>
            </a:lvl1pPr>
          </a:lstStyle>
          <a:p>
            <a:fld id="{7DDF67E0-1E8A-4CD0-8D31-D58D5CA41361}" type="slidenum">
              <a:rPr lang="el-GR" altLang="el-GR"/>
              <a:pPr/>
              <a:t>‹#›</a:t>
            </a:fld>
            <a:endParaRPr lang="el-GR" altLang="el-GR"/>
          </a:p>
        </p:txBody>
      </p:sp>
    </p:spTree>
    <p:extLst>
      <p:ext uri="{BB962C8B-B14F-4D97-AF65-F5344CB8AC3E}">
        <p14:creationId xmlns:p14="http://schemas.microsoft.com/office/powerpoint/2010/main" val="123475035"/>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rtl="0">
              <a:defRPr/>
            </a:lvl1pPr>
          </a:lstStyle>
          <a:p>
            <a:r>
              <a:rPr lang="el-GR" noProof="0"/>
              <a:t>Kλικ για επεξεργασία του τίτλου</a:t>
            </a:r>
            <a:endParaRPr lang="el-GR" noProof="0" dirty="0"/>
          </a:p>
        </p:txBody>
      </p:sp>
      <p:sp>
        <p:nvSpPr>
          <p:cNvPr id="3" name="Θέση κειμένου 2"/>
          <p:cNvSpPr>
            <a:spLocks noGrp="1"/>
          </p:cNvSpPr>
          <p:nvPr>
            <p:ph type="body" idx="1"/>
          </p:nvPr>
        </p:nvSpPr>
        <p:spPr>
          <a:xfrm>
            <a:off x="1341120" y="1837464"/>
            <a:ext cx="4572000" cy="766588"/>
          </a:xfrm>
        </p:spPr>
        <p:txBody>
          <a:bodyPr rtlCol="0"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Θέση περιεχομένου 3"/>
          <p:cNvSpPr>
            <a:spLocks noGrp="1"/>
          </p:cNvSpPr>
          <p:nvPr>
            <p:ph sz="half" idx="2"/>
          </p:nvPr>
        </p:nvSpPr>
        <p:spPr>
          <a:xfrm>
            <a:off x="1341120" y="2740732"/>
            <a:ext cx="4572000" cy="3288847"/>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5" name="Θέση κειμένου 4"/>
          <p:cNvSpPr>
            <a:spLocks noGrp="1"/>
          </p:cNvSpPr>
          <p:nvPr>
            <p:ph type="body" sz="quarter" idx="3"/>
          </p:nvPr>
        </p:nvSpPr>
        <p:spPr>
          <a:xfrm>
            <a:off x="6278880" y="1837464"/>
            <a:ext cx="4572000" cy="766588"/>
          </a:xfrm>
        </p:spPr>
        <p:txBody>
          <a:bodyPr rtlCol="0"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Θέση περιεχομένου 5"/>
          <p:cNvSpPr>
            <a:spLocks noGrp="1"/>
          </p:cNvSpPr>
          <p:nvPr>
            <p:ph sz="quarter" idx="4"/>
          </p:nvPr>
        </p:nvSpPr>
        <p:spPr>
          <a:xfrm>
            <a:off x="6278880" y="2740732"/>
            <a:ext cx="4572000" cy="3288847"/>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7" name="Θέση υποσέλιδου 4">
            <a:extLst>
              <a:ext uri="{FF2B5EF4-FFF2-40B4-BE49-F238E27FC236}">
                <a16:creationId xmlns:a16="http://schemas.microsoft.com/office/drawing/2014/main" id="{AA661210-A3DF-4FE6-9125-B02D06B466F1}"/>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8" name="Θέση ημερομηνίας 3">
            <a:extLst>
              <a:ext uri="{FF2B5EF4-FFF2-40B4-BE49-F238E27FC236}">
                <a16:creationId xmlns:a16="http://schemas.microsoft.com/office/drawing/2014/main" id="{2C7828D4-1126-48E6-9418-E78ABFAA63C6}"/>
              </a:ext>
            </a:extLst>
          </p:cNvPr>
          <p:cNvSpPr>
            <a:spLocks noGrp="1"/>
          </p:cNvSpPr>
          <p:nvPr>
            <p:ph type="dt" sz="half" idx="11"/>
          </p:nvPr>
        </p:nvSpPr>
        <p:spPr/>
        <p:txBody>
          <a:bodyPr/>
          <a:lstStyle>
            <a:lvl1pPr>
              <a:defRPr/>
            </a:lvl1pPr>
          </a:lstStyle>
          <a:p>
            <a:pPr>
              <a:defRPr/>
            </a:pPr>
            <a:fld id="{AF0B71DA-8F08-444A-820D-708D84A5196E}" type="datetime1">
              <a:rPr lang="el-GR"/>
              <a:pPr>
                <a:defRPr/>
              </a:pPr>
              <a:t>22/12/2019</a:t>
            </a:fld>
            <a:endParaRPr lang="el-GR" dirty="0"/>
          </a:p>
        </p:txBody>
      </p:sp>
      <p:sp>
        <p:nvSpPr>
          <p:cNvPr id="9" name="Θέση αριθμού διαφάνειας 5">
            <a:extLst>
              <a:ext uri="{FF2B5EF4-FFF2-40B4-BE49-F238E27FC236}">
                <a16:creationId xmlns:a16="http://schemas.microsoft.com/office/drawing/2014/main" id="{7CF8ACFA-AC07-455E-9F5C-043BDDE7B2BC}"/>
              </a:ext>
            </a:extLst>
          </p:cNvPr>
          <p:cNvSpPr>
            <a:spLocks noGrp="1"/>
          </p:cNvSpPr>
          <p:nvPr>
            <p:ph type="sldNum" sz="quarter" idx="12"/>
          </p:nvPr>
        </p:nvSpPr>
        <p:spPr/>
        <p:txBody>
          <a:bodyPr/>
          <a:lstStyle>
            <a:lvl1pPr>
              <a:defRPr/>
            </a:lvl1pPr>
          </a:lstStyle>
          <a:p>
            <a:fld id="{6434245C-97A3-47EB-AA8D-916C8B0993EF}" type="slidenum">
              <a:rPr lang="el-GR" altLang="el-GR"/>
              <a:pPr/>
              <a:t>‹#›</a:t>
            </a:fld>
            <a:endParaRPr lang="el-GR" altLang="el-GR"/>
          </a:p>
        </p:txBody>
      </p:sp>
    </p:spTree>
    <p:extLst>
      <p:ext uri="{BB962C8B-B14F-4D97-AF65-F5344CB8AC3E}">
        <p14:creationId xmlns:p14="http://schemas.microsoft.com/office/powerpoint/2010/main" val="758251530"/>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rtl="0">
              <a:defRPr/>
            </a:lvl1pPr>
          </a:lstStyle>
          <a:p>
            <a:r>
              <a:rPr lang="el-GR" noProof="0"/>
              <a:t>Kλικ για επεξεργασία του τίτλου</a:t>
            </a:r>
            <a:endParaRPr lang="el-GR" noProof="0" dirty="0"/>
          </a:p>
        </p:txBody>
      </p:sp>
      <p:sp>
        <p:nvSpPr>
          <p:cNvPr id="3" name="Θέση υποσέλιδου 4">
            <a:extLst>
              <a:ext uri="{FF2B5EF4-FFF2-40B4-BE49-F238E27FC236}">
                <a16:creationId xmlns:a16="http://schemas.microsoft.com/office/drawing/2014/main" id="{04561BC5-954B-4A4E-8364-F62468BDD71A}"/>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4" name="Θέση ημερομηνίας 3">
            <a:extLst>
              <a:ext uri="{FF2B5EF4-FFF2-40B4-BE49-F238E27FC236}">
                <a16:creationId xmlns:a16="http://schemas.microsoft.com/office/drawing/2014/main" id="{D3724529-CBD3-40AB-AFE2-912BF43D34D2}"/>
              </a:ext>
            </a:extLst>
          </p:cNvPr>
          <p:cNvSpPr>
            <a:spLocks noGrp="1"/>
          </p:cNvSpPr>
          <p:nvPr>
            <p:ph type="dt" sz="half" idx="11"/>
          </p:nvPr>
        </p:nvSpPr>
        <p:spPr/>
        <p:txBody>
          <a:bodyPr/>
          <a:lstStyle>
            <a:lvl1pPr>
              <a:defRPr/>
            </a:lvl1pPr>
          </a:lstStyle>
          <a:p>
            <a:pPr>
              <a:defRPr/>
            </a:pPr>
            <a:fld id="{DFBA2E1B-19B2-4353-946E-EF5DF3FA07A7}" type="datetime1">
              <a:rPr lang="el-GR"/>
              <a:pPr>
                <a:defRPr/>
              </a:pPr>
              <a:t>22/12/2019</a:t>
            </a:fld>
            <a:endParaRPr lang="el-GR" dirty="0"/>
          </a:p>
        </p:txBody>
      </p:sp>
      <p:sp>
        <p:nvSpPr>
          <p:cNvPr id="5" name="Θέση αριθμού διαφάνειας 5">
            <a:extLst>
              <a:ext uri="{FF2B5EF4-FFF2-40B4-BE49-F238E27FC236}">
                <a16:creationId xmlns:a16="http://schemas.microsoft.com/office/drawing/2014/main" id="{F1400B4B-46F6-4A35-ABEE-6CF63488B748}"/>
              </a:ext>
            </a:extLst>
          </p:cNvPr>
          <p:cNvSpPr>
            <a:spLocks noGrp="1"/>
          </p:cNvSpPr>
          <p:nvPr>
            <p:ph type="sldNum" sz="quarter" idx="12"/>
          </p:nvPr>
        </p:nvSpPr>
        <p:spPr/>
        <p:txBody>
          <a:bodyPr/>
          <a:lstStyle>
            <a:lvl1pPr>
              <a:defRPr/>
            </a:lvl1pPr>
          </a:lstStyle>
          <a:p>
            <a:fld id="{3B3FB229-ED34-4FAB-B8D9-9D66FC829986}" type="slidenum">
              <a:rPr lang="el-GR" altLang="el-GR"/>
              <a:pPr/>
              <a:t>‹#›</a:t>
            </a:fld>
            <a:endParaRPr lang="el-GR" altLang="el-GR"/>
          </a:p>
        </p:txBody>
      </p:sp>
    </p:spTree>
    <p:extLst>
      <p:ext uri="{BB962C8B-B14F-4D97-AF65-F5344CB8AC3E}">
        <p14:creationId xmlns:p14="http://schemas.microsoft.com/office/powerpoint/2010/main" val="2733346840"/>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Ορθογώνιο 4">
            <a:extLst>
              <a:ext uri="{FF2B5EF4-FFF2-40B4-BE49-F238E27FC236}">
                <a16:creationId xmlns:a16="http://schemas.microsoft.com/office/drawing/2014/main" id="{F9F59865-37B0-4B04-8274-6D8AACF6F3AB}"/>
              </a:ext>
            </a:extLst>
          </p:cNvPr>
          <p:cNvSpPr/>
          <p:nvPr/>
        </p:nvSpPr>
        <p:spPr>
          <a:xfrm>
            <a:off x="0" y="0"/>
            <a:ext cx="12188825" cy="27463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Θέση υποσέλιδου 2">
            <a:extLst>
              <a:ext uri="{FF2B5EF4-FFF2-40B4-BE49-F238E27FC236}">
                <a16:creationId xmlns:a16="http://schemas.microsoft.com/office/drawing/2014/main" id="{C91A3E59-7BA4-40BC-BB90-4EAAE661E5B9}"/>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4" name="Θέση ημερομηνίας 1">
            <a:extLst>
              <a:ext uri="{FF2B5EF4-FFF2-40B4-BE49-F238E27FC236}">
                <a16:creationId xmlns:a16="http://schemas.microsoft.com/office/drawing/2014/main" id="{2158541A-E486-46C1-BCF3-EAA1B08A4C72}"/>
              </a:ext>
            </a:extLst>
          </p:cNvPr>
          <p:cNvSpPr>
            <a:spLocks noGrp="1"/>
          </p:cNvSpPr>
          <p:nvPr>
            <p:ph type="dt" sz="half" idx="11"/>
          </p:nvPr>
        </p:nvSpPr>
        <p:spPr/>
        <p:txBody>
          <a:bodyPr/>
          <a:lstStyle>
            <a:lvl1pPr>
              <a:defRPr/>
            </a:lvl1pPr>
          </a:lstStyle>
          <a:p>
            <a:pPr>
              <a:defRPr/>
            </a:pPr>
            <a:fld id="{11C28826-A966-4ED3-80D0-245209571980}" type="datetime1">
              <a:rPr lang="el-GR"/>
              <a:pPr>
                <a:defRPr/>
              </a:pPr>
              <a:t>22/12/2019</a:t>
            </a:fld>
            <a:endParaRPr lang="el-GR" dirty="0"/>
          </a:p>
        </p:txBody>
      </p:sp>
      <p:sp>
        <p:nvSpPr>
          <p:cNvPr id="5" name="Θέση αριθμού διαφάνειας 3">
            <a:extLst>
              <a:ext uri="{FF2B5EF4-FFF2-40B4-BE49-F238E27FC236}">
                <a16:creationId xmlns:a16="http://schemas.microsoft.com/office/drawing/2014/main" id="{600F5128-50DA-4DD6-8A43-1E9350E57D60}"/>
              </a:ext>
            </a:extLst>
          </p:cNvPr>
          <p:cNvSpPr>
            <a:spLocks noGrp="1"/>
          </p:cNvSpPr>
          <p:nvPr>
            <p:ph type="sldNum" sz="quarter" idx="12"/>
          </p:nvPr>
        </p:nvSpPr>
        <p:spPr/>
        <p:txBody>
          <a:bodyPr/>
          <a:lstStyle>
            <a:lvl1pPr>
              <a:defRPr/>
            </a:lvl1pPr>
          </a:lstStyle>
          <a:p>
            <a:fld id="{765428D8-B43C-4795-BD05-1CEB6C470921}" type="slidenum">
              <a:rPr lang="el-GR" altLang="el-GR"/>
              <a:pPr/>
              <a:t>‹#›</a:t>
            </a:fld>
            <a:endParaRPr lang="el-GR" altLang="el-GR"/>
          </a:p>
        </p:txBody>
      </p:sp>
    </p:spTree>
    <p:extLst>
      <p:ext uri="{BB962C8B-B14F-4D97-AF65-F5344CB8AC3E}">
        <p14:creationId xmlns:p14="http://schemas.microsoft.com/office/powerpoint/2010/main" val="574137139"/>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7470648" y="2350008"/>
            <a:ext cx="4206240" cy="1993392"/>
          </a:xfrm>
        </p:spPr>
        <p:txBody>
          <a:bodyPr rtlCol="0">
            <a:normAutofit/>
          </a:bodyPr>
          <a:lstStyle>
            <a:lvl1pPr>
              <a:defRPr sz="3400" b="0"/>
            </a:lvl1pPr>
          </a:lstStyle>
          <a:p>
            <a:r>
              <a:rPr lang="el-GR" noProof="0"/>
              <a:t>Kλικ για επεξεργασία του τίτλου</a:t>
            </a:r>
            <a:endParaRPr lang="el-GR" noProof="0" dirty="0"/>
          </a:p>
        </p:txBody>
      </p:sp>
      <p:sp>
        <p:nvSpPr>
          <p:cNvPr id="3" name="Θέση περιεχομένου 2"/>
          <p:cNvSpPr>
            <a:spLocks noGrp="1"/>
          </p:cNvSpPr>
          <p:nvPr>
            <p:ph idx="1"/>
          </p:nvPr>
        </p:nvSpPr>
        <p:spPr>
          <a:xfrm>
            <a:off x="457200" y="758952"/>
            <a:ext cx="6629400" cy="5330952"/>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4" name="Θέση κειμένου 3"/>
          <p:cNvSpPr>
            <a:spLocks noGrp="1"/>
          </p:cNvSpPr>
          <p:nvPr>
            <p:ph type="body" sz="half" idx="2"/>
          </p:nvPr>
        </p:nvSpPr>
        <p:spPr>
          <a:xfrm>
            <a:off x="7470648" y="4361688"/>
            <a:ext cx="4206240" cy="1728216"/>
          </a:xfrm>
        </p:spPr>
        <p:txBody>
          <a:bodyPr rtlCol="0">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Θέση υποσέλιδου 4">
            <a:extLst>
              <a:ext uri="{FF2B5EF4-FFF2-40B4-BE49-F238E27FC236}">
                <a16:creationId xmlns:a16="http://schemas.microsoft.com/office/drawing/2014/main" id="{8973C3A9-6F5D-4B15-ACA2-89BE0FBE239B}"/>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6" name="Θέση ημερομηνίας 3">
            <a:extLst>
              <a:ext uri="{FF2B5EF4-FFF2-40B4-BE49-F238E27FC236}">
                <a16:creationId xmlns:a16="http://schemas.microsoft.com/office/drawing/2014/main" id="{650A9334-EB07-448F-9872-55D89868E954}"/>
              </a:ext>
            </a:extLst>
          </p:cNvPr>
          <p:cNvSpPr>
            <a:spLocks noGrp="1"/>
          </p:cNvSpPr>
          <p:nvPr>
            <p:ph type="dt" sz="half" idx="11"/>
          </p:nvPr>
        </p:nvSpPr>
        <p:spPr/>
        <p:txBody>
          <a:bodyPr/>
          <a:lstStyle>
            <a:lvl1pPr>
              <a:defRPr/>
            </a:lvl1pPr>
          </a:lstStyle>
          <a:p>
            <a:pPr>
              <a:defRPr/>
            </a:pPr>
            <a:fld id="{D55B368E-8803-41AE-9CD9-2B74FF880C10}" type="datetime1">
              <a:rPr lang="el-GR"/>
              <a:pPr>
                <a:defRPr/>
              </a:pPr>
              <a:t>22/12/2019</a:t>
            </a:fld>
            <a:endParaRPr lang="el-GR" dirty="0"/>
          </a:p>
        </p:txBody>
      </p:sp>
      <p:sp>
        <p:nvSpPr>
          <p:cNvPr id="7" name="Θέση αριθμού διαφάνειας 5">
            <a:extLst>
              <a:ext uri="{FF2B5EF4-FFF2-40B4-BE49-F238E27FC236}">
                <a16:creationId xmlns:a16="http://schemas.microsoft.com/office/drawing/2014/main" id="{820832B6-6F19-41DB-B60E-3C78A1CC2020}"/>
              </a:ext>
            </a:extLst>
          </p:cNvPr>
          <p:cNvSpPr>
            <a:spLocks noGrp="1"/>
          </p:cNvSpPr>
          <p:nvPr>
            <p:ph type="sldNum" sz="quarter" idx="12"/>
          </p:nvPr>
        </p:nvSpPr>
        <p:spPr/>
        <p:txBody>
          <a:bodyPr/>
          <a:lstStyle>
            <a:lvl1pPr>
              <a:defRPr/>
            </a:lvl1pPr>
          </a:lstStyle>
          <a:p>
            <a:fld id="{E98193F9-E9E5-4549-80AC-3444A367EE8B}" type="slidenum">
              <a:rPr lang="el-GR" altLang="el-GR"/>
              <a:pPr/>
              <a:t>‹#›</a:t>
            </a:fld>
            <a:endParaRPr lang="el-GR" altLang="el-GR"/>
          </a:p>
        </p:txBody>
      </p:sp>
    </p:spTree>
    <p:extLst>
      <p:ext uri="{BB962C8B-B14F-4D97-AF65-F5344CB8AC3E}">
        <p14:creationId xmlns:p14="http://schemas.microsoft.com/office/powerpoint/2010/main" val="229541071"/>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7470648" y="2350008"/>
            <a:ext cx="4206240" cy="1993392"/>
          </a:xfrm>
        </p:spPr>
        <p:txBody>
          <a:bodyPr rtlCol="0">
            <a:normAutofit/>
          </a:bodyPr>
          <a:lstStyle>
            <a:lvl1pPr>
              <a:defRPr sz="3400" b="0"/>
            </a:lvl1pPr>
          </a:lstStyle>
          <a:p>
            <a:r>
              <a:rPr lang="el-GR" noProof="0"/>
              <a:t>Kλικ για επεξεργασία του τίτλου</a:t>
            </a:r>
            <a:endParaRPr lang="el-GR" noProof="0" dirty="0"/>
          </a:p>
        </p:txBody>
      </p:sp>
      <p:sp>
        <p:nvSpPr>
          <p:cNvPr id="3" name="Θέση εικόνας 2"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a:xfrm>
            <a:off x="301752" y="502920"/>
            <a:ext cx="6702552" cy="5843016"/>
          </a:xfrm>
          <a:solidFill>
            <a:schemeClr val="accent1">
              <a:lumMod val="40000"/>
              <a:lumOff val="60000"/>
            </a:schemeClr>
          </a:solidFill>
        </p:spPr>
        <p:txBody>
          <a:bodyPr rtlCol="0">
            <a:normAutofit/>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a:t>Κάντε κλικ στο εικονίδιο για να προσθέσετε μια εικόνα</a:t>
            </a:r>
            <a:endParaRPr lang="el-GR" noProof="0" dirty="0"/>
          </a:p>
        </p:txBody>
      </p:sp>
      <p:sp>
        <p:nvSpPr>
          <p:cNvPr id="4" name="Θέση κειμένου 3"/>
          <p:cNvSpPr>
            <a:spLocks noGrp="1"/>
          </p:cNvSpPr>
          <p:nvPr>
            <p:ph type="body" sz="half" idx="2"/>
          </p:nvPr>
        </p:nvSpPr>
        <p:spPr>
          <a:xfrm>
            <a:off x="7470648" y="4361688"/>
            <a:ext cx="4206240" cy="1728216"/>
          </a:xfrm>
        </p:spPr>
        <p:txBody>
          <a:bodyPr rtlCol="0">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Θέση υποσέλιδου 4">
            <a:extLst>
              <a:ext uri="{FF2B5EF4-FFF2-40B4-BE49-F238E27FC236}">
                <a16:creationId xmlns:a16="http://schemas.microsoft.com/office/drawing/2014/main" id="{34F8DCE8-2729-4CE3-A523-966D50BCCD88}"/>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6" name="Θέση ημερομηνίας 3">
            <a:extLst>
              <a:ext uri="{FF2B5EF4-FFF2-40B4-BE49-F238E27FC236}">
                <a16:creationId xmlns:a16="http://schemas.microsoft.com/office/drawing/2014/main" id="{1B969797-450F-4F9B-87F2-6AEA56FC8A32}"/>
              </a:ext>
            </a:extLst>
          </p:cNvPr>
          <p:cNvSpPr>
            <a:spLocks noGrp="1"/>
          </p:cNvSpPr>
          <p:nvPr>
            <p:ph type="dt" sz="half" idx="11"/>
          </p:nvPr>
        </p:nvSpPr>
        <p:spPr/>
        <p:txBody>
          <a:bodyPr/>
          <a:lstStyle>
            <a:lvl1pPr>
              <a:defRPr/>
            </a:lvl1pPr>
          </a:lstStyle>
          <a:p>
            <a:pPr>
              <a:defRPr/>
            </a:pPr>
            <a:fld id="{2A30CA4A-E3AA-4144-858D-ACF48A5A8A10}" type="datetime1">
              <a:rPr lang="el-GR"/>
              <a:pPr>
                <a:defRPr/>
              </a:pPr>
              <a:t>22/12/2019</a:t>
            </a:fld>
            <a:endParaRPr lang="el-GR" dirty="0"/>
          </a:p>
        </p:txBody>
      </p:sp>
      <p:sp>
        <p:nvSpPr>
          <p:cNvPr id="7" name="Θέση αριθμού διαφάνειας 5">
            <a:extLst>
              <a:ext uri="{FF2B5EF4-FFF2-40B4-BE49-F238E27FC236}">
                <a16:creationId xmlns:a16="http://schemas.microsoft.com/office/drawing/2014/main" id="{D8EC0CA9-A4DB-4323-9E7B-0AD36212EA02}"/>
              </a:ext>
            </a:extLst>
          </p:cNvPr>
          <p:cNvSpPr>
            <a:spLocks noGrp="1"/>
          </p:cNvSpPr>
          <p:nvPr>
            <p:ph type="sldNum" sz="quarter" idx="12"/>
          </p:nvPr>
        </p:nvSpPr>
        <p:spPr/>
        <p:txBody>
          <a:bodyPr/>
          <a:lstStyle>
            <a:lvl1pPr>
              <a:defRPr/>
            </a:lvl1pPr>
          </a:lstStyle>
          <a:p>
            <a:fld id="{74C671DF-B907-417E-917C-9C5B141412BC}" type="slidenum">
              <a:rPr lang="el-GR" altLang="el-GR"/>
              <a:pPr/>
              <a:t>‹#›</a:t>
            </a:fld>
            <a:endParaRPr lang="el-GR" altLang="el-GR"/>
          </a:p>
        </p:txBody>
      </p:sp>
    </p:spTree>
    <p:extLst>
      <p:ext uri="{BB962C8B-B14F-4D97-AF65-F5344CB8AC3E}">
        <p14:creationId xmlns:p14="http://schemas.microsoft.com/office/powerpoint/2010/main" val="31662896"/>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Ορθογώνιο 6">
            <a:extLst>
              <a:ext uri="{FF2B5EF4-FFF2-40B4-BE49-F238E27FC236}">
                <a16:creationId xmlns:a16="http://schemas.microsoft.com/office/drawing/2014/main" id="{60B0876E-DEFB-412F-A124-537BF32929CF}"/>
              </a:ext>
            </a:extLst>
          </p:cNvPr>
          <p:cNvSpPr/>
          <p:nvPr/>
        </p:nvSpPr>
        <p:spPr>
          <a:xfrm>
            <a:off x="0" y="6583363"/>
            <a:ext cx="12188825" cy="27463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1027" name="Θέση τίτλου 1">
            <a:extLst>
              <a:ext uri="{FF2B5EF4-FFF2-40B4-BE49-F238E27FC236}">
                <a16:creationId xmlns:a16="http://schemas.microsoft.com/office/drawing/2014/main" id="{FBE94AC6-CF21-4CE0-9EAF-AC3E940295EE}"/>
              </a:ext>
            </a:extLst>
          </p:cNvPr>
          <p:cNvSpPr>
            <a:spLocks noGrp="1"/>
          </p:cNvSpPr>
          <p:nvPr>
            <p:ph type="title"/>
          </p:nvPr>
        </p:nvSpPr>
        <p:spPr bwMode="auto">
          <a:xfrm>
            <a:off x="1341438" y="466725"/>
            <a:ext cx="9509125" cy="1233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l-GR" altLang="el-GR"/>
              <a:t>Κάντε κλικ για να επεξεργαστείτε το Στυλ κύριου τίτλου</a:t>
            </a:r>
          </a:p>
        </p:txBody>
      </p:sp>
      <p:sp>
        <p:nvSpPr>
          <p:cNvPr id="1028" name="Θέση κειμένου 2">
            <a:extLst>
              <a:ext uri="{FF2B5EF4-FFF2-40B4-BE49-F238E27FC236}">
                <a16:creationId xmlns:a16="http://schemas.microsoft.com/office/drawing/2014/main" id="{09139F8C-069E-48C7-B6AA-B3C5C2651CA4}"/>
              </a:ext>
            </a:extLst>
          </p:cNvPr>
          <p:cNvSpPr>
            <a:spLocks noGrp="1"/>
          </p:cNvSpPr>
          <p:nvPr>
            <p:ph type="body" idx="1"/>
          </p:nvPr>
        </p:nvSpPr>
        <p:spPr bwMode="auto">
          <a:xfrm>
            <a:off x="1341438" y="1901825"/>
            <a:ext cx="9509125" cy="412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Επεξεργασία στυλ υποδείγματος κειμένου</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5" name="Θέση υποσέλιδου 4">
            <a:extLst>
              <a:ext uri="{FF2B5EF4-FFF2-40B4-BE49-F238E27FC236}">
                <a16:creationId xmlns:a16="http://schemas.microsoft.com/office/drawing/2014/main" id="{11B01CE3-1692-49B1-92EA-42525522B562}"/>
              </a:ext>
            </a:extLst>
          </p:cNvPr>
          <p:cNvSpPr>
            <a:spLocks noGrp="1"/>
          </p:cNvSpPr>
          <p:nvPr>
            <p:ph type="ftr" sz="quarter" idx="3"/>
          </p:nvPr>
        </p:nvSpPr>
        <p:spPr>
          <a:xfrm>
            <a:off x="1341438" y="6602413"/>
            <a:ext cx="7159625" cy="236537"/>
          </a:xfrm>
          <a:prstGeom prst="rect">
            <a:avLst/>
          </a:prstGeom>
        </p:spPr>
        <p:txBody>
          <a:bodyPr vert="horz" lIns="91440" tIns="45720" rIns="91440" bIns="45720" rtlCol="0" anchor="ctr"/>
          <a:lstStyle>
            <a:lvl1pPr algn="l" fontAlgn="auto">
              <a:spcBef>
                <a:spcPts val="0"/>
              </a:spcBef>
              <a:spcAft>
                <a:spcPts val="0"/>
              </a:spcAft>
              <a:defRPr sz="1100" cap="all" baseline="0">
                <a:solidFill>
                  <a:schemeClr val="bg1">
                    <a:lumMod val="75000"/>
                  </a:schemeClr>
                </a:solidFill>
                <a:latin typeface="+mn-lt"/>
                <a:cs typeface="+mn-cs"/>
              </a:defRPr>
            </a:lvl1pPr>
          </a:lstStyle>
          <a:p>
            <a:pPr>
              <a:defRPr/>
            </a:pPr>
            <a:r>
              <a:rPr lang="el-GR"/>
              <a:t>Παναγιωτα Στρατη</a:t>
            </a:r>
          </a:p>
        </p:txBody>
      </p:sp>
      <p:sp>
        <p:nvSpPr>
          <p:cNvPr id="4" name="Θέση ημερομηνίας 3">
            <a:extLst>
              <a:ext uri="{FF2B5EF4-FFF2-40B4-BE49-F238E27FC236}">
                <a16:creationId xmlns:a16="http://schemas.microsoft.com/office/drawing/2014/main" id="{E429B38A-7DB3-4344-BA5E-39AB605872D6}"/>
              </a:ext>
            </a:extLst>
          </p:cNvPr>
          <p:cNvSpPr>
            <a:spLocks noGrp="1"/>
          </p:cNvSpPr>
          <p:nvPr>
            <p:ph type="dt" sz="half" idx="2"/>
          </p:nvPr>
        </p:nvSpPr>
        <p:spPr>
          <a:xfrm>
            <a:off x="8626475" y="6602413"/>
            <a:ext cx="1484313" cy="236537"/>
          </a:xfrm>
          <a:prstGeom prst="rect">
            <a:avLst/>
          </a:prstGeom>
        </p:spPr>
        <p:txBody>
          <a:bodyPr vert="horz" lIns="91440" tIns="45720" rIns="91440" bIns="45720" rtlCol="0" anchor="ctr"/>
          <a:lstStyle>
            <a:lvl1pPr algn="r" fontAlgn="auto">
              <a:lnSpc>
                <a:spcPct val="75000"/>
              </a:lnSpc>
              <a:spcBef>
                <a:spcPts val="0"/>
              </a:spcBef>
              <a:spcAft>
                <a:spcPts val="0"/>
              </a:spcAft>
              <a:defRPr sz="1100" baseline="0">
                <a:solidFill>
                  <a:schemeClr val="bg1">
                    <a:lumMod val="75000"/>
                  </a:schemeClr>
                </a:solidFill>
                <a:latin typeface="+mn-lt"/>
                <a:cs typeface="+mn-cs"/>
              </a:defRPr>
            </a:lvl1pPr>
          </a:lstStyle>
          <a:p>
            <a:pPr>
              <a:defRPr/>
            </a:pPr>
            <a:fld id="{C0731EBD-9092-44B8-BDC7-5FC74A207587}" type="datetime1">
              <a:rPr lang="el-GR"/>
              <a:pPr>
                <a:defRPr/>
              </a:pPr>
              <a:t>22/12/2019</a:t>
            </a:fld>
            <a:endParaRPr lang="el-GR" dirty="0"/>
          </a:p>
        </p:txBody>
      </p:sp>
      <p:sp>
        <p:nvSpPr>
          <p:cNvPr id="6" name="Θέση αριθμού διαφάνειας 5">
            <a:extLst>
              <a:ext uri="{FF2B5EF4-FFF2-40B4-BE49-F238E27FC236}">
                <a16:creationId xmlns:a16="http://schemas.microsoft.com/office/drawing/2014/main" id="{72A5AC82-EF75-460D-89C7-DA54D10602C3}"/>
              </a:ext>
            </a:extLst>
          </p:cNvPr>
          <p:cNvSpPr>
            <a:spLocks noGrp="1"/>
          </p:cNvSpPr>
          <p:nvPr>
            <p:ph type="sldNum" sz="quarter" idx="4"/>
          </p:nvPr>
        </p:nvSpPr>
        <p:spPr>
          <a:xfrm>
            <a:off x="10210800" y="6602413"/>
            <a:ext cx="639763" cy="236537"/>
          </a:xfrm>
          <a:prstGeom prst="rect">
            <a:avLst/>
          </a:prstGeom>
        </p:spPr>
        <p:txBody>
          <a:bodyPr vert="horz" wrap="square" lIns="91440" tIns="45720" rIns="91440" bIns="45720" numCol="1" anchor="ctr" anchorCtr="0" compatLnSpc="1">
            <a:prstTxWarp prst="textNoShape">
              <a:avLst/>
            </a:prstTxWarp>
          </a:bodyPr>
          <a:lstStyle>
            <a:lvl1pPr algn="r">
              <a:defRPr sz="1100">
                <a:solidFill>
                  <a:srgbClr val="282E2E"/>
                </a:solidFill>
                <a:latin typeface="Calibri" panose="020F0502020204030204" pitchFamily="34" charset="0"/>
              </a:defRPr>
            </a:lvl1pPr>
          </a:lstStyle>
          <a:p>
            <a:fld id="{59285A84-21F9-4F26-802D-B47B30A6D6BD}" type="slidenum">
              <a:rPr lang="el-GR" altLang="el-GR"/>
              <a:pPr/>
              <a:t>‹#›</a:t>
            </a:fld>
            <a:endParaRPr lang="el-GR" altLang="el-GR"/>
          </a:p>
        </p:txBody>
      </p:sp>
    </p:spTree>
  </p:cSld>
  <p:clrMap bg1="dk1" tx1="lt1" bg2="dk2" tx2="lt2" accent1="accent1" accent2="accent2" accent3="accent3" accent4="accent4" accent5="accent5" accent6="accent6" hlink="hlink" folHlink="folHlink"/>
  <p:sldLayoutIdLst>
    <p:sldLayoutId id="2147483826" r:id="rId1"/>
    <p:sldLayoutId id="2147483818" r:id="rId2"/>
    <p:sldLayoutId id="2147483827" r:id="rId3"/>
    <p:sldLayoutId id="2147483819" r:id="rId4"/>
    <p:sldLayoutId id="2147483820" r:id="rId5"/>
    <p:sldLayoutId id="2147483821" r:id="rId6"/>
    <p:sldLayoutId id="2147483828" r:id="rId7"/>
    <p:sldLayoutId id="2147483822" r:id="rId8"/>
    <p:sldLayoutId id="2147483823" r:id="rId9"/>
    <p:sldLayoutId id="2147483824" r:id="rId10"/>
    <p:sldLayoutId id="2147483825" r:id="rId11"/>
  </p:sldLayoutIdLst>
  <p:transition spd="med">
    <p:fade/>
  </p:transition>
  <p:hf hdr="0"/>
  <p:txStyles>
    <p:titleStyle>
      <a:lvl1pPr algn="l" rtl="0" eaLnBrk="0" fontAlgn="base" hangingPunct="0">
        <a:lnSpc>
          <a:spcPct val="90000"/>
        </a:lnSpc>
        <a:spcBef>
          <a:spcPct val="0"/>
        </a:spcBef>
        <a:spcAft>
          <a:spcPct val="0"/>
        </a:spcAft>
        <a:buFont typeface="Arial" panose="020B0604020202020204" pitchFamily="34" charset="0"/>
        <a:defRPr sz="3400" kern="1200">
          <a:solidFill>
            <a:schemeClr val="tx1"/>
          </a:solidFill>
          <a:latin typeface="+mj-lt"/>
          <a:ea typeface="+mj-ea"/>
          <a:cs typeface="+mj-cs"/>
        </a:defRPr>
      </a:lvl1pPr>
      <a:lvl2pPr algn="l" rtl="0" eaLnBrk="0" fontAlgn="base" hangingPunct="0">
        <a:lnSpc>
          <a:spcPct val="90000"/>
        </a:lnSpc>
        <a:spcBef>
          <a:spcPct val="0"/>
        </a:spcBef>
        <a:spcAft>
          <a:spcPct val="0"/>
        </a:spcAft>
        <a:buFont typeface="Arial" panose="020B0604020202020204" pitchFamily="34" charset="0"/>
        <a:defRPr sz="3400">
          <a:solidFill>
            <a:schemeClr val="tx1"/>
          </a:solidFill>
          <a:latin typeface="Calibri" pitchFamily="34" charset="0"/>
        </a:defRPr>
      </a:lvl2pPr>
      <a:lvl3pPr algn="l" rtl="0" eaLnBrk="0" fontAlgn="base" hangingPunct="0">
        <a:lnSpc>
          <a:spcPct val="90000"/>
        </a:lnSpc>
        <a:spcBef>
          <a:spcPct val="0"/>
        </a:spcBef>
        <a:spcAft>
          <a:spcPct val="0"/>
        </a:spcAft>
        <a:buFont typeface="Arial" panose="020B0604020202020204" pitchFamily="34" charset="0"/>
        <a:defRPr sz="3400">
          <a:solidFill>
            <a:schemeClr val="tx1"/>
          </a:solidFill>
          <a:latin typeface="Calibri" pitchFamily="34" charset="0"/>
        </a:defRPr>
      </a:lvl3pPr>
      <a:lvl4pPr algn="l" rtl="0" eaLnBrk="0" fontAlgn="base" hangingPunct="0">
        <a:lnSpc>
          <a:spcPct val="90000"/>
        </a:lnSpc>
        <a:spcBef>
          <a:spcPct val="0"/>
        </a:spcBef>
        <a:spcAft>
          <a:spcPct val="0"/>
        </a:spcAft>
        <a:buFont typeface="Arial" panose="020B0604020202020204" pitchFamily="34" charset="0"/>
        <a:defRPr sz="3400">
          <a:solidFill>
            <a:schemeClr val="tx1"/>
          </a:solidFill>
          <a:latin typeface="Calibri" pitchFamily="34" charset="0"/>
        </a:defRPr>
      </a:lvl4pPr>
      <a:lvl5pPr algn="l" rtl="0" eaLnBrk="0" fontAlgn="base" hangingPunct="0">
        <a:lnSpc>
          <a:spcPct val="90000"/>
        </a:lnSpc>
        <a:spcBef>
          <a:spcPct val="0"/>
        </a:spcBef>
        <a:spcAft>
          <a:spcPct val="0"/>
        </a:spcAft>
        <a:buFont typeface="Arial" panose="020B0604020202020204" pitchFamily="34" charset="0"/>
        <a:defRPr sz="3400">
          <a:solidFill>
            <a:schemeClr val="tx1"/>
          </a:solidFill>
          <a:latin typeface="Calibri" pitchFamily="34" charset="0"/>
        </a:defRPr>
      </a:lvl5pPr>
      <a:lvl6pPr marL="457200" algn="l" rtl="0" fontAlgn="base">
        <a:lnSpc>
          <a:spcPct val="90000"/>
        </a:lnSpc>
        <a:spcBef>
          <a:spcPct val="0"/>
        </a:spcBef>
        <a:spcAft>
          <a:spcPct val="0"/>
        </a:spcAft>
        <a:buFont typeface="Arial" charset="0"/>
        <a:defRPr sz="3400">
          <a:solidFill>
            <a:schemeClr val="tx1"/>
          </a:solidFill>
          <a:latin typeface="Calibri" pitchFamily="34" charset="0"/>
        </a:defRPr>
      </a:lvl6pPr>
      <a:lvl7pPr marL="914400" algn="l" rtl="0" fontAlgn="base">
        <a:lnSpc>
          <a:spcPct val="90000"/>
        </a:lnSpc>
        <a:spcBef>
          <a:spcPct val="0"/>
        </a:spcBef>
        <a:spcAft>
          <a:spcPct val="0"/>
        </a:spcAft>
        <a:buFont typeface="Arial" charset="0"/>
        <a:defRPr sz="3400">
          <a:solidFill>
            <a:schemeClr val="tx1"/>
          </a:solidFill>
          <a:latin typeface="Calibri" pitchFamily="34" charset="0"/>
        </a:defRPr>
      </a:lvl7pPr>
      <a:lvl8pPr marL="1371600" algn="l" rtl="0" fontAlgn="base">
        <a:lnSpc>
          <a:spcPct val="90000"/>
        </a:lnSpc>
        <a:spcBef>
          <a:spcPct val="0"/>
        </a:spcBef>
        <a:spcAft>
          <a:spcPct val="0"/>
        </a:spcAft>
        <a:buFont typeface="Arial" charset="0"/>
        <a:defRPr sz="3400">
          <a:solidFill>
            <a:schemeClr val="tx1"/>
          </a:solidFill>
          <a:latin typeface="Calibri" pitchFamily="34" charset="0"/>
        </a:defRPr>
      </a:lvl8pPr>
      <a:lvl9pPr marL="1828800" algn="l" rtl="0" fontAlgn="base">
        <a:lnSpc>
          <a:spcPct val="90000"/>
        </a:lnSpc>
        <a:spcBef>
          <a:spcPct val="0"/>
        </a:spcBef>
        <a:spcAft>
          <a:spcPct val="0"/>
        </a:spcAft>
        <a:buFont typeface="Arial" charset="0"/>
        <a:defRPr sz="3400">
          <a:solidFill>
            <a:schemeClr val="tx1"/>
          </a:solidFill>
          <a:latin typeface="Calibri" pitchFamily="34" charset="0"/>
        </a:defRPr>
      </a:lvl9pPr>
    </p:titleStyle>
    <p:bodyStyle>
      <a:lvl1pPr marL="273050" indent="-228600" algn="l" rtl="0" eaLnBrk="0" fontAlgn="base" hangingPunct="0">
        <a:lnSpc>
          <a:spcPct val="90000"/>
        </a:lnSpc>
        <a:spcBef>
          <a:spcPts val="1800"/>
        </a:spcBef>
        <a:spcAft>
          <a:spcPct val="0"/>
        </a:spcAft>
        <a:buSzPct val="80000"/>
        <a:buFont typeface="Arial" panose="020B0604020202020204" pitchFamily="34" charset="0"/>
        <a:buChar char="•"/>
        <a:defRPr sz="2000" kern="1200">
          <a:solidFill>
            <a:schemeClr val="tx1"/>
          </a:solidFill>
          <a:latin typeface="+mn-lt"/>
          <a:ea typeface="+mn-ea"/>
          <a:cs typeface="+mn-cs"/>
        </a:defRPr>
      </a:lvl1pPr>
      <a:lvl2pPr marL="593725" indent="-228600" algn="l" rtl="0" eaLnBrk="0" fontAlgn="base" hangingPunct="0">
        <a:lnSpc>
          <a:spcPct val="90000"/>
        </a:lnSpc>
        <a:spcBef>
          <a:spcPts val="1000"/>
        </a:spcBef>
        <a:spcAft>
          <a:spcPct val="0"/>
        </a:spcAft>
        <a:buSzPct val="80000"/>
        <a:buFont typeface="Arial" panose="020B0604020202020204" pitchFamily="34" charset="0"/>
        <a:buChar char="•"/>
        <a:defRPr sz="2800" kern="1200">
          <a:solidFill>
            <a:schemeClr val="tx1"/>
          </a:solidFill>
          <a:latin typeface="+mn-lt"/>
          <a:ea typeface="+mn-ea"/>
          <a:cs typeface="+mn-cs"/>
        </a:defRPr>
      </a:lvl2pPr>
      <a:lvl3pPr marL="914400" indent="-228600" algn="l" rtl="0" eaLnBrk="0" fontAlgn="base" hangingPunct="0">
        <a:lnSpc>
          <a:spcPct val="90000"/>
        </a:lnSpc>
        <a:spcBef>
          <a:spcPts val="800"/>
        </a:spcBef>
        <a:spcAft>
          <a:spcPct val="0"/>
        </a:spcAft>
        <a:buSzPct val="80000"/>
        <a:buFont typeface="Arial" panose="020B0604020202020204" pitchFamily="34" charset="0"/>
        <a:buChar char="•"/>
        <a:defRPr sz="1600" kern="1200">
          <a:solidFill>
            <a:schemeClr val="tx1"/>
          </a:solidFill>
          <a:latin typeface="+mn-lt"/>
          <a:ea typeface="+mn-ea"/>
          <a:cs typeface="+mn-cs"/>
        </a:defRPr>
      </a:lvl3pPr>
      <a:lvl4pPr marL="1233488" indent="-228600" algn="l" rtl="0" eaLnBrk="0" fontAlgn="base" hangingPunct="0">
        <a:lnSpc>
          <a:spcPct val="90000"/>
        </a:lnSpc>
        <a:spcBef>
          <a:spcPts val="800"/>
        </a:spcBef>
        <a:spcAft>
          <a:spcPct val="0"/>
        </a:spcAft>
        <a:buSzPct val="80000"/>
        <a:buFont typeface="Arial" panose="020B0604020202020204" pitchFamily="34" charset="0"/>
        <a:buChar char="•"/>
        <a:defRPr sz="1400" kern="1200">
          <a:solidFill>
            <a:schemeClr val="tx1"/>
          </a:solidFill>
          <a:latin typeface="+mn-lt"/>
          <a:ea typeface="+mn-ea"/>
          <a:cs typeface="+mn-cs"/>
        </a:defRPr>
      </a:lvl4pPr>
      <a:lvl5pPr marL="1554163" indent="-228600" algn="l" rtl="0" eaLnBrk="0" fontAlgn="base" hangingPunct="0">
        <a:lnSpc>
          <a:spcPct val="90000"/>
        </a:lnSpc>
        <a:spcBef>
          <a:spcPts val="800"/>
        </a:spcBef>
        <a:spcAft>
          <a:spcPct val="0"/>
        </a:spcAft>
        <a:buSzPct val="80000"/>
        <a:buFont typeface="Arial" panose="020B0604020202020204" pitchFamily="34" charset="0"/>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7.gi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7.gi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18.gif"/><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0.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2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Τίτλος 1">
            <a:extLst>
              <a:ext uri="{FF2B5EF4-FFF2-40B4-BE49-F238E27FC236}">
                <a16:creationId xmlns:a16="http://schemas.microsoft.com/office/drawing/2014/main" id="{EFC33906-840C-40F9-9C60-0754B6F8588E}"/>
              </a:ext>
            </a:extLst>
          </p:cNvPr>
          <p:cNvSpPr>
            <a:spLocks noGrp="1"/>
          </p:cNvSpPr>
          <p:nvPr>
            <p:ph type="ctrTitle"/>
          </p:nvPr>
        </p:nvSpPr>
        <p:spPr>
          <a:xfrm>
            <a:off x="1295400" y="2286000"/>
            <a:ext cx="9601200" cy="1517650"/>
          </a:xfrm>
        </p:spPr>
        <p:txBody>
          <a:bodyPr/>
          <a:lstStyle/>
          <a:p>
            <a:pPr eaLnBrk="1" hangingPunct="1"/>
            <a:r>
              <a:rPr lang="el-GR" altLang="el-GR" sz="3600"/>
              <a:t>ΣΥΝΕΡΓΑΣΙΑ ΟΙΚΟΓΕΝΕΙΑΣ, ΣΧΟΛΕΙΟΥ ΚΑΙ ΚΟΙΝΟΤΗΤΑΣ</a:t>
            </a:r>
          </a:p>
        </p:txBody>
      </p:sp>
      <p:pic>
        <p:nvPicPr>
          <p:cNvPr id="5123" name="8 - Εικόνα">
            <a:extLst>
              <a:ext uri="{FF2B5EF4-FFF2-40B4-BE49-F238E27FC236}">
                <a16:creationId xmlns:a16="http://schemas.microsoft.com/office/drawing/2014/main" id="{072A8737-73A3-4991-A88C-099A35519D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0450" y="207963"/>
            <a:ext cx="193040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4 - Στρογγυλεμένο ορθογώνιο">
            <a:extLst>
              <a:ext uri="{FF2B5EF4-FFF2-40B4-BE49-F238E27FC236}">
                <a16:creationId xmlns:a16="http://schemas.microsoft.com/office/drawing/2014/main" id="{6B496478-79FB-4867-9C98-1506262A0814}"/>
              </a:ext>
            </a:extLst>
          </p:cNvPr>
          <p:cNvSpPr/>
          <p:nvPr/>
        </p:nvSpPr>
        <p:spPr>
          <a:xfrm>
            <a:off x="1047750" y="3863975"/>
            <a:ext cx="9925050" cy="10477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2000" dirty="0"/>
              <a:t>Στράτη Παναγιώτα</a:t>
            </a:r>
          </a:p>
          <a:p>
            <a:pPr algn="ctr">
              <a:defRPr/>
            </a:pPr>
            <a:r>
              <a:rPr lang="el-GR" sz="2000" dirty="0"/>
              <a:t>Διδάκτορας του Πανεπιστημίου Ιωαννίνων</a:t>
            </a:r>
          </a:p>
        </p:txBody>
      </p:sp>
      <p:sp>
        <p:nvSpPr>
          <p:cNvPr id="6" name="5 - Ορθογώνιο">
            <a:extLst>
              <a:ext uri="{FF2B5EF4-FFF2-40B4-BE49-F238E27FC236}">
                <a16:creationId xmlns:a16="http://schemas.microsoft.com/office/drawing/2014/main" id="{B69C2E86-9E60-48C8-9E70-8B3B6DBDE15F}"/>
              </a:ext>
            </a:extLst>
          </p:cNvPr>
          <p:cNvSpPr/>
          <p:nvPr/>
        </p:nvSpPr>
        <p:spPr>
          <a:xfrm>
            <a:off x="3922713" y="5737225"/>
            <a:ext cx="4557712" cy="78105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dirty="0">
                <a:solidFill>
                  <a:schemeClr val="bg2"/>
                </a:solidFill>
              </a:rPr>
              <a:t>panagiotastrati@yahoo.gr</a:t>
            </a:r>
            <a:endParaRPr lang="el-GR" sz="2000" dirty="0">
              <a:solidFill>
                <a:schemeClr val="bg2"/>
              </a:solidFill>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88FA614D-5B57-4768-86F8-8A74C3DD819E}"/>
              </a:ext>
            </a:extLst>
          </p:cNvPr>
          <p:cNvSpPr>
            <a:spLocks noGrp="1"/>
          </p:cNvSpPr>
          <p:nvPr>
            <p:ph idx="1"/>
          </p:nvPr>
        </p:nvSpPr>
        <p:spPr>
          <a:xfrm>
            <a:off x="176213" y="1150938"/>
            <a:ext cx="11769725" cy="5264150"/>
          </a:xfrm>
          <a:solidFill>
            <a:schemeClr val="accent1">
              <a:lumMod val="20000"/>
              <a:lumOff val="80000"/>
            </a:schemeClr>
          </a:solidFill>
        </p:spPr>
        <p:txBody>
          <a:bodyPr/>
          <a:lstStyle/>
          <a:p>
            <a:pPr eaLnBrk="1" hangingPunct="1">
              <a:lnSpc>
                <a:spcPct val="150000"/>
              </a:lnSpc>
              <a:buFont typeface="Arial" charset="0"/>
              <a:buChar char="•"/>
              <a:defRPr/>
            </a:pPr>
            <a:r>
              <a:rPr lang="el-GR" altLang="el-GR" sz="2400" b="1" dirty="0">
                <a:solidFill>
                  <a:schemeClr val="bg2"/>
                </a:solidFill>
              </a:rPr>
              <a:t>Μέσα από τη σύγχρονη εμπειρική βιβλιογραφία καταδεικνύεται ότι</a:t>
            </a:r>
            <a:r>
              <a:rPr lang="en-US" altLang="el-GR" sz="2400" b="1" dirty="0">
                <a:solidFill>
                  <a:schemeClr val="bg2"/>
                </a:solidFill>
              </a:rPr>
              <a:t>:</a:t>
            </a:r>
          </a:p>
          <a:p>
            <a:pPr eaLnBrk="1" hangingPunct="1">
              <a:lnSpc>
                <a:spcPct val="150000"/>
              </a:lnSpc>
              <a:buFont typeface="Arial" charset="0"/>
              <a:buChar char="•"/>
              <a:defRPr/>
            </a:pPr>
            <a:r>
              <a:rPr lang="el-GR" altLang="el-GR" sz="2400" b="1" dirty="0">
                <a:solidFill>
                  <a:schemeClr val="bg2"/>
                </a:solidFill>
              </a:rPr>
              <a:t> </a:t>
            </a:r>
            <a:r>
              <a:rPr lang="el-GR" altLang="el-GR" sz="2400" b="1" u="sng" dirty="0">
                <a:solidFill>
                  <a:schemeClr val="bg2"/>
                </a:solidFill>
              </a:rPr>
              <a:t>Οι εκπαιδευτικοί μπορούν να υποστηρίξουν και να βελτιώσουν τη συνεργασία οικογένειας και σχολείου. </a:t>
            </a:r>
            <a:endParaRPr lang="el-GR" altLang="el-GR" sz="2400" b="1" dirty="0">
              <a:solidFill>
                <a:schemeClr val="bg2"/>
              </a:solidFill>
            </a:endParaRPr>
          </a:p>
          <a:p>
            <a:pPr eaLnBrk="1" hangingPunct="1">
              <a:lnSpc>
                <a:spcPct val="150000"/>
              </a:lnSpc>
              <a:buFont typeface="Arial" charset="0"/>
              <a:buChar char="•"/>
              <a:defRPr/>
            </a:pPr>
            <a:r>
              <a:rPr lang="el-GR" altLang="el-GR" sz="2400" b="1" dirty="0">
                <a:solidFill>
                  <a:schemeClr val="bg2"/>
                </a:solidFill>
              </a:rPr>
              <a:t>Σύμφωνα με τον </a:t>
            </a:r>
            <a:r>
              <a:rPr lang="en-US" altLang="el-GR" sz="2400" b="1" dirty="0">
                <a:solidFill>
                  <a:srgbClr val="7030A0"/>
                </a:solidFill>
              </a:rPr>
              <a:t>Comer:</a:t>
            </a:r>
            <a:r>
              <a:rPr lang="el-GR" altLang="el-GR" sz="2400" b="1" dirty="0">
                <a:solidFill>
                  <a:srgbClr val="7030A0"/>
                </a:solidFill>
              </a:rPr>
              <a:t> </a:t>
            </a:r>
          </a:p>
          <a:p>
            <a:pPr eaLnBrk="1" hangingPunct="1">
              <a:lnSpc>
                <a:spcPct val="150000"/>
              </a:lnSpc>
              <a:buFont typeface="Arial" charset="0"/>
              <a:buBlip>
                <a:blip r:embed="rId2"/>
              </a:buBlip>
              <a:defRPr/>
            </a:pPr>
            <a:r>
              <a:rPr lang="el-GR" altLang="el-GR" sz="2400" b="1" dirty="0">
                <a:solidFill>
                  <a:schemeClr val="bg2"/>
                </a:solidFill>
              </a:rPr>
              <a:t> τα παιδιά για να μάθουν χρειάζονται συναισθηματική υποστήριξη</a:t>
            </a:r>
          </a:p>
          <a:p>
            <a:pPr eaLnBrk="1" hangingPunct="1">
              <a:lnSpc>
                <a:spcPct val="150000"/>
              </a:lnSpc>
              <a:buFont typeface="Arial" charset="0"/>
              <a:buBlip>
                <a:blip r:embed="rId2"/>
              </a:buBlip>
              <a:defRPr/>
            </a:pPr>
            <a:r>
              <a:rPr lang="el-GR" altLang="el-GR" sz="2400" b="1" dirty="0">
                <a:solidFill>
                  <a:schemeClr val="bg2"/>
                </a:solidFill>
              </a:rPr>
              <a:t> και τέτοια υποστήριξη μπορεί να δημιουργηθεί από το περιβάλλον αποδοτικά, όταν η οικογένεια  και οι εκπαιδευτικοί του σχολείου συνεργάζονται</a:t>
            </a:r>
            <a:r>
              <a:rPr lang="en-US" altLang="el-GR" sz="2400" b="1" dirty="0">
                <a:solidFill>
                  <a:schemeClr val="bg2"/>
                </a:solidFill>
              </a:rPr>
              <a:t> (</a:t>
            </a:r>
            <a:r>
              <a:rPr lang="el-GR" sz="2400" b="1" dirty="0">
                <a:solidFill>
                  <a:schemeClr val="bg2"/>
                </a:solidFill>
              </a:rPr>
              <a:t>Σακελλαρίου, 2008 </a:t>
            </a:r>
            <a:r>
              <a:rPr lang="el-GR" sz="2400" b="1" dirty="0">
                <a:solidFill>
                  <a:schemeClr val="bg2"/>
                </a:solidFill>
                <a:latin typeface="Arial"/>
                <a:cs typeface="Arial"/>
              </a:rPr>
              <a:t>▪ </a:t>
            </a:r>
            <a:r>
              <a:rPr lang="en-US" altLang="el-GR" sz="2400" b="1" dirty="0" err="1">
                <a:solidFill>
                  <a:schemeClr val="bg2"/>
                </a:solidFill>
              </a:rPr>
              <a:t>Raffaele</a:t>
            </a:r>
            <a:r>
              <a:rPr lang="en-US" altLang="el-GR" sz="2400" b="1" dirty="0">
                <a:solidFill>
                  <a:schemeClr val="bg2"/>
                </a:solidFill>
              </a:rPr>
              <a:t> &amp; </a:t>
            </a:r>
            <a:r>
              <a:rPr lang="en-US" altLang="el-GR" sz="2400" b="1" dirty="0" err="1">
                <a:solidFill>
                  <a:schemeClr val="bg2"/>
                </a:solidFill>
              </a:rPr>
              <a:t>Knoff</a:t>
            </a:r>
            <a:r>
              <a:rPr lang="en-US" altLang="el-GR" sz="2400" b="1" dirty="0">
                <a:solidFill>
                  <a:schemeClr val="bg2"/>
                </a:solidFill>
              </a:rPr>
              <a:t>, 1999)</a:t>
            </a:r>
            <a:r>
              <a:rPr lang="el-GR" altLang="el-GR" sz="2400" b="1" dirty="0">
                <a:solidFill>
                  <a:schemeClr val="bg2"/>
                </a:solidFill>
              </a:rPr>
              <a:t>.</a:t>
            </a:r>
            <a:endParaRPr lang="el-GR" sz="2400" dirty="0">
              <a:solidFill>
                <a:schemeClr val="bg2"/>
              </a:solidFill>
            </a:endParaRPr>
          </a:p>
        </p:txBody>
      </p:sp>
      <p:sp>
        <p:nvSpPr>
          <p:cNvPr id="4" name="3 - Στρογγυλεμένο ορθογώνιο">
            <a:extLst>
              <a:ext uri="{FF2B5EF4-FFF2-40B4-BE49-F238E27FC236}">
                <a16:creationId xmlns:a16="http://schemas.microsoft.com/office/drawing/2014/main" id="{63307B26-4149-43A3-B56F-E3A25C703485}"/>
              </a:ext>
            </a:extLst>
          </p:cNvPr>
          <p:cNvSpPr/>
          <p:nvPr/>
        </p:nvSpPr>
        <p:spPr>
          <a:xfrm>
            <a:off x="1784350" y="250825"/>
            <a:ext cx="8804275" cy="7524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2400" b="1" dirty="0"/>
              <a:t>Βασικές Αρχές της Συνεργασίας Οικογένειας και Σχολείου</a:t>
            </a:r>
            <a:br>
              <a:rPr lang="el-GR" sz="2400" dirty="0"/>
            </a:br>
            <a:endParaRPr lang="el-GR" sz="2400" dirty="0"/>
          </a:p>
        </p:txBody>
      </p:sp>
      <p:sp>
        <p:nvSpPr>
          <p:cNvPr id="5" name="4 - Θέση ημερομηνίας">
            <a:extLst>
              <a:ext uri="{FF2B5EF4-FFF2-40B4-BE49-F238E27FC236}">
                <a16:creationId xmlns:a16="http://schemas.microsoft.com/office/drawing/2014/main" id="{96060FAC-4B7A-4E0A-96E0-C2AA0C1C042A}"/>
              </a:ext>
            </a:extLst>
          </p:cNvPr>
          <p:cNvSpPr>
            <a:spLocks noGrp="1"/>
          </p:cNvSpPr>
          <p:nvPr>
            <p:ph type="dt" sz="quarter" idx="11"/>
          </p:nvPr>
        </p:nvSpPr>
        <p:spPr/>
        <p:txBody>
          <a:bodyPr/>
          <a:lstStyle/>
          <a:p>
            <a:pPr>
              <a:defRPr/>
            </a:pPr>
            <a:fld id="{F750222E-46D1-47CE-8CC9-17007F884C68}" type="datetime1">
              <a:rPr lang="el-GR"/>
              <a:pPr>
                <a:defRPr/>
              </a:pPr>
              <a:t>22/12/2019</a:t>
            </a:fld>
            <a:endParaRPr lang="el-GR" dirty="0"/>
          </a:p>
        </p:txBody>
      </p:sp>
      <p:sp>
        <p:nvSpPr>
          <p:cNvPr id="6" name="5 - Θέση αριθμού διαφάνειας">
            <a:extLst>
              <a:ext uri="{FF2B5EF4-FFF2-40B4-BE49-F238E27FC236}">
                <a16:creationId xmlns:a16="http://schemas.microsoft.com/office/drawing/2014/main" id="{80BED80D-17C7-4585-9E81-AE09CF7BE81B}"/>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C2A9027-5EA2-453E-9275-1F1A3631DEFB}" type="slidenum">
              <a:rPr lang="el-GR" altLang="el-GR">
                <a:solidFill>
                  <a:srgbClr val="282E2E"/>
                </a:solidFill>
                <a:latin typeface="Calibri" panose="020F0502020204030204" pitchFamily="34" charset="0"/>
              </a:rPr>
              <a:pPr eaLnBrk="1" hangingPunct="1"/>
              <a:t>10</a:t>
            </a:fld>
            <a:endParaRPr lang="el-GR" altLang="el-GR">
              <a:solidFill>
                <a:srgbClr val="282E2E"/>
              </a:solidFill>
              <a:latin typeface="Calibri" panose="020F0502020204030204" pitchFamily="34" charset="0"/>
            </a:endParaRPr>
          </a:p>
        </p:txBody>
      </p:sp>
      <p:sp>
        <p:nvSpPr>
          <p:cNvPr id="7" name="6 - Θέση υποσέλιδου">
            <a:extLst>
              <a:ext uri="{FF2B5EF4-FFF2-40B4-BE49-F238E27FC236}">
                <a16:creationId xmlns:a16="http://schemas.microsoft.com/office/drawing/2014/main" id="{1E11F2CF-A339-4BE4-BD32-86A3A69EC7A1}"/>
              </a:ext>
            </a:extLst>
          </p:cNvPr>
          <p:cNvSpPr>
            <a:spLocks noGrp="1"/>
          </p:cNvSpPr>
          <p:nvPr>
            <p:ph type="ftr" sz="quarter" idx="10"/>
          </p:nvPr>
        </p:nvSpPr>
        <p:spPr/>
        <p:txBody>
          <a:bodyPr/>
          <a:lstStyle/>
          <a:p>
            <a:pPr>
              <a:defRPr/>
            </a:pPr>
            <a:r>
              <a:rPr lang="el-GR" dirty="0"/>
              <a:t>Παναγιωτα Στρατη</a:t>
            </a: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C437D6A2-26A1-4EF4-A9AE-1970C955A157}"/>
              </a:ext>
            </a:extLst>
          </p:cNvPr>
          <p:cNvSpPr>
            <a:spLocks noGrp="1"/>
          </p:cNvSpPr>
          <p:nvPr>
            <p:ph idx="1"/>
          </p:nvPr>
        </p:nvSpPr>
        <p:spPr>
          <a:xfrm>
            <a:off x="368300" y="309563"/>
            <a:ext cx="11253788" cy="5957887"/>
          </a:xfrm>
          <a:solidFill>
            <a:schemeClr val="accent1">
              <a:lumMod val="20000"/>
              <a:lumOff val="80000"/>
            </a:schemeClr>
          </a:solidFill>
        </p:spPr>
        <p:txBody>
          <a:bodyPr/>
          <a:lstStyle/>
          <a:p>
            <a:pPr eaLnBrk="1" hangingPunct="1">
              <a:lnSpc>
                <a:spcPct val="80000"/>
              </a:lnSpc>
              <a:buFont typeface="Arial" charset="0"/>
              <a:buChar char="•"/>
              <a:defRPr/>
            </a:pPr>
            <a:endParaRPr lang="el-GR" altLang="el-GR" b="1" dirty="0">
              <a:solidFill>
                <a:schemeClr val="bg2"/>
              </a:solidFill>
            </a:endParaRPr>
          </a:p>
          <a:p>
            <a:pPr algn="just" eaLnBrk="1" hangingPunct="1">
              <a:lnSpc>
                <a:spcPct val="150000"/>
              </a:lnSpc>
              <a:buFont typeface="Arial" charset="0"/>
              <a:buBlip>
                <a:blip r:embed="rId2"/>
              </a:buBlip>
              <a:defRPr/>
            </a:pPr>
            <a:r>
              <a:rPr lang="el-GR" altLang="el-GR" sz="2400" b="1" dirty="0">
                <a:solidFill>
                  <a:srgbClr val="7030A0"/>
                </a:solidFill>
              </a:rPr>
              <a:t>Ο </a:t>
            </a:r>
            <a:r>
              <a:rPr lang="en-US" altLang="el-GR" sz="2400" b="1" dirty="0">
                <a:solidFill>
                  <a:srgbClr val="7030A0"/>
                </a:solidFill>
              </a:rPr>
              <a:t>Rich</a:t>
            </a:r>
            <a:r>
              <a:rPr lang="el-GR" altLang="el-GR" sz="2400" b="1" dirty="0">
                <a:solidFill>
                  <a:srgbClr val="7030A0"/>
                </a:solidFill>
              </a:rPr>
              <a:t>, </a:t>
            </a:r>
            <a:r>
              <a:rPr lang="el-GR" altLang="el-GR" sz="2400" b="1" dirty="0">
                <a:solidFill>
                  <a:schemeClr val="bg2"/>
                </a:solidFill>
              </a:rPr>
              <a:t>τονίζει  τη βελτίωση της συμπεριφοράς των παιδιών, αλλά και των σχέσεων γονέων και εκπαιδευτικών, που προκύπτουν ως αποτέλεσμα της </a:t>
            </a:r>
            <a:r>
              <a:rPr lang="el-GR" altLang="el-GR" sz="2400" b="1" dirty="0" err="1">
                <a:solidFill>
                  <a:schemeClr val="accent6"/>
                </a:solidFill>
              </a:rPr>
              <a:t>γονεϊκής</a:t>
            </a:r>
            <a:r>
              <a:rPr lang="el-GR" altLang="el-GR" sz="2400" b="1" dirty="0">
                <a:solidFill>
                  <a:schemeClr val="accent6"/>
                </a:solidFill>
              </a:rPr>
              <a:t> συμμετοχής στα σχολικά προγράμματα. </a:t>
            </a:r>
          </a:p>
          <a:p>
            <a:pPr eaLnBrk="1" hangingPunct="1">
              <a:lnSpc>
                <a:spcPct val="150000"/>
              </a:lnSpc>
              <a:buFont typeface="Arial" charset="0"/>
              <a:buBlip>
                <a:blip r:embed="rId2"/>
              </a:buBlip>
              <a:defRPr/>
            </a:pPr>
            <a:r>
              <a:rPr lang="el-GR" altLang="el-GR" sz="2400" b="1" dirty="0">
                <a:solidFill>
                  <a:srgbClr val="7030A0"/>
                </a:solidFill>
              </a:rPr>
              <a:t>Κατά τον </a:t>
            </a:r>
            <a:r>
              <a:rPr lang="en-US" altLang="el-GR" sz="2400" b="1" dirty="0" err="1">
                <a:solidFill>
                  <a:srgbClr val="7030A0"/>
                </a:solidFill>
              </a:rPr>
              <a:t>Vygotsky</a:t>
            </a:r>
            <a:r>
              <a:rPr lang="el-GR" altLang="el-GR" sz="2400" b="1" dirty="0">
                <a:solidFill>
                  <a:schemeClr val="bg2"/>
                </a:solidFill>
              </a:rPr>
              <a:t>, το </a:t>
            </a:r>
            <a:r>
              <a:rPr lang="el-GR" altLang="el-GR" sz="2400" b="1" dirty="0" err="1">
                <a:solidFill>
                  <a:schemeClr val="bg2"/>
                </a:solidFill>
              </a:rPr>
              <a:t>κοινωνικοπολιτιστικό</a:t>
            </a:r>
            <a:r>
              <a:rPr lang="el-GR" altLang="el-GR" sz="2400" b="1" dirty="0">
                <a:solidFill>
                  <a:schemeClr val="bg2"/>
                </a:solidFill>
              </a:rPr>
              <a:t> υπόβαθρο, οι εμπειρίες και τα γεγονότα, επιδρούν τόσο στη μάθηση, όσο και στην ανάπτυξη. </a:t>
            </a:r>
          </a:p>
          <a:p>
            <a:pPr eaLnBrk="1" hangingPunct="1">
              <a:lnSpc>
                <a:spcPct val="150000"/>
              </a:lnSpc>
              <a:buFont typeface="Arial" charset="0"/>
              <a:buBlip>
                <a:blip r:embed="rId2"/>
              </a:buBlip>
              <a:defRPr/>
            </a:pPr>
            <a:r>
              <a:rPr lang="el-GR" altLang="el-GR" sz="2400" b="1" dirty="0">
                <a:solidFill>
                  <a:schemeClr val="bg2"/>
                </a:solidFill>
              </a:rPr>
              <a:t>Παρόμοια υποστηρίζεται ότι το </a:t>
            </a:r>
            <a:r>
              <a:rPr lang="el-GR" altLang="el-GR" sz="2400" b="1" dirty="0" err="1">
                <a:solidFill>
                  <a:schemeClr val="bg2"/>
                </a:solidFill>
              </a:rPr>
              <a:t>κοινωνικοπολιτισμικό</a:t>
            </a:r>
            <a:r>
              <a:rPr lang="el-GR" altLang="el-GR" sz="2400" b="1" dirty="0">
                <a:solidFill>
                  <a:schemeClr val="bg2"/>
                </a:solidFill>
              </a:rPr>
              <a:t> υπόβαθρο των εκπαιδευτικών και των οικογενειών, επηρεάζει τις μεταξύ τους σχέσεις και έχει αντίκτυπο, τόσο στη στάση των εκπαιδευτικών απέναντι στους γονείς, όσο και στη διαδικασία της </a:t>
            </a:r>
            <a:r>
              <a:rPr lang="el-GR" altLang="el-GR" sz="2400" b="1" dirty="0" err="1">
                <a:solidFill>
                  <a:schemeClr val="bg2"/>
                </a:solidFill>
              </a:rPr>
              <a:t>γονεϊκής</a:t>
            </a:r>
            <a:r>
              <a:rPr lang="el-GR" altLang="el-GR" sz="2400" b="1" dirty="0">
                <a:solidFill>
                  <a:schemeClr val="bg2"/>
                </a:solidFill>
              </a:rPr>
              <a:t> και οικογενειακής συμμετοχής </a:t>
            </a:r>
            <a:r>
              <a:rPr lang="en-US" altLang="el-GR" sz="2400" b="1" dirty="0">
                <a:solidFill>
                  <a:schemeClr val="bg2"/>
                </a:solidFill>
              </a:rPr>
              <a:t>.</a:t>
            </a:r>
            <a:endParaRPr lang="el-GR" altLang="el-GR" sz="2400" b="1" dirty="0">
              <a:solidFill>
                <a:schemeClr val="bg2"/>
              </a:solidFill>
            </a:endParaRPr>
          </a:p>
          <a:p>
            <a:pPr>
              <a:buFont typeface="Arial" charset="0"/>
              <a:buChar char="•"/>
              <a:defRPr/>
            </a:pPr>
            <a:endParaRPr lang="el-GR" dirty="0">
              <a:solidFill>
                <a:schemeClr val="bg2"/>
              </a:solidFill>
            </a:endParaRPr>
          </a:p>
        </p:txBody>
      </p:sp>
      <p:sp>
        <p:nvSpPr>
          <p:cNvPr id="4" name="3 - Θέση υποσέλιδου">
            <a:extLst>
              <a:ext uri="{FF2B5EF4-FFF2-40B4-BE49-F238E27FC236}">
                <a16:creationId xmlns:a16="http://schemas.microsoft.com/office/drawing/2014/main" id="{A378F2AC-5CC0-45EB-88E6-D28DF858931C}"/>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34CC2B3B-B062-4A8D-9535-93952B902B94}"/>
              </a:ext>
            </a:extLst>
          </p:cNvPr>
          <p:cNvSpPr>
            <a:spLocks noGrp="1"/>
          </p:cNvSpPr>
          <p:nvPr>
            <p:ph type="dt" sz="quarter" idx="11"/>
          </p:nvPr>
        </p:nvSpPr>
        <p:spPr/>
        <p:txBody>
          <a:bodyPr/>
          <a:lstStyle/>
          <a:p>
            <a:pPr>
              <a:defRPr/>
            </a:pPr>
            <a:fld id="{D202381E-043B-4718-B2F3-5F460264182F}"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7BBBC2DE-5939-4859-9BDA-71AF5EE92664}"/>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C2913E8-03F7-4EEF-987F-CCBBADCFA1A2}" type="slidenum">
              <a:rPr lang="el-GR" altLang="el-GR">
                <a:solidFill>
                  <a:srgbClr val="282E2E"/>
                </a:solidFill>
                <a:latin typeface="Calibri" panose="020F0502020204030204" pitchFamily="34" charset="0"/>
              </a:rPr>
              <a:pPr eaLnBrk="1" hangingPunct="1"/>
              <a:t>11</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a:extLst>
              <a:ext uri="{FF2B5EF4-FFF2-40B4-BE49-F238E27FC236}">
                <a16:creationId xmlns:a16="http://schemas.microsoft.com/office/drawing/2014/main" id="{36561EE4-3FFB-423B-A418-1A8B093BE052}"/>
              </a:ext>
            </a:extLst>
          </p:cNvPr>
          <p:cNvSpPr>
            <a:spLocks noGrp="1"/>
          </p:cNvSpPr>
          <p:nvPr>
            <p:ph type="ftr" sz="quarter" idx="10"/>
          </p:nvPr>
        </p:nvSpPr>
        <p:spPr/>
        <p:txBody>
          <a:bodyPr/>
          <a:lstStyle/>
          <a:p>
            <a:pPr>
              <a:defRPr/>
            </a:pPr>
            <a:r>
              <a:rPr lang="el-GR" dirty="0">
                <a:solidFill>
                  <a:schemeClr val="tx1"/>
                </a:solidFill>
              </a:rPr>
              <a:t>Παναγιωτα Στρατη</a:t>
            </a:r>
          </a:p>
        </p:txBody>
      </p:sp>
      <p:sp>
        <p:nvSpPr>
          <p:cNvPr id="5" name="4 - Θέση ημερομηνίας">
            <a:extLst>
              <a:ext uri="{FF2B5EF4-FFF2-40B4-BE49-F238E27FC236}">
                <a16:creationId xmlns:a16="http://schemas.microsoft.com/office/drawing/2014/main" id="{36FC63F0-CBA2-434B-B181-B1F4A1ABCF9D}"/>
              </a:ext>
            </a:extLst>
          </p:cNvPr>
          <p:cNvSpPr>
            <a:spLocks noGrp="1"/>
          </p:cNvSpPr>
          <p:nvPr>
            <p:ph type="dt" sz="quarter" idx="11"/>
          </p:nvPr>
        </p:nvSpPr>
        <p:spPr/>
        <p:txBody>
          <a:bodyPr/>
          <a:lstStyle/>
          <a:p>
            <a:pPr>
              <a:defRPr/>
            </a:pPr>
            <a:fld id="{F08722BB-FB70-461B-A8AE-A8BD9B5D15D4}" type="datetime1">
              <a:rPr lang="el-GR"/>
              <a:pPr>
                <a:defRPr/>
              </a:pPr>
              <a:t>22/12/2019</a:t>
            </a:fld>
            <a:endParaRPr lang="el-GR" dirty="0"/>
          </a:p>
        </p:txBody>
      </p:sp>
      <p:sp>
        <p:nvSpPr>
          <p:cNvPr id="6" name="5 - Θέση αριθμού διαφάνειας">
            <a:extLst>
              <a:ext uri="{FF2B5EF4-FFF2-40B4-BE49-F238E27FC236}">
                <a16:creationId xmlns:a16="http://schemas.microsoft.com/office/drawing/2014/main" id="{FFC2CE8B-44C1-4BA8-A62C-58675A4508E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DC902A2-AB9E-4BC9-9E61-EFDD7167A92D}" type="slidenum">
              <a:rPr lang="el-GR" altLang="el-GR">
                <a:latin typeface="Calibri" panose="020F0502020204030204" pitchFamily="34" charset="0"/>
              </a:rPr>
              <a:pPr eaLnBrk="1" hangingPunct="1"/>
              <a:t>12</a:t>
            </a:fld>
            <a:endParaRPr lang="el-GR" altLang="el-GR">
              <a:latin typeface="Calibri" panose="020F0502020204030204" pitchFamily="34" charset="0"/>
            </a:endParaRPr>
          </a:p>
        </p:txBody>
      </p:sp>
      <p:sp>
        <p:nvSpPr>
          <p:cNvPr id="7" name="6 - Στρογγυλεμένο ορθογώνιο">
            <a:extLst>
              <a:ext uri="{FF2B5EF4-FFF2-40B4-BE49-F238E27FC236}">
                <a16:creationId xmlns:a16="http://schemas.microsoft.com/office/drawing/2014/main" id="{A1E358EC-8C51-455A-9299-D9A89CD9D6BC}"/>
              </a:ext>
            </a:extLst>
          </p:cNvPr>
          <p:cNvSpPr/>
          <p:nvPr/>
        </p:nvSpPr>
        <p:spPr>
          <a:xfrm>
            <a:off x="295275" y="412750"/>
            <a:ext cx="11385550" cy="5915025"/>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90000"/>
              </a:lnSpc>
              <a:defRPr/>
            </a:pPr>
            <a:endParaRPr lang="el-GR" altLang="el-GR" sz="2000" b="1" dirty="0">
              <a:solidFill>
                <a:schemeClr val="bg2"/>
              </a:solidFill>
              <a:latin typeface="+mj-lt"/>
            </a:endParaRPr>
          </a:p>
          <a:p>
            <a:pPr>
              <a:lnSpc>
                <a:spcPct val="90000"/>
              </a:lnSpc>
              <a:defRPr/>
            </a:pPr>
            <a:endParaRPr lang="el-GR" altLang="el-GR" sz="2000" b="1" dirty="0">
              <a:solidFill>
                <a:schemeClr val="bg2"/>
              </a:solidFill>
              <a:latin typeface="+mj-lt"/>
            </a:endParaRPr>
          </a:p>
          <a:p>
            <a:pPr>
              <a:lnSpc>
                <a:spcPct val="90000"/>
              </a:lnSpc>
              <a:defRPr/>
            </a:pPr>
            <a:endParaRPr lang="el-GR" altLang="el-GR" sz="2000" b="1" dirty="0">
              <a:solidFill>
                <a:schemeClr val="bg2"/>
              </a:solidFill>
              <a:latin typeface="+mj-lt"/>
            </a:endParaRPr>
          </a:p>
          <a:p>
            <a:pPr>
              <a:lnSpc>
                <a:spcPct val="90000"/>
              </a:lnSpc>
              <a:defRPr/>
            </a:pPr>
            <a:r>
              <a:rPr lang="el-GR" altLang="el-GR" sz="2200" b="1" dirty="0">
                <a:solidFill>
                  <a:schemeClr val="bg2"/>
                </a:solidFill>
                <a:latin typeface="+mj-lt"/>
              </a:rPr>
              <a:t>Κατά τους </a:t>
            </a:r>
            <a:r>
              <a:rPr lang="en-US" altLang="el-GR" sz="2200" b="1" dirty="0" err="1">
                <a:solidFill>
                  <a:schemeClr val="bg2"/>
                </a:solidFill>
                <a:latin typeface="+mj-lt"/>
              </a:rPr>
              <a:t>Raffaelle</a:t>
            </a:r>
            <a:r>
              <a:rPr lang="el-GR" altLang="el-GR" sz="2200" b="1" dirty="0">
                <a:solidFill>
                  <a:schemeClr val="bg2"/>
                </a:solidFill>
                <a:latin typeface="+mj-lt"/>
              </a:rPr>
              <a:t>, </a:t>
            </a:r>
            <a:r>
              <a:rPr lang="en-US" altLang="el-GR" sz="2200" b="1" dirty="0">
                <a:solidFill>
                  <a:schemeClr val="bg2"/>
                </a:solidFill>
                <a:latin typeface="+mj-lt"/>
              </a:rPr>
              <a:t>L</a:t>
            </a:r>
            <a:r>
              <a:rPr lang="el-GR" altLang="el-GR" sz="2200" b="1" dirty="0">
                <a:solidFill>
                  <a:schemeClr val="bg2"/>
                </a:solidFill>
                <a:latin typeface="+mj-lt"/>
              </a:rPr>
              <a:t>. &amp; </a:t>
            </a:r>
            <a:r>
              <a:rPr lang="en-US" altLang="el-GR" sz="2200" b="1" dirty="0" err="1">
                <a:solidFill>
                  <a:schemeClr val="bg2"/>
                </a:solidFill>
                <a:latin typeface="+mj-lt"/>
              </a:rPr>
              <a:t>Knoff</a:t>
            </a:r>
            <a:r>
              <a:rPr lang="el-GR" altLang="el-GR" sz="2200" b="1" dirty="0">
                <a:solidFill>
                  <a:schemeClr val="bg2"/>
                </a:solidFill>
                <a:latin typeface="+mj-lt"/>
              </a:rPr>
              <a:t>, Μ. οι σημαντικότερες αρχές, για πιο αποτελεσματική συνεργασία οικογένειας και σχολείου, είναι οι  εξής:</a:t>
            </a:r>
          </a:p>
          <a:p>
            <a:pPr>
              <a:lnSpc>
                <a:spcPct val="90000"/>
              </a:lnSpc>
              <a:defRPr/>
            </a:pPr>
            <a:endParaRPr lang="el-GR" altLang="el-GR" sz="2200" b="1" dirty="0">
              <a:solidFill>
                <a:schemeClr val="bg2"/>
              </a:solidFill>
              <a:latin typeface="+mj-lt"/>
            </a:endParaRPr>
          </a:p>
          <a:p>
            <a:pPr>
              <a:buFontTx/>
              <a:buBlip>
                <a:blip r:embed="rId2"/>
              </a:buBlip>
              <a:defRPr/>
            </a:pPr>
            <a:r>
              <a:rPr lang="el-GR" sz="2200" b="1" dirty="0">
                <a:solidFill>
                  <a:schemeClr val="bg2"/>
                </a:solidFill>
                <a:latin typeface="+mj-lt"/>
              </a:rPr>
              <a:t>Η αποτελεσματική συνεργασία Οικογένειας και Σχολείου, θα πρέπει να βασίζεται κυρίως </a:t>
            </a:r>
            <a:r>
              <a:rPr lang="el-GR" sz="2200" b="1" u="sng" dirty="0">
                <a:solidFill>
                  <a:schemeClr val="bg2"/>
                </a:solidFill>
                <a:latin typeface="+mj-lt"/>
              </a:rPr>
              <a:t>στην πρόληψη και όχι στην αντίδραση. </a:t>
            </a:r>
          </a:p>
          <a:p>
            <a:pPr>
              <a:defRPr/>
            </a:pPr>
            <a:endParaRPr lang="el-GR" sz="2200" dirty="0">
              <a:solidFill>
                <a:schemeClr val="bg2"/>
              </a:solidFill>
              <a:latin typeface="+mj-lt"/>
            </a:endParaRPr>
          </a:p>
          <a:p>
            <a:pPr algn="just">
              <a:defRPr/>
            </a:pPr>
            <a:r>
              <a:rPr lang="el-GR" sz="2200" b="1" i="1" dirty="0">
                <a:solidFill>
                  <a:srgbClr val="7030A0"/>
                </a:solidFill>
                <a:latin typeface="+mj-lt"/>
              </a:rPr>
              <a:t>Οι εκπαιδευτικοί </a:t>
            </a:r>
            <a:r>
              <a:rPr lang="el-GR" altLang="el-GR" sz="2200" b="1" i="1" dirty="0">
                <a:solidFill>
                  <a:srgbClr val="7030A0"/>
                </a:solidFill>
                <a:latin typeface="+mj-lt"/>
              </a:rPr>
              <a:t>κατά την παιδαγωγική διαδικασία θα πρέπει να απευθύνονται σε όλες τις οικογένειες και όχι μόνο στις οικογένειες των οποίων τα παιδιά αντιμετωπίζουν σχολικές δυσκολίες</a:t>
            </a:r>
            <a:r>
              <a:rPr lang="en-US" altLang="el-GR" sz="2200" b="1" i="1" dirty="0">
                <a:solidFill>
                  <a:srgbClr val="7030A0"/>
                </a:solidFill>
                <a:latin typeface="+mj-lt"/>
              </a:rPr>
              <a:t>.</a:t>
            </a:r>
            <a:r>
              <a:rPr lang="el-GR" altLang="el-GR" sz="2200" b="1" i="1" dirty="0">
                <a:solidFill>
                  <a:srgbClr val="7030A0"/>
                </a:solidFill>
                <a:latin typeface="+mj-lt"/>
              </a:rPr>
              <a:t> </a:t>
            </a:r>
          </a:p>
          <a:p>
            <a:pPr>
              <a:defRPr/>
            </a:pPr>
            <a:endParaRPr lang="el-GR" sz="2200" dirty="0">
              <a:solidFill>
                <a:schemeClr val="bg2"/>
              </a:solidFill>
              <a:latin typeface="+mj-lt"/>
            </a:endParaRPr>
          </a:p>
          <a:p>
            <a:pPr>
              <a:buFontTx/>
              <a:buBlip>
                <a:blip r:embed="rId2"/>
              </a:buBlip>
              <a:defRPr/>
            </a:pPr>
            <a:r>
              <a:rPr lang="el-GR" sz="2200" b="1" dirty="0">
                <a:solidFill>
                  <a:schemeClr val="bg2"/>
                </a:solidFill>
                <a:latin typeface="+mj-lt"/>
              </a:rPr>
              <a:t>Η αποτελεσματική συνεργασία Οικογένειας και Σχολείου, θα πρέπει να κυριαρχείται από ευαισθησία και σεβασμό προς το πολιτισμικό υπόβαθρο των παιδιών και των οικογενειών τους.</a:t>
            </a:r>
          </a:p>
          <a:p>
            <a:pPr>
              <a:defRPr/>
            </a:pPr>
            <a:endParaRPr lang="el-GR" sz="2200" b="1" dirty="0">
              <a:solidFill>
                <a:schemeClr val="bg2"/>
              </a:solidFill>
              <a:latin typeface="+mj-lt"/>
            </a:endParaRPr>
          </a:p>
          <a:p>
            <a:pPr algn="just">
              <a:defRPr/>
            </a:pPr>
            <a:r>
              <a:rPr lang="el-GR" altLang="el-GR" sz="2200" b="1" i="1" dirty="0">
                <a:solidFill>
                  <a:srgbClr val="7030A0"/>
                </a:solidFill>
                <a:latin typeface="+mj-lt"/>
              </a:rPr>
              <a:t> Οι παιδαγωγοί, προκειμένου να βοηθήσουν παιδιά και οικογένειες θα πρέπει να επιδιώκουν να κατανοούν και να αξιολογούν τις ενδεχόμενες πολιτισμικές ασυνέχειες, όταν αυτές παρουσιάζονται ανάμεσα στην οικογένεια και το σχολείο</a:t>
            </a:r>
            <a:r>
              <a:rPr lang="en-US" altLang="el-GR" sz="2200" b="1" i="1" dirty="0">
                <a:solidFill>
                  <a:srgbClr val="7030A0"/>
                </a:solidFill>
                <a:latin typeface="+mj-lt"/>
              </a:rPr>
              <a:t>.</a:t>
            </a:r>
            <a:r>
              <a:rPr lang="el-GR" altLang="el-GR" sz="2200" b="1" i="1" dirty="0">
                <a:solidFill>
                  <a:srgbClr val="7030A0"/>
                </a:solidFill>
                <a:latin typeface="+mj-lt"/>
              </a:rPr>
              <a:t> </a:t>
            </a:r>
          </a:p>
          <a:p>
            <a:pPr>
              <a:defRPr/>
            </a:pPr>
            <a:endParaRPr lang="el-GR" dirty="0"/>
          </a:p>
          <a:p>
            <a:pPr>
              <a:lnSpc>
                <a:spcPct val="90000"/>
              </a:lnSpc>
              <a:defRPr/>
            </a:pPr>
            <a:endParaRPr lang="el-GR" altLang="el-GR" b="1" dirty="0">
              <a:solidFill>
                <a:schemeClr val="tx2"/>
              </a:solidFill>
            </a:endParaRPr>
          </a:p>
          <a:p>
            <a:pPr>
              <a:lnSpc>
                <a:spcPct val="90000"/>
              </a:lnSpc>
              <a:defRPr/>
            </a:pPr>
            <a:endParaRPr lang="el-GR" altLang="el-GR" b="1" dirty="0">
              <a:solidFill>
                <a:schemeClr val="tx2"/>
              </a:solidFill>
            </a:endParaRPr>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a:extLst>
              <a:ext uri="{FF2B5EF4-FFF2-40B4-BE49-F238E27FC236}">
                <a16:creationId xmlns:a16="http://schemas.microsoft.com/office/drawing/2014/main" id="{C1FCFD61-3A95-4F5C-867C-F55068D5B86F}"/>
              </a:ext>
            </a:extLst>
          </p:cNvPr>
          <p:cNvSpPr>
            <a:spLocks noGrp="1"/>
          </p:cNvSpPr>
          <p:nvPr>
            <p:ph type="ftr" sz="quarter" idx="10"/>
          </p:nvPr>
        </p:nvSpPr>
        <p:spPr/>
        <p:txBody>
          <a:bodyPr/>
          <a:lstStyle/>
          <a:p>
            <a:pPr>
              <a:defRPr/>
            </a:pPr>
            <a:r>
              <a:rPr lang="el-GR" dirty="0">
                <a:solidFill>
                  <a:schemeClr val="tx1"/>
                </a:solidFill>
              </a:rPr>
              <a:t>Παναγιωτα Στρατη</a:t>
            </a:r>
          </a:p>
        </p:txBody>
      </p:sp>
      <p:sp>
        <p:nvSpPr>
          <p:cNvPr id="5" name="4 - Θέση ημερομηνίας">
            <a:extLst>
              <a:ext uri="{FF2B5EF4-FFF2-40B4-BE49-F238E27FC236}">
                <a16:creationId xmlns:a16="http://schemas.microsoft.com/office/drawing/2014/main" id="{3B979715-C4A1-4240-9D6C-DAEEE56D781C}"/>
              </a:ext>
            </a:extLst>
          </p:cNvPr>
          <p:cNvSpPr>
            <a:spLocks noGrp="1"/>
          </p:cNvSpPr>
          <p:nvPr>
            <p:ph type="dt" sz="quarter" idx="11"/>
          </p:nvPr>
        </p:nvSpPr>
        <p:spPr/>
        <p:txBody>
          <a:bodyPr/>
          <a:lstStyle/>
          <a:p>
            <a:pPr>
              <a:defRPr/>
            </a:pPr>
            <a:fld id="{F08722BB-FB70-461B-A8AE-A8BD9B5D15D4}" type="datetime1">
              <a:rPr lang="el-GR">
                <a:solidFill>
                  <a:schemeClr val="tx1"/>
                </a:solidFill>
              </a:rPr>
              <a:pPr>
                <a:defRPr/>
              </a:pPr>
              <a:t>22/12/2019</a:t>
            </a:fld>
            <a:endParaRPr lang="el-GR" dirty="0">
              <a:solidFill>
                <a:schemeClr val="tx1"/>
              </a:solidFill>
            </a:endParaRPr>
          </a:p>
        </p:txBody>
      </p:sp>
      <p:sp>
        <p:nvSpPr>
          <p:cNvPr id="6" name="5 - Θέση αριθμού διαφάνειας">
            <a:extLst>
              <a:ext uri="{FF2B5EF4-FFF2-40B4-BE49-F238E27FC236}">
                <a16:creationId xmlns:a16="http://schemas.microsoft.com/office/drawing/2014/main" id="{8616E6F3-55C1-4A7A-ABA0-4FFF95BA71FE}"/>
              </a:ext>
            </a:extLst>
          </p:cNvPr>
          <p:cNvSpPr>
            <a:spLocks noGrp="1"/>
          </p:cNvSpPr>
          <p:nvPr>
            <p:ph type="sldNum" sz="quarter" idx="12"/>
          </p:nvPr>
        </p:nvSpPr>
        <p:spPr>
          <a:xfrm>
            <a:off x="10447338" y="6621463"/>
            <a:ext cx="639762" cy="236537"/>
          </a:xfrm>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0CFD982-88AE-46E6-A526-09D1180AF3AB}" type="slidenum">
              <a:rPr lang="el-GR" altLang="el-GR">
                <a:latin typeface="Calibri" panose="020F0502020204030204" pitchFamily="34" charset="0"/>
              </a:rPr>
              <a:pPr eaLnBrk="1" hangingPunct="1"/>
              <a:t>13</a:t>
            </a:fld>
            <a:endParaRPr lang="el-GR" altLang="el-GR">
              <a:latin typeface="Calibri" panose="020F0502020204030204" pitchFamily="34" charset="0"/>
            </a:endParaRPr>
          </a:p>
        </p:txBody>
      </p:sp>
      <p:sp>
        <p:nvSpPr>
          <p:cNvPr id="7" name="6 - Στρογγυλεμένο ορθογώνιο">
            <a:extLst>
              <a:ext uri="{FF2B5EF4-FFF2-40B4-BE49-F238E27FC236}">
                <a16:creationId xmlns:a16="http://schemas.microsoft.com/office/drawing/2014/main" id="{2DF2C7A8-80E6-45B1-94A3-A48356B7FDBC}"/>
              </a:ext>
            </a:extLst>
          </p:cNvPr>
          <p:cNvSpPr/>
          <p:nvPr/>
        </p:nvSpPr>
        <p:spPr>
          <a:xfrm>
            <a:off x="3671888" y="530225"/>
            <a:ext cx="7934325" cy="5973763"/>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buFontTx/>
              <a:buBlip>
                <a:blip r:embed="rId2"/>
              </a:buBlip>
              <a:defRPr/>
            </a:pPr>
            <a:r>
              <a:rPr lang="el-GR" sz="2200" b="1" dirty="0">
                <a:solidFill>
                  <a:schemeClr val="bg2"/>
                </a:solidFill>
                <a:latin typeface="+mj-lt"/>
              </a:rPr>
              <a:t>Η αποτελεσματική συνεργασία Οικογένειας και Σχολείου, θα πρέπει να αναγνωρίζει και να αποδίδει αξία στη σημαντική συνεισφορά των γονέων, ανεξάρτητα από το εκπαιδευτικό τους υπόβαθρο.</a:t>
            </a:r>
          </a:p>
          <a:p>
            <a:pPr algn="just">
              <a:defRPr/>
            </a:pPr>
            <a:endParaRPr lang="el-GR" sz="2200" b="1" dirty="0">
              <a:solidFill>
                <a:schemeClr val="bg2"/>
              </a:solidFill>
              <a:latin typeface="+mj-lt"/>
            </a:endParaRPr>
          </a:p>
          <a:p>
            <a:pPr algn="just">
              <a:defRPr/>
            </a:pPr>
            <a:r>
              <a:rPr lang="el-GR" altLang="el-GR" sz="2200" b="1" dirty="0">
                <a:solidFill>
                  <a:srgbClr val="7030A0"/>
                </a:solidFill>
                <a:latin typeface="+mj-lt"/>
              </a:rPr>
              <a:t>Το μήνυμα ότι, τόσο οι γονείς, όσο και οι εκπαιδευτικοί, έχουν σπουδαίες γνώσεις και ικανότητες για να μεταδώσουν στα παιδιά, αποτελεί ένα μήνυμα που θα πρέπει να μεταδίδεται συνειδητά στο σχολείο.</a:t>
            </a:r>
            <a:endParaRPr lang="el-GR" sz="2200" b="1" dirty="0">
              <a:solidFill>
                <a:srgbClr val="7030A0"/>
              </a:solidFill>
              <a:latin typeface="+mj-lt"/>
            </a:endParaRPr>
          </a:p>
          <a:p>
            <a:pPr algn="just">
              <a:buFontTx/>
              <a:buBlip>
                <a:blip r:embed="rId2"/>
              </a:buBlip>
              <a:defRPr/>
            </a:pPr>
            <a:endParaRPr lang="el-GR" sz="2200" b="1" dirty="0">
              <a:solidFill>
                <a:schemeClr val="bg2"/>
              </a:solidFill>
              <a:latin typeface="+mj-lt"/>
            </a:endParaRPr>
          </a:p>
          <a:p>
            <a:pPr algn="just">
              <a:buFontTx/>
              <a:buBlip>
                <a:blip r:embed="rId2"/>
              </a:buBlip>
              <a:defRPr/>
            </a:pPr>
            <a:r>
              <a:rPr lang="el-GR" sz="2200" b="1" dirty="0">
                <a:solidFill>
                  <a:schemeClr val="bg2"/>
                </a:solidFill>
                <a:latin typeface="+mj-lt"/>
              </a:rPr>
              <a:t>Η αποτελεσματική συνεργασία Οικογένειας και Σχολείου, που βασίζεται στον </a:t>
            </a:r>
            <a:r>
              <a:rPr lang="el-GR" sz="2200" b="1" u="sng" dirty="0">
                <a:solidFill>
                  <a:schemeClr val="bg2"/>
                </a:solidFill>
                <a:latin typeface="+mj-lt"/>
              </a:rPr>
              <a:t>αμοιβαίο σεβασμό και την εμπιστοσύνη, προωθεί τη </a:t>
            </a:r>
            <a:r>
              <a:rPr lang="el-GR" sz="2200" b="1" u="sng" dirty="0" err="1">
                <a:solidFill>
                  <a:schemeClr val="bg2"/>
                </a:solidFill>
                <a:latin typeface="+mj-lt"/>
              </a:rPr>
              <a:t>γονεϊκή</a:t>
            </a:r>
            <a:r>
              <a:rPr lang="el-GR" sz="2200" b="1" u="sng" dirty="0">
                <a:solidFill>
                  <a:schemeClr val="bg2"/>
                </a:solidFill>
                <a:latin typeface="+mj-lt"/>
              </a:rPr>
              <a:t> ενδυνάμωση</a:t>
            </a:r>
            <a:r>
              <a:rPr lang="el-GR" sz="2200" b="1" dirty="0">
                <a:solidFill>
                  <a:schemeClr val="bg2"/>
                </a:solidFill>
                <a:latin typeface="+mj-lt"/>
              </a:rPr>
              <a:t>, μέσα από τη θετική, ουσιαστική, αμφίδρομη επικοινωνία, ανάμεσα στο σχολείο και στο σπίτι (Σακελλαρίου, 2008 </a:t>
            </a:r>
            <a:r>
              <a:rPr lang="el-GR" sz="2200" b="1" dirty="0">
                <a:solidFill>
                  <a:schemeClr val="bg2"/>
                </a:solidFill>
                <a:latin typeface="Arial"/>
                <a:cs typeface="Arial"/>
              </a:rPr>
              <a:t>▪ </a:t>
            </a:r>
            <a:r>
              <a:rPr lang="en-US" sz="2200" b="1" dirty="0" err="1">
                <a:solidFill>
                  <a:schemeClr val="bg2"/>
                </a:solidFill>
                <a:latin typeface="+mj-lt"/>
              </a:rPr>
              <a:t>Raffaele</a:t>
            </a:r>
            <a:r>
              <a:rPr lang="en-US" sz="2200" b="1" dirty="0">
                <a:solidFill>
                  <a:schemeClr val="bg2"/>
                </a:solidFill>
                <a:latin typeface="+mj-lt"/>
              </a:rPr>
              <a:t> &amp; </a:t>
            </a:r>
            <a:r>
              <a:rPr lang="en-US" sz="2200" b="1" dirty="0" err="1">
                <a:solidFill>
                  <a:schemeClr val="bg2"/>
                </a:solidFill>
                <a:latin typeface="+mj-lt"/>
              </a:rPr>
              <a:t>Knoff</a:t>
            </a:r>
            <a:r>
              <a:rPr lang="en-US" sz="2200" b="1" dirty="0">
                <a:solidFill>
                  <a:schemeClr val="bg2"/>
                </a:solidFill>
                <a:latin typeface="+mj-lt"/>
              </a:rPr>
              <a:t>, 1999)</a:t>
            </a:r>
            <a:r>
              <a:rPr lang="el-GR" sz="2200" b="1" dirty="0">
                <a:solidFill>
                  <a:schemeClr val="bg2"/>
                </a:solidFill>
                <a:latin typeface="+mj-lt"/>
              </a:rPr>
              <a:t>.</a:t>
            </a:r>
          </a:p>
          <a:p>
            <a:pPr>
              <a:defRPr/>
            </a:pPr>
            <a:endParaRPr lang="el-GR" dirty="0"/>
          </a:p>
        </p:txBody>
      </p:sp>
      <p:pic>
        <p:nvPicPr>
          <p:cNvPr id="17414" name="Picture 2" descr="Σχετική εικόνα">
            <a:extLst>
              <a:ext uri="{FF2B5EF4-FFF2-40B4-BE49-F238E27FC236}">
                <a16:creationId xmlns:a16="http://schemas.microsoft.com/office/drawing/2014/main" id="{713B9F5E-04FF-40A9-A693-AD30CB5C2E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0850" y="2563813"/>
            <a:ext cx="2911475" cy="192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Στρογγυλεμένο ορθογώνιο">
            <a:extLst>
              <a:ext uri="{FF2B5EF4-FFF2-40B4-BE49-F238E27FC236}">
                <a16:creationId xmlns:a16="http://schemas.microsoft.com/office/drawing/2014/main" id="{E54E7B31-1E45-4664-BD98-7AA60CFB72BD}"/>
              </a:ext>
            </a:extLst>
          </p:cNvPr>
          <p:cNvSpPr/>
          <p:nvPr/>
        </p:nvSpPr>
        <p:spPr>
          <a:xfrm>
            <a:off x="1547813" y="1076325"/>
            <a:ext cx="9351962" cy="4602163"/>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endParaRPr lang="en-US" sz="2000" b="1" dirty="0">
              <a:solidFill>
                <a:schemeClr val="bg2"/>
              </a:solidFill>
              <a:latin typeface="+mj-lt"/>
            </a:endParaRPr>
          </a:p>
          <a:p>
            <a:pPr algn="just">
              <a:defRPr/>
            </a:pPr>
            <a:endParaRPr lang="el-GR" sz="2400" b="1" dirty="0">
              <a:solidFill>
                <a:schemeClr val="bg2"/>
              </a:solidFill>
              <a:latin typeface="+mj-lt"/>
            </a:endParaRPr>
          </a:p>
          <a:p>
            <a:pPr algn="just">
              <a:defRPr/>
            </a:pPr>
            <a:r>
              <a:rPr lang="el-GR" sz="2400" b="1" dirty="0">
                <a:solidFill>
                  <a:schemeClr val="bg2"/>
                </a:solidFill>
                <a:latin typeface="+mj-lt"/>
              </a:rPr>
              <a:t>Σύμφωνα με τη σύγχρονη βιβλιογραφία, επειδή οι μοντέρνες κοινωνίες παρουσιάζουν μια ποικιλομορφία κοινωνική, πολιτιστική και γλωσσική, είναι απαραίτητες, </a:t>
            </a:r>
            <a:r>
              <a:rPr lang="el-GR" sz="2400" b="1" dirty="0">
                <a:solidFill>
                  <a:srgbClr val="7030A0"/>
                </a:solidFill>
                <a:latin typeface="+mj-lt"/>
              </a:rPr>
              <a:t>νέες, ευέλικτες μέθοδοι προσέγγισης και προώθησης της συνεργασίας Οικογένειας και Σχολείου.</a:t>
            </a:r>
            <a:r>
              <a:rPr lang="el-GR" altLang="el-GR" sz="2400" b="1" dirty="0">
                <a:solidFill>
                  <a:srgbClr val="7030A0"/>
                </a:solidFill>
                <a:latin typeface="+mj-lt"/>
              </a:rPr>
              <a:t> </a:t>
            </a:r>
            <a:endParaRPr lang="en-US" altLang="el-GR" sz="2400" b="1" dirty="0">
              <a:solidFill>
                <a:srgbClr val="7030A0"/>
              </a:solidFill>
              <a:latin typeface="+mj-lt"/>
            </a:endParaRPr>
          </a:p>
          <a:p>
            <a:pPr algn="just">
              <a:defRPr/>
            </a:pPr>
            <a:endParaRPr lang="en-US" altLang="el-GR" sz="2400" b="1" dirty="0">
              <a:solidFill>
                <a:schemeClr val="bg2"/>
              </a:solidFill>
              <a:latin typeface="+mj-lt"/>
            </a:endParaRPr>
          </a:p>
          <a:p>
            <a:pPr algn="just">
              <a:defRPr/>
            </a:pPr>
            <a:r>
              <a:rPr lang="el-GR" altLang="el-GR" sz="2400" b="1" u="sng" dirty="0">
                <a:solidFill>
                  <a:schemeClr val="bg2"/>
                </a:solidFill>
                <a:latin typeface="+mj-lt"/>
              </a:rPr>
              <a:t>Οι εκπαιδευτικοί που επιδιώκουν τη συνεργασία με τους γονείς, </a:t>
            </a:r>
            <a:r>
              <a:rPr lang="el-GR" altLang="el-GR" sz="2400" b="1" dirty="0">
                <a:solidFill>
                  <a:schemeClr val="bg2"/>
                </a:solidFill>
                <a:latin typeface="+mj-lt"/>
              </a:rPr>
              <a:t>θα πρέπει να αναγνωρίσουν  τους γονείς, ως τους πρώτους δασκάλους των παιδιών τους, ενώ οι ίδιοι θα πρέπει να είναι ευέλικτοι και καινοτόμοι, στην προσπάθειά τους να προσεγγίσουν μια διαφοροποιημένη κοινωνία. </a:t>
            </a:r>
          </a:p>
          <a:p>
            <a:pPr>
              <a:defRPr/>
            </a:pPr>
            <a:endParaRPr lang="en-US" b="1" dirty="0"/>
          </a:p>
          <a:p>
            <a:pPr>
              <a:defRPr/>
            </a:pPr>
            <a:endParaRPr lang="el-GR" dirty="0"/>
          </a:p>
        </p:txBody>
      </p:sp>
      <p:sp>
        <p:nvSpPr>
          <p:cNvPr id="6" name="5 - Δεξιό βέλος">
            <a:extLst>
              <a:ext uri="{FF2B5EF4-FFF2-40B4-BE49-F238E27FC236}">
                <a16:creationId xmlns:a16="http://schemas.microsoft.com/office/drawing/2014/main" id="{8662191D-E110-476D-8A4B-D573281E138C}"/>
              </a:ext>
            </a:extLst>
          </p:cNvPr>
          <p:cNvSpPr/>
          <p:nvPr/>
        </p:nvSpPr>
        <p:spPr>
          <a:xfrm>
            <a:off x="339725" y="2035175"/>
            <a:ext cx="973138" cy="574675"/>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7" name="6 - Δεξιό βέλος">
            <a:extLst>
              <a:ext uri="{FF2B5EF4-FFF2-40B4-BE49-F238E27FC236}">
                <a16:creationId xmlns:a16="http://schemas.microsoft.com/office/drawing/2014/main" id="{56803B5D-F9D2-4B94-8B00-54E43B5F1CD9}"/>
              </a:ext>
            </a:extLst>
          </p:cNvPr>
          <p:cNvSpPr/>
          <p:nvPr/>
        </p:nvSpPr>
        <p:spPr>
          <a:xfrm>
            <a:off x="300038" y="3986213"/>
            <a:ext cx="973137" cy="574675"/>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8" name="7 - Ορθογώνιο">
            <a:extLst>
              <a:ext uri="{FF2B5EF4-FFF2-40B4-BE49-F238E27FC236}">
                <a16:creationId xmlns:a16="http://schemas.microsoft.com/office/drawing/2014/main" id="{FAFADBEC-76AD-45FA-8997-9C5D3CBAC846}"/>
              </a:ext>
            </a:extLst>
          </p:cNvPr>
          <p:cNvSpPr/>
          <p:nvPr/>
        </p:nvSpPr>
        <p:spPr>
          <a:xfrm>
            <a:off x="0" y="0"/>
            <a:ext cx="12192000" cy="26511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9" name="8 - Ορθογώνιο">
            <a:extLst>
              <a:ext uri="{FF2B5EF4-FFF2-40B4-BE49-F238E27FC236}">
                <a16:creationId xmlns:a16="http://schemas.microsoft.com/office/drawing/2014/main" id="{A0CE7ACC-B83A-4FAE-97C8-2BF135D62943}"/>
              </a:ext>
            </a:extLst>
          </p:cNvPr>
          <p:cNvSpPr/>
          <p:nvPr/>
        </p:nvSpPr>
        <p:spPr>
          <a:xfrm>
            <a:off x="0" y="6592888"/>
            <a:ext cx="12192000" cy="26511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a:extLst>
              <a:ext uri="{FF2B5EF4-FFF2-40B4-BE49-F238E27FC236}">
                <a16:creationId xmlns:a16="http://schemas.microsoft.com/office/drawing/2014/main" id="{E3963FCA-9C6A-42E3-BA6C-3D3F2AB29252}"/>
              </a:ext>
            </a:extLst>
          </p:cNvPr>
          <p:cNvSpPr>
            <a:spLocks noGrp="1"/>
          </p:cNvSpPr>
          <p:nvPr>
            <p:ph type="title"/>
          </p:nvPr>
        </p:nvSpPr>
        <p:spPr>
          <a:xfrm>
            <a:off x="1341438" y="220663"/>
            <a:ext cx="9837737" cy="914400"/>
          </a:xfrm>
        </p:spPr>
        <p:txBody>
          <a:bodyPr/>
          <a:lstStyle/>
          <a:p>
            <a:r>
              <a:rPr lang="el-GR" altLang="el-GR" sz="2400" b="1"/>
              <a:t>Οργανωτικές Αρχές της Συνεργασίας Οικογένειας, Σχολείου και Κοινότητας</a:t>
            </a:r>
            <a:br>
              <a:rPr lang="el-GR" altLang="el-GR"/>
            </a:br>
            <a:endParaRPr lang="el-GR" altLang="el-GR"/>
          </a:p>
        </p:txBody>
      </p:sp>
      <p:sp>
        <p:nvSpPr>
          <p:cNvPr id="3" name="2 - Θέση περιεχομένου">
            <a:extLst>
              <a:ext uri="{FF2B5EF4-FFF2-40B4-BE49-F238E27FC236}">
                <a16:creationId xmlns:a16="http://schemas.microsoft.com/office/drawing/2014/main" id="{A608F129-17B0-46EF-BB6D-66B7111AA635}"/>
              </a:ext>
            </a:extLst>
          </p:cNvPr>
          <p:cNvSpPr>
            <a:spLocks noGrp="1"/>
          </p:cNvSpPr>
          <p:nvPr>
            <p:ph idx="1"/>
          </p:nvPr>
        </p:nvSpPr>
        <p:spPr>
          <a:xfrm>
            <a:off x="250825" y="752475"/>
            <a:ext cx="11725275" cy="5618163"/>
          </a:xfrm>
          <a:solidFill>
            <a:schemeClr val="accent2">
              <a:lumMod val="20000"/>
              <a:lumOff val="80000"/>
            </a:schemeClr>
          </a:solidFill>
        </p:spPr>
        <p:txBody>
          <a:bodyPr/>
          <a:lstStyle/>
          <a:p>
            <a:pPr>
              <a:lnSpc>
                <a:spcPct val="100000"/>
              </a:lnSpc>
              <a:buFont typeface="Arial" charset="0"/>
              <a:buNone/>
              <a:defRPr/>
            </a:pPr>
            <a:r>
              <a:rPr lang="en-US" sz="2200" b="1" u="sng" dirty="0">
                <a:solidFill>
                  <a:schemeClr val="bg2"/>
                </a:solidFill>
              </a:rPr>
              <a:t>    </a:t>
            </a:r>
            <a:r>
              <a:rPr lang="el-GR" sz="2200" b="1" u="sng" dirty="0">
                <a:solidFill>
                  <a:schemeClr val="bg2"/>
                </a:solidFill>
              </a:rPr>
              <a:t>Που θα μπορούσαν να βοηθήσουν προς την κατεύθυνση της βελτίωσης της συνεργασίας Οικογένειας, Σχολείου και κοινότητας:</a:t>
            </a:r>
            <a:endParaRPr lang="en-US" sz="2200" b="1" u="sng" dirty="0">
              <a:solidFill>
                <a:schemeClr val="bg2"/>
              </a:solidFill>
            </a:endParaRPr>
          </a:p>
          <a:p>
            <a:pPr>
              <a:lnSpc>
                <a:spcPct val="150000"/>
              </a:lnSpc>
              <a:buFont typeface="Arial" charset="0"/>
              <a:buBlip>
                <a:blip r:embed="rId2"/>
              </a:buBlip>
              <a:defRPr/>
            </a:pPr>
            <a:r>
              <a:rPr lang="el-GR" sz="2200" b="1" dirty="0">
                <a:solidFill>
                  <a:schemeClr val="bg2"/>
                </a:solidFill>
              </a:rPr>
              <a:t>Συνεργασία Οικογένειας, Σχολείου και Κοινότητας στα πλαίσια μιας </a:t>
            </a:r>
            <a:r>
              <a:rPr lang="el-GR" sz="2200" b="1" u="sng" dirty="0">
                <a:solidFill>
                  <a:schemeClr val="bg2"/>
                </a:solidFill>
              </a:rPr>
              <a:t>οικολογικής προοπτικής</a:t>
            </a:r>
            <a:r>
              <a:rPr lang="el-GR" sz="2200" b="1" dirty="0">
                <a:solidFill>
                  <a:schemeClr val="bg2"/>
                </a:solidFill>
              </a:rPr>
              <a:t>, προκειμένου οι εκπαιδευτικοί:</a:t>
            </a:r>
          </a:p>
          <a:p>
            <a:pPr>
              <a:lnSpc>
                <a:spcPct val="150000"/>
              </a:lnSpc>
              <a:buFont typeface="Wingdings" pitchFamily="2" charset="2"/>
              <a:buChar char="ü"/>
              <a:defRPr/>
            </a:pPr>
            <a:r>
              <a:rPr lang="el-GR" sz="2200" b="1" dirty="0">
                <a:solidFill>
                  <a:schemeClr val="bg2"/>
                </a:solidFill>
              </a:rPr>
              <a:t>να εκτιμήσουν με ακρίβεια την ετοιμότητα και ικανότητα όλων των εμπλεκομένων στην παιδαγωγική διαδικασία, </a:t>
            </a:r>
          </a:p>
          <a:p>
            <a:pPr>
              <a:lnSpc>
                <a:spcPct val="150000"/>
              </a:lnSpc>
              <a:buFont typeface="Wingdings" pitchFamily="2" charset="2"/>
              <a:buChar char="ü"/>
              <a:defRPr/>
            </a:pPr>
            <a:r>
              <a:rPr lang="el-GR" sz="2200" b="1" dirty="0">
                <a:solidFill>
                  <a:schemeClr val="bg2"/>
                </a:solidFill>
              </a:rPr>
              <a:t>και να προωθήσουν την προσπάθεια συνεργασίας.</a:t>
            </a:r>
          </a:p>
          <a:p>
            <a:pPr>
              <a:lnSpc>
                <a:spcPct val="150000"/>
              </a:lnSpc>
              <a:buFont typeface="Arial" charset="0"/>
              <a:buBlip>
                <a:blip r:embed="rId2"/>
              </a:buBlip>
              <a:defRPr/>
            </a:pPr>
            <a:r>
              <a:rPr lang="el-GR" sz="2200" b="1" dirty="0">
                <a:solidFill>
                  <a:schemeClr val="bg2"/>
                </a:solidFill>
              </a:rPr>
              <a:t>Ανάγκη κατανόησης των ιδιαίτερων αναγκών των γονέων (ατομικών και οικογενειακών, σχετικών με την εκπαίδευση των παιδιών τους), αλλά και των απόψεών τους για την εκπαίδευση και το σχολείο.</a:t>
            </a:r>
          </a:p>
          <a:p>
            <a:pPr>
              <a:lnSpc>
                <a:spcPct val="150000"/>
              </a:lnSpc>
              <a:buFont typeface="Arial" charset="0"/>
              <a:buChar char="•"/>
              <a:defRPr/>
            </a:pPr>
            <a:endParaRPr lang="el-GR" dirty="0"/>
          </a:p>
        </p:txBody>
      </p:sp>
      <p:sp>
        <p:nvSpPr>
          <p:cNvPr id="4" name="3 - Θέση υποσέλιδου">
            <a:extLst>
              <a:ext uri="{FF2B5EF4-FFF2-40B4-BE49-F238E27FC236}">
                <a16:creationId xmlns:a16="http://schemas.microsoft.com/office/drawing/2014/main" id="{ED5223B4-9003-420A-B814-597CA334B6C5}"/>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B63F623A-BFDB-4D06-8068-C6A6F2F79A31}"/>
              </a:ext>
            </a:extLst>
          </p:cNvPr>
          <p:cNvSpPr>
            <a:spLocks noGrp="1"/>
          </p:cNvSpPr>
          <p:nvPr>
            <p:ph type="dt" sz="quarter" idx="11"/>
          </p:nvPr>
        </p:nvSpPr>
        <p:spPr/>
        <p:txBody>
          <a:bodyPr/>
          <a:lstStyle/>
          <a:p>
            <a:pPr>
              <a:defRPr/>
            </a:pPr>
            <a:fld id="{D202381E-043B-4718-B2F3-5F460264182F}"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20495D08-1E5A-450F-9B95-D90A8D3CD38F}"/>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59A92E4-F4E9-4376-BE56-3A055263C02B}" type="slidenum">
              <a:rPr lang="el-GR" altLang="el-GR">
                <a:solidFill>
                  <a:srgbClr val="282E2E"/>
                </a:solidFill>
                <a:latin typeface="Calibri" panose="020F0502020204030204" pitchFamily="34" charset="0"/>
              </a:rPr>
              <a:pPr eaLnBrk="1" hangingPunct="1"/>
              <a:t>15</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48AD91B8-4196-4633-B188-04E01AFDAFB3}"/>
              </a:ext>
            </a:extLst>
          </p:cNvPr>
          <p:cNvSpPr>
            <a:spLocks noGrp="1"/>
          </p:cNvSpPr>
          <p:nvPr>
            <p:ph idx="1"/>
          </p:nvPr>
        </p:nvSpPr>
        <p:spPr>
          <a:xfrm>
            <a:off x="295275" y="192088"/>
            <a:ext cx="11680825" cy="6238875"/>
          </a:xfrm>
          <a:solidFill>
            <a:schemeClr val="accent2">
              <a:lumMod val="20000"/>
              <a:lumOff val="80000"/>
            </a:schemeClr>
          </a:solidFill>
        </p:spPr>
        <p:txBody>
          <a:bodyPr/>
          <a:lstStyle/>
          <a:p>
            <a:pPr algn="just">
              <a:lnSpc>
                <a:spcPct val="150000"/>
              </a:lnSpc>
              <a:buFont typeface="Arial" charset="0"/>
              <a:buBlip>
                <a:blip r:embed="rId2"/>
              </a:buBlip>
              <a:defRPr/>
            </a:pPr>
            <a:r>
              <a:rPr lang="el-GR" sz="2200" b="1" dirty="0">
                <a:solidFill>
                  <a:schemeClr val="bg2"/>
                </a:solidFill>
                <a:latin typeface="+mj-lt"/>
              </a:rPr>
              <a:t>Ανάγκη κατανόησης της έμφασης που δίνει το σχολείο στη συνεργασία Οικογένειας και Σχολείου, προκειμένου να κατανοηθεί το κίνητρο του σχολείου να βελτιώσει </a:t>
            </a:r>
            <a:r>
              <a:rPr lang="el-GR" sz="2200" b="1" u="sng" dirty="0">
                <a:solidFill>
                  <a:schemeClr val="bg2"/>
                </a:solidFill>
                <a:latin typeface="+mj-lt"/>
              </a:rPr>
              <a:t>τα συνεργατικά προγράμματα Οικογένειας, Σχολείου και κοινότητας.</a:t>
            </a:r>
          </a:p>
          <a:p>
            <a:pPr algn="just">
              <a:lnSpc>
                <a:spcPct val="150000"/>
              </a:lnSpc>
              <a:buFont typeface="Arial" charset="0"/>
              <a:buBlip>
                <a:blip r:embed="rId2"/>
              </a:buBlip>
              <a:defRPr/>
            </a:pPr>
            <a:r>
              <a:rPr lang="el-GR" sz="2200" b="1" dirty="0">
                <a:solidFill>
                  <a:schemeClr val="bg2"/>
                </a:solidFill>
                <a:latin typeface="+mj-lt"/>
              </a:rPr>
              <a:t> </a:t>
            </a:r>
            <a:r>
              <a:rPr lang="el-GR" altLang="el-GR" sz="2200" b="1" dirty="0">
                <a:solidFill>
                  <a:schemeClr val="bg2"/>
                </a:solidFill>
                <a:latin typeface="+mj-lt"/>
              </a:rPr>
              <a:t>Ανάγκη για διαδικασία </a:t>
            </a:r>
            <a:r>
              <a:rPr lang="el-GR" altLang="el-GR" sz="2200" b="1" u="sng" dirty="0">
                <a:solidFill>
                  <a:srgbClr val="7030A0"/>
                </a:solidFill>
                <a:latin typeface="+mj-lt"/>
              </a:rPr>
              <a:t>στρατηγικού σχεδιασμού </a:t>
            </a:r>
            <a:r>
              <a:rPr lang="el-GR" altLang="el-GR" sz="2200" b="1" dirty="0">
                <a:solidFill>
                  <a:schemeClr val="bg2"/>
                </a:solidFill>
                <a:latin typeface="+mj-lt"/>
              </a:rPr>
              <a:t>στις συνεργατικές προσπάθειες Οικογένειας και Σχολείου, προσδιορίζοντας</a:t>
            </a:r>
            <a:r>
              <a:rPr lang="en-US" altLang="el-GR" sz="2200" b="1" dirty="0">
                <a:solidFill>
                  <a:schemeClr val="bg2"/>
                </a:solidFill>
                <a:latin typeface="+mj-lt"/>
              </a:rPr>
              <a:t>:</a:t>
            </a:r>
            <a:endParaRPr lang="el-GR" altLang="el-GR" sz="2200" b="1" dirty="0">
              <a:solidFill>
                <a:schemeClr val="bg2"/>
              </a:solidFill>
              <a:latin typeface="+mj-lt"/>
            </a:endParaRPr>
          </a:p>
          <a:p>
            <a:pPr algn="just">
              <a:lnSpc>
                <a:spcPct val="100000"/>
              </a:lnSpc>
              <a:buFont typeface="Wingdings" pitchFamily="2" charset="2"/>
              <a:buChar char="ü"/>
              <a:defRPr/>
            </a:pPr>
            <a:r>
              <a:rPr lang="el-GR" altLang="el-GR" b="1" dirty="0">
                <a:solidFill>
                  <a:schemeClr val="bg2"/>
                </a:solidFill>
                <a:latin typeface="+mj-lt"/>
              </a:rPr>
              <a:t> </a:t>
            </a:r>
            <a:r>
              <a:rPr lang="el-GR" altLang="el-GR" sz="2200" b="1" dirty="0">
                <a:solidFill>
                  <a:schemeClr val="bg2"/>
                </a:solidFill>
                <a:latin typeface="+mj-lt"/>
              </a:rPr>
              <a:t>συγκεκριμένους στόχους συνεργασίας, </a:t>
            </a:r>
          </a:p>
          <a:p>
            <a:pPr algn="just">
              <a:lnSpc>
                <a:spcPct val="100000"/>
              </a:lnSpc>
              <a:buFont typeface="Wingdings" pitchFamily="2" charset="2"/>
              <a:buChar char="ü"/>
              <a:defRPr/>
            </a:pPr>
            <a:r>
              <a:rPr lang="el-GR" altLang="el-GR" sz="2200" b="1" dirty="0">
                <a:solidFill>
                  <a:schemeClr val="bg2"/>
                </a:solidFill>
                <a:latin typeface="+mj-lt"/>
              </a:rPr>
              <a:t>αναλύοντας τους παράγοντες που διευκολύνουν ή παρεμποδίζουν την επίτευξη αυτών των στόχων,</a:t>
            </a:r>
            <a:endParaRPr lang="en-US" altLang="el-GR" sz="2200" b="1" dirty="0">
              <a:solidFill>
                <a:schemeClr val="bg2"/>
              </a:solidFill>
              <a:latin typeface="+mj-lt"/>
            </a:endParaRPr>
          </a:p>
          <a:p>
            <a:pPr algn="just">
              <a:lnSpc>
                <a:spcPct val="100000"/>
              </a:lnSpc>
              <a:buFont typeface="Wingdings" pitchFamily="2" charset="2"/>
              <a:buChar char="ü"/>
              <a:defRPr/>
            </a:pPr>
            <a:r>
              <a:rPr lang="el-GR" altLang="el-GR" sz="2200" b="1" dirty="0">
                <a:solidFill>
                  <a:schemeClr val="bg2"/>
                </a:solidFill>
                <a:latin typeface="+mj-lt"/>
              </a:rPr>
              <a:t> αναπτύσσοντας και υλοποιώντας τα απαραίτητα προγράμματα και δραστηριότητες,</a:t>
            </a:r>
            <a:endParaRPr lang="en-US" altLang="el-GR" sz="2200" b="1" dirty="0">
              <a:solidFill>
                <a:schemeClr val="bg2"/>
              </a:solidFill>
              <a:latin typeface="+mj-lt"/>
            </a:endParaRPr>
          </a:p>
          <a:p>
            <a:pPr algn="just">
              <a:lnSpc>
                <a:spcPct val="100000"/>
              </a:lnSpc>
              <a:buFont typeface="Wingdings" pitchFamily="2" charset="2"/>
              <a:buChar char="ü"/>
              <a:defRPr/>
            </a:pPr>
            <a:r>
              <a:rPr lang="el-GR" altLang="el-GR" sz="2200" b="1" dirty="0">
                <a:solidFill>
                  <a:schemeClr val="bg2"/>
                </a:solidFill>
                <a:latin typeface="+mj-lt"/>
              </a:rPr>
              <a:t> αξιολογώντας τη μακροπρόθεσμη και βραχυπρόθεσμη επιτυχία και επίδραση τους </a:t>
            </a:r>
            <a:endParaRPr lang="en-US" altLang="el-GR" sz="2200" b="1" dirty="0">
              <a:solidFill>
                <a:schemeClr val="bg2"/>
              </a:solidFill>
              <a:latin typeface="+mj-lt"/>
            </a:endParaRPr>
          </a:p>
          <a:p>
            <a:pPr algn="just">
              <a:lnSpc>
                <a:spcPct val="100000"/>
              </a:lnSpc>
              <a:buFont typeface="Wingdings" pitchFamily="2" charset="2"/>
              <a:buChar char="ü"/>
              <a:defRPr/>
            </a:pPr>
            <a:r>
              <a:rPr lang="el-GR" altLang="el-GR" sz="2200" b="1" dirty="0">
                <a:solidFill>
                  <a:schemeClr val="bg2"/>
                </a:solidFill>
                <a:latin typeface="+mj-lt"/>
              </a:rPr>
              <a:t>και θεσμοθετώντας, τόσο τη διαδικασία στρατηγικού σχεδιασμού, όσο και τις δραστηριότητες εφαρμογής του.</a:t>
            </a:r>
          </a:p>
          <a:p>
            <a:pPr>
              <a:buFont typeface="Arial" charset="0"/>
              <a:buChar char="•"/>
              <a:defRPr/>
            </a:pPr>
            <a:endParaRPr lang="el-GR" dirty="0"/>
          </a:p>
          <a:p>
            <a:pPr>
              <a:buFont typeface="Arial" charset="0"/>
              <a:buChar char="•"/>
              <a:defRPr/>
            </a:pPr>
            <a:endParaRPr lang="el-GR" dirty="0"/>
          </a:p>
          <a:p>
            <a:pPr>
              <a:buFont typeface="Arial" charset="0"/>
              <a:buChar char="•"/>
              <a:defRPr/>
            </a:pPr>
            <a:endParaRPr lang="el-GR" dirty="0"/>
          </a:p>
        </p:txBody>
      </p:sp>
      <p:sp>
        <p:nvSpPr>
          <p:cNvPr id="4" name="3 - Θέση υποσέλιδου">
            <a:extLst>
              <a:ext uri="{FF2B5EF4-FFF2-40B4-BE49-F238E27FC236}">
                <a16:creationId xmlns:a16="http://schemas.microsoft.com/office/drawing/2014/main" id="{E2131959-49BD-4C02-8C33-D04C68370AAE}"/>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DAFF6FB8-01D2-4D6B-8C42-993C30FE9FB8}"/>
              </a:ext>
            </a:extLst>
          </p:cNvPr>
          <p:cNvSpPr>
            <a:spLocks noGrp="1"/>
          </p:cNvSpPr>
          <p:nvPr>
            <p:ph type="dt" sz="quarter" idx="11"/>
          </p:nvPr>
        </p:nvSpPr>
        <p:spPr/>
        <p:txBody>
          <a:bodyPr/>
          <a:lstStyle/>
          <a:p>
            <a:pPr>
              <a:defRPr/>
            </a:pPr>
            <a:fld id="{D202381E-043B-4718-B2F3-5F460264182F}"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EE6CD0BA-36FB-47D0-99F7-C42783BF6F7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72B10F0-02D0-4D40-BA6B-12F17CCCA3BC}" type="slidenum">
              <a:rPr lang="el-GR" altLang="el-GR">
                <a:solidFill>
                  <a:srgbClr val="282E2E"/>
                </a:solidFill>
                <a:latin typeface="Calibri" panose="020F0502020204030204" pitchFamily="34" charset="0"/>
              </a:rPr>
              <a:pPr eaLnBrk="1" hangingPunct="1"/>
              <a:t>16</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847BD6D4-53FC-4993-9D15-C7F97DDD8FAA}"/>
              </a:ext>
            </a:extLst>
          </p:cNvPr>
          <p:cNvSpPr>
            <a:spLocks noGrp="1"/>
          </p:cNvSpPr>
          <p:nvPr>
            <p:ph type="title"/>
          </p:nvPr>
        </p:nvSpPr>
        <p:spPr>
          <a:xfrm>
            <a:off x="1295400" y="1357313"/>
            <a:ext cx="9601200" cy="2063750"/>
          </a:xfrm>
        </p:spPr>
        <p:txBody>
          <a:bodyPr/>
          <a:lstStyle/>
          <a:p>
            <a:pPr>
              <a:buFont typeface="Arial" charset="0"/>
              <a:buNone/>
              <a:defRPr/>
            </a:pPr>
            <a:r>
              <a:rPr lang="el-GR" sz="2800" b="1" dirty="0"/>
              <a:t>Σύγχρονα </a:t>
            </a:r>
            <a:r>
              <a:rPr lang="el-GR" sz="2800" b="1" dirty="0" err="1"/>
              <a:t>Συστημικά</a:t>
            </a:r>
            <a:r>
              <a:rPr lang="el-GR" sz="2800" b="1" dirty="0"/>
              <a:t> Μοντέλα για τη Συνεργασία οικογένειας και Σχολείου</a:t>
            </a:r>
            <a:br>
              <a:rPr lang="el-GR" sz="2800" dirty="0"/>
            </a:br>
            <a:r>
              <a:rPr lang="el-GR" sz="2800" b="1" dirty="0"/>
              <a:t>Διδασκαλία Μαθήματος </a:t>
            </a:r>
            <a:endParaRPr lang="el-GR" sz="2800" dirty="0"/>
          </a:p>
        </p:txBody>
      </p:sp>
      <p:sp>
        <p:nvSpPr>
          <p:cNvPr id="3" name="2 - Θέση κειμένου">
            <a:extLst>
              <a:ext uri="{FF2B5EF4-FFF2-40B4-BE49-F238E27FC236}">
                <a16:creationId xmlns:a16="http://schemas.microsoft.com/office/drawing/2014/main" id="{8572B698-9A34-4029-AA57-DB9629381C92}"/>
              </a:ext>
            </a:extLst>
          </p:cNvPr>
          <p:cNvSpPr>
            <a:spLocks noGrp="1"/>
          </p:cNvSpPr>
          <p:nvPr>
            <p:ph type="body" idx="1"/>
          </p:nvPr>
        </p:nvSpPr>
        <p:spPr>
          <a:xfrm>
            <a:off x="1295400" y="4262438"/>
            <a:ext cx="9601200" cy="1150937"/>
          </a:xfrm>
          <a:solidFill>
            <a:schemeClr val="tx1"/>
          </a:solidFill>
        </p:spPr>
        <p:txBody>
          <a:bodyPr/>
          <a:lstStyle/>
          <a:p>
            <a:pPr>
              <a:buFont typeface="Arial" charset="0"/>
              <a:buNone/>
              <a:defRPr/>
            </a:pPr>
            <a:endParaRPr lang="el-GR" b="1" dirty="0"/>
          </a:p>
          <a:p>
            <a:pPr>
              <a:buFont typeface="Arial" charset="0"/>
              <a:buNone/>
              <a:defRPr/>
            </a:pPr>
            <a:r>
              <a:rPr lang="el-GR" b="1" dirty="0" err="1"/>
              <a:t>To</a:t>
            </a:r>
            <a:r>
              <a:rPr lang="el-GR" b="1" dirty="0"/>
              <a:t> </a:t>
            </a:r>
            <a:r>
              <a:rPr lang="el-GR" b="1" dirty="0" err="1"/>
              <a:t>βιο</a:t>
            </a:r>
            <a:r>
              <a:rPr lang="el-GR" b="1" dirty="0"/>
              <a:t>-</a:t>
            </a:r>
            <a:r>
              <a:rPr lang="el-GR" b="1" dirty="0" err="1"/>
              <a:t>οικοΣυΣτημικο</a:t>
            </a:r>
            <a:r>
              <a:rPr lang="el-GR" b="1" dirty="0"/>
              <a:t> μοντελο του U. </a:t>
            </a:r>
            <a:r>
              <a:rPr lang="el-GR" b="1" dirty="0" err="1"/>
              <a:t>Bronfenbrenner</a:t>
            </a:r>
            <a:endParaRPr lang="el-GR" dirty="0"/>
          </a:p>
          <a:p>
            <a:pPr>
              <a:buFont typeface="Arial" charset="0"/>
              <a:buNone/>
              <a:defRPr/>
            </a:pPr>
            <a:endParaRPr lang="el-GR" dirty="0"/>
          </a:p>
        </p:txBody>
      </p:sp>
      <p:sp>
        <p:nvSpPr>
          <p:cNvPr id="4" name="3 - Θέση υποσέλιδου">
            <a:extLst>
              <a:ext uri="{FF2B5EF4-FFF2-40B4-BE49-F238E27FC236}">
                <a16:creationId xmlns:a16="http://schemas.microsoft.com/office/drawing/2014/main" id="{A62F05B0-7D1F-4290-969D-FA32032B44F2}"/>
              </a:ext>
            </a:extLst>
          </p:cNvPr>
          <p:cNvSpPr>
            <a:spLocks noGrp="1"/>
          </p:cNvSpPr>
          <p:nvPr>
            <p:ph type="ftr" sz="quarter" idx="10"/>
          </p:nvPr>
        </p:nvSpPr>
        <p:spPr/>
        <p:txBody>
          <a:bodyPr/>
          <a:lstStyle/>
          <a:p>
            <a:pPr>
              <a:defRPr/>
            </a:pPr>
            <a:r>
              <a:rPr lang="el-GR" dirty="0" err="1">
                <a:solidFill>
                  <a:schemeClr val="tx1"/>
                </a:solidFill>
              </a:rPr>
              <a:t>Παναγιωτα</a:t>
            </a:r>
            <a:r>
              <a:rPr lang="el-GR" dirty="0">
                <a:solidFill>
                  <a:schemeClr val="tx1"/>
                </a:solidFill>
              </a:rPr>
              <a:t> </a:t>
            </a:r>
            <a:r>
              <a:rPr lang="el-GR" dirty="0" err="1">
                <a:solidFill>
                  <a:schemeClr val="tx1"/>
                </a:solidFill>
              </a:rPr>
              <a:t>Στρατη</a:t>
            </a:r>
            <a:endParaRPr lang="el-GR" dirty="0">
              <a:solidFill>
                <a:schemeClr val="tx1"/>
              </a:solidFill>
            </a:endParaRPr>
          </a:p>
        </p:txBody>
      </p:sp>
      <p:sp>
        <p:nvSpPr>
          <p:cNvPr id="5" name="4 - Θέση ημερομηνίας">
            <a:extLst>
              <a:ext uri="{FF2B5EF4-FFF2-40B4-BE49-F238E27FC236}">
                <a16:creationId xmlns:a16="http://schemas.microsoft.com/office/drawing/2014/main" id="{837E268F-3E23-4276-92DD-3926C6B7C1F9}"/>
              </a:ext>
            </a:extLst>
          </p:cNvPr>
          <p:cNvSpPr>
            <a:spLocks noGrp="1"/>
          </p:cNvSpPr>
          <p:nvPr>
            <p:ph type="dt" sz="quarter" idx="11"/>
          </p:nvPr>
        </p:nvSpPr>
        <p:spPr/>
        <p:txBody>
          <a:bodyPr/>
          <a:lstStyle/>
          <a:p>
            <a:pPr>
              <a:defRPr/>
            </a:pPr>
            <a:fld id="{CAEB1519-C326-49D5-A55E-0BC2FDA5409F}" type="datetime1">
              <a:rPr lang="el-GR" smtClean="0">
                <a:solidFill>
                  <a:schemeClr val="tx1"/>
                </a:solidFill>
              </a:rPr>
              <a:pPr>
                <a:defRPr/>
              </a:pPr>
              <a:t>22/12/2019</a:t>
            </a:fld>
            <a:endParaRPr lang="el-GR" dirty="0">
              <a:solidFill>
                <a:schemeClr val="tx1"/>
              </a:solidFill>
            </a:endParaRPr>
          </a:p>
        </p:txBody>
      </p:sp>
      <p:sp>
        <p:nvSpPr>
          <p:cNvPr id="6" name="5 - Θέση αριθμού διαφάνειας">
            <a:extLst>
              <a:ext uri="{FF2B5EF4-FFF2-40B4-BE49-F238E27FC236}">
                <a16:creationId xmlns:a16="http://schemas.microsoft.com/office/drawing/2014/main" id="{A6744783-23F0-44B9-8F13-D22C9A89323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50E7C64-EE44-49C1-A6EC-C625FDCDCA62}" type="slidenum">
              <a:rPr lang="el-GR" altLang="el-GR">
                <a:latin typeface="Calibri" panose="020F0502020204030204" pitchFamily="34" charset="0"/>
              </a:rPr>
              <a:pPr eaLnBrk="1" hangingPunct="1"/>
              <a:t>17</a:t>
            </a:fld>
            <a:endParaRPr lang="el-GR" altLang="el-GR">
              <a:latin typeface="Calibri" panose="020F0502020204030204" pitchFamily="34" charset="0"/>
            </a:endParaRPr>
          </a:p>
        </p:txBody>
      </p:sp>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2 - Θέση περιεχομένου">
            <a:extLst>
              <a:ext uri="{FF2B5EF4-FFF2-40B4-BE49-F238E27FC236}">
                <a16:creationId xmlns:a16="http://schemas.microsoft.com/office/drawing/2014/main" id="{F4021652-F285-4527-AEEF-C47E8CD24EEC}"/>
              </a:ext>
            </a:extLst>
          </p:cNvPr>
          <p:cNvSpPr>
            <a:spLocks noGrp="1"/>
          </p:cNvSpPr>
          <p:nvPr>
            <p:ph idx="1"/>
          </p:nvPr>
        </p:nvSpPr>
        <p:spPr>
          <a:xfrm>
            <a:off x="3481388" y="323850"/>
            <a:ext cx="8361362" cy="3525838"/>
          </a:xfrm>
          <a:solidFill>
            <a:srgbClr val="FFFFFF"/>
          </a:solidFill>
        </p:spPr>
        <p:txBody>
          <a:bodyPr/>
          <a:lstStyle/>
          <a:p>
            <a:pPr algn="just">
              <a:lnSpc>
                <a:spcPct val="150000"/>
              </a:lnSpc>
            </a:pPr>
            <a:r>
              <a:rPr lang="el-GR" altLang="el-GR" sz="2200" b="1">
                <a:solidFill>
                  <a:srgbClr val="7030A0"/>
                </a:solidFill>
              </a:rPr>
              <a:t>Θα παρουσιάσουμε και θα αναλύσουμε την οικολογικής προοπτικής του Bronfenbrenner, μια σύγχρονη θεωρία που στηρίζει τη συνεργασία οικογένειας, σχολείου και κοινότητας.</a:t>
            </a:r>
          </a:p>
          <a:p>
            <a:pPr algn="just">
              <a:lnSpc>
                <a:spcPct val="150000"/>
              </a:lnSpc>
            </a:pPr>
            <a:r>
              <a:rPr lang="el-GR" altLang="el-GR" sz="2200" b="1">
                <a:solidFill>
                  <a:srgbClr val="7030A0"/>
                </a:solidFill>
              </a:rPr>
              <a:t>Και θα εξετάσουμε την ανθρώπινη ανάπτυξη ως αποτέλεσμα της αλληλεπίδρασης των ατόμων, με το εναλλασσόμενο, δυναμικό περιβάλλον στο οποίο ζουν. </a:t>
            </a:r>
          </a:p>
          <a:p>
            <a:endParaRPr lang="el-GR" altLang="el-GR"/>
          </a:p>
        </p:txBody>
      </p:sp>
      <p:sp>
        <p:nvSpPr>
          <p:cNvPr id="4" name="3 - Θέση υποσέλιδου">
            <a:extLst>
              <a:ext uri="{FF2B5EF4-FFF2-40B4-BE49-F238E27FC236}">
                <a16:creationId xmlns:a16="http://schemas.microsoft.com/office/drawing/2014/main" id="{F8050D6F-13BB-40D7-902A-6C8C7F741D2C}"/>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F8337905-90D3-4AD3-9F00-6F97C6B4D08D}"/>
              </a:ext>
            </a:extLst>
          </p:cNvPr>
          <p:cNvSpPr>
            <a:spLocks noGrp="1"/>
          </p:cNvSpPr>
          <p:nvPr>
            <p:ph type="dt" sz="quarter" idx="11"/>
          </p:nvPr>
        </p:nvSpPr>
        <p:spPr/>
        <p:txBody>
          <a:bodyPr/>
          <a:lstStyle/>
          <a:p>
            <a:pPr>
              <a:defRPr/>
            </a:pPr>
            <a:fld id="{D202381E-043B-4718-B2F3-5F460264182F}"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382411D7-B029-4193-9161-B017C76184DB}"/>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59E6EC8-0534-46B2-B0A5-E119C4E232B3}" type="slidenum">
              <a:rPr lang="el-GR" altLang="el-GR">
                <a:solidFill>
                  <a:srgbClr val="282E2E"/>
                </a:solidFill>
                <a:latin typeface="Calibri" panose="020F0502020204030204" pitchFamily="34" charset="0"/>
              </a:rPr>
              <a:pPr eaLnBrk="1" hangingPunct="1"/>
              <a:t>18</a:t>
            </a:fld>
            <a:endParaRPr lang="el-GR" altLang="el-GR">
              <a:solidFill>
                <a:srgbClr val="282E2E"/>
              </a:solidFill>
              <a:latin typeface="Calibri" panose="020F0502020204030204" pitchFamily="34" charset="0"/>
            </a:endParaRPr>
          </a:p>
        </p:txBody>
      </p:sp>
      <p:sp>
        <p:nvSpPr>
          <p:cNvPr id="22534" name="AutoShape 2">
            <a:extLst>
              <a:ext uri="{FF2B5EF4-FFF2-40B4-BE49-F238E27FC236}">
                <a16:creationId xmlns:a16="http://schemas.microsoft.com/office/drawing/2014/main" id="{EB7F8AEF-2D61-4204-A739-A628A682F45C}"/>
              </a:ext>
            </a:extLst>
          </p:cNvPr>
          <p:cNvSpPr>
            <a:spLocks noChangeArrowheads="1"/>
          </p:cNvSpPr>
          <p:nvPr/>
        </p:nvSpPr>
        <p:spPr bwMode="auto">
          <a:xfrm>
            <a:off x="796925" y="4216400"/>
            <a:ext cx="9364663" cy="2051050"/>
          </a:xfrm>
          <a:prstGeom prst="roundRect">
            <a:avLst>
              <a:gd name="adj" fmla="val 16667"/>
            </a:avLst>
          </a:prstGeom>
          <a:solidFill>
            <a:srgbClr val="FFFFFF"/>
          </a:solidFill>
          <a:ln w="28575">
            <a:solidFill>
              <a:srgbClr val="B2A1C7"/>
            </a:solidFill>
            <a:prstDash val="lgDash"/>
            <a:round/>
            <a:headEnd/>
            <a:tailEnd/>
          </a:ln>
        </p:spPr>
        <p:txBody>
          <a:bodyPr/>
          <a:lstStyle/>
          <a:p>
            <a:pPr algn="just">
              <a:lnSpc>
                <a:spcPct val="150000"/>
              </a:lnSpc>
              <a:defRPr/>
            </a:pPr>
            <a:r>
              <a:rPr lang="el-GR" sz="2400" b="1" u="sng" dirty="0">
                <a:solidFill>
                  <a:schemeClr val="accent6"/>
                </a:solidFill>
                <a:latin typeface="Times New Roman" pitchFamily="18" charset="0"/>
                <a:cs typeface="Arial" charset="0"/>
              </a:rPr>
              <a:t>Η ανθρώπινη ανάπτυξη θεωρείται από τον </a:t>
            </a:r>
            <a:r>
              <a:rPr lang="el-GR" sz="2400" b="1" u="sng" dirty="0" err="1">
                <a:solidFill>
                  <a:schemeClr val="accent6"/>
                </a:solidFill>
                <a:latin typeface="Times New Roman" pitchFamily="18" charset="0"/>
                <a:cs typeface="Arial" charset="0"/>
              </a:rPr>
              <a:t>Bronfenbrenner</a:t>
            </a:r>
            <a:r>
              <a:rPr lang="el-GR" sz="2400" b="1" u="sng" dirty="0">
                <a:solidFill>
                  <a:schemeClr val="accent6"/>
                </a:solidFill>
                <a:latin typeface="Times New Roman" pitchFamily="18" charset="0"/>
                <a:cs typeface="Arial" charset="0"/>
              </a:rPr>
              <a:t> ως </a:t>
            </a:r>
            <a:r>
              <a:rPr lang="el-GR" sz="2400" b="1" dirty="0">
                <a:solidFill>
                  <a:srgbClr val="000000"/>
                </a:solidFill>
                <a:latin typeface="Times New Roman" pitchFamily="18" charset="0"/>
                <a:cs typeface="Arial" charset="0"/>
              </a:rPr>
              <a:t>«μια διαρκής αλλαγή στον τρόπο με τον οποίο ένα άτομο αντιλαμβάνεται και διαχειρίζεται το περιβάλλον του»</a:t>
            </a:r>
          </a:p>
          <a:p>
            <a:pPr>
              <a:defRPr/>
            </a:pPr>
            <a:endParaRPr lang="el-GR" dirty="0">
              <a:latin typeface="Arial" charset="0"/>
              <a:cs typeface="Arial" charset="0"/>
            </a:endParaRPr>
          </a:p>
        </p:txBody>
      </p:sp>
      <p:pic>
        <p:nvPicPr>
          <p:cNvPr id="22535" name="Picture 10" descr="Αποτέλεσμα εικόνας για συνεργασια σχολειου οικογενειας κοινοτητας εικονες">
            <a:extLst>
              <a:ext uri="{FF2B5EF4-FFF2-40B4-BE49-F238E27FC236}">
                <a16:creationId xmlns:a16="http://schemas.microsoft.com/office/drawing/2014/main" id="{67D9D408-657D-4EBC-88C4-689A268C90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727325" cy="258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D94CDD4D-3C16-486F-A81C-4C1A7364D0D4}"/>
              </a:ext>
            </a:extLst>
          </p:cNvPr>
          <p:cNvSpPr>
            <a:spLocks noGrp="1"/>
          </p:cNvSpPr>
          <p:nvPr>
            <p:ph idx="1"/>
          </p:nvPr>
        </p:nvSpPr>
        <p:spPr>
          <a:xfrm>
            <a:off x="0" y="0"/>
            <a:ext cx="12192000" cy="6607175"/>
          </a:xfrm>
          <a:solidFill>
            <a:schemeClr val="tx1">
              <a:lumMod val="75000"/>
            </a:schemeClr>
          </a:solidFill>
        </p:spPr>
        <p:txBody>
          <a:bodyPr/>
          <a:lstStyle/>
          <a:p>
            <a:pPr>
              <a:buFont typeface="Arial" charset="0"/>
              <a:buChar char="•"/>
              <a:defRPr/>
            </a:pPr>
            <a:r>
              <a:rPr lang="el-GR" sz="2200" b="1" u="sng" dirty="0">
                <a:solidFill>
                  <a:srgbClr val="7030A0"/>
                </a:solidFill>
              </a:rPr>
              <a:t>Τα περιβάλλοντα των ανθρώπων θεωρούνται:</a:t>
            </a:r>
          </a:p>
          <a:p>
            <a:pPr>
              <a:buFont typeface="Arial" charset="0"/>
              <a:buChar char="•"/>
              <a:defRPr/>
            </a:pPr>
            <a:r>
              <a:rPr lang="el-GR" sz="2200" b="1" dirty="0">
                <a:solidFill>
                  <a:srgbClr val="7030A0"/>
                </a:solidFill>
              </a:rPr>
              <a:t> ως πολλαπλάσια συστήματα του </a:t>
            </a:r>
            <a:r>
              <a:rPr lang="el-GR" sz="2200" b="1" u="sng" dirty="0">
                <a:solidFill>
                  <a:srgbClr val="7030A0"/>
                </a:solidFill>
              </a:rPr>
              <a:t>άμεσου</a:t>
            </a:r>
            <a:r>
              <a:rPr lang="el-GR" sz="2200" b="1" dirty="0">
                <a:solidFill>
                  <a:srgbClr val="7030A0"/>
                </a:solidFill>
              </a:rPr>
              <a:t>, (όπως είναι οι γονείς, οι εκπαιδευτικοί και οι συνομήλικοι)</a:t>
            </a:r>
          </a:p>
          <a:p>
            <a:pPr>
              <a:buFont typeface="Arial" charset="0"/>
              <a:buChar char="•"/>
              <a:defRPr/>
            </a:pPr>
            <a:r>
              <a:rPr lang="el-GR" sz="2200" b="1" dirty="0">
                <a:solidFill>
                  <a:srgbClr val="7030A0"/>
                </a:solidFill>
              </a:rPr>
              <a:t>Και μέσα από το </a:t>
            </a:r>
            <a:r>
              <a:rPr lang="el-GR" sz="2200" b="1" u="sng" dirty="0">
                <a:solidFill>
                  <a:srgbClr val="7030A0"/>
                </a:solidFill>
              </a:rPr>
              <a:t>έμμεσο</a:t>
            </a:r>
            <a:r>
              <a:rPr lang="el-GR" sz="2200" b="1" dirty="0">
                <a:solidFill>
                  <a:srgbClr val="7030A0"/>
                </a:solidFill>
              </a:rPr>
              <a:t> περιβάλλον, (όπως είναι ο πολιτισμός και η κοινωνία)</a:t>
            </a:r>
          </a:p>
          <a:p>
            <a:pPr>
              <a:buFont typeface="Arial" charset="0"/>
              <a:buChar char="•"/>
              <a:defRPr/>
            </a:pPr>
            <a:r>
              <a:rPr lang="el-GR" sz="2200" dirty="0">
                <a:solidFill>
                  <a:schemeClr val="bg2"/>
                </a:solidFill>
              </a:rPr>
              <a:t> </a:t>
            </a:r>
            <a:r>
              <a:rPr lang="el-GR" sz="2200" b="1" i="1" dirty="0">
                <a:solidFill>
                  <a:schemeClr val="accent6">
                    <a:lumMod val="50000"/>
                  </a:schemeClr>
                </a:solidFill>
              </a:rPr>
              <a:t>Κάθε περιβαλλοντικό επίπεδο επηρεάζει το ένα, το άλλο με την πάροδο του χρόνου.</a:t>
            </a:r>
            <a:endParaRPr lang="el-GR" sz="2200" b="1" dirty="0">
              <a:solidFill>
                <a:schemeClr val="accent6">
                  <a:lumMod val="50000"/>
                </a:schemeClr>
              </a:solidFill>
            </a:endParaRPr>
          </a:p>
        </p:txBody>
      </p:sp>
      <p:sp>
        <p:nvSpPr>
          <p:cNvPr id="4" name="3 - Θέση υποσέλιδου">
            <a:extLst>
              <a:ext uri="{FF2B5EF4-FFF2-40B4-BE49-F238E27FC236}">
                <a16:creationId xmlns:a16="http://schemas.microsoft.com/office/drawing/2014/main" id="{25F6932F-5F4C-4AAB-AB16-6B1481C6CF01}"/>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EB01FCFE-867A-4ABA-A5A0-31E416436674}"/>
              </a:ext>
            </a:extLst>
          </p:cNvPr>
          <p:cNvSpPr>
            <a:spLocks noGrp="1"/>
          </p:cNvSpPr>
          <p:nvPr>
            <p:ph type="dt" sz="quarter" idx="11"/>
          </p:nvPr>
        </p:nvSpPr>
        <p:spPr/>
        <p:txBody>
          <a:bodyPr/>
          <a:lstStyle/>
          <a:p>
            <a:pPr>
              <a:defRPr/>
            </a:pPr>
            <a:fld id="{D202381E-043B-4718-B2F3-5F460264182F}"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39CD3491-48E4-4AB6-A6CA-0ED2C880E53F}"/>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BF25310-CB4C-4EAF-8E9A-03D78CC63AF7}" type="slidenum">
              <a:rPr lang="el-GR" altLang="el-GR">
                <a:solidFill>
                  <a:srgbClr val="282E2E"/>
                </a:solidFill>
                <a:latin typeface="Calibri" panose="020F0502020204030204" pitchFamily="34" charset="0"/>
              </a:rPr>
              <a:pPr eaLnBrk="1" hangingPunct="1"/>
              <a:t>19</a:t>
            </a:fld>
            <a:endParaRPr lang="el-GR" altLang="el-GR">
              <a:solidFill>
                <a:srgbClr val="282E2E"/>
              </a:solidFill>
              <a:latin typeface="Calibri" panose="020F0502020204030204" pitchFamily="34" charset="0"/>
            </a:endParaRPr>
          </a:p>
        </p:txBody>
      </p:sp>
      <p:sp>
        <p:nvSpPr>
          <p:cNvPr id="23558" name="Rectangle 2">
            <a:extLst>
              <a:ext uri="{FF2B5EF4-FFF2-40B4-BE49-F238E27FC236}">
                <a16:creationId xmlns:a16="http://schemas.microsoft.com/office/drawing/2014/main" id="{FCAFB17F-347D-413C-B3C0-694940E955B1}"/>
              </a:ext>
            </a:extLst>
          </p:cNvPr>
          <p:cNvSpPr>
            <a:spLocks noChangeArrowheads="1"/>
          </p:cNvSpPr>
          <p:nvPr/>
        </p:nvSpPr>
        <p:spPr bwMode="auto">
          <a:xfrm>
            <a:off x="1577975" y="2255838"/>
            <a:ext cx="9955213"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l-GR" altLang="el-GR" sz="2200" b="1">
                <a:solidFill>
                  <a:srgbClr val="FFFFFF"/>
                </a:solidFill>
                <a:latin typeface="Times New Roman" panose="02020603050405020304" pitchFamily="18" charset="0"/>
                <a:cs typeface="Calibri" panose="020F0502020204030204" pitchFamily="34" charset="0"/>
              </a:rPr>
              <a:t>Η δομή του περιβάλλοντος σύμφωνα με το Οικοσυστημικό Μοντέλο</a:t>
            </a:r>
            <a:endParaRPr lang="el-GR" altLang="el-GR" sz="2200" b="1">
              <a:solidFill>
                <a:srgbClr val="FFFFFF"/>
              </a:solidFill>
            </a:endParaRPr>
          </a:p>
        </p:txBody>
      </p:sp>
      <p:pic>
        <p:nvPicPr>
          <p:cNvPr id="23559" name="Picture 1" descr="17">
            <a:extLst>
              <a:ext uri="{FF2B5EF4-FFF2-40B4-BE49-F238E27FC236}">
                <a16:creationId xmlns:a16="http://schemas.microsoft.com/office/drawing/2014/main" id="{5AD25686-86CB-4529-B03C-3C302397A4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1746" r="-1987"/>
          <a:stretch>
            <a:fillRect/>
          </a:stretch>
        </p:blipFill>
        <p:spPr bwMode="auto">
          <a:xfrm>
            <a:off x="3111500" y="2801938"/>
            <a:ext cx="6681788" cy="362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a:extLst>
              <a:ext uri="{FF2B5EF4-FFF2-40B4-BE49-F238E27FC236}">
                <a16:creationId xmlns:a16="http://schemas.microsoft.com/office/drawing/2014/main" id="{9DC8E81E-4C2B-4A8C-963D-4B0EDC1E8D42}"/>
              </a:ext>
            </a:extLst>
          </p:cNvPr>
          <p:cNvSpPr>
            <a:spLocks noGrp="1"/>
          </p:cNvSpPr>
          <p:nvPr>
            <p:ph type="title"/>
          </p:nvPr>
        </p:nvSpPr>
        <p:spPr>
          <a:xfrm>
            <a:off x="1341438" y="0"/>
            <a:ext cx="9509125" cy="1165225"/>
          </a:xfrm>
        </p:spPr>
        <p:txBody>
          <a:bodyPr/>
          <a:lstStyle/>
          <a:p>
            <a:pPr algn="ctr"/>
            <a:r>
              <a:rPr lang="el-GR" altLang="el-GR">
                <a:solidFill>
                  <a:srgbClr val="1DD3CA"/>
                </a:solidFill>
              </a:rPr>
              <a:t>ΠΕΡΙΕΧΟΜΕΝΑ</a:t>
            </a:r>
          </a:p>
        </p:txBody>
      </p:sp>
      <p:sp>
        <p:nvSpPr>
          <p:cNvPr id="6147" name="2 - Θέση περιεχομένου">
            <a:extLst>
              <a:ext uri="{FF2B5EF4-FFF2-40B4-BE49-F238E27FC236}">
                <a16:creationId xmlns:a16="http://schemas.microsoft.com/office/drawing/2014/main" id="{8D3878D8-4E17-4BCE-AA0A-735024CB6D13}"/>
              </a:ext>
            </a:extLst>
          </p:cNvPr>
          <p:cNvSpPr>
            <a:spLocks noGrp="1"/>
          </p:cNvSpPr>
          <p:nvPr>
            <p:ph idx="1"/>
          </p:nvPr>
        </p:nvSpPr>
        <p:spPr>
          <a:xfrm>
            <a:off x="825500" y="1563688"/>
            <a:ext cx="10604500" cy="4465637"/>
          </a:xfrm>
          <a:solidFill>
            <a:schemeClr val="tx1"/>
          </a:solidFill>
        </p:spPr>
        <p:txBody>
          <a:bodyPr/>
          <a:lstStyle/>
          <a:p>
            <a:pPr>
              <a:buFont typeface="Arial" panose="020B0604020202020204" pitchFamily="34" charset="0"/>
              <a:buBlip>
                <a:blip r:embed="rId2"/>
              </a:buBlip>
            </a:pPr>
            <a:r>
              <a:rPr lang="el-GR" altLang="el-GR" sz="2400" b="1">
                <a:solidFill>
                  <a:schemeClr val="bg2"/>
                </a:solidFill>
              </a:rPr>
              <a:t>Βασικές Αρχές της Συνεργασίας Οικογένειας και Σχολείου</a:t>
            </a:r>
            <a:endParaRPr lang="el-GR" altLang="el-GR" sz="2400">
              <a:solidFill>
                <a:schemeClr val="bg2"/>
              </a:solidFill>
            </a:endParaRPr>
          </a:p>
          <a:p>
            <a:pPr>
              <a:buFont typeface="Arial" panose="020B0604020202020204" pitchFamily="34" charset="0"/>
              <a:buBlip>
                <a:blip r:embed="rId2"/>
              </a:buBlip>
            </a:pPr>
            <a:r>
              <a:rPr lang="el-GR" altLang="el-GR" sz="2400" b="1">
                <a:solidFill>
                  <a:schemeClr val="bg2"/>
                </a:solidFill>
              </a:rPr>
              <a:t>Οργανωτικές Αρχές της Συνεργασίας Οικογένειας, Σχολείου και Κοινότητας</a:t>
            </a:r>
            <a:endParaRPr lang="el-GR" altLang="el-GR" sz="2400">
              <a:solidFill>
                <a:schemeClr val="bg2"/>
              </a:solidFill>
            </a:endParaRPr>
          </a:p>
          <a:p>
            <a:pPr>
              <a:buFont typeface="Arial" panose="020B0604020202020204" pitchFamily="34" charset="0"/>
              <a:buBlip>
                <a:blip r:embed="rId2"/>
              </a:buBlip>
            </a:pPr>
            <a:r>
              <a:rPr lang="el-GR" altLang="el-GR" sz="2400" b="1">
                <a:solidFill>
                  <a:schemeClr val="bg2"/>
                </a:solidFill>
              </a:rPr>
              <a:t>Σύγχρονα Συστημικά Μοντέλα για τη Συνεργασία οικογένειας και Σχολείου</a:t>
            </a:r>
            <a:endParaRPr lang="el-GR" altLang="el-GR" sz="2400">
              <a:solidFill>
                <a:schemeClr val="bg2"/>
              </a:solidFill>
            </a:endParaRPr>
          </a:p>
          <a:p>
            <a:pPr>
              <a:buFont typeface="Wingdings" panose="05000000000000000000" pitchFamily="2" charset="2"/>
              <a:buChar char="ü"/>
            </a:pPr>
            <a:r>
              <a:rPr lang="el-GR" altLang="el-GR" sz="2400" b="1">
                <a:solidFill>
                  <a:schemeClr val="bg2"/>
                </a:solidFill>
              </a:rPr>
              <a:t>To βιο-οικοσυστημικό μοντέλο του U. Bronfenbrenner</a:t>
            </a:r>
          </a:p>
          <a:p>
            <a:pPr>
              <a:buFont typeface="Wingdings" panose="05000000000000000000" pitchFamily="2" charset="2"/>
              <a:buChar char="ü"/>
            </a:pPr>
            <a:r>
              <a:rPr lang="el-GR" altLang="el-GR" sz="2400" b="1">
                <a:solidFill>
                  <a:schemeClr val="bg2"/>
                </a:solidFill>
              </a:rPr>
              <a:t>Το μοντέλο των επικαλυπτόμενων σφαιρών επιρροής της J. Epstein</a:t>
            </a:r>
          </a:p>
          <a:p>
            <a:pPr>
              <a:buFont typeface="Arial" panose="020B0604020202020204" pitchFamily="34" charset="0"/>
              <a:buBlip>
                <a:blip r:embed="rId2"/>
              </a:buBlip>
            </a:pPr>
            <a:r>
              <a:rPr lang="el-GR" altLang="el-GR" sz="2400" b="1">
                <a:solidFill>
                  <a:schemeClr val="bg2"/>
                </a:solidFill>
              </a:rPr>
              <a:t>Το μοντέλο των σχέσεων Οικογένειας  –   Σχολείου των Ryan &amp; Adams </a:t>
            </a:r>
          </a:p>
          <a:p>
            <a:pPr>
              <a:buFont typeface="Arial" panose="020B0604020202020204" pitchFamily="34" charset="0"/>
              <a:buBlip>
                <a:blip r:embed="rId2"/>
              </a:buBlip>
            </a:pPr>
            <a:r>
              <a:rPr lang="el-GR" altLang="el-GR" sz="2400" b="1">
                <a:solidFill>
                  <a:schemeClr val="bg2"/>
                </a:solidFill>
              </a:rPr>
              <a:t>Ακαδημαϊκες και Κοινωνικές συνέπειες της συνεργασίας Οικογένειας, Σχολείου, Κοινότητας</a:t>
            </a:r>
            <a:endParaRPr lang="el-GR" altLang="el-GR" sz="2400">
              <a:solidFill>
                <a:schemeClr val="bg2"/>
              </a:solidFill>
            </a:endParaRPr>
          </a:p>
          <a:p>
            <a:endParaRPr lang="el-GR" altLang="el-GR">
              <a:solidFill>
                <a:schemeClr val="bg2"/>
              </a:solidFill>
            </a:endParaRPr>
          </a:p>
          <a:p>
            <a:endParaRPr lang="el-GR" altLang="el-GR"/>
          </a:p>
          <a:p>
            <a:pPr>
              <a:buFont typeface="Arial" panose="020B0604020202020204" pitchFamily="34" charset="0"/>
              <a:buNone/>
            </a:pPr>
            <a:endParaRPr lang="el-GR" altLang="el-GR" b="1"/>
          </a:p>
          <a:p>
            <a:endParaRPr lang="el-GR" altLang="el-GR"/>
          </a:p>
          <a:p>
            <a:endParaRPr lang="el-GR" altLang="el-GR"/>
          </a:p>
        </p:txBody>
      </p:sp>
      <p:sp>
        <p:nvSpPr>
          <p:cNvPr id="4" name="3 - Θέση υποσέλιδου">
            <a:extLst>
              <a:ext uri="{FF2B5EF4-FFF2-40B4-BE49-F238E27FC236}">
                <a16:creationId xmlns:a16="http://schemas.microsoft.com/office/drawing/2014/main" id="{48CB41D9-6090-4316-B799-D0E15B810380}"/>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D8FFF854-B4FC-4394-BED1-F4ABC6CF3D89}"/>
              </a:ext>
            </a:extLst>
          </p:cNvPr>
          <p:cNvSpPr>
            <a:spLocks noGrp="1"/>
          </p:cNvSpPr>
          <p:nvPr>
            <p:ph type="dt" sz="quarter" idx="11"/>
          </p:nvPr>
        </p:nvSpPr>
        <p:spPr/>
        <p:txBody>
          <a:bodyPr/>
          <a:lstStyle/>
          <a:p>
            <a:pPr>
              <a:defRPr/>
            </a:pPr>
            <a:fld id="{057A34BC-201F-41F1-BD89-2ED1E5B3DF53}"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2E5662DC-A6D5-4878-9543-82AD6FD4B554}"/>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54A4F12-EF5B-4014-AB19-603FED71A092}" type="slidenum">
              <a:rPr lang="el-GR" altLang="el-GR">
                <a:solidFill>
                  <a:srgbClr val="282E2E"/>
                </a:solidFill>
                <a:latin typeface="Calibri" panose="020F0502020204030204" pitchFamily="34" charset="0"/>
              </a:rPr>
              <a:pPr eaLnBrk="1" hangingPunct="1"/>
              <a:t>2</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a:extLst>
              <a:ext uri="{FF2B5EF4-FFF2-40B4-BE49-F238E27FC236}">
                <a16:creationId xmlns:a16="http://schemas.microsoft.com/office/drawing/2014/main" id="{5EC0E20C-3F74-424A-B5BA-CFDFF8EBC86C}"/>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866CA768-7390-4506-96DB-7617DB519679}"/>
              </a:ext>
            </a:extLst>
          </p:cNvPr>
          <p:cNvSpPr>
            <a:spLocks noGrp="1"/>
          </p:cNvSpPr>
          <p:nvPr>
            <p:ph type="dt" sz="quarter" idx="11"/>
          </p:nvPr>
        </p:nvSpPr>
        <p:spPr/>
        <p:txBody>
          <a:bodyPr/>
          <a:lstStyle/>
          <a:p>
            <a:pPr>
              <a:defRPr/>
            </a:pPr>
            <a:fld id="{D202381E-043B-4718-B2F3-5F460264182F}"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AC0CCA27-D35C-45A9-B4D8-8ABC19008772}"/>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F2BB566-CDF5-4134-AB84-875AE8471E7A}" type="slidenum">
              <a:rPr lang="el-GR" altLang="el-GR">
                <a:solidFill>
                  <a:srgbClr val="282E2E"/>
                </a:solidFill>
                <a:latin typeface="Calibri" panose="020F0502020204030204" pitchFamily="34" charset="0"/>
              </a:rPr>
              <a:pPr eaLnBrk="1" hangingPunct="1"/>
              <a:t>20</a:t>
            </a:fld>
            <a:endParaRPr lang="el-GR" altLang="el-GR">
              <a:solidFill>
                <a:srgbClr val="282E2E"/>
              </a:solidFill>
              <a:latin typeface="Calibri" panose="020F0502020204030204" pitchFamily="34" charset="0"/>
            </a:endParaRPr>
          </a:p>
        </p:txBody>
      </p:sp>
      <p:sp>
        <p:nvSpPr>
          <p:cNvPr id="24581" name="6 - Θέση περιεχομένου">
            <a:extLst>
              <a:ext uri="{FF2B5EF4-FFF2-40B4-BE49-F238E27FC236}">
                <a16:creationId xmlns:a16="http://schemas.microsoft.com/office/drawing/2014/main" id="{3D9744E0-23D7-4574-9665-E14F43F269CC}"/>
              </a:ext>
            </a:extLst>
          </p:cNvPr>
          <p:cNvSpPr>
            <a:spLocks noGrp="1"/>
          </p:cNvSpPr>
          <p:nvPr>
            <p:ph idx="1"/>
          </p:nvPr>
        </p:nvSpPr>
        <p:spPr>
          <a:xfrm>
            <a:off x="973138" y="530225"/>
            <a:ext cx="10442575" cy="5383213"/>
          </a:xfrm>
          <a:solidFill>
            <a:schemeClr val="tx1"/>
          </a:solidFill>
          <a:ln w="57150">
            <a:solidFill>
              <a:srgbClr val="1DD3CA"/>
            </a:solidFill>
            <a:miter lim="800000"/>
            <a:headEnd/>
            <a:tailEnd/>
          </a:ln>
        </p:spPr>
        <p:txBody>
          <a:bodyPr/>
          <a:lstStyle/>
          <a:p>
            <a:pPr>
              <a:buFont typeface="Arial" panose="020B0604020202020204" pitchFamily="34" charset="0"/>
              <a:buNone/>
            </a:pPr>
            <a:endParaRPr lang="el-GR" altLang="el-GR" b="1" u="sng">
              <a:solidFill>
                <a:srgbClr val="7030A0"/>
              </a:solidFill>
            </a:endParaRPr>
          </a:p>
          <a:p>
            <a:pPr>
              <a:lnSpc>
                <a:spcPct val="150000"/>
              </a:lnSpc>
              <a:buFont typeface="Arial" panose="020B0604020202020204" pitchFamily="34" charset="0"/>
              <a:buNone/>
            </a:pPr>
            <a:r>
              <a:rPr lang="el-GR" altLang="el-GR" sz="2400" b="1" u="sng">
                <a:solidFill>
                  <a:srgbClr val="7030A0"/>
                </a:solidFill>
              </a:rPr>
              <a:t>Τα μικροσυστήματα</a:t>
            </a:r>
            <a:r>
              <a:rPr lang="en-US" altLang="el-GR" sz="2400" b="1" u="sng">
                <a:solidFill>
                  <a:srgbClr val="7030A0"/>
                </a:solidFill>
              </a:rPr>
              <a:t>:</a:t>
            </a:r>
          </a:p>
          <a:p>
            <a:pPr>
              <a:lnSpc>
                <a:spcPct val="150000"/>
              </a:lnSpc>
              <a:buFont typeface="Wingdings" panose="05000000000000000000" pitchFamily="2" charset="2"/>
              <a:buChar char="ü"/>
            </a:pPr>
            <a:r>
              <a:rPr lang="en-US" altLang="el-GR" sz="2400" b="1">
                <a:solidFill>
                  <a:srgbClr val="7030A0"/>
                </a:solidFill>
              </a:rPr>
              <a:t>    </a:t>
            </a:r>
            <a:r>
              <a:rPr lang="en-US" altLang="el-GR" sz="2400" b="1">
                <a:solidFill>
                  <a:schemeClr val="bg2"/>
                </a:solidFill>
              </a:rPr>
              <a:t>T</a:t>
            </a:r>
            <a:r>
              <a:rPr lang="el-GR" altLang="el-GR" sz="2400" b="1">
                <a:solidFill>
                  <a:schemeClr val="bg2"/>
                </a:solidFill>
              </a:rPr>
              <a:t>α οποία αποτελούν το άμεσο περιβάλλον του παιδιού, όπως η οικογένεια, το σχολείο και η γειτονιά. </a:t>
            </a:r>
            <a:endParaRPr lang="en-US" altLang="el-GR" sz="2400" b="1">
              <a:solidFill>
                <a:schemeClr val="bg2"/>
              </a:solidFill>
            </a:endParaRPr>
          </a:p>
          <a:p>
            <a:pPr>
              <a:lnSpc>
                <a:spcPct val="150000"/>
              </a:lnSpc>
              <a:buFont typeface="Wingdings" panose="05000000000000000000" pitchFamily="2" charset="2"/>
              <a:buChar char="ü"/>
            </a:pPr>
            <a:r>
              <a:rPr lang="en-US" altLang="el-GR" sz="2400" b="1">
                <a:solidFill>
                  <a:schemeClr val="bg2"/>
                </a:solidFill>
              </a:rPr>
              <a:t>    </a:t>
            </a:r>
            <a:r>
              <a:rPr lang="el-GR" altLang="el-GR" sz="2400" b="1">
                <a:solidFill>
                  <a:schemeClr val="bg2"/>
                </a:solidFill>
              </a:rPr>
              <a:t>Σε αυτό το επίπεδο οι αλληλεπιδράσεις είναι άμεσες και η επίδρασή τους στο άτομο είναι έντονη και καθοριστική.</a:t>
            </a:r>
          </a:p>
          <a:p>
            <a:pPr>
              <a:lnSpc>
                <a:spcPct val="150000"/>
              </a:lnSpc>
              <a:buFont typeface="Arial" panose="020B0604020202020204" pitchFamily="34" charset="0"/>
              <a:buNone/>
            </a:pPr>
            <a:r>
              <a:rPr lang="en-US" altLang="el-GR" sz="2400">
                <a:solidFill>
                  <a:schemeClr val="bg2"/>
                </a:solidFill>
              </a:rPr>
              <a:t>    </a:t>
            </a:r>
            <a:r>
              <a:rPr lang="el-GR" altLang="el-GR" sz="2400" b="1" i="1">
                <a:solidFill>
                  <a:srgbClr val="7030A0"/>
                </a:solidFill>
              </a:rPr>
              <a:t>Επιπλέον, η αλληλεπίδραση των μικροσυστημάτων αυξάνει, καθώς το παιδί μεγαλώνει και συμμετέχει σε περισσότερα μικροσυστήματα.</a:t>
            </a:r>
          </a:p>
          <a:p>
            <a:endParaRPr lang="el-GR" altLang="el-GR">
              <a:solidFill>
                <a:schemeClr val="bg2"/>
              </a:solidFill>
            </a:endParaRPr>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2 - Θέση περιεχομένου">
            <a:extLst>
              <a:ext uri="{FF2B5EF4-FFF2-40B4-BE49-F238E27FC236}">
                <a16:creationId xmlns:a16="http://schemas.microsoft.com/office/drawing/2014/main" id="{95B3A381-5B0B-497C-9D87-969017484DCD}"/>
              </a:ext>
            </a:extLst>
          </p:cNvPr>
          <p:cNvSpPr>
            <a:spLocks noGrp="1"/>
          </p:cNvSpPr>
          <p:nvPr>
            <p:ph idx="1"/>
          </p:nvPr>
        </p:nvSpPr>
        <p:spPr>
          <a:xfrm>
            <a:off x="574675" y="590550"/>
            <a:ext cx="11164888" cy="5559425"/>
          </a:xfrm>
          <a:solidFill>
            <a:schemeClr val="tx1"/>
          </a:solidFill>
          <a:ln w="57150">
            <a:solidFill>
              <a:srgbClr val="1DD3CA"/>
            </a:solidFill>
            <a:miter lim="800000"/>
            <a:headEnd/>
            <a:tailEnd/>
          </a:ln>
        </p:spPr>
        <p:txBody>
          <a:bodyPr/>
          <a:lstStyle/>
          <a:p>
            <a:pPr>
              <a:buFont typeface="Arial" panose="020B0604020202020204" pitchFamily="34" charset="0"/>
              <a:buNone/>
            </a:pPr>
            <a:r>
              <a:rPr lang="el-GR" altLang="el-GR" sz="2400" b="1" u="sng">
                <a:solidFill>
                  <a:srgbClr val="7030A0"/>
                </a:solidFill>
              </a:rPr>
              <a:t>Το μεσοσύστημα</a:t>
            </a:r>
            <a:r>
              <a:rPr lang="en-US" altLang="el-GR" sz="2400" b="1" u="sng">
                <a:solidFill>
                  <a:srgbClr val="7030A0"/>
                </a:solidFill>
              </a:rPr>
              <a:t>:</a:t>
            </a:r>
          </a:p>
          <a:p>
            <a:pPr>
              <a:lnSpc>
                <a:spcPct val="150000"/>
              </a:lnSpc>
            </a:pPr>
            <a:r>
              <a:rPr lang="el-GR" altLang="el-GR" sz="2400">
                <a:solidFill>
                  <a:schemeClr val="bg2"/>
                </a:solidFill>
              </a:rPr>
              <a:t> Το οποίο δεν αποτελεί ένα δομικό μέρος του μοντέλου αλλά ένα σύστημα σχέσεων/αλληλεπιδράσεων που </a:t>
            </a:r>
            <a:r>
              <a:rPr lang="el-GR" altLang="el-GR" sz="2400" b="1" u="sng">
                <a:solidFill>
                  <a:schemeClr val="bg2"/>
                </a:solidFill>
              </a:rPr>
              <a:t>περιγράφει την αλληλεπίδραση που αναπτύσσεται ανάμεσα στα μικροσυστήματα </a:t>
            </a:r>
            <a:r>
              <a:rPr lang="el-GR" altLang="el-GR" sz="2400">
                <a:solidFill>
                  <a:schemeClr val="bg2"/>
                </a:solidFill>
              </a:rPr>
              <a:t>(όπως σχέση ανάμεσα στον εκπαιδευτικό και στους γονείς). </a:t>
            </a:r>
          </a:p>
          <a:p>
            <a:pPr>
              <a:lnSpc>
                <a:spcPct val="150000"/>
              </a:lnSpc>
            </a:pPr>
            <a:r>
              <a:rPr lang="el-GR" altLang="el-GR" sz="2400" b="1" i="1">
                <a:solidFill>
                  <a:schemeClr val="bg2"/>
                </a:solidFill>
              </a:rPr>
              <a:t>Θεωρείται ο στόχος παρέμβασης για τη βελτίωση και την αλλαγή στη συμπεριφορά του παιδιού, καθώς το πλήθος και η ποιότητα των αλληλεπιδράσεων που λειτουργούν σε αυτό καθορίζουν την αποδοτικότητα του περιβάλλοντος του συστήματος για τη θετική ανάπτυξη του παιδιού.</a:t>
            </a:r>
          </a:p>
          <a:p>
            <a:endParaRPr lang="el-GR" altLang="el-GR"/>
          </a:p>
        </p:txBody>
      </p:sp>
      <p:sp>
        <p:nvSpPr>
          <p:cNvPr id="4" name="3 - Θέση υποσέλιδου">
            <a:extLst>
              <a:ext uri="{FF2B5EF4-FFF2-40B4-BE49-F238E27FC236}">
                <a16:creationId xmlns:a16="http://schemas.microsoft.com/office/drawing/2014/main" id="{A40BDE4D-B7AE-4CF5-8B0D-CA0B52386961}"/>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426B9FB5-DD00-49BA-B156-CCBCFD2BEE1E}"/>
              </a:ext>
            </a:extLst>
          </p:cNvPr>
          <p:cNvSpPr>
            <a:spLocks noGrp="1"/>
          </p:cNvSpPr>
          <p:nvPr>
            <p:ph type="dt" sz="quarter" idx="11"/>
          </p:nvPr>
        </p:nvSpPr>
        <p:spPr/>
        <p:txBody>
          <a:bodyPr/>
          <a:lstStyle/>
          <a:p>
            <a:pPr>
              <a:defRPr/>
            </a:pPr>
            <a:fld id="{057A34BC-201F-41F1-BD89-2ED1E5B3DF53}"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2F9112AE-A43E-47C4-8E7F-5BCE2F7AAF22}"/>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72EA423-32B7-4E50-892A-0050842088F9}" type="slidenum">
              <a:rPr lang="el-GR" altLang="el-GR">
                <a:solidFill>
                  <a:srgbClr val="282E2E"/>
                </a:solidFill>
                <a:latin typeface="Calibri" panose="020F0502020204030204" pitchFamily="34" charset="0"/>
              </a:rPr>
              <a:pPr eaLnBrk="1" hangingPunct="1"/>
              <a:t>21</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2 - Θέση περιεχομένου">
            <a:extLst>
              <a:ext uri="{FF2B5EF4-FFF2-40B4-BE49-F238E27FC236}">
                <a16:creationId xmlns:a16="http://schemas.microsoft.com/office/drawing/2014/main" id="{41523CAB-9EE8-41CE-B8B6-D7934B993077}"/>
              </a:ext>
            </a:extLst>
          </p:cNvPr>
          <p:cNvSpPr>
            <a:spLocks noGrp="1"/>
          </p:cNvSpPr>
          <p:nvPr>
            <p:ph idx="1"/>
          </p:nvPr>
        </p:nvSpPr>
        <p:spPr>
          <a:xfrm>
            <a:off x="192088" y="280988"/>
            <a:ext cx="11577637" cy="5897562"/>
          </a:xfrm>
          <a:solidFill>
            <a:schemeClr val="tx1"/>
          </a:solidFill>
          <a:ln w="57150">
            <a:solidFill>
              <a:srgbClr val="1DD3CA"/>
            </a:solidFill>
          </a:ln>
        </p:spPr>
        <p:txBody>
          <a:bodyPr/>
          <a:lstStyle/>
          <a:p>
            <a:pPr>
              <a:lnSpc>
                <a:spcPct val="100000"/>
              </a:lnSpc>
              <a:buFont typeface="Arial" charset="0"/>
              <a:buNone/>
              <a:defRPr/>
            </a:pPr>
            <a:r>
              <a:rPr lang="el-GR" sz="2200" b="1" u="sng" dirty="0">
                <a:solidFill>
                  <a:srgbClr val="7030A0"/>
                </a:solidFill>
              </a:rPr>
              <a:t>Το </a:t>
            </a:r>
            <a:r>
              <a:rPr lang="el-GR" sz="2200" b="1" u="sng" dirty="0" err="1">
                <a:solidFill>
                  <a:srgbClr val="7030A0"/>
                </a:solidFill>
              </a:rPr>
              <a:t>εξωσύστημα</a:t>
            </a:r>
            <a:r>
              <a:rPr lang="en-US" sz="2200" b="1" u="sng" dirty="0">
                <a:solidFill>
                  <a:srgbClr val="7030A0"/>
                </a:solidFill>
              </a:rPr>
              <a:t>:</a:t>
            </a:r>
            <a:endParaRPr lang="el-GR" sz="2200" b="1" u="sng" dirty="0">
              <a:solidFill>
                <a:srgbClr val="7030A0"/>
              </a:solidFill>
            </a:endParaRPr>
          </a:p>
          <a:p>
            <a:pPr>
              <a:lnSpc>
                <a:spcPct val="100000"/>
              </a:lnSpc>
              <a:buFont typeface="Arial" charset="0"/>
              <a:buNone/>
              <a:defRPr/>
            </a:pPr>
            <a:r>
              <a:rPr lang="el-GR" sz="2200" dirty="0">
                <a:solidFill>
                  <a:schemeClr val="bg2"/>
                </a:solidFill>
              </a:rPr>
              <a:t>στο οποίο εντάσσονται</a:t>
            </a:r>
            <a:r>
              <a:rPr lang="en-US" sz="2200" dirty="0">
                <a:solidFill>
                  <a:schemeClr val="bg2"/>
                </a:solidFill>
              </a:rPr>
              <a:t>:</a:t>
            </a:r>
            <a:r>
              <a:rPr lang="el-GR" sz="2200" dirty="0">
                <a:solidFill>
                  <a:schemeClr val="bg2"/>
                </a:solidFill>
              </a:rPr>
              <a:t> </a:t>
            </a:r>
            <a:endParaRPr lang="en-US" sz="2200" dirty="0">
              <a:solidFill>
                <a:schemeClr val="bg2"/>
              </a:solidFill>
            </a:endParaRPr>
          </a:p>
          <a:p>
            <a:pPr>
              <a:lnSpc>
                <a:spcPct val="100000"/>
              </a:lnSpc>
              <a:buFont typeface="Wingdings" pitchFamily="2" charset="2"/>
              <a:buChar char="ü"/>
              <a:defRPr/>
            </a:pPr>
            <a:r>
              <a:rPr lang="el-GR" sz="2200" dirty="0">
                <a:solidFill>
                  <a:schemeClr val="bg2"/>
                </a:solidFill>
              </a:rPr>
              <a:t>οι κρατικοί και επαγγελματικοί φορείς,</a:t>
            </a:r>
            <a:endParaRPr lang="en-US" sz="2200" dirty="0">
              <a:solidFill>
                <a:schemeClr val="bg2"/>
              </a:solidFill>
            </a:endParaRPr>
          </a:p>
          <a:p>
            <a:pPr>
              <a:lnSpc>
                <a:spcPct val="100000"/>
              </a:lnSpc>
              <a:buFont typeface="Wingdings" pitchFamily="2" charset="2"/>
              <a:buChar char="ü"/>
              <a:defRPr/>
            </a:pPr>
            <a:r>
              <a:rPr lang="el-GR" sz="2200" dirty="0">
                <a:solidFill>
                  <a:schemeClr val="bg2"/>
                </a:solidFill>
              </a:rPr>
              <a:t> η τεχνολογία, </a:t>
            </a:r>
            <a:endParaRPr lang="en-US" sz="2200" dirty="0">
              <a:solidFill>
                <a:schemeClr val="bg2"/>
              </a:solidFill>
            </a:endParaRPr>
          </a:p>
          <a:p>
            <a:pPr>
              <a:lnSpc>
                <a:spcPct val="100000"/>
              </a:lnSpc>
              <a:buFont typeface="Wingdings" pitchFamily="2" charset="2"/>
              <a:buChar char="ü"/>
              <a:defRPr/>
            </a:pPr>
            <a:r>
              <a:rPr lang="el-GR" sz="2200" dirty="0">
                <a:solidFill>
                  <a:schemeClr val="bg2"/>
                </a:solidFill>
              </a:rPr>
              <a:t>τα Μ.Μ.Ε.</a:t>
            </a:r>
            <a:endParaRPr lang="en-US" sz="2200" dirty="0">
              <a:solidFill>
                <a:schemeClr val="bg2"/>
              </a:solidFill>
            </a:endParaRPr>
          </a:p>
          <a:p>
            <a:pPr>
              <a:lnSpc>
                <a:spcPct val="100000"/>
              </a:lnSpc>
              <a:buFont typeface="Wingdings" pitchFamily="2" charset="2"/>
              <a:buChar char="ü"/>
              <a:defRPr/>
            </a:pPr>
            <a:r>
              <a:rPr lang="el-GR" sz="2200" dirty="0">
                <a:solidFill>
                  <a:schemeClr val="bg2"/>
                </a:solidFill>
              </a:rPr>
              <a:t> και οι κοινωνικές οργανώσεις. </a:t>
            </a:r>
          </a:p>
          <a:p>
            <a:pPr>
              <a:lnSpc>
                <a:spcPct val="100000"/>
              </a:lnSpc>
              <a:buFont typeface="Wingdings" pitchFamily="2" charset="2"/>
              <a:buChar char="ü"/>
              <a:defRPr/>
            </a:pPr>
            <a:r>
              <a:rPr lang="en-US" sz="2200" b="1" i="1" dirty="0">
                <a:solidFill>
                  <a:schemeClr val="bg2"/>
                </a:solidFill>
              </a:rPr>
              <a:t>  </a:t>
            </a:r>
            <a:r>
              <a:rPr lang="el-GR" sz="2200" b="1" i="1" dirty="0">
                <a:solidFill>
                  <a:schemeClr val="bg2"/>
                </a:solidFill>
              </a:rPr>
              <a:t>Όπως γίνεται φανερό, το παιδί δεν εμπλέκεται άμεσα στο </a:t>
            </a:r>
            <a:r>
              <a:rPr lang="el-GR" sz="2200" b="1" i="1" dirty="0" err="1">
                <a:solidFill>
                  <a:schemeClr val="bg2"/>
                </a:solidFill>
              </a:rPr>
              <a:t>εξωσύστημα</a:t>
            </a:r>
            <a:r>
              <a:rPr lang="el-GR" sz="2200" b="1" i="1" dirty="0">
                <a:solidFill>
                  <a:schemeClr val="bg2"/>
                </a:solidFill>
              </a:rPr>
              <a:t> και δεν μπορεί να το μεταβάλει, αλλά επηρεάζεται από αυτό μέσω της επίδρασης στο </a:t>
            </a:r>
            <a:r>
              <a:rPr lang="el-GR" sz="2200" b="1" i="1" dirty="0" err="1">
                <a:solidFill>
                  <a:schemeClr val="bg2"/>
                </a:solidFill>
              </a:rPr>
              <a:t>μεσοσύστημα</a:t>
            </a:r>
            <a:r>
              <a:rPr lang="el-GR" sz="2200" b="1" i="1" dirty="0">
                <a:solidFill>
                  <a:schemeClr val="bg2"/>
                </a:solidFill>
              </a:rPr>
              <a:t>.</a:t>
            </a:r>
            <a:endParaRPr lang="en-US" sz="2200" b="1" i="1" dirty="0">
              <a:solidFill>
                <a:schemeClr val="bg2"/>
              </a:solidFill>
            </a:endParaRPr>
          </a:p>
          <a:p>
            <a:pPr algn="just">
              <a:lnSpc>
                <a:spcPct val="100000"/>
              </a:lnSpc>
              <a:buFont typeface="Arial" charset="0"/>
              <a:buNone/>
              <a:defRPr/>
            </a:pPr>
            <a:r>
              <a:rPr lang="en-US" sz="2200" dirty="0">
                <a:solidFill>
                  <a:schemeClr val="accent6"/>
                </a:solidFill>
              </a:rPr>
              <a:t>   </a:t>
            </a:r>
            <a:r>
              <a:rPr lang="el-GR" sz="2200" dirty="0">
                <a:solidFill>
                  <a:schemeClr val="accent6"/>
                </a:solidFill>
              </a:rPr>
              <a:t> </a:t>
            </a:r>
            <a:r>
              <a:rPr lang="el-GR" sz="2200" b="1" u="sng" dirty="0">
                <a:solidFill>
                  <a:schemeClr val="accent6"/>
                </a:solidFill>
              </a:rPr>
              <a:t>Παράδειγμα</a:t>
            </a:r>
            <a:r>
              <a:rPr lang="en-US" sz="2200" b="1" u="sng" dirty="0">
                <a:solidFill>
                  <a:schemeClr val="accent6"/>
                </a:solidFill>
              </a:rPr>
              <a:t>:</a:t>
            </a:r>
            <a:r>
              <a:rPr lang="el-GR" sz="2200" b="1" dirty="0">
                <a:solidFill>
                  <a:schemeClr val="accent6"/>
                </a:solidFill>
              </a:rPr>
              <a:t> οι συνθήκες εργασίας των γονέων (ωράριο, αμοιβή) επηρεάζουν το μικροσύστημα της οικογένειας, το οποίο με τη σειρά του καθορίζει σε μεγάλο βαθμό την ανάπτυξη και τη συμπεριφορά του παιδιού</a:t>
            </a:r>
            <a:r>
              <a:rPr lang="el-GR" b="1" dirty="0">
                <a:solidFill>
                  <a:schemeClr val="accent6"/>
                </a:solidFill>
              </a:rPr>
              <a:t>.</a:t>
            </a:r>
          </a:p>
        </p:txBody>
      </p:sp>
      <p:sp>
        <p:nvSpPr>
          <p:cNvPr id="4" name="3 - Θέση υποσέλιδου">
            <a:extLst>
              <a:ext uri="{FF2B5EF4-FFF2-40B4-BE49-F238E27FC236}">
                <a16:creationId xmlns:a16="http://schemas.microsoft.com/office/drawing/2014/main" id="{4E62A561-B526-41F0-9819-1A1DB6264A33}"/>
              </a:ext>
            </a:extLst>
          </p:cNvPr>
          <p:cNvSpPr>
            <a:spLocks noGrp="1"/>
          </p:cNvSpPr>
          <p:nvPr>
            <p:ph type="ftr" sz="quarter" idx="10"/>
          </p:nvPr>
        </p:nvSpPr>
        <p:spPr/>
        <p:txBody>
          <a:bodyPr/>
          <a:lstStyle/>
          <a:p>
            <a:pPr>
              <a:defRPr/>
            </a:pPr>
            <a:r>
              <a:rPr lang="el-GR" dirty="0" err="1"/>
              <a:t>Παναγιωτα</a:t>
            </a:r>
            <a:r>
              <a:rPr lang="el-GR" dirty="0"/>
              <a:t> </a:t>
            </a:r>
            <a:r>
              <a:rPr lang="el-GR" dirty="0" err="1"/>
              <a:t>Στρατη</a:t>
            </a:r>
            <a:endParaRPr lang="el-GR" dirty="0"/>
          </a:p>
        </p:txBody>
      </p:sp>
      <p:sp>
        <p:nvSpPr>
          <p:cNvPr id="5" name="4 - Θέση ημερομηνίας">
            <a:extLst>
              <a:ext uri="{FF2B5EF4-FFF2-40B4-BE49-F238E27FC236}">
                <a16:creationId xmlns:a16="http://schemas.microsoft.com/office/drawing/2014/main" id="{4DB284D0-2103-4B9C-B387-E61721FBDE8E}"/>
              </a:ext>
            </a:extLst>
          </p:cNvPr>
          <p:cNvSpPr>
            <a:spLocks noGrp="1"/>
          </p:cNvSpPr>
          <p:nvPr>
            <p:ph type="dt" sz="quarter" idx="11"/>
          </p:nvPr>
        </p:nvSpPr>
        <p:spPr/>
        <p:txBody>
          <a:bodyPr/>
          <a:lstStyle/>
          <a:p>
            <a:pPr>
              <a:defRPr/>
            </a:pPr>
            <a:fld id="{D202381E-043B-4718-B2F3-5F460264182F}"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E71D53B0-E0B7-4A41-87B9-F87259E3DD20}"/>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09CD33E-7DD0-4904-9FF5-320D4ABA0A70}" type="slidenum">
              <a:rPr lang="el-GR" altLang="el-GR">
                <a:solidFill>
                  <a:srgbClr val="282E2E"/>
                </a:solidFill>
                <a:latin typeface="Calibri" panose="020F0502020204030204" pitchFamily="34" charset="0"/>
              </a:rPr>
              <a:pPr eaLnBrk="1" hangingPunct="1"/>
              <a:t>22</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2 - Θέση περιεχομένου">
            <a:extLst>
              <a:ext uri="{FF2B5EF4-FFF2-40B4-BE49-F238E27FC236}">
                <a16:creationId xmlns:a16="http://schemas.microsoft.com/office/drawing/2014/main" id="{B3FDF3DF-D74A-4512-8485-5D1885DC89E1}"/>
              </a:ext>
            </a:extLst>
          </p:cNvPr>
          <p:cNvSpPr>
            <a:spLocks noGrp="1"/>
          </p:cNvSpPr>
          <p:nvPr>
            <p:ph idx="1"/>
          </p:nvPr>
        </p:nvSpPr>
        <p:spPr>
          <a:xfrm>
            <a:off x="1341438" y="869950"/>
            <a:ext cx="9509125" cy="5159375"/>
          </a:xfrm>
          <a:solidFill>
            <a:schemeClr val="tx1"/>
          </a:solidFill>
          <a:ln w="57150">
            <a:solidFill>
              <a:srgbClr val="1DD3CA"/>
            </a:solidFill>
            <a:miter lim="800000"/>
            <a:headEnd/>
            <a:tailEnd/>
          </a:ln>
        </p:spPr>
        <p:txBody>
          <a:bodyPr/>
          <a:lstStyle/>
          <a:p>
            <a:pPr>
              <a:lnSpc>
                <a:spcPct val="150000"/>
              </a:lnSpc>
              <a:buFont typeface="Arial" panose="020B0604020202020204" pitchFamily="34" charset="0"/>
              <a:buNone/>
            </a:pPr>
            <a:r>
              <a:rPr lang="el-GR" altLang="el-GR" sz="2200" b="1" u="sng">
                <a:solidFill>
                  <a:srgbClr val="7030A0"/>
                </a:solidFill>
              </a:rPr>
              <a:t>Το μακροσύστημα</a:t>
            </a:r>
            <a:r>
              <a:rPr lang="en-US" altLang="el-GR" sz="2200" b="1" u="sng">
                <a:solidFill>
                  <a:srgbClr val="7030A0"/>
                </a:solidFill>
              </a:rPr>
              <a:t>:</a:t>
            </a:r>
          </a:p>
          <a:p>
            <a:pPr>
              <a:lnSpc>
                <a:spcPct val="150000"/>
              </a:lnSpc>
              <a:buFont typeface="Arial" panose="020B0604020202020204" pitchFamily="34" charset="0"/>
              <a:buNone/>
            </a:pPr>
            <a:r>
              <a:rPr lang="en-US" altLang="el-GR" sz="2200">
                <a:solidFill>
                  <a:schemeClr val="bg2"/>
                </a:solidFill>
              </a:rPr>
              <a:t>T</a:t>
            </a:r>
            <a:r>
              <a:rPr lang="el-GR" altLang="el-GR" sz="2200">
                <a:solidFill>
                  <a:schemeClr val="bg2"/>
                </a:solidFill>
              </a:rPr>
              <a:t>ο οποίο αφορά</a:t>
            </a:r>
            <a:r>
              <a:rPr lang="en-US" altLang="el-GR" sz="2200">
                <a:solidFill>
                  <a:schemeClr val="bg2"/>
                </a:solidFill>
              </a:rPr>
              <a:t>:</a:t>
            </a:r>
          </a:p>
          <a:p>
            <a:pPr>
              <a:lnSpc>
                <a:spcPct val="150000"/>
              </a:lnSpc>
              <a:buFont typeface="Wingdings" panose="05000000000000000000" pitchFamily="2" charset="2"/>
              <a:buChar char="ü"/>
            </a:pPr>
            <a:r>
              <a:rPr lang="el-GR" altLang="el-GR" sz="2200">
                <a:solidFill>
                  <a:schemeClr val="bg2"/>
                </a:solidFill>
              </a:rPr>
              <a:t> το πολιτικό σύστημα,</a:t>
            </a:r>
            <a:endParaRPr lang="en-US" altLang="el-GR" sz="2200">
              <a:solidFill>
                <a:schemeClr val="bg2"/>
              </a:solidFill>
            </a:endParaRPr>
          </a:p>
          <a:p>
            <a:pPr>
              <a:lnSpc>
                <a:spcPct val="150000"/>
              </a:lnSpc>
              <a:buFont typeface="Wingdings" panose="05000000000000000000" pitchFamily="2" charset="2"/>
              <a:buChar char="ü"/>
            </a:pPr>
            <a:r>
              <a:rPr lang="el-GR" altLang="el-GR" sz="2200">
                <a:solidFill>
                  <a:schemeClr val="bg2"/>
                </a:solidFill>
              </a:rPr>
              <a:t> τη νομοθεσία,</a:t>
            </a:r>
            <a:endParaRPr lang="en-US" altLang="el-GR" sz="2200">
              <a:solidFill>
                <a:schemeClr val="bg2"/>
              </a:solidFill>
            </a:endParaRPr>
          </a:p>
          <a:p>
            <a:pPr>
              <a:lnSpc>
                <a:spcPct val="150000"/>
              </a:lnSpc>
              <a:buFont typeface="Wingdings" panose="05000000000000000000" pitchFamily="2" charset="2"/>
              <a:buChar char="ü"/>
            </a:pPr>
            <a:r>
              <a:rPr lang="el-GR" altLang="el-GR" sz="2200">
                <a:solidFill>
                  <a:schemeClr val="bg2"/>
                </a:solidFill>
              </a:rPr>
              <a:t> τις κοινωνικές και πολιτισμικές αξίες και την οικονομική πολιτική της χώρας. </a:t>
            </a:r>
            <a:endParaRPr lang="en-US" altLang="el-GR" sz="2200">
              <a:solidFill>
                <a:schemeClr val="bg2"/>
              </a:solidFill>
            </a:endParaRPr>
          </a:p>
          <a:p>
            <a:pPr>
              <a:lnSpc>
                <a:spcPct val="150000"/>
              </a:lnSpc>
              <a:buFont typeface="Arial" panose="020B0604020202020204" pitchFamily="34" charset="0"/>
              <a:buNone/>
            </a:pPr>
            <a:r>
              <a:rPr lang="en-US" altLang="el-GR" sz="2200">
                <a:solidFill>
                  <a:schemeClr val="bg2"/>
                </a:solidFill>
              </a:rPr>
              <a:t>    </a:t>
            </a:r>
            <a:r>
              <a:rPr lang="el-GR" altLang="el-GR" sz="2200" b="1" i="1">
                <a:solidFill>
                  <a:srgbClr val="7030A0"/>
                </a:solidFill>
              </a:rPr>
              <a:t>Εξελίσσεται δυναμικά και επηρεάζει το παιδί μέσα από την επίδρασή του στα διάφορα υποσυστήματα που μεσολαβούν. </a:t>
            </a:r>
          </a:p>
          <a:p>
            <a:endParaRPr lang="el-GR" altLang="el-GR"/>
          </a:p>
        </p:txBody>
      </p:sp>
      <p:sp>
        <p:nvSpPr>
          <p:cNvPr id="4" name="3 - Θέση υποσέλιδου">
            <a:extLst>
              <a:ext uri="{FF2B5EF4-FFF2-40B4-BE49-F238E27FC236}">
                <a16:creationId xmlns:a16="http://schemas.microsoft.com/office/drawing/2014/main" id="{E28ABFAB-1493-4B30-B8D0-F51E01272725}"/>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C1E2B922-1483-48FE-8608-7A863AB412D4}"/>
              </a:ext>
            </a:extLst>
          </p:cNvPr>
          <p:cNvSpPr>
            <a:spLocks noGrp="1"/>
          </p:cNvSpPr>
          <p:nvPr>
            <p:ph type="dt" sz="quarter" idx="11"/>
          </p:nvPr>
        </p:nvSpPr>
        <p:spPr/>
        <p:txBody>
          <a:bodyPr/>
          <a:lstStyle/>
          <a:p>
            <a:pPr>
              <a:defRPr/>
            </a:pPr>
            <a:fld id="{D202381E-043B-4718-B2F3-5F460264182F}"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345D304C-A207-45CA-BCD6-258A4739E21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675A526-7F6A-462C-9780-B0BA0825BE02}" type="slidenum">
              <a:rPr lang="el-GR" altLang="el-GR">
                <a:solidFill>
                  <a:srgbClr val="282E2E"/>
                </a:solidFill>
                <a:latin typeface="Calibri" panose="020F0502020204030204" pitchFamily="34" charset="0"/>
              </a:rPr>
              <a:pPr eaLnBrk="1" hangingPunct="1"/>
              <a:t>23</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2 - Θέση περιεχομένου">
            <a:extLst>
              <a:ext uri="{FF2B5EF4-FFF2-40B4-BE49-F238E27FC236}">
                <a16:creationId xmlns:a16="http://schemas.microsoft.com/office/drawing/2014/main" id="{DC412F65-533D-428D-883E-C2ACA908148D}"/>
              </a:ext>
            </a:extLst>
          </p:cNvPr>
          <p:cNvSpPr>
            <a:spLocks noGrp="1"/>
          </p:cNvSpPr>
          <p:nvPr>
            <p:ph idx="1"/>
          </p:nvPr>
        </p:nvSpPr>
        <p:spPr>
          <a:xfrm>
            <a:off x="1341438" y="384175"/>
            <a:ext cx="9509125" cy="5645150"/>
          </a:xfrm>
          <a:solidFill>
            <a:schemeClr val="tx1"/>
          </a:solidFill>
          <a:ln w="57150">
            <a:solidFill>
              <a:srgbClr val="1DD3CA"/>
            </a:solidFill>
            <a:miter lim="800000"/>
            <a:headEnd/>
            <a:tailEnd/>
          </a:ln>
        </p:spPr>
        <p:txBody>
          <a:bodyPr/>
          <a:lstStyle/>
          <a:p>
            <a:pPr>
              <a:lnSpc>
                <a:spcPct val="150000"/>
              </a:lnSpc>
              <a:buFont typeface="Arial" panose="020B0604020202020204" pitchFamily="34" charset="0"/>
              <a:buNone/>
            </a:pPr>
            <a:r>
              <a:rPr lang="el-GR" altLang="el-GR" sz="2200" b="1" u="sng">
                <a:solidFill>
                  <a:srgbClr val="7030A0"/>
                </a:solidFill>
              </a:rPr>
              <a:t>Το χρονοσύστημα</a:t>
            </a:r>
            <a:r>
              <a:rPr lang="en-US" altLang="el-GR" sz="2200" b="1" u="sng">
                <a:solidFill>
                  <a:srgbClr val="7030A0"/>
                </a:solidFill>
              </a:rPr>
              <a:t>:</a:t>
            </a:r>
          </a:p>
          <a:p>
            <a:pPr>
              <a:lnSpc>
                <a:spcPct val="150000"/>
              </a:lnSpc>
              <a:buFont typeface="Arial" panose="020B0604020202020204" pitchFamily="34" charset="0"/>
              <a:buNone/>
            </a:pPr>
            <a:r>
              <a:rPr lang="el-GR" altLang="el-GR" sz="2200">
                <a:solidFill>
                  <a:schemeClr val="bg2"/>
                </a:solidFill>
              </a:rPr>
              <a:t>    Το οποίο αντιπροσωπεύει τη χρονική συνιστώσα των υποσυστημάτων που περιγράφηκαν.</a:t>
            </a:r>
            <a:endParaRPr lang="en-US" altLang="el-GR" sz="2200">
              <a:solidFill>
                <a:schemeClr val="bg2"/>
              </a:solidFill>
            </a:endParaRPr>
          </a:p>
          <a:p>
            <a:pPr>
              <a:lnSpc>
                <a:spcPct val="150000"/>
              </a:lnSpc>
            </a:pPr>
            <a:r>
              <a:rPr lang="el-GR" altLang="el-GR" sz="2200">
                <a:solidFill>
                  <a:schemeClr val="bg2"/>
                </a:solidFill>
              </a:rPr>
              <a:t> Η γέννηση αδερφού ή αδερφής στο μικροσύστημα της οικογένειας αποτελεί μια σημαντική παράμετρο για την ανάπτυξη του παιδιού. </a:t>
            </a:r>
          </a:p>
          <a:p>
            <a:pPr>
              <a:lnSpc>
                <a:spcPct val="150000"/>
              </a:lnSpc>
            </a:pPr>
            <a:r>
              <a:rPr lang="el-GR" altLang="el-GR" sz="2200" b="1" i="1">
                <a:solidFill>
                  <a:srgbClr val="7030A0"/>
                </a:solidFill>
              </a:rPr>
              <a:t>Καθώς η εξέλιξη στον χρόνο είναι σε σημαντικό βαθμό απρόβλεπτη, η διαδικασία ανάπτυξης του παιδιού είναι πολύπλοκη και αρκετές φορές επηρεάζεται από τυχαίους παράγοντες (ο θάνατος του παππού ή της γιαγιάς).</a:t>
            </a:r>
          </a:p>
          <a:p>
            <a:endParaRPr lang="el-GR" altLang="el-GR"/>
          </a:p>
        </p:txBody>
      </p:sp>
      <p:sp>
        <p:nvSpPr>
          <p:cNvPr id="4" name="3 - Θέση υποσέλιδου">
            <a:extLst>
              <a:ext uri="{FF2B5EF4-FFF2-40B4-BE49-F238E27FC236}">
                <a16:creationId xmlns:a16="http://schemas.microsoft.com/office/drawing/2014/main" id="{C1D3736A-C13C-4A7F-8265-4442187EBE8C}"/>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B01CF79A-566D-4B69-8000-D2707317F8FE}"/>
              </a:ext>
            </a:extLst>
          </p:cNvPr>
          <p:cNvSpPr>
            <a:spLocks noGrp="1"/>
          </p:cNvSpPr>
          <p:nvPr>
            <p:ph type="dt" sz="quarter" idx="11"/>
          </p:nvPr>
        </p:nvSpPr>
        <p:spPr/>
        <p:txBody>
          <a:bodyPr/>
          <a:lstStyle/>
          <a:p>
            <a:pPr>
              <a:defRPr/>
            </a:pPr>
            <a:fld id="{D202381E-043B-4718-B2F3-5F460264182F}"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898C6C14-8589-45E7-9C39-5D2DE4672166}"/>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FB256C4-DB18-434A-9A20-6D1E2A38F27E}" type="slidenum">
              <a:rPr lang="el-GR" altLang="el-GR">
                <a:solidFill>
                  <a:srgbClr val="282E2E"/>
                </a:solidFill>
                <a:latin typeface="Calibri" panose="020F0502020204030204" pitchFamily="34" charset="0"/>
              </a:rPr>
              <a:pPr eaLnBrk="1" hangingPunct="1"/>
              <a:t>24</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2 - Θέση περιεχομένου">
            <a:extLst>
              <a:ext uri="{FF2B5EF4-FFF2-40B4-BE49-F238E27FC236}">
                <a16:creationId xmlns:a16="http://schemas.microsoft.com/office/drawing/2014/main" id="{3D6F856E-D7FB-4C9B-AC61-5288A4C90B17}"/>
              </a:ext>
            </a:extLst>
          </p:cNvPr>
          <p:cNvSpPr>
            <a:spLocks noGrp="1"/>
          </p:cNvSpPr>
          <p:nvPr>
            <p:ph idx="1"/>
          </p:nvPr>
        </p:nvSpPr>
        <p:spPr>
          <a:xfrm>
            <a:off x="928688" y="722313"/>
            <a:ext cx="10367962" cy="5589587"/>
          </a:xfrm>
          <a:solidFill>
            <a:schemeClr val="tx1"/>
          </a:solidFill>
          <a:ln w="57150">
            <a:solidFill>
              <a:srgbClr val="1DD3CA"/>
            </a:solidFill>
            <a:miter lim="800000"/>
            <a:headEnd/>
            <a:tailEnd/>
          </a:ln>
        </p:spPr>
        <p:txBody>
          <a:bodyPr/>
          <a:lstStyle/>
          <a:p>
            <a:pPr>
              <a:buFont typeface="Arial" panose="020B0604020202020204" pitchFamily="34" charset="0"/>
              <a:buNone/>
            </a:pPr>
            <a:endParaRPr lang="el-GR" altLang="el-GR" b="1">
              <a:solidFill>
                <a:srgbClr val="7030A0"/>
              </a:solidFill>
            </a:endParaRPr>
          </a:p>
          <a:p>
            <a:pPr>
              <a:buFont typeface="Arial" panose="020B0604020202020204" pitchFamily="34" charset="0"/>
              <a:buNone/>
            </a:pPr>
            <a:r>
              <a:rPr lang="el-GR" altLang="el-GR" sz="2200" b="1">
                <a:solidFill>
                  <a:srgbClr val="7030A0"/>
                </a:solidFill>
              </a:rPr>
              <a:t>Τα κύρια χαρακτηριστικά γνωρίσματα αυτής της οικολογικής προοπτικής είναι:</a:t>
            </a:r>
          </a:p>
          <a:p>
            <a:pPr>
              <a:lnSpc>
                <a:spcPct val="150000"/>
              </a:lnSpc>
              <a:buFont typeface="Arial" panose="020B0604020202020204" pitchFamily="34" charset="0"/>
              <a:buBlip>
                <a:blip r:embed="rId2"/>
              </a:buBlip>
            </a:pPr>
            <a:r>
              <a:rPr lang="el-GR" altLang="el-GR" sz="2200" b="1" u="sng">
                <a:solidFill>
                  <a:srgbClr val="7030A0"/>
                </a:solidFill>
              </a:rPr>
              <a:t>η εστίαση στη φαινομενολογική άποψη</a:t>
            </a:r>
            <a:r>
              <a:rPr lang="el-GR" altLang="el-GR" sz="2200" b="1">
                <a:solidFill>
                  <a:srgbClr val="7030A0"/>
                </a:solidFill>
              </a:rPr>
              <a:t> των αναπτυσσόμενων ατόμων (στη διευρυνόμενη ικανότητα των ατόμων να βιώνουν το περιβάλλον και τον τρόπο με τον οποίο αντιλαμβάνονται αυτή την αλληλεπίδραση) </a:t>
            </a:r>
          </a:p>
          <a:p>
            <a:pPr>
              <a:lnSpc>
                <a:spcPct val="150000"/>
              </a:lnSpc>
              <a:buFont typeface="Arial" panose="020B0604020202020204" pitchFamily="34" charset="0"/>
              <a:buBlip>
                <a:blip r:embed="rId2"/>
              </a:buBlip>
            </a:pPr>
            <a:r>
              <a:rPr lang="el-GR" altLang="el-GR" sz="2200" b="1" u="sng">
                <a:solidFill>
                  <a:srgbClr val="7030A0"/>
                </a:solidFill>
              </a:rPr>
              <a:t>και η έννοια των μοριακών δραστηριοτήτων</a:t>
            </a:r>
            <a:r>
              <a:rPr lang="el-GR" altLang="el-GR" sz="2200" b="1">
                <a:solidFill>
                  <a:srgbClr val="7030A0"/>
                </a:solidFill>
              </a:rPr>
              <a:t> (των δραστηριοτήτων που αποτελούνται από τις αλληλεπιδράσεις μεταξύ των αναπτυσσόμενων ατόμων και των σημαντικών άλλων, όπως είναι οι γονείς, οι εκπαιδευτικοί και η κοινότητα, οι οποίοι υποκινούν και επηρεάζουν την ανάπτυξη τους), (Σακελλαρίου, 2008 </a:t>
            </a:r>
            <a:r>
              <a:rPr lang="el-GR" altLang="el-GR" sz="2200" b="1">
                <a:solidFill>
                  <a:srgbClr val="7030A0"/>
                </a:solidFill>
                <a:latin typeface="Arial" panose="020B0604020202020204" pitchFamily="34" charset="0"/>
                <a:cs typeface="Arial" panose="020B0604020202020204" pitchFamily="34" charset="0"/>
              </a:rPr>
              <a:t>▪ </a:t>
            </a:r>
            <a:r>
              <a:rPr lang="en-US" altLang="el-GR" sz="2200" b="1">
                <a:solidFill>
                  <a:srgbClr val="7030A0"/>
                </a:solidFill>
              </a:rPr>
              <a:t>Bronfenbrenner, 1979).</a:t>
            </a:r>
            <a:endParaRPr lang="el-GR" altLang="el-GR" sz="2200" b="1">
              <a:solidFill>
                <a:srgbClr val="7030A0"/>
              </a:solidFill>
            </a:endParaRPr>
          </a:p>
          <a:p>
            <a:r>
              <a:rPr lang="el-GR" altLang="el-GR" b="1">
                <a:solidFill>
                  <a:srgbClr val="7030A0"/>
                </a:solidFill>
              </a:rPr>
              <a:t> </a:t>
            </a:r>
          </a:p>
          <a:p>
            <a:endParaRPr lang="el-GR" altLang="el-GR"/>
          </a:p>
        </p:txBody>
      </p:sp>
      <p:sp>
        <p:nvSpPr>
          <p:cNvPr id="4" name="3 - Θέση υποσέλιδου">
            <a:extLst>
              <a:ext uri="{FF2B5EF4-FFF2-40B4-BE49-F238E27FC236}">
                <a16:creationId xmlns:a16="http://schemas.microsoft.com/office/drawing/2014/main" id="{45E13163-AAC4-43DD-B23B-7C54A6850D6E}"/>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14CD0707-E929-4297-A263-E6ACBEFB1AE4}"/>
              </a:ext>
            </a:extLst>
          </p:cNvPr>
          <p:cNvSpPr>
            <a:spLocks noGrp="1"/>
          </p:cNvSpPr>
          <p:nvPr>
            <p:ph type="dt" sz="quarter" idx="11"/>
          </p:nvPr>
        </p:nvSpPr>
        <p:spPr/>
        <p:txBody>
          <a:bodyPr/>
          <a:lstStyle/>
          <a:p>
            <a:pPr>
              <a:defRPr/>
            </a:pPr>
            <a:fld id="{D202381E-043B-4718-B2F3-5F460264182F}"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471B26FC-856B-4E41-9635-096CE25C0A2E}"/>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D5DFA05-6256-4D66-B93A-6E44998BB35B}" type="slidenum">
              <a:rPr lang="el-GR" altLang="el-GR">
                <a:solidFill>
                  <a:srgbClr val="282E2E"/>
                </a:solidFill>
                <a:latin typeface="Calibri" panose="020F0502020204030204" pitchFamily="34" charset="0"/>
              </a:rPr>
              <a:pPr eaLnBrk="1" hangingPunct="1"/>
              <a:t>25</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2 - Θέση περιεχομένου">
            <a:extLst>
              <a:ext uri="{FF2B5EF4-FFF2-40B4-BE49-F238E27FC236}">
                <a16:creationId xmlns:a16="http://schemas.microsoft.com/office/drawing/2014/main" id="{75FA4383-B3C9-49B5-A755-FD387ECEDAC8}"/>
              </a:ext>
            </a:extLst>
          </p:cNvPr>
          <p:cNvSpPr>
            <a:spLocks noGrp="1"/>
          </p:cNvSpPr>
          <p:nvPr>
            <p:ph idx="1"/>
          </p:nvPr>
        </p:nvSpPr>
        <p:spPr>
          <a:xfrm>
            <a:off x="973138" y="354013"/>
            <a:ext cx="10707687" cy="6032500"/>
          </a:xfrm>
          <a:solidFill>
            <a:schemeClr val="tx1"/>
          </a:solidFill>
        </p:spPr>
        <p:txBody>
          <a:bodyPr/>
          <a:lstStyle/>
          <a:p>
            <a:pPr>
              <a:lnSpc>
                <a:spcPct val="150000"/>
              </a:lnSpc>
              <a:buFont typeface="Arial" charset="0"/>
              <a:buChar char="•"/>
              <a:defRPr/>
            </a:pPr>
            <a:r>
              <a:rPr lang="el-GR" sz="2200" b="1" u="sng" dirty="0">
                <a:solidFill>
                  <a:srgbClr val="7030A0"/>
                </a:solidFill>
              </a:rPr>
              <a:t>Μετονομασία του μοντέλου σε </a:t>
            </a:r>
            <a:r>
              <a:rPr lang="el-GR" sz="2200" b="1" u="sng" dirty="0" err="1">
                <a:solidFill>
                  <a:srgbClr val="7030A0"/>
                </a:solidFill>
              </a:rPr>
              <a:t>βιο</a:t>
            </a:r>
            <a:r>
              <a:rPr lang="el-GR" sz="2200" b="1" u="sng" dirty="0">
                <a:solidFill>
                  <a:srgbClr val="7030A0"/>
                </a:solidFill>
              </a:rPr>
              <a:t>- </a:t>
            </a:r>
            <a:r>
              <a:rPr lang="el-GR" sz="2200" b="1" u="sng" dirty="0" err="1">
                <a:solidFill>
                  <a:srgbClr val="7030A0"/>
                </a:solidFill>
              </a:rPr>
              <a:t>οικοσυστημικό</a:t>
            </a:r>
            <a:r>
              <a:rPr lang="el-GR" sz="2200" b="1" u="sng" dirty="0">
                <a:solidFill>
                  <a:srgbClr val="7030A0"/>
                </a:solidFill>
              </a:rPr>
              <a:t>, προκειμένου να αναγνωρισθεί η καθοριστική συμβολή των βιολογικών παραμέτρων στην ανάπτυξη.</a:t>
            </a:r>
            <a:endParaRPr lang="el-GR" sz="2200" b="1" dirty="0">
              <a:solidFill>
                <a:srgbClr val="7030A0"/>
              </a:solidFill>
            </a:endParaRPr>
          </a:p>
          <a:p>
            <a:pPr>
              <a:lnSpc>
                <a:spcPct val="150000"/>
              </a:lnSpc>
              <a:buFont typeface="Arial" charset="0"/>
              <a:buChar char="•"/>
              <a:defRPr/>
            </a:pPr>
            <a:r>
              <a:rPr lang="el-GR" sz="2200" dirty="0">
                <a:solidFill>
                  <a:schemeClr val="bg1"/>
                </a:solidFill>
              </a:rPr>
              <a:t> </a:t>
            </a:r>
            <a:r>
              <a:rPr lang="en-US" sz="2200" b="1" dirty="0">
                <a:solidFill>
                  <a:schemeClr val="bg1"/>
                </a:solidFill>
              </a:rPr>
              <a:t>O</a:t>
            </a:r>
            <a:r>
              <a:rPr lang="el-GR" sz="2200" b="1" dirty="0">
                <a:solidFill>
                  <a:schemeClr val="bg1"/>
                </a:solidFill>
              </a:rPr>
              <a:t>ι κυριότεροι παράγοντες του περιβάλλοντος που επηρεάζουν την ανάπτυξη των ατόμων σύμφωνα με τον </a:t>
            </a:r>
            <a:r>
              <a:rPr lang="el-GR" sz="2200" b="1" dirty="0" err="1">
                <a:solidFill>
                  <a:schemeClr val="bg1"/>
                </a:solidFill>
              </a:rPr>
              <a:t>Bronfenbrenner</a:t>
            </a:r>
            <a:r>
              <a:rPr lang="el-GR" sz="2200" b="1" dirty="0">
                <a:solidFill>
                  <a:schemeClr val="bg1"/>
                </a:solidFill>
              </a:rPr>
              <a:t>:</a:t>
            </a:r>
          </a:p>
          <a:p>
            <a:pPr>
              <a:lnSpc>
                <a:spcPct val="150000"/>
              </a:lnSpc>
              <a:buFont typeface="Wingdings" pitchFamily="2" charset="2"/>
              <a:buChar char="ü"/>
              <a:defRPr/>
            </a:pPr>
            <a:r>
              <a:rPr lang="el-GR" sz="2200" b="1" dirty="0">
                <a:solidFill>
                  <a:schemeClr val="accent4">
                    <a:lumMod val="75000"/>
                  </a:schemeClr>
                </a:solidFill>
              </a:rPr>
              <a:t>οι γονείς, </a:t>
            </a:r>
          </a:p>
          <a:p>
            <a:pPr>
              <a:lnSpc>
                <a:spcPct val="150000"/>
              </a:lnSpc>
              <a:buFont typeface="Wingdings" pitchFamily="2" charset="2"/>
              <a:buChar char="ü"/>
              <a:defRPr/>
            </a:pPr>
            <a:r>
              <a:rPr lang="el-GR" sz="2200" b="1" dirty="0">
                <a:solidFill>
                  <a:schemeClr val="accent4">
                    <a:lumMod val="75000"/>
                  </a:schemeClr>
                </a:solidFill>
              </a:rPr>
              <a:t>οι φίλοι,</a:t>
            </a:r>
          </a:p>
          <a:p>
            <a:pPr>
              <a:lnSpc>
                <a:spcPct val="150000"/>
              </a:lnSpc>
              <a:buFont typeface="Wingdings" pitchFamily="2" charset="2"/>
              <a:buChar char="ü"/>
              <a:defRPr/>
            </a:pPr>
            <a:r>
              <a:rPr lang="el-GR" sz="2200" b="1" dirty="0">
                <a:solidFill>
                  <a:schemeClr val="accent4">
                    <a:lumMod val="75000"/>
                  </a:schemeClr>
                </a:solidFill>
              </a:rPr>
              <a:t>οι εκπαιδευτικοί, </a:t>
            </a:r>
          </a:p>
          <a:p>
            <a:pPr>
              <a:lnSpc>
                <a:spcPct val="150000"/>
              </a:lnSpc>
              <a:buFont typeface="Wingdings" pitchFamily="2" charset="2"/>
              <a:buChar char="ü"/>
              <a:defRPr/>
            </a:pPr>
            <a:r>
              <a:rPr lang="el-GR" sz="2200" b="1" dirty="0">
                <a:solidFill>
                  <a:schemeClr val="accent4">
                    <a:lumMod val="75000"/>
                  </a:schemeClr>
                </a:solidFill>
              </a:rPr>
              <a:t>το σχολείο, </a:t>
            </a:r>
          </a:p>
          <a:p>
            <a:pPr>
              <a:lnSpc>
                <a:spcPct val="150000"/>
              </a:lnSpc>
              <a:buFont typeface="Wingdings" pitchFamily="2" charset="2"/>
              <a:buChar char="ü"/>
              <a:defRPr/>
            </a:pPr>
            <a:r>
              <a:rPr lang="el-GR" sz="2200" b="1" dirty="0">
                <a:solidFill>
                  <a:schemeClr val="accent4">
                    <a:lumMod val="75000"/>
                  </a:schemeClr>
                </a:solidFill>
              </a:rPr>
              <a:t>η κοινωνία και ο πολιτισμός.</a:t>
            </a:r>
          </a:p>
          <a:p>
            <a:pPr>
              <a:buFont typeface="Arial" charset="0"/>
              <a:buChar char="•"/>
              <a:defRPr/>
            </a:pPr>
            <a:endParaRPr lang="el-GR" dirty="0"/>
          </a:p>
        </p:txBody>
      </p:sp>
      <p:sp>
        <p:nvSpPr>
          <p:cNvPr id="4" name="3 - Θέση υποσέλιδου">
            <a:extLst>
              <a:ext uri="{FF2B5EF4-FFF2-40B4-BE49-F238E27FC236}">
                <a16:creationId xmlns:a16="http://schemas.microsoft.com/office/drawing/2014/main" id="{8EB01B2A-3CFF-4A9D-90F4-2F2E54E9EF9D}"/>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545EB073-16BE-4FF0-853E-7B9CE110CC8D}"/>
              </a:ext>
            </a:extLst>
          </p:cNvPr>
          <p:cNvSpPr>
            <a:spLocks noGrp="1"/>
          </p:cNvSpPr>
          <p:nvPr>
            <p:ph type="dt" sz="quarter" idx="11"/>
          </p:nvPr>
        </p:nvSpPr>
        <p:spPr/>
        <p:txBody>
          <a:bodyPr/>
          <a:lstStyle/>
          <a:p>
            <a:pPr>
              <a:defRPr/>
            </a:pPr>
            <a:fld id="{D202381E-043B-4718-B2F3-5F460264182F}"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751FB295-A1AE-4A4E-A67D-6F715E53E271}"/>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5CD109C-69D1-4590-99E8-DD48C7A447F5}" type="slidenum">
              <a:rPr lang="el-GR" altLang="el-GR">
                <a:solidFill>
                  <a:srgbClr val="282E2E"/>
                </a:solidFill>
                <a:latin typeface="Calibri" panose="020F0502020204030204" pitchFamily="34" charset="0"/>
              </a:rPr>
              <a:pPr eaLnBrk="1" hangingPunct="1"/>
              <a:t>26</a:t>
            </a:fld>
            <a:endParaRPr lang="el-GR" altLang="el-GR">
              <a:solidFill>
                <a:srgbClr val="282E2E"/>
              </a:solidFill>
              <a:latin typeface="Calibri" panose="020F0502020204030204" pitchFamily="34" charset="0"/>
            </a:endParaRPr>
          </a:p>
        </p:txBody>
      </p:sp>
      <p:pic>
        <p:nvPicPr>
          <p:cNvPr id="30726" name="Picture 7" descr="Σχετική εικόνα">
            <a:extLst>
              <a:ext uri="{FF2B5EF4-FFF2-40B4-BE49-F238E27FC236}">
                <a16:creationId xmlns:a16="http://schemas.microsoft.com/office/drawing/2014/main" id="{1F121617-F70A-46F8-A850-BCEFD6C880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9363" y="2522538"/>
            <a:ext cx="4564062" cy="344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υποσέλιδου">
            <a:extLst>
              <a:ext uri="{FF2B5EF4-FFF2-40B4-BE49-F238E27FC236}">
                <a16:creationId xmlns:a16="http://schemas.microsoft.com/office/drawing/2014/main" id="{50AF8E2F-AD4E-4AB7-93A2-328FF4BC4BFA}"/>
              </a:ext>
            </a:extLst>
          </p:cNvPr>
          <p:cNvSpPr>
            <a:spLocks noGrp="1"/>
          </p:cNvSpPr>
          <p:nvPr>
            <p:ph type="ftr" sz="quarter" idx="10"/>
          </p:nvPr>
        </p:nvSpPr>
        <p:spPr/>
        <p:txBody>
          <a:bodyPr/>
          <a:lstStyle/>
          <a:p>
            <a:pPr>
              <a:defRPr/>
            </a:pPr>
            <a:r>
              <a:rPr lang="el-GR"/>
              <a:t>Παναγιωτα Στρατη</a:t>
            </a:r>
          </a:p>
        </p:txBody>
      </p:sp>
      <p:sp>
        <p:nvSpPr>
          <p:cNvPr id="3" name="2 - Θέση ημερομηνίας">
            <a:extLst>
              <a:ext uri="{FF2B5EF4-FFF2-40B4-BE49-F238E27FC236}">
                <a16:creationId xmlns:a16="http://schemas.microsoft.com/office/drawing/2014/main" id="{92307C94-ADC6-4E6A-B4B2-50E2E9C26347}"/>
              </a:ext>
            </a:extLst>
          </p:cNvPr>
          <p:cNvSpPr>
            <a:spLocks noGrp="1"/>
          </p:cNvSpPr>
          <p:nvPr>
            <p:ph type="dt" sz="quarter" idx="11"/>
          </p:nvPr>
        </p:nvSpPr>
        <p:spPr/>
        <p:txBody>
          <a:bodyPr/>
          <a:lstStyle/>
          <a:p>
            <a:pPr>
              <a:defRPr/>
            </a:pPr>
            <a:fld id="{B62A3BE1-EEC5-4C49-A0B0-0952ACCDF370}" type="datetime1">
              <a:rPr lang="el-GR" smtClean="0"/>
              <a:pPr>
                <a:defRPr/>
              </a:pPr>
              <a:t>22/12/2019</a:t>
            </a:fld>
            <a:endParaRPr lang="el-GR" dirty="0"/>
          </a:p>
        </p:txBody>
      </p:sp>
      <p:sp>
        <p:nvSpPr>
          <p:cNvPr id="4" name="3 - Θέση αριθμού διαφάνειας">
            <a:extLst>
              <a:ext uri="{FF2B5EF4-FFF2-40B4-BE49-F238E27FC236}">
                <a16:creationId xmlns:a16="http://schemas.microsoft.com/office/drawing/2014/main" id="{434872A1-B0DD-4370-937D-DCEB92D02E2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1B64956-58BC-4B23-A056-56F4CF95BC2C}" type="slidenum">
              <a:rPr lang="el-GR" altLang="el-GR">
                <a:solidFill>
                  <a:srgbClr val="282E2E"/>
                </a:solidFill>
                <a:latin typeface="Calibri" panose="020F0502020204030204" pitchFamily="34" charset="0"/>
              </a:rPr>
              <a:pPr eaLnBrk="1" hangingPunct="1"/>
              <a:t>27</a:t>
            </a:fld>
            <a:endParaRPr lang="el-GR" altLang="el-GR">
              <a:solidFill>
                <a:srgbClr val="282E2E"/>
              </a:solidFill>
              <a:latin typeface="Calibri" panose="020F0502020204030204" pitchFamily="34" charset="0"/>
            </a:endParaRPr>
          </a:p>
        </p:txBody>
      </p:sp>
      <p:pic>
        <p:nvPicPr>
          <p:cNvPr id="31749" name="image7.jpeg">
            <a:extLst>
              <a:ext uri="{FF2B5EF4-FFF2-40B4-BE49-F238E27FC236}">
                <a16:creationId xmlns:a16="http://schemas.microsoft.com/office/drawing/2014/main" id="{C1D6188F-843C-45FB-B44B-E2C69ECCD8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0500" y="677863"/>
            <a:ext cx="8185150" cy="561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2 - Θέση περιεχομένου">
            <a:extLst>
              <a:ext uri="{FF2B5EF4-FFF2-40B4-BE49-F238E27FC236}">
                <a16:creationId xmlns:a16="http://schemas.microsoft.com/office/drawing/2014/main" id="{C1D440DB-D4CB-4843-BB7D-59CA5A0E7875}"/>
              </a:ext>
            </a:extLst>
          </p:cNvPr>
          <p:cNvSpPr>
            <a:spLocks noGrp="1"/>
          </p:cNvSpPr>
          <p:nvPr>
            <p:ph idx="1"/>
          </p:nvPr>
        </p:nvSpPr>
        <p:spPr>
          <a:xfrm>
            <a:off x="1341438" y="633413"/>
            <a:ext cx="9704387" cy="5395912"/>
          </a:xfrm>
          <a:solidFill>
            <a:schemeClr val="tx1"/>
          </a:solidFill>
          <a:ln w="57150">
            <a:solidFill>
              <a:srgbClr val="1DD3CA"/>
            </a:solidFill>
          </a:ln>
        </p:spPr>
        <p:txBody>
          <a:bodyPr/>
          <a:lstStyle/>
          <a:p>
            <a:pPr algn="just">
              <a:lnSpc>
                <a:spcPct val="200000"/>
              </a:lnSpc>
              <a:buFont typeface="Arial" charset="0"/>
              <a:buNone/>
              <a:defRPr/>
            </a:pPr>
            <a:r>
              <a:rPr lang="el-GR" b="1" u="sng" dirty="0">
                <a:solidFill>
                  <a:schemeClr val="accent4">
                    <a:lumMod val="75000"/>
                  </a:schemeClr>
                </a:solidFill>
              </a:rPr>
              <a:t>Εργαστηριακές Ασκήσεις</a:t>
            </a:r>
          </a:p>
          <a:p>
            <a:pPr algn="just">
              <a:lnSpc>
                <a:spcPct val="200000"/>
              </a:lnSpc>
              <a:buFont typeface="Arial" charset="0"/>
              <a:buChar char="•"/>
              <a:defRPr/>
            </a:pPr>
            <a:r>
              <a:rPr lang="el-GR" b="1" dirty="0">
                <a:solidFill>
                  <a:schemeClr val="accent4">
                    <a:lumMod val="75000"/>
                  </a:schemeClr>
                </a:solidFill>
              </a:rPr>
              <a:t>Θα εργαστούμε σε ομάδες και θα εξετάσουμε τη συνεργασία Οικογένειας και Σχολείου, μέσα από την οικολογική προοπτική, στο ευρύτερο πλαίσιο ολόκληρης της κοινότητας, τις δημογραφικές αναλύσεις μεταξύ των ομάδων της, τις θετικές και αρνητικές αλληλεπιδράσεις και τις αλληλεξαρτήσεις όλων των παραπάνω παραγόντων και θα σχεδιάσουμε δημιουργικά δραστηριότητες που να έχουν υψηλές πιθανότητες επιτυχίας.</a:t>
            </a:r>
          </a:p>
          <a:p>
            <a:pPr>
              <a:buFont typeface="Arial" charset="0"/>
              <a:buChar char="•"/>
              <a:defRPr/>
            </a:pPr>
            <a:endParaRPr lang="el-GR" dirty="0"/>
          </a:p>
        </p:txBody>
      </p:sp>
      <p:sp>
        <p:nvSpPr>
          <p:cNvPr id="4" name="3 - Θέση υποσέλιδου">
            <a:extLst>
              <a:ext uri="{FF2B5EF4-FFF2-40B4-BE49-F238E27FC236}">
                <a16:creationId xmlns:a16="http://schemas.microsoft.com/office/drawing/2014/main" id="{D3C9FD0E-8B7F-4882-9F3C-A26EB23CB868}"/>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5FC07289-6BB0-4A08-A7A5-D48780A13BAB}"/>
              </a:ext>
            </a:extLst>
          </p:cNvPr>
          <p:cNvSpPr>
            <a:spLocks noGrp="1"/>
          </p:cNvSpPr>
          <p:nvPr>
            <p:ph type="dt" sz="quarter" idx="11"/>
          </p:nvPr>
        </p:nvSpPr>
        <p:spPr/>
        <p:txBody>
          <a:bodyPr/>
          <a:lstStyle/>
          <a:p>
            <a:pPr>
              <a:defRPr/>
            </a:pPr>
            <a:fld id="{D202381E-043B-4718-B2F3-5F460264182F}"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15C0C66A-4ACB-49F4-9DD9-256AFDA3B1AB}"/>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A4837FA-7FC4-4BF4-8CEC-4CB10C172705}" type="slidenum">
              <a:rPr lang="el-GR" altLang="el-GR">
                <a:solidFill>
                  <a:srgbClr val="282E2E"/>
                </a:solidFill>
                <a:latin typeface="Calibri" panose="020F0502020204030204" pitchFamily="34" charset="0"/>
              </a:rPr>
              <a:pPr eaLnBrk="1" hangingPunct="1"/>
              <a:t>28</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Τίτλος">
            <a:extLst>
              <a:ext uri="{FF2B5EF4-FFF2-40B4-BE49-F238E27FC236}">
                <a16:creationId xmlns:a16="http://schemas.microsoft.com/office/drawing/2014/main" id="{B08D2F7F-4898-4D9F-8193-E9546A29D87C}"/>
              </a:ext>
            </a:extLst>
          </p:cNvPr>
          <p:cNvSpPr>
            <a:spLocks noGrp="1"/>
          </p:cNvSpPr>
          <p:nvPr>
            <p:ph type="title"/>
          </p:nvPr>
        </p:nvSpPr>
        <p:spPr>
          <a:solidFill>
            <a:srgbClr val="F4FCFE"/>
          </a:solidFill>
        </p:spPr>
        <p:txBody>
          <a:bodyPr/>
          <a:lstStyle/>
          <a:p>
            <a:r>
              <a:rPr lang="el-GR" altLang="el-GR" sz="3600" b="1">
                <a:solidFill>
                  <a:schemeClr val="bg2"/>
                </a:solidFill>
                <a:cs typeface="Times New Roman" panose="02020603050405020304" pitchFamily="18" charset="0"/>
              </a:rPr>
              <a:t>Το μοντέλο των επικαλυπτόμενων σφαιρών </a:t>
            </a:r>
            <a:r>
              <a:rPr lang="en-US" altLang="el-GR" sz="3600" b="1">
                <a:solidFill>
                  <a:schemeClr val="bg2"/>
                </a:solidFill>
                <a:cs typeface="Times New Roman" panose="02020603050405020304" pitchFamily="18" charset="0"/>
              </a:rPr>
              <a:t>	</a:t>
            </a:r>
            <a:r>
              <a:rPr lang="el-GR" altLang="el-GR" sz="3600" b="1">
                <a:solidFill>
                  <a:schemeClr val="bg2"/>
                </a:solidFill>
                <a:cs typeface="Times New Roman" panose="02020603050405020304" pitchFamily="18" charset="0"/>
              </a:rPr>
              <a:t>επιρροής της </a:t>
            </a:r>
            <a:r>
              <a:rPr lang="en-US" altLang="el-GR" sz="3600" b="1">
                <a:solidFill>
                  <a:schemeClr val="bg2"/>
                </a:solidFill>
                <a:cs typeface="Times New Roman" panose="02020603050405020304" pitchFamily="18" charset="0"/>
              </a:rPr>
              <a:t>J. Epstein</a:t>
            </a:r>
            <a:endParaRPr lang="el-GR" altLang="el-GR"/>
          </a:p>
        </p:txBody>
      </p:sp>
      <p:sp>
        <p:nvSpPr>
          <p:cNvPr id="3" name="2 - Θέση περιεχομένου">
            <a:extLst>
              <a:ext uri="{FF2B5EF4-FFF2-40B4-BE49-F238E27FC236}">
                <a16:creationId xmlns:a16="http://schemas.microsoft.com/office/drawing/2014/main" id="{5A985ADC-710C-4AC8-A188-0CB62A8000EE}"/>
              </a:ext>
            </a:extLst>
          </p:cNvPr>
          <p:cNvSpPr>
            <a:spLocks noGrp="1"/>
          </p:cNvSpPr>
          <p:nvPr>
            <p:ph idx="1"/>
          </p:nvPr>
        </p:nvSpPr>
        <p:spPr>
          <a:xfrm>
            <a:off x="309563" y="2093913"/>
            <a:ext cx="11401425" cy="4276725"/>
          </a:xfrm>
          <a:solidFill>
            <a:schemeClr val="accent2">
              <a:lumMod val="40000"/>
              <a:lumOff val="60000"/>
            </a:schemeClr>
          </a:solidFill>
        </p:spPr>
        <p:txBody>
          <a:bodyPr/>
          <a:lstStyle/>
          <a:p>
            <a:pPr eaLnBrk="1" hangingPunct="1">
              <a:lnSpc>
                <a:spcPct val="100000"/>
              </a:lnSpc>
              <a:buFont typeface="Wingdings" pitchFamily="2" charset="2"/>
              <a:buNone/>
              <a:defRPr/>
            </a:pPr>
            <a:r>
              <a:rPr lang="en-US" altLang="el-GR" sz="2400" b="1" dirty="0">
                <a:solidFill>
                  <a:srgbClr val="0070C0"/>
                </a:solidFill>
                <a:cs typeface="Times New Roman" pitchFamily="18" charset="0"/>
              </a:rPr>
              <a:t>H </a:t>
            </a:r>
            <a:r>
              <a:rPr lang="el-GR" altLang="el-GR" sz="2400" b="1" dirty="0">
                <a:solidFill>
                  <a:srgbClr val="0070C0"/>
                </a:solidFill>
                <a:cs typeface="Times New Roman" pitchFamily="18" charset="0"/>
              </a:rPr>
              <a:t>θεωρία </a:t>
            </a:r>
            <a:r>
              <a:rPr lang="en-US" altLang="el-GR" sz="2400" b="1" dirty="0">
                <a:solidFill>
                  <a:srgbClr val="0070C0"/>
                </a:solidFill>
                <a:cs typeface="Times New Roman" pitchFamily="18" charset="0"/>
              </a:rPr>
              <a:t>Epstein</a:t>
            </a:r>
            <a:r>
              <a:rPr lang="el-GR" altLang="el-GR" sz="2400" b="1" dirty="0">
                <a:solidFill>
                  <a:srgbClr val="0070C0"/>
                </a:solidFill>
                <a:cs typeface="Times New Roman" pitchFamily="18" charset="0"/>
              </a:rPr>
              <a:t> των </a:t>
            </a:r>
            <a:r>
              <a:rPr lang="el-GR" altLang="el-GR" sz="2400" b="1" dirty="0">
                <a:solidFill>
                  <a:schemeClr val="accent3">
                    <a:lumMod val="75000"/>
                  </a:schemeClr>
                </a:solidFill>
                <a:cs typeface="Times New Roman" pitchFamily="18" charset="0"/>
              </a:rPr>
              <a:t>«επικαλυπτόμενων σφαιρών επιρροής»</a:t>
            </a:r>
            <a:r>
              <a:rPr lang="en-US" altLang="el-GR" sz="2400" b="1" dirty="0">
                <a:solidFill>
                  <a:srgbClr val="0070C0"/>
                </a:solidFill>
                <a:cs typeface="Times New Roman" pitchFamily="18" charset="0"/>
              </a:rPr>
              <a:t> </a:t>
            </a:r>
            <a:r>
              <a:rPr lang="el-GR" altLang="el-GR" sz="2400" b="1" dirty="0">
                <a:solidFill>
                  <a:srgbClr val="0070C0"/>
                </a:solidFill>
                <a:cs typeface="Times New Roman" pitchFamily="18" charset="0"/>
              </a:rPr>
              <a:t>λαμβάνει υπόψη τρία σημαντικά πλαίσια: </a:t>
            </a:r>
          </a:p>
          <a:p>
            <a:pPr eaLnBrk="1" hangingPunct="1">
              <a:lnSpc>
                <a:spcPct val="100000"/>
              </a:lnSpc>
              <a:buFont typeface="Arial" charset="0"/>
              <a:buChar char="•"/>
              <a:defRPr/>
            </a:pPr>
            <a:r>
              <a:rPr lang="el-GR" altLang="el-GR" sz="2400" b="1" u="sng" dirty="0">
                <a:solidFill>
                  <a:srgbClr val="0070C0"/>
                </a:solidFill>
                <a:cs typeface="Times New Roman" pitchFamily="18" charset="0"/>
              </a:rPr>
              <a:t>Το Σχολείο, την Οικογένεια και την Κοινωνία</a:t>
            </a:r>
          </a:p>
          <a:p>
            <a:pPr eaLnBrk="1" hangingPunct="1">
              <a:lnSpc>
                <a:spcPct val="100000"/>
              </a:lnSpc>
              <a:buFont typeface="Wingdings" pitchFamily="2" charset="2"/>
              <a:buNone/>
              <a:defRPr/>
            </a:pPr>
            <a:r>
              <a:rPr lang="en-US" altLang="el-GR" sz="2400" b="1" dirty="0">
                <a:solidFill>
                  <a:srgbClr val="0070C0"/>
                </a:solidFill>
                <a:cs typeface="Times New Roman" pitchFamily="18" charset="0"/>
              </a:rPr>
              <a:t>	</a:t>
            </a:r>
            <a:r>
              <a:rPr lang="el-GR" altLang="el-GR" sz="2400" b="1" dirty="0">
                <a:solidFill>
                  <a:srgbClr val="0070C0"/>
                </a:solidFill>
                <a:cs typeface="Times New Roman" pitchFamily="18" charset="0"/>
              </a:rPr>
              <a:t>Σύμφωνα με τη θεωρία αυτή, τα τρία πλαίσια</a:t>
            </a:r>
            <a:endParaRPr lang="en-US" altLang="el-GR" sz="2400" dirty="0">
              <a:solidFill>
                <a:srgbClr val="0070C0"/>
              </a:solidFill>
              <a:cs typeface="Times New Roman" pitchFamily="18" charset="0"/>
            </a:endParaRPr>
          </a:p>
          <a:p>
            <a:pPr eaLnBrk="1" hangingPunct="1">
              <a:lnSpc>
                <a:spcPct val="100000"/>
              </a:lnSpc>
              <a:buFont typeface="Wingdings" pitchFamily="2" charset="2"/>
              <a:buNone/>
              <a:defRPr/>
            </a:pPr>
            <a:r>
              <a:rPr lang="en-US" altLang="el-GR" sz="2400" b="1" dirty="0">
                <a:solidFill>
                  <a:srgbClr val="0070C0"/>
                </a:solidFill>
                <a:cs typeface="Times New Roman" pitchFamily="18" charset="0"/>
              </a:rPr>
              <a:t>	</a:t>
            </a:r>
            <a:r>
              <a:rPr lang="el-GR" altLang="el-GR" sz="2400" b="1" dirty="0">
                <a:solidFill>
                  <a:srgbClr val="0070C0"/>
                </a:solidFill>
                <a:cs typeface="Times New Roman" pitchFamily="18" charset="0"/>
              </a:rPr>
              <a:t> επηρεάζουν και επηρεάζονται</a:t>
            </a:r>
            <a:r>
              <a:rPr lang="en-US" altLang="el-GR" sz="2400" b="1" dirty="0">
                <a:solidFill>
                  <a:srgbClr val="0070C0"/>
                </a:solidFill>
                <a:cs typeface="Times New Roman" pitchFamily="18" charset="0"/>
              </a:rPr>
              <a:t>.</a:t>
            </a:r>
            <a:endParaRPr lang="el-GR" altLang="el-GR" sz="2400" b="1" dirty="0">
              <a:solidFill>
                <a:srgbClr val="0070C0"/>
              </a:solidFill>
              <a:cs typeface="Times New Roman" pitchFamily="18" charset="0"/>
            </a:endParaRPr>
          </a:p>
          <a:p>
            <a:pPr algn="just" eaLnBrk="1" hangingPunct="1">
              <a:lnSpc>
                <a:spcPct val="100000"/>
              </a:lnSpc>
              <a:buFont typeface="Wingdings" pitchFamily="2" charset="2"/>
              <a:buNone/>
              <a:defRPr/>
            </a:pPr>
            <a:r>
              <a:rPr lang="el-GR" altLang="el-GR" sz="2400" b="1" dirty="0">
                <a:solidFill>
                  <a:schemeClr val="accent1">
                    <a:lumMod val="75000"/>
                  </a:schemeClr>
                </a:solidFill>
              </a:rPr>
              <a:t>    </a:t>
            </a:r>
            <a:r>
              <a:rPr lang="el-GR" altLang="el-GR" sz="2400" b="1" dirty="0">
                <a:solidFill>
                  <a:schemeClr val="accent3">
                    <a:lumMod val="75000"/>
                  </a:schemeClr>
                </a:solidFill>
              </a:rPr>
              <a:t>Το σχολείο μπορεί να φέρει </a:t>
            </a:r>
            <a:r>
              <a:rPr lang="el-GR" altLang="el-GR" sz="2400" b="1" dirty="0">
                <a:solidFill>
                  <a:schemeClr val="accent1">
                    <a:lumMod val="75000"/>
                  </a:schemeClr>
                </a:solidFill>
              </a:rPr>
              <a:t>και τις τρεις σφαίρες επιρροής σε συνεργασία, μέσα από υψηλής ποιότητας προγράμματα αλληλεπιδράσεων με την οικογένεια και την κοινότητα ή μπορεί να επιλέξει να κρατήσει αυτές τις σφαίρες επιρροής σε απόσταση.</a:t>
            </a:r>
            <a:endParaRPr lang="el-GR" sz="2400" dirty="0">
              <a:solidFill>
                <a:schemeClr val="accent1">
                  <a:lumMod val="75000"/>
                </a:schemeClr>
              </a:solidFill>
            </a:endParaRPr>
          </a:p>
        </p:txBody>
      </p:sp>
      <p:sp>
        <p:nvSpPr>
          <p:cNvPr id="4" name="3 - Θέση υποσέλιδου">
            <a:extLst>
              <a:ext uri="{FF2B5EF4-FFF2-40B4-BE49-F238E27FC236}">
                <a16:creationId xmlns:a16="http://schemas.microsoft.com/office/drawing/2014/main" id="{C4400AD6-8817-4FEB-9DD1-E6A45285AF94}"/>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D7173B8B-8EB3-431E-9566-81BF5331614A}"/>
              </a:ext>
            </a:extLst>
          </p:cNvPr>
          <p:cNvSpPr>
            <a:spLocks noGrp="1"/>
          </p:cNvSpPr>
          <p:nvPr>
            <p:ph type="dt" sz="quarter" idx="11"/>
          </p:nvPr>
        </p:nvSpPr>
        <p:spPr/>
        <p:txBody>
          <a:bodyPr/>
          <a:lstStyle/>
          <a:p>
            <a:pPr>
              <a:defRPr/>
            </a:pPr>
            <a:fld id="{057A34BC-201F-41F1-BD89-2ED1E5B3DF53}"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68953882-FE89-43D9-B91B-FC1A807FC15E}"/>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0106B3E-9299-4C0C-A864-8F18B881BBB9}" type="slidenum">
              <a:rPr lang="el-GR" altLang="el-GR">
                <a:solidFill>
                  <a:srgbClr val="282E2E"/>
                </a:solidFill>
                <a:latin typeface="Calibri" panose="020F0502020204030204" pitchFamily="34" charset="0"/>
              </a:rPr>
              <a:pPr eaLnBrk="1" hangingPunct="1"/>
              <a:t>29</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2 - Θέση περιεχομένου">
            <a:extLst>
              <a:ext uri="{FF2B5EF4-FFF2-40B4-BE49-F238E27FC236}">
                <a16:creationId xmlns:a16="http://schemas.microsoft.com/office/drawing/2014/main" id="{CC1E1F6A-7BDE-455C-9F2D-CD45DBDDC042}"/>
              </a:ext>
            </a:extLst>
          </p:cNvPr>
          <p:cNvSpPr>
            <a:spLocks noGrp="1"/>
          </p:cNvSpPr>
          <p:nvPr>
            <p:ph idx="1"/>
          </p:nvPr>
        </p:nvSpPr>
        <p:spPr>
          <a:xfrm>
            <a:off x="339725" y="192088"/>
            <a:ext cx="11577638" cy="6238875"/>
          </a:xfrm>
          <a:solidFill>
            <a:schemeClr val="tx1"/>
          </a:solidFill>
        </p:spPr>
        <p:txBody>
          <a:bodyPr/>
          <a:lstStyle/>
          <a:p>
            <a:endParaRPr lang="el-GR" altLang="el-GR" b="1">
              <a:solidFill>
                <a:schemeClr val="bg2"/>
              </a:solidFill>
            </a:endParaRPr>
          </a:p>
          <a:p>
            <a:pPr>
              <a:buFont typeface="Arial" panose="020B0604020202020204" pitchFamily="34" charset="0"/>
              <a:buBlip>
                <a:blip r:embed="rId2"/>
              </a:buBlip>
            </a:pPr>
            <a:r>
              <a:rPr lang="el-GR" altLang="el-GR" sz="2200" b="1">
                <a:solidFill>
                  <a:schemeClr val="bg2"/>
                </a:solidFill>
              </a:rPr>
              <a:t>Η ΕΠΙΚΟΙΝΩΝΙΑ ΩΣ ΠΑΡΑΓΟΝΤΑΣ ΕΝΔΥΝΑΜΩΣΗΣ ΤΗΣ ΣΥΝΕΡΓΑΣΙΑΣ ΟΙΚΟΓΕΝΕΙΑΣ- ΣΧΟΛΕΙΟΥ- ΚΟΙΝΩΝΙΑΣ</a:t>
            </a:r>
            <a:endParaRPr lang="el-GR" altLang="el-GR" sz="2200">
              <a:solidFill>
                <a:schemeClr val="bg2"/>
              </a:solidFill>
            </a:endParaRPr>
          </a:p>
          <a:p>
            <a:pPr>
              <a:buFont typeface="Arial" panose="020B0604020202020204" pitchFamily="34" charset="0"/>
              <a:buBlip>
                <a:blip r:embed="rId2"/>
              </a:buBlip>
            </a:pPr>
            <a:r>
              <a:rPr lang="el-GR" altLang="el-GR" sz="2200" b="1">
                <a:solidFill>
                  <a:schemeClr val="bg2"/>
                </a:solidFill>
              </a:rPr>
              <a:t>ΣΥΝΕΡΓΑΣΙΑ ΟΙΚΟΓΕΝΕΙΑΣ ΚΑΙ ΣΧΟΛΕΙΟΥ: ΔΙΔΑΚΤΙΚΕΣ ΠΡΟΤΑΣΕΙΣ</a:t>
            </a:r>
          </a:p>
          <a:p>
            <a:pPr>
              <a:buFont typeface="Arial" panose="020B0604020202020204" pitchFamily="34" charset="0"/>
              <a:buBlip>
                <a:blip r:embed="rId2"/>
              </a:buBlip>
            </a:pPr>
            <a:r>
              <a:rPr lang="el-GR" altLang="el-GR" sz="2200" b="1">
                <a:solidFill>
                  <a:schemeClr val="bg2"/>
                </a:solidFill>
              </a:rPr>
              <a:t>Τομείς ανάπτυξης συνεργασίας σχολείου, οικογένειας,  κοινότητας σύμφωνα με τους Atkin, Bastiani και Goode</a:t>
            </a:r>
            <a:endParaRPr lang="el-GR" altLang="el-GR" sz="2200">
              <a:solidFill>
                <a:schemeClr val="bg2"/>
              </a:solidFill>
            </a:endParaRPr>
          </a:p>
          <a:p>
            <a:pPr>
              <a:buFont typeface="Arial" panose="020B0604020202020204" pitchFamily="34" charset="0"/>
              <a:buBlip>
                <a:blip r:embed="rId2"/>
              </a:buBlip>
            </a:pPr>
            <a:r>
              <a:rPr lang="el-GR" altLang="el-GR" sz="2200" b="1">
                <a:solidFill>
                  <a:schemeClr val="bg2"/>
                </a:solidFill>
              </a:rPr>
              <a:t>Τύποι συνεργασίας οικογένειας, σχολείου, κοινότητας σύμφωνα με τους Atkin, Bastiani και Goode</a:t>
            </a:r>
            <a:endParaRPr lang="el-GR" altLang="el-GR" sz="2200">
              <a:solidFill>
                <a:schemeClr val="bg2"/>
              </a:solidFill>
            </a:endParaRPr>
          </a:p>
          <a:p>
            <a:pPr>
              <a:buFont typeface="Arial" panose="020B0604020202020204" pitchFamily="34" charset="0"/>
              <a:buBlip>
                <a:blip r:embed="rId2"/>
              </a:buBlip>
            </a:pPr>
            <a:r>
              <a:rPr lang="el-GR" altLang="el-GR" sz="2200" b="1">
                <a:solidFill>
                  <a:schemeClr val="bg2"/>
                </a:solidFill>
              </a:rPr>
              <a:t>Διδακτικές Προτάσεις  – Εφαρμοσμένα Προγράμματα Συνεργασίας Οικογένειας και Σχολείου</a:t>
            </a:r>
            <a:endParaRPr lang="el-GR" altLang="el-GR" sz="2200">
              <a:solidFill>
                <a:schemeClr val="bg2"/>
              </a:solidFill>
            </a:endParaRPr>
          </a:p>
          <a:p>
            <a:pPr>
              <a:buFont typeface="Arial" panose="020B0604020202020204" pitchFamily="34" charset="0"/>
              <a:buBlip>
                <a:blip r:embed="rId2"/>
              </a:buBlip>
            </a:pPr>
            <a:r>
              <a:rPr lang="el-GR" altLang="el-GR" sz="2200" b="1">
                <a:solidFill>
                  <a:schemeClr val="bg2"/>
                </a:solidFill>
              </a:rPr>
              <a:t>Η περίπτωση των Δημόσιων Σχολείων του </a:t>
            </a:r>
            <a:r>
              <a:rPr lang="en-US" altLang="el-GR" sz="2200" b="1">
                <a:solidFill>
                  <a:schemeClr val="bg2"/>
                </a:solidFill>
              </a:rPr>
              <a:t>Arlington </a:t>
            </a:r>
            <a:endParaRPr lang="el-GR" altLang="el-GR" sz="2200">
              <a:solidFill>
                <a:schemeClr val="bg2"/>
              </a:solidFill>
            </a:endParaRPr>
          </a:p>
          <a:p>
            <a:pPr>
              <a:buFont typeface="Arial" panose="020B0604020202020204" pitchFamily="34" charset="0"/>
              <a:buBlip>
                <a:blip r:embed="rId2"/>
              </a:buBlip>
            </a:pPr>
            <a:r>
              <a:rPr lang="el-GR" altLang="el-GR" sz="2200" b="1">
                <a:solidFill>
                  <a:schemeClr val="bg2"/>
                </a:solidFill>
              </a:rPr>
              <a:t>Η περίπτωση του Δημόσιου Σχολείου </a:t>
            </a:r>
            <a:r>
              <a:rPr lang="en-US" altLang="el-GR" sz="2200" b="1">
                <a:solidFill>
                  <a:schemeClr val="bg2"/>
                </a:solidFill>
              </a:rPr>
              <a:t>Kate Waller</a:t>
            </a:r>
            <a:r>
              <a:rPr lang="el-GR" altLang="el-GR" sz="2200" b="1">
                <a:solidFill>
                  <a:schemeClr val="bg2"/>
                </a:solidFill>
              </a:rPr>
              <a:t> του </a:t>
            </a:r>
            <a:r>
              <a:rPr lang="en-US" altLang="el-GR" sz="2200" b="1">
                <a:solidFill>
                  <a:schemeClr val="bg2"/>
                </a:solidFill>
              </a:rPr>
              <a:t>Barrett</a:t>
            </a:r>
            <a:endParaRPr lang="el-GR" altLang="el-GR" sz="2200" b="1">
              <a:solidFill>
                <a:schemeClr val="bg2"/>
              </a:solidFill>
            </a:endParaRPr>
          </a:p>
          <a:p>
            <a:pPr>
              <a:buFont typeface="Arial" panose="020B0604020202020204" pitchFamily="34" charset="0"/>
              <a:buBlip>
                <a:blip r:embed="rId2"/>
              </a:buBlip>
            </a:pPr>
            <a:r>
              <a:rPr lang="el-GR" altLang="el-GR" sz="2200" b="1">
                <a:solidFill>
                  <a:schemeClr val="bg2"/>
                </a:solidFill>
              </a:rPr>
              <a:t>Η περίπτωση του Προγράμματος ΡΑΤ – «Οι Γονείς ως Δάσκαλοι» (Parents Αs Τeachers – PAT)</a:t>
            </a:r>
            <a:endParaRPr lang="el-GR" altLang="el-GR" sz="2200">
              <a:solidFill>
                <a:schemeClr val="bg2"/>
              </a:solidFill>
            </a:endParaRPr>
          </a:p>
          <a:p>
            <a:pPr>
              <a:buFont typeface="Arial" panose="020B0604020202020204" pitchFamily="34" charset="0"/>
              <a:buBlip>
                <a:blip r:embed="rId2"/>
              </a:buBlip>
            </a:pPr>
            <a:r>
              <a:rPr lang="el-GR" altLang="el-GR" sz="2200" b="1">
                <a:solidFill>
                  <a:schemeClr val="bg2"/>
                </a:solidFill>
              </a:rPr>
              <a:t>ΤΥΠΙΚΕΣ ΚΑΙ ΑΤΥΠΕΣ ΜΟΡΦΕΣ ΣΥΝΕΡΓΑΣΙΑΣ</a:t>
            </a:r>
            <a:r>
              <a:rPr lang="el-GR" altLang="el-GR" sz="2200" i="1">
                <a:solidFill>
                  <a:schemeClr val="bg2"/>
                </a:solidFill>
              </a:rPr>
              <a:t> </a:t>
            </a:r>
            <a:r>
              <a:rPr lang="el-GR" altLang="el-GR" sz="2200" b="1">
                <a:solidFill>
                  <a:schemeClr val="bg2"/>
                </a:solidFill>
              </a:rPr>
              <a:t>ΟΙΚΟΓΕΝΕΙΑΣ ΚΑΙ ΝΗΠΙΑΓΩΓΕΙΟΥ</a:t>
            </a:r>
            <a:endParaRPr lang="el-GR" altLang="el-GR" sz="2200">
              <a:solidFill>
                <a:schemeClr val="bg2"/>
              </a:solidFill>
            </a:endParaRPr>
          </a:p>
          <a:p>
            <a:endParaRPr lang="el-GR" altLang="el-GR">
              <a:solidFill>
                <a:schemeClr val="bg2"/>
              </a:solidFill>
            </a:endParaRPr>
          </a:p>
          <a:p>
            <a:endParaRPr lang="el-GR" altLang="el-GR">
              <a:solidFill>
                <a:schemeClr val="bg2"/>
              </a:solidFill>
            </a:endParaRPr>
          </a:p>
        </p:txBody>
      </p:sp>
      <p:sp>
        <p:nvSpPr>
          <p:cNvPr id="4" name="3 - Θέση υποσέλιδου">
            <a:extLst>
              <a:ext uri="{FF2B5EF4-FFF2-40B4-BE49-F238E27FC236}">
                <a16:creationId xmlns:a16="http://schemas.microsoft.com/office/drawing/2014/main" id="{08023472-1F29-4959-B353-0B05F49E30AE}"/>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75AEC250-013A-44B6-A9E4-6F68D654FC0A}"/>
              </a:ext>
            </a:extLst>
          </p:cNvPr>
          <p:cNvSpPr>
            <a:spLocks noGrp="1"/>
          </p:cNvSpPr>
          <p:nvPr>
            <p:ph type="dt" sz="quarter" idx="11"/>
          </p:nvPr>
        </p:nvSpPr>
        <p:spPr/>
        <p:txBody>
          <a:bodyPr/>
          <a:lstStyle/>
          <a:p>
            <a:pPr>
              <a:defRPr/>
            </a:pPr>
            <a:fld id="{057A34BC-201F-41F1-BD89-2ED1E5B3DF53}"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1DE4581C-9784-4DE8-BE16-2A169028605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44AEBED-00C2-4435-B2A2-4ADF6D104275}" type="slidenum">
              <a:rPr lang="el-GR" altLang="el-GR">
                <a:solidFill>
                  <a:srgbClr val="282E2E"/>
                </a:solidFill>
                <a:latin typeface="Calibri" panose="020F0502020204030204" pitchFamily="34" charset="0"/>
              </a:rPr>
              <a:pPr eaLnBrk="1" hangingPunct="1"/>
              <a:t>3</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Θέση αριθμού διαφάνειας 3">
            <a:extLst>
              <a:ext uri="{FF2B5EF4-FFF2-40B4-BE49-F238E27FC236}">
                <a16:creationId xmlns:a16="http://schemas.microsoft.com/office/drawing/2014/main" id="{16F2D5AB-A6B0-4965-AD1C-A64A03D7977B}"/>
              </a:ext>
            </a:extLst>
          </p:cNvPr>
          <p:cNvSpPr>
            <a:spLocks noGrp="1"/>
          </p:cNvSpPr>
          <p:nvPr>
            <p:ph type="sldNum" sz="quarter" idx="12"/>
          </p:nvPr>
        </p:nvSpPr>
        <p:spPr>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7911C00-B8F1-4370-B83E-81E6570493AB}" type="slidenum">
              <a:rPr lang="el-GR" altLang="el-GR">
                <a:solidFill>
                  <a:srgbClr val="282E2E"/>
                </a:solidFill>
                <a:latin typeface="Calibri" panose="020F0502020204030204" pitchFamily="34" charset="0"/>
              </a:rPr>
              <a:pPr eaLnBrk="1" hangingPunct="1"/>
              <a:t>30</a:t>
            </a:fld>
            <a:endParaRPr lang="el-GR" altLang="el-GR">
              <a:solidFill>
                <a:srgbClr val="282E2E"/>
              </a:solidFill>
              <a:latin typeface="Calibri" panose="020F0502020204030204" pitchFamily="34" charset="0"/>
            </a:endParaRPr>
          </a:p>
        </p:txBody>
      </p:sp>
      <p:sp>
        <p:nvSpPr>
          <p:cNvPr id="34819" name="Oval 2">
            <a:extLst>
              <a:ext uri="{FF2B5EF4-FFF2-40B4-BE49-F238E27FC236}">
                <a16:creationId xmlns:a16="http://schemas.microsoft.com/office/drawing/2014/main" id="{9EFB5F96-C6F3-4889-8FA6-36EFBAB3575E}"/>
              </a:ext>
            </a:extLst>
          </p:cNvPr>
          <p:cNvSpPr>
            <a:spLocks noChangeArrowheads="1"/>
          </p:cNvSpPr>
          <p:nvPr/>
        </p:nvSpPr>
        <p:spPr bwMode="auto">
          <a:xfrm>
            <a:off x="1582738" y="333375"/>
            <a:ext cx="5472112" cy="345598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l-GR" altLang="el-GR">
              <a:latin typeface="Calibri" panose="020F0502020204030204" pitchFamily="34" charset="0"/>
            </a:endParaRPr>
          </a:p>
        </p:txBody>
      </p:sp>
      <p:sp>
        <p:nvSpPr>
          <p:cNvPr id="34820" name="Oval 3">
            <a:extLst>
              <a:ext uri="{FF2B5EF4-FFF2-40B4-BE49-F238E27FC236}">
                <a16:creationId xmlns:a16="http://schemas.microsoft.com/office/drawing/2014/main" id="{61073526-D571-4BC1-8750-B8AD18D15484}"/>
              </a:ext>
            </a:extLst>
          </p:cNvPr>
          <p:cNvSpPr>
            <a:spLocks noChangeArrowheads="1"/>
          </p:cNvSpPr>
          <p:nvPr/>
        </p:nvSpPr>
        <p:spPr bwMode="auto">
          <a:xfrm>
            <a:off x="4464050" y="260350"/>
            <a:ext cx="5183188" cy="3382963"/>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34821" name="Oval 4">
            <a:extLst>
              <a:ext uri="{FF2B5EF4-FFF2-40B4-BE49-F238E27FC236}">
                <a16:creationId xmlns:a16="http://schemas.microsoft.com/office/drawing/2014/main" id="{B6053804-DD47-459E-80EF-8736FBE3CCBB}"/>
              </a:ext>
            </a:extLst>
          </p:cNvPr>
          <p:cNvSpPr>
            <a:spLocks noChangeArrowheads="1"/>
          </p:cNvSpPr>
          <p:nvPr/>
        </p:nvSpPr>
        <p:spPr bwMode="auto">
          <a:xfrm>
            <a:off x="3214688" y="1916113"/>
            <a:ext cx="5281612" cy="360045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34822" name="WordArt 5">
            <a:extLst>
              <a:ext uri="{FF2B5EF4-FFF2-40B4-BE49-F238E27FC236}">
                <a16:creationId xmlns:a16="http://schemas.microsoft.com/office/drawing/2014/main" id="{5F4AA361-A057-4FCC-8A64-BD0207B729D2}"/>
              </a:ext>
            </a:extLst>
          </p:cNvPr>
          <p:cNvSpPr>
            <a:spLocks noChangeArrowheads="1" noChangeShapeType="1" noTextEdit="1"/>
          </p:cNvSpPr>
          <p:nvPr/>
        </p:nvSpPr>
        <p:spPr bwMode="auto">
          <a:xfrm>
            <a:off x="7246938" y="1628775"/>
            <a:ext cx="2112962"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l-GR" sz="3600" kern="1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Calibri" panose="020F0502020204030204" pitchFamily="34" charset="0"/>
                <a:cs typeface="Calibri" panose="020F0502020204030204" pitchFamily="34" charset="0"/>
              </a:rPr>
              <a:t>Σχολείο</a:t>
            </a:r>
          </a:p>
        </p:txBody>
      </p:sp>
      <p:sp>
        <p:nvSpPr>
          <p:cNvPr id="34823" name="WordArt 6">
            <a:extLst>
              <a:ext uri="{FF2B5EF4-FFF2-40B4-BE49-F238E27FC236}">
                <a16:creationId xmlns:a16="http://schemas.microsoft.com/office/drawing/2014/main" id="{973D4FC2-66F5-4915-A696-5EF1C18964E7}"/>
              </a:ext>
            </a:extLst>
          </p:cNvPr>
          <p:cNvSpPr>
            <a:spLocks noChangeArrowheads="1" noChangeShapeType="1" noTextEdit="1"/>
          </p:cNvSpPr>
          <p:nvPr/>
        </p:nvSpPr>
        <p:spPr bwMode="auto">
          <a:xfrm>
            <a:off x="4559300" y="4076700"/>
            <a:ext cx="274320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l-GR" sz="3600" kern="1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Calibri" panose="020F0502020204030204" pitchFamily="34" charset="0"/>
                <a:cs typeface="Calibri" panose="020F0502020204030204" pitchFamily="34" charset="0"/>
              </a:rPr>
              <a:t>Οικογένεια</a:t>
            </a:r>
          </a:p>
        </p:txBody>
      </p:sp>
      <p:sp>
        <p:nvSpPr>
          <p:cNvPr id="34824" name="WordArt 7">
            <a:extLst>
              <a:ext uri="{FF2B5EF4-FFF2-40B4-BE49-F238E27FC236}">
                <a16:creationId xmlns:a16="http://schemas.microsoft.com/office/drawing/2014/main" id="{D7339D5B-0BE9-4128-8F28-E414FBEF2BA5}"/>
              </a:ext>
            </a:extLst>
          </p:cNvPr>
          <p:cNvSpPr>
            <a:spLocks noChangeArrowheads="1" noChangeShapeType="1" noTextEdit="1"/>
          </p:cNvSpPr>
          <p:nvPr/>
        </p:nvSpPr>
        <p:spPr bwMode="auto">
          <a:xfrm>
            <a:off x="4945063" y="2276475"/>
            <a:ext cx="1824037" cy="3429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l-GR" sz="2400" kern="1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Calibri" panose="020F0502020204030204" pitchFamily="34" charset="0"/>
                <a:cs typeface="Calibri" panose="020F0502020204030204" pitchFamily="34" charset="0"/>
              </a:rPr>
              <a:t>Παιδί</a:t>
            </a:r>
          </a:p>
        </p:txBody>
      </p:sp>
      <p:sp>
        <p:nvSpPr>
          <p:cNvPr id="34825" name="WordArt 8">
            <a:extLst>
              <a:ext uri="{FF2B5EF4-FFF2-40B4-BE49-F238E27FC236}">
                <a16:creationId xmlns:a16="http://schemas.microsoft.com/office/drawing/2014/main" id="{0D72F6A3-AE09-4957-B166-C0BE2D7006EE}"/>
              </a:ext>
            </a:extLst>
          </p:cNvPr>
          <p:cNvSpPr>
            <a:spLocks noChangeArrowheads="1" noChangeShapeType="1" noTextEdit="1"/>
          </p:cNvSpPr>
          <p:nvPr/>
        </p:nvSpPr>
        <p:spPr bwMode="auto">
          <a:xfrm>
            <a:off x="1871663" y="1628775"/>
            <a:ext cx="2400300" cy="45243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l-GR" sz="3600" kern="1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Calibri" panose="020F0502020204030204" pitchFamily="34" charset="0"/>
                <a:cs typeface="Calibri" panose="020F0502020204030204" pitchFamily="34" charset="0"/>
              </a:rPr>
              <a:t>Κοινωνία</a:t>
            </a:r>
          </a:p>
        </p:txBody>
      </p:sp>
      <p:sp>
        <p:nvSpPr>
          <p:cNvPr id="34826" name="WordArt 9">
            <a:extLst>
              <a:ext uri="{FF2B5EF4-FFF2-40B4-BE49-F238E27FC236}">
                <a16:creationId xmlns:a16="http://schemas.microsoft.com/office/drawing/2014/main" id="{44D332D4-96B9-48DC-9465-AB752C6BA0E0}"/>
              </a:ext>
            </a:extLst>
          </p:cNvPr>
          <p:cNvSpPr>
            <a:spLocks noChangeArrowheads="1" noChangeShapeType="1" noTextEdit="1"/>
          </p:cNvSpPr>
          <p:nvPr/>
        </p:nvSpPr>
        <p:spPr bwMode="auto">
          <a:xfrm>
            <a:off x="1295400" y="6092825"/>
            <a:ext cx="9779000" cy="361950"/>
          </a:xfrm>
          <a:prstGeom prst="rect">
            <a:avLst/>
          </a:prstGeom>
        </p:spPr>
        <p:txBody>
          <a:bodyPr wrap="none" fromWordArt="1">
            <a:prstTxWarp prst="textPlain">
              <a:avLst>
                <a:gd name="adj" fmla="val 50000"/>
              </a:avLst>
            </a:prstTxWarp>
          </a:bodyPr>
          <a:lstStyle/>
          <a:p>
            <a:pPr algn="ctr"/>
            <a:r>
              <a:rPr lang="el-GR" sz="2000" i="1" kern="10">
                <a:ln w="9525">
                  <a:solidFill>
                    <a:srgbClr val="000000"/>
                  </a:solidFill>
                  <a:round/>
                  <a:headEnd/>
                  <a:tailEnd/>
                </a:ln>
                <a:effectLst>
                  <a:outerShdw dist="35921" dir="2700000" algn="ctr" rotWithShape="0">
                    <a:srgbClr val="808080">
                      <a:alpha val="79999"/>
                    </a:srgbClr>
                  </a:outerShdw>
                </a:effectLst>
                <a:latin typeface="Calibri" panose="020F0502020204030204" pitchFamily="34" charset="0"/>
                <a:cs typeface="Calibri" panose="020F0502020204030204" pitchFamily="34" charset="0"/>
              </a:rPr>
              <a:t>Οι επικαλυπτόμενες σφαίρες επιρροής  της J. Epstein</a:t>
            </a:r>
          </a:p>
        </p:txBody>
      </p:sp>
    </p:spTree>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a:extLst>
              <a:ext uri="{FF2B5EF4-FFF2-40B4-BE49-F238E27FC236}">
                <a16:creationId xmlns:a16="http://schemas.microsoft.com/office/drawing/2014/main" id="{994C4895-E34D-460D-857F-E870A4BDC806}"/>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87BE66FE-2E70-4FC3-B9B1-4DDDE74C3BC9}"/>
              </a:ext>
            </a:extLst>
          </p:cNvPr>
          <p:cNvSpPr>
            <a:spLocks noGrp="1"/>
          </p:cNvSpPr>
          <p:nvPr>
            <p:ph type="dt" sz="quarter" idx="11"/>
          </p:nvPr>
        </p:nvSpPr>
        <p:spPr/>
        <p:txBody>
          <a:bodyPr/>
          <a:lstStyle/>
          <a:p>
            <a:pPr>
              <a:defRPr/>
            </a:pPr>
            <a:fld id="{AD596047-D1F7-4D8E-B7F8-DFFB720C99C5}"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3E838425-D94D-4EF6-8E71-82A69335F4DF}"/>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3721214-2EF5-4F53-AC2C-B73F8A9CFAF9}" type="slidenum">
              <a:rPr lang="el-GR" altLang="el-GR">
                <a:solidFill>
                  <a:srgbClr val="282E2E"/>
                </a:solidFill>
                <a:latin typeface="Calibri" panose="020F0502020204030204" pitchFamily="34" charset="0"/>
              </a:rPr>
              <a:pPr eaLnBrk="1" hangingPunct="1"/>
              <a:t>31</a:t>
            </a:fld>
            <a:endParaRPr lang="el-GR" altLang="el-GR">
              <a:solidFill>
                <a:srgbClr val="282E2E"/>
              </a:solidFill>
              <a:latin typeface="Calibri" panose="020F0502020204030204" pitchFamily="34" charset="0"/>
            </a:endParaRPr>
          </a:p>
        </p:txBody>
      </p:sp>
      <p:sp>
        <p:nvSpPr>
          <p:cNvPr id="7" name="6 - Στρογγυλεμένο ορθογώνιο">
            <a:extLst>
              <a:ext uri="{FF2B5EF4-FFF2-40B4-BE49-F238E27FC236}">
                <a16:creationId xmlns:a16="http://schemas.microsoft.com/office/drawing/2014/main" id="{27CDA2B8-EF13-489A-AB44-AF0765CF04C5}"/>
              </a:ext>
            </a:extLst>
          </p:cNvPr>
          <p:cNvSpPr/>
          <p:nvPr/>
        </p:nvSpPr>
        <p:spPr>
          <a:xfrm>
            <a:off x="546100" y="649288"/>
            <a:ext cx="10264775" cy="5383212"/>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2400" dirty="0">
                <a:solidFill>
                  <a:srgbClr val="0070C0"/>
                </a:solidFill>
              </a:rPr>
              <a:t>Οι τρεις σφαίρες πλησιάζουν ή απομακρύνονται ανάλογα</a:t>
            </a:r>
            <a:r>
              <a:rPr lang="en-US" sz="2400" dirty="0">
                <a:solidFill>
                  <a:srgbClr val="0070C0"/>
                </a:solidFill>
              </a:rPr>
              <a:t>:</a:t>
            </a:r>
            <a:endParaRPr lang="el-GR" sz="2400" dirty="0">
              <a:solidFill>
                <a:srgbClr val="0070C0"/>
              </a:solidFill>
            </a:endParaRPr>
          </a:p>
          <a:p>
            <a:pPr algn="ctr">
              <a:buFontTx/>
              <a:buBlip>
                <a:blip r:embed="rId2"/>
              </a:buBlip>
              <a:defRPr/>
            </a:pPr>
            <a:r>
              <a:rPr lang="el-GR" sz="2400" dirty="0">
                <a:solidFill>
                  <a:srgbClr val="0070C0"/>
                </a:solidFill>
              </a:rPr>
              <a:t> με την ηλικία του παιδιού,</a:t>
            </a:r>
          </a:p>
          <a:p>
            <a:pPr algn="ctr">
              <a:buFontTx/>
              <a:buBlip>
                <a:blip r:embed="rId2"/>
              </a:buBlip>
              <a:defRPr/>
            </a:pPr>
            <a:r>
              <a:rPr lang="el-GR" sz="2400" dirty="0">
                <a:solidFill>
                  <a:srgbClr val="0070C0"/>
                </a:solidFill>
              </a:rPr>
              <a:t> τη στάση των εκπαιδευτικών </a:t>
            </a:r>
          </a:p>
          <a:p>
            <a:pPr algn="ctr">
              <a:buFontTx/>
              <a:buBlip>
                <a:blip r:embed="rId2"/>
              </a:buBlip>
              <a:defRPr/>
            </a:pPr>
            <a:r>
              <a:rPr lang="el-GR" sz="2400" dirty="0">
                <a:solidFill>
                  <a:srgbClr val="0070C0"/>
                </a:solidFill>
              </a:rPr>
              <a:t>και τον βαθμό ευαισθητοποίησης της κοινότητας σε θέματα </a:t>
            </a:r>
            <a:r>
              <a:rPr lang="el-GR" sz="2400" dirty="0" err="1">
                <a:solidFill>
                  <a:srgbClr val="0070C0"/>
                </a:solidFill>
              </a:rPr>
              <a:t>γονεϊκής</a:t>
            </a:r>
            <a:r>
              <a:rPr lang="el-GR" sz="2400" dirty="0">
                <a:solidFill>
                  <a:srgbClr val="0070C0"/>
                </a:solidFill>
              </a:rPr>
              <a:t> εμπλοκής στην εκπαιδευτική διαδικασία.</a:t>
            </a:r>
          </a:p>
          <a:p>
            <a:pPr algn="ctr">
              <a:defRPr/>
            </a:pPr>
            <a:r>
              <a:rPr lang="el-GR" sz="2400" dirty="0">
                <a:solidFill>
                  <a:srgbClr val="0070C0"/>
                </a:solidFill>
              </a:rPr>
              <a:t>……………………………………………………………………………………………….. </a:t>
            </a:r>
          </a:p>
          <a:p>
            <a:pPr algn="just">
              <a:defRPr/>
            </a:pPr>
            <a:r>
              <a:rPr lang="el-GR" sz="2400" b="1" i="1" dirty="0">
                <a:solidFill>
                  <a:schemeClr val="accent3"/>
                </a:solidFill>
              </a:rPr>
              <a:t>Αναγνωρίζεται ότι η οικογένεια, το σχολείο και η κοινότητα διαθέτουν χωριστά διάφορους μηχανισμούς που ενισχύουν την επίδοση των μαθητών, </a:t>
            </a:r>
            <a:r>
              <a:rPr lang="el-GR" sz="2400" b="1" i="1" u="sng" dirty="0">
                <a:solidFill>
                  <a:schemeClr val="accent3"/>
                </a:solidFill>
              </a:rPr>
              <a:t>αλλ</a:t>
            </a:r>
            <a:r>
              <a:rPr lang="el-GR" sz="2400" b="1" i="1" dirty="0">
                <a:solidFill>
                  <a:schemeClr val="accent3"/>
                </a:solidFill>
              </a:rPr>
              <a:t>ά η από κοινού υιοθέτηση σχεδιασμένων και προγραμματισμένων μεθόδων μπορεί να δώσει επιπλέον κίνητρα στα παιδιά για επίμονη και αποδοτική εργασία με στόχο τη σχολική επιτυχία και τη μείωση της σχολικής διαρροής.</a:t>
            </a:r>
          </a:p>
        </p:txBody>
      </p:sp>
    </p:spTree>
  </p:cSld>
  <p:clrMapOvr>
    <a:masterClrMapping/>
  </p:clrMapOvr>
  <p:transition spd="med">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υποσέλιδου">
            <a:extLst>
              <a:ext uri="{FF2B5EF4-FFF2-40B4-BE49-F238E27FC236}">
                <a16:creationId xmlns:a16="http://schemas.microsoft.com/office/drawing/2014/main" id="{075A9F74-FD09-451C-9DCF-71F5802A1317}"/>
              </a:ext>
            </a:extLst>
          </p:cNvPr>
          <p:cNvSpPr>
            <a:spLocks noGrp="1"/>
          </p:cNvSpPr>
          <p:nvPr>
            <p:ph type="ftr" sz="quarter" idx="10"/>
          </p:nvPr>
        </p:nvSpPr>
        <p:spPr/>
        <p:txBody>
          <a:bodyPr/>
          <a:lstStyle/>
          <a:p>
            <a:pPr>
              <a:defRPr/>
            </a:pPr>
            <a:r>
              <a:rPr lang="el-GR"/>
              <a:t>Παναγιωτα Στρατη</a:t>
            </a:r>
          </a:p>
        </p:txBody>
      </p:sp>
      <p:sp>
        <p:nvSpPr>
          <p:cNvPr id="3" name="2 - Θέση ημερομηνίας">
            <a:extLst>
              <a:ext uri="{FF2B5EF4-FFF2-40B4-BE49-F238E27FC236}">
                <a16:creationId xmlns:a16="http://schemas.microsoft.com/office/drawing/2014/main" id="{43BE61A1-3159-44B3-A393-AD1E41A8049C}"/>
              </a:ext>
            </a:extLst>
          </p:cNvPr>
          <p:cNvSpPr>
            <a:spLocks noGrp="1"/>
          </p:cNvSpPr>
          <p:nvPr>
            <p:ph type="dt" sz="quarter" idx="11"/>
          </p:nvPr>
        </p:nvSpPr>
        <p:spPr/>
        <p:txBody>
          <a:bodyPr/>
          <a:lstStyle/>
          <a:p>
            <a:pPr>
              <a:defRPr/>
            </a:pPr>
            <a:fld id="{B8EAE372-3761-4B23-8A89-C24B64701323}" type="datetime1">
              <a:rPr lang="el-GR" smtClean="0"/>
              <a:pPr>
                <a:defRPr/>
              </a:pPr>
              <a:t>22/12/2019</a:t>
            </a:fld>
            <a:endParaRPr lang="el-GR" dirty="0"/>
          </a:p>
        </p:txBody>
      </p:sp>
      <p:sp>
        <p:nvSpPr>
          <p:cNvPr id="4" name="3 - Θέση αριθμού διαφάνειας">
            <a:extLst>
              <a:ext uri="{FF2B5EF4-FFF2-40B4-BE49-F238E27FC236}">
                <a16:creationId xmlns:a16="http://schemas.microsoft.com/office/drawing/2014/main" id="{EC8C0900-B6FC-445A-A7B1-1C3661446DD6}"/>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78D2E0D-8BCC-4595-A78A-37988A590C89}" type="slidenum">
              <a:rPr lang="el-GR" altLang="el-GR">
                <a:solidFill>
                  <a:srgbClr val="282E2E"/>
                </a:solidFill>
                <a:latin typeface="Calibri" panose="020F0502020204030204" pitchFamily="34" charset="0"/>
              </a:rPr>
              <a:pPr eaLnBrk="1" hangingPunct="1"/>
              <a:t>32</a:t>
            </a:fld>
            <a:endParaRPr lang="el-GR" altLang="el-GR">
              <a:solidFill>
                <a:srgbClr val="282E2E"/>
              </a:solidFill>
              <a:latin typeface="Calibri" panose="020F0502020204030204" pitchFamily="34" charset="0"/>
            </a:endParaRPr>
          </a:p>
        </p:txBody>
      </p:sp>
      <p:sp>
        <p:nvSpPr>
          <p:cNvPr id="5" name="4 - Ορθογώνιο">
            <a:extLst>
              <a:ext uri="{FF2B5EF4-FFF2-40B4-BE49-F238E27FC236}">
                <a16:creationId xmlns:a16="http://schemas.microsoft.com/office/drawing/2014/main" id="{ED4E6595-2FDD-4B4F-BE74-EF582578FF7C}"/>
              </a:ext>
            </a:extLst>
          </p:cNvPr>
          <p:cNvSpPr/>
          <p:nvPr/>
        </p:nvSpPr>
        <p:spPr>
          <a:xfrm>
            <a:off x="3746500" y="1254125"/>
            <a:ext cx="8023225" cy="4246563"/>
          </a:xfrm>
          <a:prstGeom prst="rect">
            <a:avLst/>
          </a:prstGeom>
          <a:solidFill>
            <a:schemeClr val="accent2">
              <a:lumMod val="40000"/>
              <a:lumOff val="60000"/>
            </a:schemeClr>
          </a:solidFill>
          <a:ln w="76200">
            <a:solidFill>
              <a:schemeClr val="tx1"/>
            </a:solidFill>
          </a:ln>
        </p:spPr>
        <p:txBody>
          <a:bodyPr>
            <a:spAutoFit/>
          </a:bodyPr>
          <a:lstStyle/>
          <a:p>
            <a:pPr>
              <a:lnSpc>
                <a:spcPct val="150000"/>
              </a:lnSpc>
              <a:defRPr/>
            </a:pPr>
            <a:r>
              <a:rPr lang="el-GR" altLang="el-GR" sz="2400" b="1" dirty="0">
                <a:solidFill>
                  <a:srgbClr val="0070C0"/>
                </a:solidFill>
                <a:latin typeface="Calibri" pitchFamily="34" charset="0"/>
                <a:cs typeface="Times New Roman" pitchFamily="18" charset="0"/>
              </a:rPr>
              <a:t>Το θεωρητικό πλαίσιο </a:t>
            </a:r>
            <a:r>
              <a:rPr lang="en-US" altLang="el-GR" sz="2400" b="1" dirty="0">
                <a:solidFill>
                  <a:srgbClr val="0070C0"/>
                </a:solidFill>
                <a:latin typeface="Calibri" pitchFamily="34" charset="0"/>
                <a:cs typeface="Times New Roman" pitchFamily="18" charset="0"/>
              </a:rPr>
              <a:t>Epstein</a:t>
            </a:r>
            <a:r>
              <a:rPr lang="el-GR" altLang="el-GR" sz="2400" b="1" dirty="0">
                <a:solidFill>
                  <a:srgbClr val="0070C0"/>
                </a:solidFill>
                <a:latin typeface="Calibri" pitchFamily="34" charset="0"/>
                <a:cs typeface="Times New Roman" pitchFamily="18" charset="0"/>
              </a:rPr>
              <a:t> (1992-1996)</a:t>
            </a:r>
          </a:p>
          <a:p>
            <a:pPr>
              <a:lnSpc>
                <a:spcPct val="150000"/>
              </a:lnSpc>
              <a:defRPr/>
            </a:pPr>
            <a:endParaRPr lang="el-GR" altLang="el-GR" sz="2400" b="1" dirty="0">
              <a:solidFill>
                <a:srgbClr val="0070C0"/>
              </a:solidFill>
              <a:latin typeface="Calibri" pitchFamily="34" charset="0"/>
              <a:cs typeface="Times New Roman" pitchFamily="18" charset="0"/>
            </a:endParaRPr>
          </a:p>
          <a:p>
            <a:pPr>
              <a:lnSpc>
                <a:spcPct val="150000"/>
              </a:lnSpc>
              <a:buClr>
                <a:schemeClr val="tx1"/>
              </a:buClr>
              <a:buFont typeface="Wingdings" pitchFamily="2" charset="2"/>
              <a:buChar char="§"/>
              <a:defRPr/>
            </a:pPr>
            <a:r>
              <a:rPr lang="el-GR" altLang="el-GR" sz="2400" b="1" dirty="0">
                <a:solidFill>
                  <a:srgbClr val="0070C0"/>
                </a:solidFill>
                <a:latin typeface="Calibri" pitchFamily="34" charset="0"/>
                <a:cs typeface="Times New Roman" pitchFamily="18" charset="0"/>
              </a:rPr>
              <a:t>Περιγράφει δραστηριότητες συμμετοχής και συνεργασίας</a:t>
            </a:r>
            <a:r>
              <a:rPr lang="en-US" altLang="el-GR" sz="2400" b="1" dirty="0">
                <a:solidFill>
                  <a:srgbClr val="0070C0"/>
                </a:solidFill>
                <a:latin typeface="Calibri" pitchFamily="34" charset="0"/>
                <a:cs typeface="Times New Roman" pitchFamily="18" charset="0"/>
              </a:rPr>
              <a:t>, </a:t>
            </a:r>
            <a:endParaRPr lang="el-GR" altLang="el-GR" sz="2400" b="1" dirty="0">
              <a:solidFill>
                <a:srgbClr val="0070C0"/>
              </a:solidFill>
              <a:latin typeface="Calibri" pitchFamily="34" charset="0"/>
              <a:cs typeface="Times New Roman" pitchFamily="18" charset="0"/>
            </a:endParaRPr>
          </a:p>
          <a:p>
            <a:pPr>
              <a:lnSpc>
                <a:spcPct val="150000"/>
              </a:lnSpc>
              <a:buClr>
                <a:schemeClr val="tx1"/>
              </a:buClr>
              <a:buFont typeface="Wingdings" pitchFamily="2" charset="2"/>
              <a:buChar char="§"/>
              <a:defRPr/>
            </a:pPr>
            <a:endParaRPr lang="el-GR" altLang="el-GR" sz="2400" b="1" dirty="0">
              <a:solidFill>
                <a:srgbClr val="0070C0"/>
              </a:solidFill>
              <a:latin typeface="Calibri" pitchFamily="34" charset="0"/>
              <a:cs typeface="Times New Roman" pitchFamily="18" charset="0"/>
            </a:endParaRPr>
          </a:p>
          <a:p>
            <a:pPr>
              <a:lnSpc>
                <a:spcPct val="150000"/>
              </a:lnSpc>
              <a:buClr>
                <a:schemeClr val="tx1"/>
              </a:buClr>
              <a:buFont typeface="Wingdings" pitchFamily="2" charset="2"/>
              <a:buChar char="§"/>
              <a:defRPr/>
            </a:pPr>
            <a:r>
              <a:rPr lang="el-GR" altLang="el-GR" sz="2400" b="1" dirty="0">
                <a:solidFill>
                  <a:srgbClr val="0070C0"/>
                </a:solidFill>
                <a:latin typeface="Calibri" pitchFamily="34" charset="0"/>
                <a:cs typeface="Times New Roman" pitchFamily="18" charset="0"/>
              </a:rPr>
              <a:t>παρέχει ένα χρήσιμο πλαίσιο για τις πρακτικές που συνδέουν την Οικογένεια, το Σχολείο και την Κοινότητα</a:t>
            </a:r>
            <a:r>
              <a:rPr lang="en-US" altLang="el-GR" sz="2400" b="1" dirty="0">
                <a:solidFill>
                  <a:srgbClr val="0070C0"/>
                </a:solidFill>
                <a:latin typeface="Calibri" pitchFamily="34" charset="0"/>
                <a:cs typeface="Times New Roman" pitchFamily="18" charset="0"/>
              </a:rPr>
              <a:t>.</a:t>
            </a:r>
            <a:endParaRPr lang="el-GR" altLang="el-GR" sz="2400" b="1" dirty="0">
              <a:solidFill>
                <a:srgbClr val="0070C0"/>
              </a:solidFill>
              <a:latin typeface="Calibri" pitchFamily="34" charset="0"/>
              <a:cs typeface="Times New Roman" pitchFamily="18" charset="0"/>
            </a:endParaRPr>
          </a:p>
          <a:p>
            <a:pPr>
              <a:lnSpc>
                <a:spcPct val="150000"/>
              </a:lnSpc>
              <a:defRPr/>
            </a:pPr>
            <a:br>
              <a:rPr lang="el-GR" altLang="el-GR" b="1" dirty="0">
                <a:solidFill>
                  <a:schemeClr val="bg2"/>
                </a:solidFill>
                <a:latin typeface="Calibri" pitchFamily="34" charset="0"/>
                <a:cs typeface="Times New Roman" pitchFamily="18" charset="0"/>
              </a:rPr>
            </a:br>
            <a:endParaRPr lang="el-GR" dirty="0">
              <a:latin typeface="Arial" charset="0"/>
              <a:cs typeface="Arial" charset="0"/>
            </a:endParaRPr>
          </a:p>
        </p:txBody>
      </p:sp>
      <p:pic>
        <p:nvPicPr>
          <p:cNvPr id="36870" name="Picture 13" descr="Σχετική εικόνα">
            <a:extLst>
              <a:ext uri="{FF2B5EF4-FFF2-40B4-BE49-F238E27FC236}">
                <a16:creationId xmlns:a16="http://schemas.microsoft.com/office/drawing/2014/main" id="{EAE3865F-AD13-43CD-BABD-F567BD711E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75" y="1603375"/>
            <a:ext cx="3303588" cy="403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91A16ACA-5FC0-4D1D-BD70-7A504867E01F}"/>
              </a:ext>
            </a:extLst>
          </p:cNvPr>
          <p:cNvSpPr>
            <a:spLocks noGrp="1"/>
          </p:cNvSpPr>
          <p:nvPr>
            <p:ph idx="1"/>
          </p:nvPr>
        </p:nvSpPr>
        <p:spPr>
          <a:xfrm>
            <a:off x="1341438" y="530225"/>
            <a:ext cx="9509125" cy="5499100"/>
          </a:xfrm>
          <a:solidFill>
            <a:schemeClr val="accent2">
              <a:lumMod val="20000"/>
              <a:lumOff val="80000"/>
            </a:schemeClr>
          </a:solidFill>
          <a:ln w="76200">
            <a:solidFill>
              <a:schemeClr val="tx1"/>
            </a:solidFill>
          </a:ln>
        </p:spPr>
        <p:txBody>
          <a:bodyPr/>
          <a:lstStyle/>
          <a:p>
            <a:pPr algn="just" eaLnBrk="1" hangingPunct="1">
              <a:buFont typeface="Arial" charset="0"/>
              <a:buBlip>
                <a:blip r:embed="rId2"/>
              </a:buBlip>
              <a:defRPr/>
            </a:pPr>
            <a:r>
              <a:rPr lang="el-GR" altLang="el-GR" sz="2800" b="1" dirty="0">
                <a:solidFill>
                  <a:schemeClr val="accent3">
                    <a:lumMod val="75000"/>
                  </a:schemeClr>
                </a:solidFill>
                <a:cs typeface="Arial" charset="0"/>
              </a:rPr>
              <a:t>   </a:t>
            </a:r>
            <a:r>
              <a:rPr lang="el-GR" altLang="el-GR" sz="2400" b="1" dirty="0">
                <a:solidFill>
                  <a:schemeClr val="accent3">
                    <a:lumMod val="75000"/>
                  </a:schemeClr>
                </a:solidFill>
                <a:cs typeface="Times New Roman" pitchFamily="18" charset="0"/>
              </a:rPr>
              <a:t>Βασικές υποχρεώσεις των γονέων </a:t>
            </a:r>
            <a:r>
              <a:rPr lang="el-GR" altLang="el-GR" sz="2400" b="1" dirty="0">
                <a:solidFill>
                  <a:srgbClr val="0070C0"/>
                </a:solidFill>
                <a:cs typeface="Times New Roman" pitchFamily="18" charset="0"/>
              </a:rPr>
              <a:t>(οικοδόμηση θετικού οικογενειακού περιβάλλοντος το οποίο ενθαρρύνει την ανάπτυξη και μάθηση των παιδιών και βοηθά το Σχολείο να κατανοήσει την Οικογένεια) </a:t>
            </a:r>
            <a:r>
              <a:rPr lang="en-US" altLang="el-GR" sz="2400" b="1" dirty="0">
                <a:solidFill>
                  <a:srgbClr val="0070C0"/>
                </a:solidFill>
                <a:cs typeface="Times New Roman" pitchFamily="18" charset="0"/>
              </a:rPr>
              <a:t>.</a:t>
            </a:r>
            <a:endParaRPr lang="el-GR" altLang="el-GR" sz="2400" b="1" dirty="0">
              <a:solidFill>
                <a:srgbClr val="0070C0"/>
              </a:solidFill>
            </a:endParaRPr>
          </a:p>
          <a:p>
            <a:pPr algn="just" eaLnBrk="1" hangingPunct="1">
              <a:buFont typeface="Arial" charset="0"/>
              <a:buBlip>
                <a:blip r:embed="rId2"/>
              </a:buBlip>
              <a:defRPr/>
            </a:pPr>
            <a:endParaRPr lang="el-GR" altLang="el-GR" sz="2400" b="1" dirty="0">
              <a:solidFill>
                <a:srgbClr val="0070C0"/>
              </a:solidFill>
            </a:endParaRPr>
          </a:p>
          <a:p>
            <a:pPr algn="just" eaLnBrk="1" hangingPunct="1">
              <a:buFont typeface="Arial" charset="0"/>
              <a:buBlip>
                <a:blip r:embed="rId2"/>
              </a:buBlip>
              <a:defRPr/>
            </a:pPr>
            <a:r>
              <a:rPr lang="el-GR" altLang="el-GR" sz="2400" b="1" dirty="0">
                <a:solidFill>
                  <a:schemeClr val="accent3">
                    <a:lumMod val="75000"/>
                  </a:schemeClr>
                </a:solidFill>
                <a:cs typeface="Arial" charset="0"/>
              </a:rPr>
              <a:t>     </a:t>
            </a:r>
            <a:r>
              <a:rPr lang="el-GR" altLang="el-GR" sz="2400" b="1" dirty="0">
                <a:solidFill>
                  <a:schemeClr val="accent3">
                    <a:lumMod val="75000"/>
                  </a:schemeClr>
                </a:solidFill>
                <a:cs typeface="Times New Roman" pitchFamily="18" charset="0"/>
              </a:rPr>
              <a:t>Βασικές υποχρεώσεις του Σχολείου </a:t>
            </a:r>
            <a:r>
              <a:rPr lang="el-GR" altLang="el-GR" sz="2400" b="1" dirty="0">
                <a:solidFill>
                  <a:srgbClr val="0070C0"/>
                </a:solidFill>
                <a:cs typeface="Times New Roman" pitchFamily="18" charset="0"/>
              </a:rPr>
              <a:t>(καλή επικοινωνία με τους γονείς σε ότι αφορά τις προσδοκίες του προγράμματος, τις αξιολογήσεις και την πρόοδο των παιδιών)</a:t>
            </a:r>
            <a:r>
              <a:rPr lang="en-US" altLang="el-GR" sz="2400" b="1" dirty="0">
                <a:solidFill>
                  <a:srgbClr val="0070C0"/>
                </a:solidFill>
                <a:cs typeface="Times New Roman" pitchFamily="18" charset="0"/>
              </a:rPr>
              <a:t>.</a:t>
            </a:r>
            <a:endParaRPr lang="el-GR" altLang="el-GR" sz="2400" b="1" dirty="0">
              <a:solidFill>
                <a:srgbClr val="0070C0"/>
              </a:solidFill>
              <a:cs typeface="Times New Roman" pitchFamily="18" charset="0"/>
            </a:endParaRPr>
          </a:p>
          <a:p>
            <a:pPr algn="just" eaLnBrk="1" hangingPunct="1">
              <a:buFont typeface="Arial" charset="0"/>
              <a:buBlip>
                <a:blip r:embed="rId2"/>
              </a:buBlip>
              <a:defRPr/>
            </a:pPr>
            <a:endParaRPr lang="el-GR" altLang="el-GR" sz="2400" b="1" dirty="0">
              <a:solidFill>
                <a:srgbClr val="0070C0"/>
              </a:solidFill>
            </a:endParaRPr>
          </a:p>
          <a:p>
            <a:pPr algn="just" eaLnBrk="1" hangingPunct="1">
              <a:buFont typeface="Arial" charset="0"/>
              <a:buBlip>
                <a:blip r:embed="rId2"/>
              </a:buBlip>
              <a:defRPr/>
            </a:pPr>
            <a:r>
              <a:rPr lang="en-US" altLang="el-GR" sz="2400" b="1" dirty="0">
                <a:solidFill>
                  <a:srgbClr val="0070C0"/>
                </a:solidFill>
                <a:cs typeface="Arial" charset="0"/>
              </a:rPr>
              <a:t> </a:t>
            </a:r>
            <a:r>
              <a:rPr lang="el-GR" altLang="el-GR" sz="2400" b="1" dirty="0">
                <a:solidFill>
                  <a:srgbClr val="0070C0"/>
                </a:solidFill>
                <a:cs typeface="Arial" charset="0"/>
              </a:rPr>
              <a:t>   </a:t>
            </a:r>
            <a:r>
              <a:rPr lang="el-GR" altLang="el-GR" sz="2400" b="1" dirty="0">
                <a:solidFill>
                  <a:schemeClr val="accent3">
                    <a:lumMod val="75000"/>
                  </a:schemeClr>
                </a:solidFill>
                <a:cs typeface="Times New Roman" pitchFamily="18" charset="0"/>
              </a:rPr>
              <a:t>Συμμετοχή της Οικογένειας στο Σχολείο </a:t>
            </a:r>
            <a:r>
              <a:rPr lang="el-GR" altLang="el-GR" sz="2400" b="1" dirty="0">
                <a:solidFill>
                  <a:srgbClr val="0070C0"/>
                </a:solidFill>
                <a:cs typeface="Times New Roman" pitchFamily="18" charset="0"/>
              </a:rPr>
              <a:t>(εθελοντική προσφορά στις τάξεις, για υποστήριξη των παιδιών και του Σχολείου γενικότερα)</a:t>
            </a:r>
            <a:r>
              <a:rPr lang="en-US" altLang="el-GR" sz="2400" b="1" dirty="0">
                <a:solidFill>
                  <a:srgbClr val="0070C0"/>
                </a:solidFill>
                <a:cs typeface="Times New Roman" pitchFamily="18" charset="0"/>
              </a:rPr>
              <a:t>.</a:t>
            </a:r>
            <a:endParaRPr lang="el-GR" altLang="el-GR" sz="2400" b="1" dirty="0">
              <a:solidFill>
                <a:srgbClr val="0070C0"/>
              </a:solidFill>
            </a:endParaRPr>
          </a:p>
          <a:p>
            <a:pPr>
              <a:buFont typeface="Arial" charset="0"/>
              <a:buChar char="•"/>
              <a:defRPr/>
            </a:pPr>
            <a:endParaRPr lang="el-GR" dirty="0"/>
          </a:p>
        </p:txBody>
      </p:sp>
      <p:sp>
        <p:nvSpPr>
          <p:cNvPr id="4" name="3 - Θέση υποσέλιδου">
            <a:extLst>
              <a:ext uri="{FF2B5EF4-FFF2-40B4-BE49-F238E27FC236}">
                <a16:creationId xmlns:a16="http://schemas.microsoft.com/office/drawing/2014/main" id="{38F04F1F-D09E-4633-9025-9C5887B876E5}"/>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20FB9FD8-A37E-48A2-911B-FEC46181E08D}"/>
              </a:ext>
            </a:extLst>
          </p:cNvPr>
          <p:cNvSpPr>
            <a:spLocks noGrp="1"/>
          </p:cNvSpPr>
          <p:nvPr>
            <p:ph type="dt" sz="quarter" idx="11"/>
          </p:nvPr>
        </p:nvSpPr>
        <p:spPr/>
        <p:txBody>
          <a:bodyPr/>
          <a:lstStyle/>
          <a:p>
            <a:pPr>
              <a:defRPr/>
            </a:pPr>
            <a:fld id="{057A34BC-201F-41F1-BD89-2ED1E5B3DF53}"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8CCB822A-56AD-43FB-B16B-71CB70875776}"/>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1E1DB1E-363A-4B79-A4CC-624F20D28B7A}" type="slidenum">
              <a:rPr lang="el-GR" altLang="el-GR">
                <a:solidFill>
                  <a:srgbClr val="282E2E"/>
                </a:solidFill>
                <a:latin typeface="Calibri" panose="020F0502020204030204" pitchFamily="34" charset="0"/>
              </a:rPr>
              <a:pPr eaLnBrk="1" hangingPunct="1"/>
              <a:t>33</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B5267D55-AA95-4572-BC3F-2DE65622BD12}"/>
              </a:ext>
            </a:extLst>
          </p:cNvPr>
          <p:cNvSpPr>
            <a:spLocks noGrp="1"/>
          </p:cNvSpPr>
          <p:nvPr>
            <p:ph idx="1"/>
          </p:nvPr>
        </p:nvSpPr>
        <p:spPr>
          <a:xfrm>
            <a:off x="839788" y="442913"/>
            <a:ext cx="10147300" cy="5676900"/>
          </a:xfrm>
          <a:solidFill>
            <a:schemeClr val="accent2">
              <a:lumMod val="20000"/>
              <a:lumOff val="80000"/>
            </a:schemeClr>
          </a:solidFill>
          <a:ln w="76200">
            <a:solidFill>
              <a:schemeClr val="tx1"/>
            </a:solidFill>
          </a:ln>
        </p:spPr>
        <p:txBody>
          <a:bodyPr/>
          <a:lstStyle/>
          <a:p>
            <a:pPr>
              <a:lnSpc>
                <a:spcPct val="150000"/>
              </a:lnSpc>
              <a:buFont typeface="Arial" charset="0"/>
              <a:buBlip>
                <a:blip r:embed="rId2"/>
              </a:buBlip>
              <a:defRPr/>
            </a:pPr>
            <a:r>
              <a:rPr lang="el-GR" altLang="el-GR" sz="2200" b="1" dirty="0">
                <a:solidFill>
                  <a:schemeClr val="accent3">
                    <a:lumMod val="75000"/>
                  </a:schemeClr>
                </a:solidFill>
                <a:cs typeface="Times New Roman" pitchFamily="18" charset="0"/>
              </a:rPr>
              <a:t>Συμμετοχή της οικογένειας στις μαθησιακές και αναπτυξιακές δραστηριότητες στο σπίτι </a:t>
            </a:r>
            <a:r>
              <a:rPr lang="el-GR" altLang="el-GR" sz="2200" b="1" dirty="0">
                <a:solidFill>
                  <a:schemeClr val="accent1">
                    <a:lumMod val="75000"/>
                  </a:schemeClr>
                </a:solidFill>
                <a:cs typeface="Times New Roman" pitchFamily="18" charset="0"/>
              </a:rPr>
              <a:t>(παρέχοντας υλικό και ιδέες στους γονείς για θετικότερη αλληλεπίδραση στο σπίτι, προκειμένου να βοηθήσουν τα παιδιά σε ακαδημαϊκές δραστηριότητες, όπως είναι η ανάγνωση)</a:t>
            </a:r>
            <a:r>
              <a:rPr lang="en-US" altLang="el-GR" sz="2200" b="1" dirty="0">
                <a:solidFill>
                  <a:schemeClr val="accent1">
                    <a:lumMod val="75000"/>
                  </a:schemeClr>
                </a:solidFill>
                <a:cs typeface="Times New Roman" pitchFamily="18" charset="0"/>
              </a:rPr>
              <a:t>.</a:t>
            </a:r>
            <a:endParaRPr lang="el-GR" altLang="el-GR" sz="2200" b="1" dirty="0">
              <a:solidFill>
                <a:schemeClr val="accent1">
                  <a:lumMod val="75000"/>
                </a:schemeClr>
              </a:solidFill>
              <a:cs typeface="Times New Roman" pitchFamily="18" charset="0"/>
            </a:endParaRPr>
          </a:p>
          <a:p>
            <a:pPr>
              <a:lnSpc>
                <a:spcPct val="150000"/>
              </a:lnSpc>
              <a:buFont typeface="Arial" charset="0"/>
              <a:buBlip>
                <a:blip r:embed="rId2"/>
              </a:buBlip>
              <a:defRPr/>
            </a:pPr>
            <a:r>
              <a:rPr lang="el-GR" altLang="el-GR" sz="2200" b="1" dirty="0">
                <a:solidFill>
                  <a:schemeClr val="accent3">
                    <a:lumMod val="75000"/>
                  </a:schemeClr>
                </a:solidFill>
                <a:cs typeface="Times New Roman" pitchFamily="18" charset="0"/>
              </a:rPr>
              <a:t>Συμμετοχή της Οικογένειας στη λήψη αποφάσεων </a:t>
            </a:r>
            <a:r>
              <a:rPr lang="el-GR" altLang="el-GR" sz="2200" b="1" dirty="0">
                <a:solidFill>
                  <a:schemeClr val="accent1">
                    <a:lumMod val="75000"/>
                  </a:schemeClr>
                </a:solidFill>
                <a:cs typeface="Times New Roman" pitchFamily="18" charset="0"/>
              </a:rPr>
              <a:t>(οι γονείς να συμμετέχουν στη λήψη  αποφάσεων που αφορούν το πρόγραμμα, τα συμβουλευτικά συμβούλια και γενικότερα την οργάνωση)</a:t>
            </a:r>
            <a:r>
              <a:rPr lang="en-US" altLang="el-GR" sz="2200" b="1" dirty="0">
                <a:solidFill>
                  <a:schemeClr val="accent1">
                    <a:lumMod val="75000"/>
                  </a:schemeClr>
                </a:solidFill>
                <a:cs typeface="Times New Roman" pitchFamily="18" charset="0"/>
              </a:rPr>
              <a:t>.</a:t>
            </a:r>
            <a:endParaRPr lang="el-GR" altLang="el-GR" sz="2200" b="1" dirty="0">
              <a:solidFill>
                <a:schemeClr val="accent1">
                  <a:lumMod val="75000"/>
                </a:schemeClr>
              </a:solidFill>
              <a:cs typeface="Times New Roman" pitchFamily="18" charset="0"/>
            </a:endParaRPr>
          </a:p>
          <a:p>
            <a:pPr>
              <a:lnSpc>
                <a:spcPct val="150000"/>
              </a:lnSpc>
              <a:buFont typeface="Arial" charset="0"/>
              <a:buBlip>
                <a:blip r:embed="rId2"/>
              </a:buBlip>
              <a:defRPr/>
            </a:pPr>
            <a:r>
              <a:rPr lang="el-GR" altLang="el-GR" sz="2200" b="1" dirty="0">
                <a:solidFill>
                  <a:schemeClr val="accent1">
                    <a:lumMod val="75000"/>
                  </a:schemeClr>
                </a:solidFill>
                <a:cs typeface="Arial" charset="0"/>
              </a:rPr>
              <a:t> </a:t>
            </a:r>
            <a:r>
              <a:rPr lang="el-GR" altLang="el-GR" sz="2200" b="1" dirty="0">
                <a:solidFill>
                  <a:schemeClr val="accent3">
                    <a:lumMod val="75000"/>
                  </a:schemeClr>
                </a:solidFill>
                <a:cs typeface="Times New Roman" pitchFamily="18" charset="0"/>
              </a:rPr>
              <a:t>Συνεργασία με την Κοινότητα </a:t>
            </a:r>
            <a:r>
              <a:rPr lang="el-GR" altLang="el-GR" sz="2200" b="1" dirty="0">
                <a:solidFill>
                  <a:schemeClr val="accent1">
                    <a:lumMod val="75000"/>
                  </a:schemeClr>
                </a:solidFill>
                <a:cs typeface="Times New Roman" pitchFamily="18" charset="0"/>
              </a:rPr>
              <a:t>(συνεργασία με κοινοτικές επιχειρήσεις, κοινωνικούς φορείς και άλλα μέλη της κοινότητας για την παροχή καλύτερων εκπαιδευτικών προγραμμάτων και ενίσχυση των οικογενειακών πρακτικών)</a:t>
            </a:r>
            <a:r>
              <a:rPr lang="en-US" altLang="el-GR" sz="2200" b="1" dirty="0">
                <a:solidFill>
                  <a:schemeClr val="accent1">
                    <a:lumMod val="75000"/>
                  </a:schemeClr>
                </a:solidFill>
                <a:cs typeface="Times New Roman" pitchFamily="18" charset="0"/>
              </a:rPr>
              <a:t>.</a:t>
            </a:r>
            <a:endParaRPr lang="el-GR" altLang="el-GR" sz="2200" b="1" dirty="0">
              <a:solidFill>
                <a:schemeClr val="accent1">
                  <a:lumMod val="75000"/>
                </a:schemeClr>
              </a:solidFill>
              <a:cs typeface="Times New Roman" pitchFamily="18" charset="0"/>
            </a:endParaRPr>
          </a:p>
          <a:p>
            <a:pPr>
              <a:buFont typeface="Arial" charset="0"/>
              <a:buChar char="•"/>
              <a:defRPr/>
            </a:pPr>
            <a:endParaRPr lang="el-GR" dirty="0"/>
          </a:p>
        </p:txBody>
      </p:sp>
      <p:sp>
        <p:nvSpPr>
          <p:cNvPr id="4" name="3 - Θέση υποσέλιδου">
            <a:extLst>
              <a:ext uri="{FF2B5EF4-FFF2-40B4-BE49-F238E27FC236}">
                <a16:creationId xmlns:a16="http://schemas.microsoft.com/office/drawing/2014/main" id="{E6A63300-5F43-4E70-B54D-0AEFC4CCF5AF}"/>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0146037E-0C97-4B26-8D0D-8B1E9F8E343C}"/>
              </a:ext>
            </a:extLst>
          </p:cNvPr>
          <p:cNvSpPr>
            <a:spLocks noGrp="1"/>
          </p:cNvSpPr>
          <p:nvPr>
            <p:ph type="dt" sz="quarter" idx="11"/>
          </p:nvPr>
        </p:nvSpPr>
        <p:spPr/>
        <p:txBody>
          <a:bodyPr/>
          <a:lstStyle/>
          <a:p>
            <a:pPr>
              <a:defRPr/>
            </a:pPr>
            <a:fld id="{057A34BC-201F-41F1-BD89-2ED1E5B3DF53}"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E1B33980-C5ED-46CD-A237-6CD2692068A6}"/>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739C759-3C75-4213-97F1-C317A14217B4}" type="slidenum">
              <a:rPr lang="el-GR" altLang="el-GR">
                <a:solidFill>
                  <a:srgbClr val="282E2E"/>
                </a:solidFill>
                <a:latin typeface="Calibri" panose="020F0502020204030204" pitchFamily="34" charset="0"/>
              </a:rPr>
              <a:pPr eaLnBrk="1" hangingPunct="1"/>
              <a:t>34</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υποσέλιδου">
            <a:extLst>
              <a:ext uri="{FF2B5EF4-FFF2-40B4-BE49-F238E27FC236}">
                <a16:creationId xmlns:a16="http://schemas.microsoft.com/office/drawing/2014/main" id="{E3CE9EB6-76E7-47AA-AB6B-B972B9BEC9DA}"/>
              </a:ext>
            </a:extLst>
          </p:cNvPr>
          <p:cNvSpPr>
            <a:spLocks noGrp="1"/>
          </p:cNvSpPr>
          <p:nvPr>
            <p:ph type="ftr" sz="quarter" idx="10"/>
          </p:nvPr>
        </p:nvSpPr>
        <p:spPr/>
        <p:txBody>
          <a:bodyPr/>
          <a:lstStyle/>
          <a:p>
            <a:pPr>
              <a:defRPr/>
            </a:pPr>
            <a:r>
              <a:rPr lang="el-GR"/>
              <a:t>Παναγιωτα Στρατη</a:t>
            </a:r>
          </a:p>
        </p:txBody>
      </p:sp>
      <p:sp>
        <p:nvSpPr>
          <p:cNvPr id="3" name="2 - Θέση ημερομηνίας">
            <a:extLst>
              <a:ext uri="{FF2B5EF4-FFF2-40B4-BE49-F238E27FC236}">
                <a16:creationId xmlns:a16="http://schemas.microsoft.com/office/drawing/2014/main" id="{3FD85D50-8BBC-4167-AED1-18E89FD0B367}"/>
              </a:ext>
            </a:extLst>
          </p:cNvPr>
          <p:cNvSpPr>
            <a:spLocks noGrp="1"/>
          </p:cNvSpPr>
          <p:nvPr>
            <p:ph type="dt" sz="quarter" idx="11"/>
          </p:nvPr>
        </p:nvSpPr>
        <p:spPr/>
        <p:txBody>
          <a:bodyPr/>
          <a:lstStyle/>
          <a:p>
            <a:pPr>
              <a:defRPr/>
            </a:pPr>
            <a:fld id="{B8EAE372-3761-4B23-8A89-C24B64701323}" type="datetime1">
              <a:rPr lang="el-GR" smtClean="0"/>
              <a:pPr>
                <a:defRPr/>
              </a:pPr>
              <a:t>22/12/2019</a:t>
            </a:fld>
            <a:endParaRPr lang="el-GR" dirty="0"/>
          </a:p>
        </p:txBody>
      </p:sp>
      <p:sp>
        <p:nvSpPr>
          <p:cNvPr id="4" name="3 - Θέση αριθμού διαφάνειας">
            <a:extLst>
              <a:ext uri="{FF2B5EF4-FFF2-40B4-BE49-F238E27FC236}">
                <a16:creationId xmlns:a16="http://schemas.microsoft.com/office/drawing/2014/main" id="{7F968F56-6B86-4CA2-AFB1-0DD7B9246892}"/>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D7FEB7E-E080-4086-A85C-A4F961BE502D}" type="slidenum">
              <a:rPr lang="el-GR" altLang="el-GR">
                <a:solidFill>
                  <a:srgbClr val="282E2E"/>
                </a:solidFill>
                <a:latin typeface="Calibri" panose="020F0502020204030204" pitchFamily="34" charset="0"/>
              </a:rPr>
              <a:pPr eaLnBrk="1" hangingPunct="1"/>
              <a:t>35</a:t>
            </a:fld>
            <a:endParaRPr lang="el-GR" altLang="el-GR">
              <a:solidFill>
                <a:srgbClr val="282E2E"/>
              </a:solidFill>
              <a:latin typeface="Calibri" panose="020F0502020204030204" pitchFamily="34" charset="0"/>
            </a:endParaRPr>
          </a:p>
        </p:txBody>
      </p:sp>
      <p:sp>
        <p:nvSpPr>
          <p:cNvPr id="5" name="4 - Ορθογώνιο">
            <a:extLst>
              <a:ext uri="{FF2B5EF4-FFF2-40B4-BE49-F238E27FC236}">
                <a16:creationId xmlns:a16="http://schemas.microsoft.com/office/drawing/2014/main" id="{4A40BF80-E616-4AEB-BB90-EF58B8245ABC}"/>
              </a:ext>
            </a:extLst>
          </p:cNvPr>
          <p:cNvSpPr/>
          <p:nvPr/>
        </p:nvSpPr>
        <p:spPr>
          <a:xfrm>
            <a:off x="987425" y="1209675"/>
            <a:ext cx="9985375" cy="4524375"/>
          </a:xfrm>
          <a:prstGeom prst="rect">
            <a:avLst/>
          </a:prstGeom>
          <a:solidFill>
            <a:schemeClr val="accent2">
              <a:lumMod val="20000"/>
              <a:lumOff val="80000"/>
            </a:schemeClr>
          </a:solidFill>
          <a:ln w="76200">
            <a:solidFill>
              <a:schemeClr val="tx1"/>
            </a:solidFill>
          </a:ln>
        </p:spPr>
        <p:txBody>
          <a:bodyPr>
            <a:spAutoFit/>
          </a:bodyPr>
          <a:lstStyle/>
          <a:p>
            <a:pPr algn="just">
              <a:lnSpc>
                <a:spcPct val="150000"/>
              </a:lnSpc>
              <a:defRPr/>
            </a:pPr>
            <a:r>
              <a:rPr lang="el-GR" altLang="el-GR" sz="2400" b="1" dirty="0">
                <a:solidFill>
                  <a:schemeClr val="accent1">
                    <a:lumMod val="75000"/>
                  </a:schemeClr>
                </a:solidFill>
                <a:latin typeface="Calibri" pitchFamily="34" charset="0"/>
                <a:cs typeface="Arial" charset="0"/>
              </a:rPr>
              <a:t>Αν και στο μοντέλο της </a:t>
            </a:r>
            <a:r>
              <a:rPr lang="en-US" altLang="el-GR" sz="2400" b="1" dirty="0">
                <a:solidFill>
                  <a:schemeClr val="accent1">
                    <a:lumMod val="75000"/>
                  </a:schemeClr>
                </a:solidFill>
                <a:latin typeface="Calibri" pitchFamily="34" charset="0"/>
                <a:cs typeface="Arial" charset="0"/>
              </a:rPr>
              <a:t>Epstein</a:t>
            </a:r>
            <a:r>
              <a:rPr lang="el-GR" altLang="el-GR" sz="2400" b="1" dirty="0">
                <a:solidFill>
                  <a:schemeClr val="accent1">
                    <a:lumMod val="75000"/>
                  </a:schemeClr>
                </a:solidFill>
                <a:latin typeface="Calibri" pitchFamily="34" charset="0"/>
                <a:cs typeface="Arial" charset="0"/>
              </a:rPr>
              <a:t> αναγνωρίζεται ο ρόλος της κάθε σφαίρας επιρροής στην ενθάρρυνση ενός θετικού μαθησιακού περιβάλλοντος για τα παιδιά, </a:t>
            </a:r>
            <a:r>
              <a:rPr lang="el-GR" altLang="el-GR" sz="2400" b="1" u="sng" dirty="0">
                <a:solidFill>
                  <a:schemeClr val="accent1">
                    <a:lumMod val="75000"/>
                  </a:schemeClr>
                </a:solidFill>
                <a:latin typeface="Calibri" pitchFamily="34" charset="0"/>
                <a:cs typeface="Arial" charset="0"/>
              </a:rPr>
              <a:t>ένα μεγάλο μέρος της ευθύνης για καλύτερη συνεργασία εναπόκειται στα σχολεία και στο προσωπικό τους.</a:t>
            </a:r>
          </a:p>
          <a:p>
            <a:pPr algn="just">
              <a:lnSpc>
                <a:spcPct val="150000"/>
              </a:lnSpc>
              <a:buFont typeface="Wingdings" pitchFamily="2" charset="2"/>
              <a:buNone/>
              <a:defRPr/>
            </a:pPr>
            <a:r>
              <a:rPr lang="el-GR" altLang="el-GR" sz="2400" b="1" dirty="0">
                <a:solidFill>
                  <a:schemeClr val="tx2"/>
                </a:solidFill>
                <a:latin typeface="Calibri" pitchFamily="34" charset="0"/>
                <a:cs typeface="Arial" charset="0"/>
              </a:rPr>
              <a:t> </a:t>
            </a:r>
          </a:p>
          <a:p>
            <a:pPr algn="just">
              <a:lnSpc>
                <a:spcPct val="150000"/>
              </a:lnSpc>
              <a:defRPr/>
            </a:pPr>
            <a:r>
              <a:rPr lang="el-GR" altLang="el-GR" sz="2400" b="1" dirty="0">
                <a:solidFill>
                  <a:schemeClr val="accent2"/>
                </a:solidFill>
                <a:latin typeface="Calibri" pitchFamily="34" charset="0"/>
                <a:cs typeface="Arial" charset="0"/>
              </a:rPr>
              <a:t>Ο τρόπος με τον οποίο τα σχολεία φροντίζουν για τους μαθητές τους, υποστηρίζει η </a:t>
            </a:r>
            <a:r>
              <a:rPr lang="en-US" altLang="el-GR" sz="2400" b="1" dirty="0">
                <a:solidFill>
                  <a:schemeClr val="accent2"/>
                </a:solidFill>
                <a:latin typeface="Calibri" pitchFamily="34" charset="0"/>
                <a:cs typeface="Arial" charset="0"/>
              </a:rPr>
              <a:t>Epstein</a:t>
            </a:r>
            <a:r>
              <a:rPr lang="el-GR" altLang="el-GR" sz="2400" b="1" dirty="0">
                <a:solidFill>
                  <a:schemeClr val="accent2"/>
                </a:solidFill>
                <a:latin typeface="Calibri" pitchFamily="34" charset="0"/>
                <a:cs typeface="Arial" charset="0"/>
              </a:rPr>
              <a:t>, αντανακλάται στους τρόπους με τους οποίους αντιμετωπίζουν και τις οικογένειες</a:t>
            </a:r>
            <a:r>
              <a:rPr lang="en-US" altLang="el-GR" sz="2400" b="1" dirty="0">
                <a:solidFill>
                  <a:schemeClr val="accent2"/>
                </a:solidFill>
                <a:latin typeface="Calibri" pitchFamily="34" charset="0"/>
                <a:cs typeface="Arial" charset="0"/>
              </a:rPr>
              <a:t>.</a:t>
            </a:r>
            <a:r>
              <a:rPr lang="el-GR" altLang="el-GR" sz="2400" b="1" dirty="0">
                <a:solidFill>
                  <a:schemeClr val="accent2"/>
                </a:solidFill>
                <a:latin typeface="Calibri" pitchFamily="34" charset="0"/>
                <a:cs typeface="Arial" charset="0"/>
              </a:rPr>
              <a:t> </a:t>
            </a:r>
          </a:p>
        </p:txBody>
      </p:sp>
    </p:spTree>
  </p:cSld>
  <p:clrMapOvr>
    <a:masterClrMapping/>
  </p:clrMapOvr>
  <p:transition spd="med">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a:extLst>
              <a:ext uri="{FF2B5EF4-FFF2-40B4-BE49-F238E27FC236}">
                <a16:creationId xmlns:a16="http://schemas.microsoft.com/office/drawing/2014/main" id="{A5B987BA-C409-4823-8376-8A5D35321BFF}"/>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45EB0BD2-6966-4971-8EF0-E861F84A171C}"/>
              </a:ext>
            </a:extLst>
          </p:cNvPr>
          <p:cNvSpPr>
            <a:spLocks noGrp="1"/>
          </p:cNvSpPr>
          <p:nvPr>
            <p:ph type="dt" sz="quarter" idx="11"/>
          </p:nvPr>
        </p:nvSpPr>
        <p:spPr/>
        <p:txBody>
          <a:bodyPr/>
          <a:lstStyle/>
          <a:p>
            <a:pPr>
              <a:defRPr/>
            </a:pPr>
            <a:fld id="{CADCD17A-5E7F-46B4-AE49-C0CB2E94F418}"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62B2988A-32AF-4D7B-AA14-127A470F872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9255BE9-AFAA-4945-BF45-A370B78DF133}" type="slidenum">
              <a:rPr lang="el-GR" altLang="el-GR">
                <a:solidFill>
                  <a:srgbClr val="282E2E"/>
                </a:solidFill>
                <a:latin typeface="Calibri" panose="020F0502020204030204" pitchFamily="34" charset="0"/>
              </a:rPr>
              <a:pPr eaLnBrk="1" hangingPunct="1"/>
              <a:t>36</a:t>
            </a:fld>
            <a:endParaRPr lang="el-GR" altLang="el-GR">
              <a:solidFill>
                <a:srgbClr val="282E2E"/>
              </a:solidFill>
              <a:latin typeface="Calibri" panose="020F0502020204030204" pitchFamily="34" charset="0"/>
            </a:endParaRPr>
          </a:p>
        </p:txBody>
      </p:sp>
      <p:sp>
        <p:nvSpPr>
          <p:cNvPr id="7" name="6 - Στρογγυλεμένο ορθογώνιο">
            <a:extLst>
              <a:ext uri="{FF2B5EF4-FFF2-40B4-BE49-F238E27FC236}">
                <a16:creationId xmlns:a16="http://schemas.microsoft.com/office/drawing/2014/main" id="{956DF4E6-F672-4DEB-9AB9-8E6631AB7ED4}"/>
              </a:ext>
            </a:extLst>
          </p:cNvPr>
          <p:cNvSpPr/>
          <p:nvPr/>
        </p:nvSpPr>
        <p:spPr>
          <a:xfrm>
            <a:off x="427038" y="693738"/>
            <a:ext cx="10648950" cy="5280025"/>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lnSpc>
                <a:spcPct val="150000"/>
              </a:lnSpc>
              <a:defRPr/>
            </a:pPr>
            <a:r>
              <a:rPr lang="el-GR" altLang="el-GR" sz="2200" b="1" dirty="0">
                <a:solidFill>
                  <a:schemeClr val="bg2"/>
                </a:solidFill>
              </a:rPr>
              <a:t>Μια από τις σημαντικότερες αρχές της θεωρίας είναι</a:t>
            </a:r>
            <a:r>
              <a:rPr lang="en-US" altLang="el-GR" sz="2200" b="1" dirty="0">
                <a:solidFill>
                  <a:schemeClr val="bg2"/>
                </a:solidFill>
              </a:rPr>
              <a:t>:</a:t>
            </a:r>
            <a:endParaRPr lang="el-GR" altLang="el-GR" sz="2200" b="1" dirty="0">
              <a:solidFill>
                <a:schemeClr val="bg2"/>
              </a:solidFill>
            </a:endParaRPr>
          </a:p>
          <a:p>
            <a:pPr algn="just">
              <a:lnSpc>
                <a:spcPct val="150000"/>
              </a:lnSpc>
              <a:defRPr/>
            </a:pPr>
            <a:r>
              <a:rPr lang="el-GR" altLang="el-GR" sz="2200" b="1" dirty="0">
                <a:solidFill>
                  <a:schemeClr val="bg2"/>
                </a:solidFill>
              </a:rPr>
              <a:t> ότι </a:t>
            </a:r>
            <a:r>
              <a:rPr lang="el-GR" altLang="el-GR" sz="2200" b="1" dirty="0">
                <a:solidFill>
                  <a:srgbClr val="0070C0"/>
                </a:solidFill>
              </a:rPr>
              <a:t>η μεγαλύτερη συνεργασία μεταξύ των σφαιρών επιρροής,</a:t>
            </a:r>
          </a:p>
          <a:p>
            <a:pPr algn="just">
              <a:lnSpc>
                <a:spcPct val="150000"/>
              </a:lnSpc>
              <a:defRPr/>
            </a:pPr>
            <a:r>
              <a:rPr lang="el-GR" altLang="el-GR" sz="2200" b="1" dirty="0">
                <a:solidFill>
                  <a:schemeClr val="bg2"/>
                </a:solidFill>
              </a:rPr>
              <a:t> </a:t>
            </a:r>
            <a:r>
              <a:rPr lang="el-GR" altLang="el-GR" sz="2200" b="1" u="sng" dirty="0">
                <a:solidFill>
                  <a:schemeClr val="bg2"/>
                </a:solidFill>
              </a:rPr>
              <a:t>θα οδηγήσει σε θετικές αναπτυξιακές διαδικασίες τα παιδιά, τους γονείς και τους παιδαγωγούς. </a:t>
            </a:r>
          </a:p>
          <a:p>
            <a:pPr algn="just">
              <a:lnSpc>
                <a:spcPct val="150000"/>
              </a:lnSpc>
              <a:defRPr/>
            </a:pPr>
            <a:endParaRPr lang="el-GR" altLang="el-GR" sz="2200" b="1" dirty="0">
              <a:solidFill>
                <a:schemeClr val="bg2"/>
              </a:solidFill>
            </a:endParaRPr>
          </a:p>
          <a:p>
            <a:pPr algn="just">
              <a:lnSpc>
                <a:spcPct val="150000"/>
              </a:lnSpc>
              <a:defRPr/>
            </a:pPr>
            <a:r>
              <a:rPr lang="el-GR" altLang="el-GR" sz="2200" b="1" u="sng" dirty="0">
                <a:solidFill>
                  <a:schemeClr val="bg2"/>
                </a:solidFill>
              </a:rPr>
              <a:t>Συγκεκριμένα, </a:t>
            </a:r>
          </a:p>
          <a:p>
            <a:pPr algn="just">
              <a:lnSpc>
                <a:spcPct val="150000"/>
              </a:lnSpc>
              <a:defRPr/>
            </a:pPr>
            <a:r>
              <a:rPr lang="el-GR" altLang="el-GR" sz="2200" b="1" dirty="0">
                <a:solidFill>
                  <a:srgbClr val="0070C0"/>
                </a:solidFill>
              </a:rPr>
              <a:t>η θεωρία της </a:t>
            </a:r>
            <a:r>
              <a:rPr lang="en-US" altLang="el-GR" sz="2200" b="1" dirty="0">
                <a:solidFill>
                  <a:srgbClr val="0070C0"/>
                </a:solidFill>
              </a:rPr>
              <a:t>Epstein</a:t>
            </a:r>
            <a:r>
              <a:rPr lang="el-GR" altLang="el-GR" sz="2200" b="1" dirty="0">
                <a:solidFill>
                  <a:srgbClr val="0070C0"/>
                </a:solidFill>
              </a:rPr>
              <a:t> </a:t>
            </a:r>
            <a:r>
              <a:rPr lang="el-GR" altLang="el-GR" sz="2200" b="1" dirty="0">
                <a:solidFill>
                  <a:schemeClr val="bg2"/>
                </a:solidFill>
              </a:rPr>
              <a:t>προβλέπει, </a:t>
            </a:r>
            <a:r>
              <a:rPr lang="el-GR" altLang="el-GR" sz="2200" b="1" u="sng" dirty="0">
                <a:solidFill>
                  <a:schemeClr val="bg2"/>
                </a:solidFill>
              </a:rPr>
              <a:t>ότι τα παιδιά </a:t>
            </a:r>
            <a:r>
              <a:rPr lang="el-GR" altLang="el-GR" sz="2200" b="1" dirty="0">
                <a:solidFill>
                  <a:schemeClr val="bg2"/>
                </a:solidFill>
              </a:rPr>
              <a:t>θα έχουν καλύτερη </a:t>
            </a:r>
            <a:r>
              <a:rPr lang="el-GR" altLang="el-GR" sz="2200" b="1" dirty="0">
                <a:solidFill>
                  <a:srgbClr val="0070C0"/>
                </a:solidFill>
              </a:rPr>
              <a:t>ακαδημαϊκή και κοινωνική προαγωγή</a:t>
            </a:r>
            <a:r>
              <a:rPr lang="el-GR" altLang="el-GR" sz="2200" b="1" dirty="0">
                <a:solidFill>
                  <a:schemeClr val="bg2"/>
                </a:solidFill>
              </a:rPr>
              <a:t>, μέσα από τη βίωση της συνεργασίας του οικογενειακού και του σχολικού περιβάλλοντος. </a:t>
            </a:r>
          </a:p>
        </p:txBody>
      </p:sp>
    </p:spTree>
  </p:cSld>
  <p:clrMapOvr>
    <a:masterClrMapping/>
  </p:clrMapOvr>
  <p:transition spd="med">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a:extLst>
              <a:ext uri="{FF2B5EF4-FFF2-40B4-BE49-F238E27FC236}">
                <a16:creationId xmlns:a16="http://schemas.microsoft.com/office/drawing/2014/main" id="{61E4E6CC-6472-495A-A9F7-8906B9C39B46}"/>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1B735C25-F0AA-4BD6-9F8E-87A1D5F841BF}"/>
              </a:ext>
            </a:extLst>
          </p:cNvPr>
          <p:cNvSpPr>
            <a:spLocks noGrp="1"/>
          </p:cNvSpPr>
          <p:nvPr>
            <p:ph type="dt" sz="quarter" idx="11"/>
          </p:nvPr>
        </p:nvSpPr>
        <p:spPr/>
        <p:txBody>
          <a:bodyPr/>
          <a:lstStyle/>
          <a:p>
            <a:pPr>
              <a:defRPr/>
            </a:pPr>
            <a:fld id="{CADCD17A-5E7F-46B4-AE49-C0CB2E94F418}"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DD08E74A-D622-486C-8A7A-F9E5CE6C022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E294B78-C5DB-4BBA-9E92-EFBD0F4E549B}" type="slidenum">
              <a:rPr lang="el-GR" altLang="el-GR">
                <a:solidFill>
                  <a:srgbClr val="282E2E"/>
                </a:solidFill>
                <a:latin typeface="Calibri" panose="020F0502020204030204" pitchFamily="34" charset="0"/>
              </a:rPr>
              <a:pPr eaLnBrk="1" hangingPunct="1"/>
              <a:t>37</a:t>
            </a:fld>
            <a:endParaRPr lang="el-GR" altLang="el-GR">
              <a:solidFill>
                <a:srgbClr val="282E2E"/>
              </a:solidFill>
              <a:latin typeface="Calibri" panose="020F0502020204030204" pitchFamily="34" charset="0"/>
            </a:endParaRPr>
          </a:p>
        </p:txBody>
      </p:sp>
      <p:sp>
        <p:nvSpPr>
          <p:cNvPr id="7" name="6 - Στρογγυλεμένο ορθογώνιο">
            <a:extLst>
              <a:ext uri="{FF2B5EF4-FFF2-40B4-BE49-F238E27FC236}">
                <a16:creationId xmlns:a16="http://schemas.microsoft.com/office/drawing/2014/main" id="{38F8F4EB-88A2-441B-8489-C2AE1A1207BD}"/>
              </a:ext>
            </a:extLst>
          </p:cNvPr>
          <p:cNvSpPr/>
          <p:nvPr/>
        </p:nvSpPr>
        <p:spPr>
          <a:xfrm>
            <a:off x="841375" y="766763"/>
            <a:ext cx="10352088" cy="5368925"/>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lnSpc>
                <a:spcPct val="200000"/>
              </a:lnSpc>
              <a:buFontTx/>
              <a:buBlip>
                <a:blip r:embed="rId2"/>
              </a:buBlip>
              <a:defRPr/>
            </a:pPr>
            <a:r>
              <a:rPr lang="el-GR" altLang="el-GR" sz="2200" b="1" u="sng" dirty="0">
                <a:solidFill>
                  <a:srgbClr val="0070C0"/>
                </a:solidFill>
              </a:rPr>
              <a:t>Οι γονείς,</a:t>
            </a:r>
          </a:p>
          <a:p>
            <a:pPr algn="just">
              <a:lnSpc>
                <a:spcPct val="200000"/>
              </a:lnSpc>
              <a:defRPr/>
            </a:pPr>
            <a:r>
              <a:rPr lang="el-GR" altLang="el-GR" sz="2200" b="1" dirty="0">
                <a:solidFill>
                  <a:srgbClr val="0070C0"/>
                </a:solidFill>
              </a:rPr>
              <a:t> </a:t>
            </a:r>
            <a:r>
              <a:rPr lang="el-GR" altLang="el-GR" sz="2200" b="1" dirty="0">
                <a:solidFill>
                  <a:schemeClr val="bg2"/>
                </a:solidFill>
              </a:rPr>
              <a:t>προβλέπεται να ωφεληθούν μέσα από τις διαδικασίες συνεργασίας με τον εκπαιδευτικό, κερδίζοντας μια σαφέστερη κατανόηση του μαθησιακού περιβάλλοντος του παιδιού τους και ενισχύοντας την εκπαιδευτική τους εμπειρία. </a:t>
            </a:r>
          </a:p>
          <a:p>
            <a:pPr algn="just">
              <a:lnSpc>
                <a:spcPct val="200000"/>
              </a:lnSpc>
              <a:buFontTx/>
              <a:buBlip>
                <a:blip r:embed="rId2"/>
              </a:buBlip>
              <a:defRPr/>
            </a:pPr>
            <a:r>
              <a:rPr lang="el-GR" altLang="el-GR" sz="2200" b="1" u="sng" dirty="0">
                <a:solidFill>
                  <a:srgbClr val="0070C0"/>
                </a:solidFill>
              </a:rPr>
              <a:t>Οι  εκπαιδευτικοί, </a:t>
            </a:r>
          </a:p>
          <a:p>
            <a:pPr algn="just">
              <a:lnSpc>
                <a:spcPct val="200000"/>
              </a:lnSpc>
              <a:defRPr/>
            </a:pPr>
            <a:r>
              <a:rPr lang="el-GR" altLang="el-GR" sz="2200" b="1" dirty="0">
                <a:solidFill>
                  <a:schemeClr val="bg2"/>
                </a:solidFill>
              </a:rPr>
              <a:t>προβλέπεται να κερδίσουν μια καλύτερη κατανόηση της δυναμικής των οικογενειακών περιβαλλόντων, των πολιτισμών και των αναγκών τους.</a:t>
            </a:r>
            <a:endParaRPr lang="el-GR" sz="2200" dirty="0">
              <a:solidFill>
                <a:schemeClr val="bg2"/>
              </a:solidFill>
            </a:endParaRPr>
          </a:p>
        </p:txBody>
      </p:sp>
    </p:spTree>
  </p:cSld>
  <p:clrMapOvr>
    <a:masterClrMapping/>
  </p:clrMapOvr>
  <p:transition spd="med">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3BD0F90F-EC41-42CC-BD9D-57ABD91C307E}"/>
              </a:ext>
            </a:extLst>
          </p:cNvPr>
          <p:cNvSpPr>
            <a:spLocks noGrp="1"/>
          </p:cNvSpPr>
          <p:nvPr>
            <p:ph idx="1"/>
          </p:nvPr>
        </p:nvSpPr>
        <p:spPr>
          <a:xfrm>
            <a:off x="1341438" y="265113"/>
            <a:ext cx="10161587" cy="5943600"/>
          </a:xfrm>
          <a:solidFill>
            <a:schemeClr val="tx2">
              <a:lumMod val="90000"/>
            </a:schemeClr>
          </a:solidFill>
        </p:spPr>
        <p:txBody>
          <a:bodyPr/>
          <a:lstStyle/>
          <a:p>
            <a:pPr>
              <a:lnSpc>
                <a:spcPct val="150000"/>
              </a:lnSpc>
              <a:buFont typeface="Arial" charset="0"/>
              <a:buChar char="•"/>
              <a:defRPr/>
            </a:pPr>
            <a:r>
              <a:rPr lang="el-GR" altLang="el-GR" sz="2400" b="1" dirty="0">
                <a:solidFill>
                  <a:schemeClr val="bg2"/>
                </a:solidFill>
              </a:rPr>
              <a:t>Έχοντας αυτή τη γνώση οι εκπαιδευτικοί, προβλέπεται να επιδιώξουν τη συνεργασία με τους γονείς, </a:t>
            </a:r>
          </a:p>
          <a:p>
            <a:pPr>
              <a:lnSpc>
                <a:spcPct val="150000"/>
              </a:lnSpc>
              <a:buFont typeface="Arial" charset="0"/>
              <a:buChar char="•"/>
              <a:defRPr/>
            </a:pPr>
            <a:r>
              <a:rPr lang="el-GR" altLang="el-GR" sz="2400" b="1" dirty="0">
                <a:solidFill>
                  <a:srgbClr val="0070C0"/>
                </a:solidFill>
              </a:rPr>
              <a:t>μέσα από νέους,</a:t>
            </a:r>
          </a:p>
          <a:p>
            <a:pPr>
              <a:lnSpc>
                <a:spcPct val="150000"/>
              </a:lnSpc>
              <a:buFont typeface="Arial" charset="0"/>
              <a:buChar char="•"/>
              <a:defRPr/>
            </a:pPr>
            <a:r>
              <a:rPr lang="el-GR" altLang="el-GR" sz="2400" b="1" dirty="0">
                <a:solidFill>
                  <a:srgbClr val="0070C0"/>
                </a:solidFill>
              </a:rPr>
              <a:t> πιο ευέλικτους τρόπους,</a:t>
            </a:r>
          </a:p>
          <a:p>
            <a:pPr>
              <a:lnSpc>
                <a:spcPct val="150000"/>
              </a:lnSpc>
              <a:buFont typeface="Arial" charset="0"/>
              <a:buChar char="•"/>
              <a:defRPr/>
            </a:pPr>
            <a:r>
              <a:rPr lang="el-GR" altLang="el-GR" sz="2400" b="1" dirty="0">
                <a:solidFill>
                  <a:srgbClr val="0070C0"/>
                </a:solidFill>
              </a:rPr>
              <a:t> δημιουργώντας ευκαιρίες για αυθεντικές και δυνατές επικοινωνιακές σχέσεις,</a:t>
            </a:r>
          </a:p>
          <a:p>
            <a:pPr algn="just">
              <a:lnSpc>
                <a:spcPct val="150000"/>
              </a:lnSpc>
              <a:buFont typeface="Arial" charset="0"/>
              <a:buChar char="•"/>
              <a:defRPr/>
            </a:pPr>
            <a:r>
              <a:rPr lang="el-GR" altLang="el-GR" sz="2400" b="1" dirty="0">
                <a:solidFill>
                  <a:schemeClr val="bg2"/>
                </a:solidFill>
              </a:rPr>
              <a:t> </a:t>
            </a:r>
            <a:r>
              <a:rPr lang="el-GR" altLang="el-GR" sz="2400" b="1" i="1" dirty="0">
                <a:solidFill>
                  <a:srgbClr val="002060"/>
                </a:solidFill>
              </a:rPr>
              <a:t>που θα έχουν ως αποτέλεσμα την ενίσχυση της εκπαιδευτικής εμπειρίας των παιδιών και τη σφυρηλάτηση μιας ισχυρής σχέσης μεταξύ οικογένειας, σχολείου και κοινότητας. </a:t>
            </a:r>
          </a:p>
          <a:p>
            <a:pPr>
              <a:buFont typeface="Arial" charset="0"/>
              <a:buChar char="•"/>
              <a:defRPr/>
            </a:pPr>
            <a:endParaRPr lang="el-GR" dirty="0"/>
          </a:p>
        </p:txBody>
      </p:sp>
      <p:sp>
        <p:nvSpPr>
          <p:cNvPr id="4" name="3 - Θέση υποσέλιδου">
            <a:extLst>
              <a:ext uri="{FF2B5EF4-FFF2-40B4-BE49-F238E27FC236}">
                <a16:creationId xmlns:a16="http://schemas.microsoft.com/office/drawing/2014/main" id="{DE5D114B-1E8A-4810-A4CB-1E12DEE79F1E}"/>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3049A996-89C2-45A6-AE4D-1571189FE123}"/>
              </a:ext>
            </a:extLst>
          </p:cNvPr>
          <p:cNvSpPr>
            <a:spLocks noGrp="1"/>
          </p:cNvSpPr>
          <p:nvPr>
            <p:ph type="dt" sz="quarter" idx="11"/>
          </p:nvPr>
        </p:nvSpPr>
        <p:spPr/>
        <p:txBody>
          <a:bodyPr/>
          <a:lstStyle/>
          <a:p>
            <a:pPr>
              <a:defRPr/>
            </a:pPr>
            <a:fld id="{072775F8-F366-438A-99E6-7E6CB8EBCC89}"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DA6F1A00-14EF-4939-B63F-10C5EF4A6461}"/>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35BC071-4A43-491B-9FDE-A602972BF293}" type="slidenum">
              <a:rPr lang="el-GR" altLang="el-GR">
                <a:solidFill>
                  <a:srgbClr val="282E2E"/>
                </a:solidFill>
                <a:latin typeface="Calibri" panose="020F0502020204030204" pitchFamily="34" charset="0"/>
              </a:rPr>
              <a:pPr eaLnBrk="1" hangingPunct="1"/>
              <a:t>38</a:t>
            </a:fld>
            <a:endParaRPr lang="el-GR" altLang="el-GR">
              <a:solidFill>
                <a:srgbClr val="282E2E"/>
              </a:solidFill>
              <a:latin typeface="Calibri" panose="020F0502020204030204" pitchFamily="34" charset="0"/>
            </a:endParaRPr>
          </a:p>
        </p:txBody>
      </p:sp>
      <p:pic>
        <p:nvPicPr>
          <p:cNvPr id="43014" name="Picture 4" descr="Αποτέλεσμα εικόνας για οι γονεις στο νηπιαγωγειο">
            <a:extLst>
              <a:ext uri="{FF2B5EF4-FFF2-40B4-BE49-F238E27FC236}">
                <a16:creationId xmlns:a16="http://schemas.microsoft.com/office/drawing/2014/main" id="{F5266204-8999-4701-8BE1-31A66F751E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9420" r="3596"/>
          <a:stretch>
            <a:fillRect/>
          </a:stretch>
        </p:blipFill>
        <p:spPr bwMode="auto">
          <a:xfrm>
            <a:off x="7381875" y="987425"/>
            <a:ext cx="3309938" cy="207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D91B2D67-E968-4307-AACE-F0444BF7092A}"/>
              </a:ext>
            </a:extLst>
          </p:cNvPr>
          <p:cNvSpPr>
            <a:spLocks noGrp="1"/>
          </p:cNvSpPr>
          <p:nvPr>
            <p:ph idx="1"/>
          </p:nvPr>
        </p:nvSpPr>
        <p:spPr>
          <a:xfrm>
            <a:off x="368300" y="398463"/>
            <a:ext cx="11445875" cy="5988050"/>
          </a:xfrm>
          <a:solidFill>
            <a:schemeClr val="tx2">
              <a:lumMod val="90000"/>
            </a:schemeClr>
          </a:solidFill>
          <a:ln w="76200">
            <a:solidFill>
              <a:srgbClr val="CC99FF"/>
            </a:solidFill>
          </a:ln>
        </p:spPr>
        <p:txBody>
          <a:bodyPr/>
          <a:lstStyle/>
          <a:p>
            <a:pPr algn="just" eaLnBrk="1" hangingPunct="1">
              <a:lnSpc>
                <a:spcPct val="150000"/>
              </a:lnSpc>
              <a:buFont typeface="Arial" charset="0"/>
              <a:buBlip>
                <a:blip r:embed="rId2"/>
              </a:buBlip>
              <a:defRPr/>
            </a:pPr>
            <a:r>
              <a:rPr lang="el-GR" altLang="el-GR" sz="2400" b="1" dirty="0">
                <a:solidFill>
                  <a:srgbClr val="7030A0"/>
                </a:solidFill>
              </a:rPr>
              <a:t>Στο μοντέλο της </a:t>
            </a:r>
            <a:r>
              <a:rPr lang="en-US" altLang="el-GR" sz="2400" b="1" dirty="0">
                <a:solidFill>
                  <a:srgbClr val="7030A0"/>
                </a:solidFill>
              </a:rPr>
              <a:t>Epstein</a:t>
            </a:r>
            <a:r>
              <a:rPr lang="el-GR" altLang="el-GR" sz="2400" b="1" dirty="0">
                <a:solidFill>
                  <a:srgbClr val="7030A0"/>
                </a:solidFill>
              </a:rPr>
              <a:t>, το παιδί τοποθετείται στο κέντρο των σφαιρών επιρροής</a:t>
            </a:r>
            <a:r>
              <a:rPr lang="el-GR" altLang="el-GR" sz="2400" b="1" dirty="0">
                <a:solidFill>
                  <a:srgbClr val="002060"/>
                </a:solidFill>
              </a:rPr>
              <a:t> και αυτό σημαίνει, ότι είναι στην πράξη ο βασικός πρωταγωνιστής στη διαδικασία της μάθησης και ο κύριος συντελεστής, στην όποια επιτυχία ή αποτυχία έχει στο σχολείο ή στο κοινωνικό του περιβάλλον. </a:t>
            </a:r>
          </a:p>
          <a:p>
            <a:pPr algn="just" eaLnBrk="1" hangingPunct="1">
              <a:lnSpc>
                <a:spcPct val="150000"/>
              </a:lnSpc>
              <a:buFont typeface="Arial" charset="0"/>
              <a:buChar char="•"/>
              <a:defRPr/>
            </a:pPr>
            <a:r>
              <a:rPr lang="el-GR" altLang="el-GR" sz="2400" b="1" u="sng" dirty="0">
                <a:solidFill>
                  <a:srgbClr val="7030A0"/>
                </a:solidFill>
              </a:rPr>
              <a:t>Για το παιδί, </a:t>
            </a:r>
          </a:p>
          <a:p>
            <a:pPr algn="just" eaLnBrk="1" hangingPunct="1">
              <a:lnSpc>
                <a:spcPct val="150000"/>
              </a:lnSpc>
              <a:buFont typeface="Arial" charset="0"/>
              <a:buBlip>
                <a:blip r:embed="rId3"/>
              </a:buBlip>
              <a:defRPr/>
            </a:pPr>
            <a:r>
              <a:rPr lang="el-GR" altLang="el-GR" sz="2400" b="1" dirty="0">
                <a:solidFill>
                  <a:srgbClr val="002060"/>
                </a:solidFill>
              </a:rPr>
              <a:t>οι πρακτικές του σχολείου και της οικογένειας, </a:t>
            </a:r>
          </a:p>
          <a:p>
            <a:pPr algn="just" eaLnBrk="1" hangingPunct="1">
              <a:lnSpc>
                <a:spcPct val="150000"/>
              </a:lnSpc>
              <a:buFont typeface="Arial" charset="0"/>
              <a:buBlip>
                <a:blip r:embed="rId3"/>
              </a:buBlip>
              <a:defRPr/>
            </a:pPr>
            <a:r>
              <a:rPr lang="el-GR" altLang="el-GR" sz="2400" b="1" dirty="0">
                <a:solidFill>
                  <a:srgbClr val="002060"/>
                </a:solidFill>
              </a:rPr>
              <a:t>οι αλληλεπιδράσεις γονέων και εκπαιδευτικών</a:t>
            </a:r>
          </a:p>
          <a:p>
            <a:pPr algn="just" eaLnBrk="1" hangingPunct="1">
              <a:lnSpc>
                <a:spcPct val="150000"/>
              </a:lnSpc>
              <a:buFont typeface="Arial" charset="0"/>
              <a:buBlip>
                <a:blip r:embed="rId3"/>
              </a:buBlip>
              <a:defRPr/>
            </a:pPr>
            <a:r>
              <a:rPr lang="el-GR" altLang="el-GR" sz="2400" b="1" dirty="0">
                <a:solidFill>
                  <a:srgbClr val="002060"/>
                </a:solidFill>
              </a:rPr>
              <a:t>και η αμοιβαία κατανόηση, αλλά και η αντίδραση του παιδιού σε αυτές τις σχέσεις, επηρεάζουν την </a:t>
            </a:r>
            <a:r>
              <a:rPr lang="el-GR" altLang="el-GR" sz="2400" b="1" u="sng" dirty="0">
                <a:solidFill>
                  <a:srgbClr val="002060"/>
                </a:solidFill>
              </a:rPr>
              <a:t>ακαδημαϊκή του μάθηση και την κοινωνική του ανάπτυξη.</a:t>
            </a:r>
            <a:endParaRPr lang="el-GR" sz="2400" u="sng" dirty="0">
              <a:solidFill>
                <a:srgbClr val="002060"/>
              </a:solidFill>
            </a:endParaRPr>
          </a:p>
        </p:txBody>
      </p:sp>
      <p:sp>
        <p:nvSpPr>
          <p:cNvPr id="4" name="3 - Θέση υποσέλιδου">
            <a:extLst>
              <a:ext uri="{FF2B5EF4-FFF2-40B4-BE49-F238E27FC236}">
                <a16:creationId xmlns:a16="http://schemas.microsoft.com/office/drawing/2014/main" id="{442C6B31-B4C1-4FD7-841C-F982E33799D9}"/>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A8C1AC5A-F8C4-4580-93D6-1715DE10A13C}"/>
              </a:ext>
            </a:extLst>
          </p:cNvPr>
          <p:cNvSpPr>
            <a:spLocks noGrp="1"/>
          </p:cNvSpPr>
          <p:nvPr>
            <p:ph type="dt" sz="quarter" idx="11"/>
          </p:nvPr>
        </p:nvSpPr>
        <p:spPr/>
        <p:txBody>
          <a:bodyPr/>
          <a:lstStyle/>
          <a:p>
            <a:pPr>
              <a:defRPr/>
            </a:pPr>
            <a:fld id="{072775F8-F366-438A-99E6-7E6CB8EBCC89}"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E4BD6B22-6483-4C26-A033-41966E6890FD}"/>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5CC0589-1069-42A2-9DFB-CAD15A7E8EDA}" type="slidenum">
              <a:rPr lang="el-GR" altLang="el-GR">
                <a:solidFill>
                  <a:srgbClr val="282E2E"/>
                </a:solidFill>
                <a:latin typeface="Calibri" panose="020F0502020204030204" pitchFamily="34" charset="0"/>
              </a:rPr>
              <a:pPr eaLnBrk="1" hangingPunct="1"/>
              <a:t>39</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 Τίτλος">
            <a:extLst>
              <a:ext uri="{FF2B5EF4-FFF2-40B4-BE49-F238E27FC236}">
                <a16:creationId xmlns:a16="http://schemas.microsoft.com/office/drawing/2014/main" id="{F6DCF9FF-1E29-4451-B9C8-464BB2824D8D}"/>
              </a:ext>
            </a:extLst>
          </p:cNvPr>
          <p:cNvSpPr>
            <a:spLocks noGrp="1"/>
          </p:cNvSpPr>
          <p:nvPr>
            <p:ph type="title"/>
          </p:nvPr>
        </p:nvSpPr>
        <p:spPr>
          <a:xfrm>
            <a:off x="1341438" y="250825"/>
            <a:ext cx="9509125" cy="471488"/>
          </a:xfrm>
          <a:solidFill>
            <a:schemeClr val="tx1"/>
          </a:solidFill>
        </p:spPr>
        <p:txBody>
          <a:bodyPr/>
          <a:lstStyle/>
          <a:p>
            <a:pPr algn="ctr"/>
            <a:r>
              <a:rPr lang="el-GR" altLang="el-GR">
                <a:solidFill>
                  <a:schemeClr val="bg2"/>
                </a:solidFill>
              </a:rPr>
              <a:t>Εισαγωγή</a:t>
            </a:r>
          </a:p>
        </p:txBody>
      </p:sp>
      <p:sp>
        <p:nvSpPr>
          <p:cNvPr id="6147" name="2 - Θέση περιεχομένου">
            <a:extLst>
              <a:ext uri="{FF2B5EF4-FFF2-40B4-BE49-F238E27FC236}">
                <a16:creationId xmlns:a16="http://schemas.microsoft.com/office/drawing/2014/main" id="{D5668E56-A731-4CBC-A5FD-649E0D185FFD}"/>
              </a:ext>
            </a:extLst>
          </p:cNvPr>
          <p:cNvSpPr>
            <a:spLocks noGrp="1"/>
          </p:cNvSpPr>
          <p:nvPr>
            <p:ph idx="1"/>
          </p:nvPr>
        </p:nvSpPr>
        <p:spPr>
          <a:xfrm>
            <a:off x="398463" y="855663"/>
            <a:ext cx="11179175" cy="5500687"/>
          </a:xfrm>
          <a:solidFill>
            <a:schemeClr val="accent1">
              <a:lumMod val="20000"/>
              <a:lumOff val="80000"/>
            </a:schemeClr>
          </a:solidFill>
          <a:ln w="38100">
            <a:solidFill>
              <a:srgbClr val="7030A0"/>
            </a:solidFill>
            <a:prstDash val="dash"/>
          </a:ln>
        </p:spPr>
        <p:txBody>
          <a:bodyPr/>
          <a:lstStyle/>
          <a:p>
            <a:pPr>
              <a:buFont typeface="Arial" charset="0"/>
              <a:buBlip>
                <a:blip r:embed="rId2"/>
              </a:buBlip>
              <a:defRPr/>
            </a:pPr>
            <a:r>
              <a:rPr lang="el-GR" sz="2400" dirty="0">
                <a:solidFill>
                  <a:schemeClr val="bg2"/>
                </a:solidFill>
              </a:rPr>
              <a:t>Το Σχολείο,</a:t>
            </a:r>
          </a:p>
          <a:p>
            <a:pPr>
              <a:buFont typeface="Arial" charset="0"/>
              <a:buBlip>
                <a:blip r:embed="rId2"/>
              </a:buBlip>
              <a:defRPr/>
            </a:pPr>
            <a:r>
              <a:rPr lang="el-GR" sz="2400" dirty="0">
                <a:solidFill>
                  <a:schemeClr val="bg2"/>
                </a:solidFill>
              </a:rPr>
              <a:t> η Οικογένεια </a:t>
            </a:r>
          </a:p>
          <a:p>
            <a:pPr>
              <a:buFont typeface="Arial" charset="0"/>
              <a:buBlip>
                <a:blip r:embed="rId2"/>
              </a:buBlip>
              <a:defRPr/>
            </a:pPr>
            <a:r>
              <a:rPr lang="el-GR" sz="2400" dirty="0">
                <a:solidFill>
                  <a:schemeClr val="bg2"/>
                </a:solidFill>
              </a:rPr>
              <a:t>και η Κοινότητα</a:t>
            </a:r>
          </a:p>
          <a:p>
            <a:pPr>
              <a:buFont typeface="Arial" charset="0"/>
              <a:buNone/>
              <a:defRPr/>
            </a:pPr>
            <a:r>
              <a:rPr lang="el-GR" sz="2400" u="sng" dirty="0">
                <a:solidFill>
                  <a:schemeClr val="bg2"/>
                </a:solidFill>
              </a:rPr>
              <a:t> αποτελούν τρία διακριτά αλλά ταυτόχρονα και αλληλεξαρτώμενα συστήματα.</a:t>
            </a:r>
          </a:p>
          <a:p>
            <a:pPr>
              <a:buFont typeface="Arial" charset="0"/>
              <a:buChar char="•"/>
              <a:defRPr/>
            </a:pPr>
            <a:r>
              <a:rPr lang="el-GR" sz="2400" b="1" dirty="0">
                <a:solidFill>
                  <a:schemeClr val="accent6">
                    <a:lumMod val="50000"/>
                  </a:schemeClr>
                </a:solidFill>
              </a:rPr>
              <a:t> Στη σύγχρονη κοινωνική πραγματικότητα η συμπεριφορά των παιδιών σχετίζεται με την αποτελεσματικότητα της συνεργασίας αυτών των τριών συστημάτων.</a:t>
            </a:r>
          </a:p>
          <a:p>
            <a:pPr>
              <a:buFont typeface="Arial" charset="0"/>
              <a:buNone/>
              <a:defRPr/>
            </a:pPr>
            <a:r>
              <a:rPr lang="el-GR" sz="2400" b="1" dirty="0">
                <a:solidFill>
                  <a:srgbClr val="7030A0"/>
                </a:solidFill>
              </a:rPr>
              <a:t>Η συνεργασία σχολείου, οικογένειας και κοινότητας αποσκοπεί</a:t>
            </a:r>
            <a:r>
              <a:rPr lang="en-US" sz="2400" b="1" dirty="0">
                <a:solidFill>
                  <a:srgbClr val="7030A0"/>
                </a:solidFill>
              </a:rPr>
              <a:t>:</a:t>
            </a:r>
          </a:p>
          <a:p>
            <a:pPr>
              <a:buFont typeface="Wingdings" pitchFamily="2" charset="2"/>
              <a:buChar char="ü"/>
              <a:defRPr/>
            </a:pPr>
            <a:r>
              <a:rPr lang="el-GR" sz="2400" dirty="0">
                <a:solidFill>
                  <a:schemeClr val="bg2"/>
                </a:solidFill>
              </a:rPr>
              <a:t> στην υγιή γνωστική, συναισθηματική και κοινωνική ανάπτυξη των παιδιών,</a:t>
            </a:r>
            <a:endParaRPr lang="en-US" sz="2400" dirty="0">
              <a:solidFill>
                <a:schemeClr val="bg2"/>
              </a:solidFill>
            </a:endParaRPr>
          </a:p>
          <a:p>
            <a:pPr>
              <a:buFont typeface="Wingdings" pitchFamily="2" charset="2"/>
              <a:buChar char="ü"/>
              <a:defRPr/>
            </a:pPr>
            <a:r>
              <a:rPr lang="el-GR" sz="2400" dirty="0">
                <a:solidFill>
                  <a:schemeClr val="bg2"/>
                </a:solidFill>
              </a:rPr>
              <a:t> στην εκπαιδευτική και κοινωνική τους επιτυχία,</a:t>
            </a:r>
            <a:endParaRPr lang="en-US" sz="2400" dirty="0">
              <a:solidFill>
                <a:schemeClr val="bg2"/>
              </a:solidFill>
            </a:endParaRPr>
          </a:p>
          <a:p>
            <a:pPr>
              <a:buFont typeface="Wingdings" pitchFamily="2" charset="2"/>
              <a:buChar char="ü"/>
              <a:defRPr/>
            </a:pPr>
            <a:r>
              <a:rPr lang="el-GR" sz="2400" dirty="0">
                <a:solidFill>
                  <a:schemeClr val="bg2"/>
                </a:solidFill>
              </a:rPr>
              <a:t> καθώς και στη μεγιστοποίηση της απόδοσης των τριών συστημάτων</a:t>
            </a:r>
            <a:r>
              <a:rPr lang="en-US" sz="2400" dirty="0">
                <a:solidFill>
                  <a:schemeClr val="bg2"/>
                </a:solidFill>
              </a:rPr>
              <a:t> (</a:t>
            </a:r>
            <a:r>
              <a:rPr lang="el-GR" sz="2400" dirty="0">
                <a:solidFill>
                  <a:schemeClr val="bg2"/>
                </a:solidFill>
              </a:rPr>
              <a:t>Σακελλαρίου, 2008)</a:t>
            </a:r>
          </a:p>
          <a:p>
            <a:pPr>
              <a:buFont typeface="Wingdings" pitchFamily="2" charset="2"/>
              <a:buChar char="ü"/>
              <a:defRPr/>
            </a:pPr>
            <a:endParaRPr lang="el-GR" sz="2400" dirty="0">
              <a:solidFill>
                <a:schemeClr val="bg2"/>
              </a:solidFill>
            </a:endParaRPr>
          </a:p>
        </p:txBody>
      </p:sp>
      <p:sp>
        <p:nvSpPr>
          <p:cNvPr id="4" name="3 - Θέση ημερομηνίας">
            <a:extLst>
              <a:ext uri="{FF2B5EF4-FFF2-40B4-BE49-F238E27FC236}">
                <a16:creationId xmlns:a16="http://schemas.microsoft.com/office/drawing/2014/main" id="{4A4BEE96-83EA-4D20-AE98-FA2C9BD0C895}"/>
              </a:ext>
            </a:extLst>
          </p:cNvPr>
          <p:cNvSpPr>
            <a:spLocks noGrp="1"/>
          </p:cNvSpPr>
          <p:nvPr>
            <p:ph type="dt" sz="quarter" idx="11"/>
          </p:nvPr>
        </p:nvSpPr>
        <p:spPr/>
        <p:txBody>
          <a:bodyPr/>
          <a:lstStyle/>
          <a:p>
            <a:pPr>
              <a:defRPr/>
            </a:pPr>
            <a:fld id="{663B1976-4F3E-4C81-BF19-1B941ED01388}" type="datetime1">
              <a:rPr lang="el-GR"/>
              <a:pPr>
                <a:defRPr/>
              </a:pPr>
              <a:t>22/12/2019</a:t>
            </a:fld>
            <a:endParaRPr lang="el-GR" dirty="0"/>
          </a:p>
        </p:txBody>
      </p:sp>
      <p:sp>
        <p:nvSpPr>
          <p:cNvPr id="5" name="4 - Θέση αριθμού διαφάνειας">
            <a:extLst>
              <a:ext uri="{FF2B5EF4-FFF2-40B4-BE49-F238E27FC236}">
                <a16:creationId xmlns:a16="http://schemas.microsoft.com/office/drawing/2014/main" id="{4089ADFD-D5B3-4F72-A7A5-D65EBE31495F}"/>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825652F-96FF-4A27-983D-DDCC9C91AFB2}" type="slidenum">
              <a:rPr lang="el-GR" altLang="el-GR">
                <a:solidFill>
                  <a:srgbClr val="282E2E"/>
                </a:solidFill>
                <a:latin typeface="Calibri" panose="020F0502020204030204" pitchFamily="34" charset="0"/>
              </a:rPr>
              <a:pPr eaLnBrk="1" hangingPunct="1"/>
              <a:t>4</a:t>
            </a:fld>
            <a:endParaRPr lang="el-GR" altLang="el-GR">
              <a:solidFill>
                <a:srgbClr val="282E2E"/>
              </a:solidFill>
              <a:latin typeface="Calibri" panose="020F0502020204030204" pitchFamily="34" charset="0"/>
            </a:endParaRPr>
          </a:p>
        </p:txBody>
      </p:sp>
      <p:sp>
        <p:nvSpPr>
          <p:cNvPr id="6" name="5 - Θέση υποσέλιδου">
            <a:extLst>
              <a:ext uri="{FF2B5EF4-FFF2-40B4-BE49-F238E27FC236}">
                <a16:creationId xmlns:a16="http://schemas.microsoft.com/office/drawing/2014/main" id="{5F823C56-6B4E-4A28-8B7F-86C282A9FC90}"/>
              </a:ext>
            </a:extLst>
          </p:cNvPr>
          <p:cNvSpPr>
            <a:spLocks noGrp="1"/>
          </p:cNvSpPr>
          <p:nvPr>
            <p:ph type="ftr" sz="quarter" idx="10"/>
          </p:nvPr>
        </p:nvSpPr>
        <p:spPr/>
        <p:txBody>
          <a:bodyPr/>
          <a:lstStyle/>
          <a:p>
            <a:pPr>
              <a:defRPr/>
            </a:pPr>
            <a:r>
              <a:rPr lang="el-GR" dirty="0"/>
              <a:t>Παναγιωτα Στρατη</a:t>
            </a:r>
          </a:p>
        </p:txBody>
      </p:sp>
    </p:spTree>
  </p:cSld>
  <p:clrMapOvr>
    <a:masterClrMapping/>
  </p:clrMapOvr>
  <p:transition spd="med">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υποσέλιδου">
            <a:extLst>
              <a:ext uri="{FF2B5EF4-FFF2-40B4-BE49-F238E27FC236}">
                <a16:creationId xmlns:a16="http://schemas.microsoft.com/office/drawing/2014/main" id="{FAAA1776-3FE0-4D5E-A311-4ADE21008E81}"/>
              </a:ext>
            </a:extLst>
          </p:cNvPr>
          <p:cNvSpPr>
            <a:spLocks noGrp="1"/>
          </p:cNvSpPr>
          <p:nvPr>
            <p:ph type="ftr" sz="quarter" idx="10"/>
          </p:nvPr>
        </p:nvSpPr>
        <p:spPr/>
        <p:txBody>
          <a:bodyPr/>
          <a:lstStyle/>
          <a:p>
            <a:pPr>
              <a:defRPr/>
            </a:pPr>
            <a:r>
              <a:rPr lang="el-GR"/>
              <a:t>Παναγιωτα Στρατη</a:t>
            </a:r>
          </a:p>
        </p:txBody>
      </p:sp>
      <p:sp>
        <p:nvSpPr>
          <p:cNvPr id="3" name="2 - Θέση ημερομηνίας">
            <a:extLst>
              <a:ext uri="{FF2B5EF4-FFF2-40B4-BE49-F238E27FC236}">
                <a16:creationId xmlns:a16="http://schemas.microsoft.com/office/drawing/2014/main" id="{633A941D-9C4D-46B5-8E0D-2DD306524FD2}"/>
              </a:ext>
            </a:extLst>
          </p:cNvPr>
          <p:cNvSpPr>
            <a:spLocks noGrp="1"/>
          </p:cNvSpPr>
          <p:nvPr>
            <p:ph type="dt" sz="quarter" idx="11"/>
          </p:nvPr>
        </p:nvSpPr>
        <p:spPr/>
        <p:txBody>
          <a:bodyPr/>
          <a:lstStyle/>
          <a:p>
            <a:pPr>
              <a:defRPr/>
            </a:pPr>
            <a:fld id="{108A5128-9D9C-4594-BC31-6E5A8E0BF2BF}" type="datetime1">
              <a:rPr lang="el-GR" smtClean="0"/>
              <a:pPr>
                <a:defRPr/>
              </a:pPr>
              <a:t>22/12/2019</a:t>
            </a:fld>
            <a:endParaRPr lang="el-GR" dirty="0"/>
          </a:p>
        </p:txBody>
      </p:sp>
      <p:sp>
        <p:nvSpPr>
          <p:cNvPr id="4" name="3 - Θέση αριθμού διαφάνειας">
            <a:extLst>
              <a:ext uri="{FF2B5EF4-FFF2-40B4-BE49-F238E27FC236}">
                <a16:creationId xmlns:a16="http://schemas.microsoft.com/office/drawing/2014/main" id="{E2C341AC-5B7D-4B0F-9A2D-5B999839EF0E}"/>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E9B4278-57BD-419E-805F-E3BE03EF676D}" type="slidenum">
              <a:rPr lang="el-GR" altLang="el-GR">
                <a:solidFill>
                  <a:srgbClr val="282E2E"/>
                </a:solidFill>
                <a:latin typeface="Calibri" panose="020F0502020204030204" pitchFamily="34" charset="0"/>
              </a:rPr>
              <a:pPr eaLnBrk="1" hangingPunct="1"/>
              <a:t>40</a:t>
            </a:fld>
            <a:endParaRPr lang="el-GR" altLang="el-GR">
              <a:solidFill>
                <a:srgbClr val="282E2E"/>
              </a:solidFill>
              <a:latin typeface="Calibri" panose="020F0502020204030204" pitchFamily="34" charset="0"/>
            </a:endParaRPr>
          </a:p>
        </p:txBody>
      </p:sp>
      <p:sp>
        <p:nvSpPr>
          <p:cNvPr id="45061" name="4 - Ορθογώνιο">
            <a:extLst>
              <a:ext uri="{FF2B5EF4-FFF2-40B4-BE49-F238E27FC236}">
                <a16:creationId xmlns:a16="http://schemas.microsoft.com/office/drawing/2014/main" id="{32FFA1B2-C5FD-4680-AAC5-541ED70E00B6}"/>
              </a:ext>
            </a:extLst>
          </p:cNvPr>
          <p:cNvSpPr>
            <a:spLocks noChangeArrowheads="1"/>
          </p:cNvSpPr>
          <p:nvPr/>
        </p:nvSpPr>
        <p:spPr bwMode="auto">
          <a:xfrm>
            <a:off x="295275" y="457200"/>
            <a:ext cx="11695113" cy="590073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l-GR" altLang="el-GR" sz="2200" b="1">
                <a:solidFill>
                  <a:schemeClr val="bg2"/>
                </a:solidFill>
                <a:latin typeface="Calibri" panose="020F0502020204030204" pitchFamily="34" charset="0"/>
              </a:rPr>
              <a:t>Η μέγιστη επικάλυψη των σφαιρών επιρροής επιτυγχάνεται, όταν το σχολείο και η οικογένεια λειτουργούν </a:t>
            </a:r>
            <a:r>
              <a:rPr lang="el-GR" altLang="el-GR" sz="2200" b="1" u="sng">
                <a:solidFill>
                  <a:srgbClr val="7030A0"/>
                </a:solidFill>
                <a:latin typeface="Calibri" panose="020F0502020204030204" pitchFamily="34" charset="0"/>
              </a:rPr>
              <a:t>ως πραγματικοί συνεργάτες</a:t>
            </a:r>
            <a:r>
              <a:rPr lang="el-GR" altLang="el-GR" sz="2200" b="1">
                <a:solidFill>
                  <a:schemeClr val="bg2"/>
                </a:solidFill>
                <a:latin typeface="Calibri" panose="020F0502020204030204" pitchFamily="34" charset="0"/>
              </a:rPr>
              <a:t>, μέσα από την επικοινωνία γονέων και παιδαγωγών, σε προγράμματα πολλών, σημαντικών τύπων γονεϊκής εμπλοκής. </a:t>
            </a:r>
          </a:p>
          <a:p>
            <a:pPr eaLnBrk="1" hangingPunct="1">
              <a:lnSpc>
                <a:spcPct val="80000"/>
              </a:lnSpc>
            </a:pPr>
            <a:endParaRPr lang="el-GR" altLang="el-GR" b="1">
              <a:solidFill>
                <a:schemeClr val="tx2"/>
              </a:solidFill>
              <a:latin typeface="Calibri" panose="020F0502020204030204" pitchFamily="34" charset="0"/>
            </a:endParaRPr>
          </a:p>
          <a:p>
            <a:pPr eaLnBrk="1" hangingPunct="1">
              <a:lnSpc>
                <a:spcPct val="80000"/>
              </a:lnSpc>
            </a:pPr>
            <a:endParaRPr lang="el-GR" altLang="el-GR" b="1">
              <a:solidFill>
                <a:schemeClr val="tx2"/>
              </a:solidFill>
              <a:latin typeface="Calibri" panose="020F0502020204030204" pitchFamily="34" charset="0"/>
            </a:endParaRPr>
          </a:p>
          <a:p>
            <a:pPr eaLnBrk="1" hangingPunct="1">
              <a:lnSpc>
                <a:spcPct val="80000"/>
              </a:lnSpc>
            </a:pPr>
            <a:endParaRPr lang="el-GR" altLang="el-GR" b="1">
              <a:solidFill>
                <a:schemeClr val="tx2"/>
              </a:solidFill>
              <a:latin typeface="Calibri" panose="020F0502020204030204" pitchFamily="34" charset="0"/>
            </a:endParaRPr>
          </a:p>
          <a:p>
            <a:pPr eaLnBrk="1" hangingPunct="1">
              <a:lnSpc>
                <a:spcPct val="80000"/>
              </a:lnSpc>
            </a:pPr>
            <a:endParaRPr lang="el-GR" altLang="el-GR" b="1">
              <a:solidFill>
                <a:schemeClr val="tx2"/>
              </a:solidFill>
              <a:latin typeface="Calibri" panose="020F0502020204030204" pitchFamily="34" charset="0"/>
            </a:endParaRPr>
          </a:p>
          <a:p>
            <a:pPr eaLnBrk="1" hangingPunct="1">
              <a:lnSpc>
                <a:spcPct val="150000"/>
              </a:lnSpc>
            </a:pPr>
            <a:endParaRPr lang="el-GR" altLang="el-GR" b="1">
              <a:solidFill>
                <a:srgbClr val="7030A0"/>
              </a:solidFill>
              <a:latin typeface="Calibri" panose="020F0502020204030204" pitchFamily="34" charset="0"/>
            </a:endParaRPr>
          </a:p>
          <a:p>
            <a:pPr eaLnBrk="1" hangingPunct="1"/>
            <a:r>
              <a:rPr lang="el-GR" altLang="el-GR" sz="2200" b="1">
                <a:solidFill>
                  <a:srgbClr val="7030A0"/>
                </a:solidFill>
                <a:latin typeface="Calibri" panose="020F0502020204030204" pitchFamily="34" charset="0"/>
              </a:rPr>
              <a:t>Η έρευνα έχει καταδείξει, ότι, η μεγαλύτερη επικάλυψη σφαιρών οικογένειας και σχολείου, για τα περισσότερα παιδιά επιτυγχάνεται κατά τη διάρκεια της Προσχολικής και Πρώτης Σχολικής Εκπαίδευσης.</a:t>
            </a:r>
          </a:p>
          <a:p>
            <a:pPr eaLnBrk="1" hangingPunct="1">
              <a:lnSpc>
                <a:spcPct val="80000"/>
              </a:lnSpc>
            </a:pPr>
            <a:endParaRPr lang="el-GR" altLang="el-GR" b="1">
              <a:solidFill>
                <a:schemeClr val="tx2"/>
              </a:solidFill>
              <a:latin typeface="Calibri" panose="020F0502020204030204" pitchFamily="34" charset="0"/>
            </a:endParaRPr>
          </a:p>
          <a:p>
            <a:pPr eaLnBrk="1" hangingPunct="1">
              <a:lnSpc>
                <a:spcPct val="80000"/>
              </a:lnSpc>
            </a:pPr>
            <a:endParaRPr lang="el-GR" altLang="el-GR" b="1">
              <a:solidFill>
                <a:schemeClr val="tx2"/>
              </a:solidFill>
              <a:latin typeface="Calibri" panose="020F0502020204030204" pitchFamily="34" charset="0"/>
            </a:endParaRPr>
          </a:p>
          <a:p>
            <a:pPr eaLnBrk="1" hangingPunct="1"/>
            <a:endParaRPr lang="el-GR" altLang="el-GR" sz="2200" b="1">
              <a:solidFill>
                <a:schemeClr val="bg2"/>
              </a:solidFill>
              <a:latin typeface="Calibri" panose="020F0502020204030204" pitchFamily="34" charset="0"/>
            </a:endParaRPr>
          </a:p>
          <a:p>
            <a:pPr eaLnBrk="1" hangingPunct="1"/>
            <a:r>
              <a:rPr lang="el-GR" altLang="el-GR" sz="2200" b="1">
                <a:solidFill>
                  <a:schemeClr val="bg2"/>
                </a:solidFill>
                <a:latin typeface="Calibri" panose="020F0502020204030204" pitchFamily="34" charset="0"/>
              </a:rPr>
              <a:t> Όταν οι γονείς διατηρούν ή αυξάνουν το ενδιαφέρον και την εμπλοκή τους στη μόρφωση των παιδιών τους, δημιουργούν μεγαλύτερη επικάλυψη των οικογενειακών και σχολικών σφαιρών, όπως ακριβώς και οι εκπαιδευτικοί, </a:t>
            </a:r>
            <a:r>
              <a:rPr lang="el-GR" altLang="el-GR" sz="2200" b="1" u="sng">
                <a:solidFill>
                  <a:srgbClr val="7030A0"/>
                </a:solidFill>
                <a:latin typeface="Calibri" panose="020F0502020204030204" pitchFamily="34" charset="0"/>
              </a:rPr>
              <a:t>όταν κάνουν τους γονείς μέρος της καθημερινής διδακτικής τους πρακτικής. </a:t>
            </a:r>
          </a:p>
          <a:p>
            <a:pPr eaLnBrk="1" hangingPunct="1"/>
            <a:endParaRPr lang="el-GR" altLang="el-GR" sz="2200" b="1">
              <a:solidFill>
                <a:schemeClr val="bg2"/>
              </a:solidFill>
              <a:latin typeface="Calibri" panose="020F0502020204030204" pitchFamily="34" charset="0"/>
            </a:endParaRPr>
          </a:p>
        </p:txBody>
      </p:sp>
      <p:sp>
        <p:nvSpPr>
          <p:cNvPr id="6" name="5 - Πλαίσιο">
            <a:extLst>
              <a:ext uri="{FF2B5EF4-FFF2-40B4-BE49-F238E27FC236}">
                <a16:creationId xmlns:a16="http://schemas.microsoft.com/office/drawing/2014/main" id="{E6B9EC0F-06E5-4F1E-BD7C-65CCFD3993AA}"/>
              </a:ext>
            </a:extLst>
          </p:cNvPr>
          <p:cNvSpPr/>
          <p:nvPr/>
        </p:nvSpPr>
        <p:spPr>
          <a:xfrm>
            <a:off x="0" y="2152650"/>
            <a:ext cx="12192000" cy="2227263"/>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solidFill>
                <a:schemeClr val="tx1"/>
              </a:solidFill>
            </a:endParaRPr>
          </a:p>
        </p:txBody>
      </p:sp>
    </p:spTree>
  </p:cSld>
  <p:clrMapOvr>
    <a:masterClrMapping/>
  </p:clrMapOvr>
  <p:transition spd="med">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26ED0103-E557-40B1-9165-00477223D570}"/>
              </a:ext>
            </a:extLst>
          </p:cNvPr>
          <p:cNvSpPr>
            <a:spLocks noGrp="1"/>
          </p:cNvSpPr>
          <p:nvPr>
            <p:ph idx="1"/>
          </p:nvPr>
        </p:nvSpPr>
        <p:spPr>
          <a:xfrm>
            <a:off x="841375" y="501650"/>
            <a:ext cx="10307638" cy="5527675"/>
          </a:xfrm>
          <a:solidFill>
            <a:schemeClr val="tx1"/>
          </a:solidFill>
          <a:ln w="57150">
            <a:solidFill>
              <a:schemeClr val="accent1"/>
            </a:solidFill>
          </a:ln>
        </p:spPr>
        <p:txBody>
          <a:bodyPr/>
          <a:lstStyle/>
          <a:p>
            <a:pPr algn="just" eaLnBrk="1" hangingPunct="1">
              <a:lnSpc>
                <a:spcPct val="150000"/>
              </a:lnSpc>
              <a:buFont typeface="Arial" charset="0"/>
              <a:buBlip>
                <a:blip r:embed="rId2"/>
              </a:buBlip>
              <a:defRPr/>
            </a:pPr>
            <a:r>
              <a:rPr lang="el-GR" altLang="el-GR" sz="2400" b="1" dirty="0">
                <a:solidFill>
                  <a:schemeClr val="bg2"/>
                </a:solidFill>
              </a:rPr>
              <a:t>Γονείς, παιδιά και εκπαιδευτικοί, ωφελούνται περισσότερο, μέσα από </a:t>
            </a:r>
            <a:r>
              <a:rPr lang="el-GR" altLang="el-GR" sz="2400" b="1" dirty="0">
                <a:solidFill>
                  <a:schemeClr val="accent3">
                    <a:lumMod val="75000"/>
                  </a:schemeClr>
                </a:solidFill>
              </a:rPr>
              <a:t>πρακτικές που αυξάνουν την επικάλυψη στις σχολικές και οικογενειακές σφαίρες επιρροής,</a:t>
            </a:r>
            <a:r>
              <a:rPr lang="el-GR" altLang="el-GR" sz="2400" b="1" dirty="0">
                <a:solidFill>
                  <a:schemeClr val="bg2"/>
                </a:solidFill>
              </a:rPr>
              <a:t> κατά τη διάρκεια όλης της αναπτυξιακής πορείας του παιδιού</a:t>
            </a:r>
          </a:p>
          <a:p>
            <a:pPr algn="just" eaLnBrk="1" hangingPunct="1">
              <a:lnSpc>
                <a:spcPct val="150000"/>
              </a:lnSpc>
              <a:buFont typeface="Arial" charset="0"/>
              <a:buBlip>
                <a:blip r:embed="rId2"/>
              </a:buBlip>
              <a:defRPr/>
            </a:pPr>
            <a:r>
              <a:rPr lang="el-GR" altLang="el-GR" sz="2400" b="1" dirty="0">
                <a:solidFill>
                  <a:schemeClr val="bg2"/>
                </a:solidFill>
              </a:rPr>
              <a:t>Το μοντέλο της </a:t>
            </a:r>
            <a:r>
              <a:rPr lang="en-US" altLang="el-GR" sz="2400" b="1" dirty="0">
                <a:solidFill>
                  <a:schemeClr val="bg2"/>
                </a:solidFill>
              </a:rPr>
              <a:t>Epstein</a:t>
            </a:r>
            <a:r>
              <a:rPr lang="el-GR" altLang="el-GR" sz="2400" b="1" dirty="0">
                <a:solidFill>
                  <a:schemeClr val="bg2"/>
                </a:solidFill>
              </a:rPr>
              <a:t>,  αντανακλά το γεγονός, ότι ανεξάρτητα από τη χρονική στιγμή, το σχολείο και την οικογένεια, </a:t>
            </a:r>
            <a:r>
              <a:rPr lang="el-GR" altLang="el-GR" sz="2400" b="1" dirty="0">
                <a:solidFill>
                  <a:schemeClr val="accent3">
                    <a:lumMod val="75000"/>
                  </a:schemeClr>
                </a:solidFill>
              </a:rPr>
              <a:t>η </a:t>
            </a:r>
            <a:r>
              <a:rPr lang="el-GR" altLang="el-GR" sz="2400" b="1" dirty="0" err="1">
                <a:solidFill>
                  <a:schemeClr val="accent3">
                    <a:lumMod val="75000"/>
                  </a:schemeClr>
                </a:solidFill>
              </a:rPr>
              <a:t>γονεϊκή</a:t>
            </a:r>
            <a:r>
              <a:rPr lang="el-GR" altLang="el-GR" sz="2400" b="1" dirty="0">
                <a:solidFill>
                  <a:schemeClr val="accent3">
                    <a:lumMod val="75000"/>
                  </a:schemeClr>
                </a:solidFill>
              </a:rPr>
              <a:t> εμπλοκή είναι μια μεταβλητή, η οποία μπορεί να ενισχυθεί ή να μειωθεί, </a:t>
            </a:r>
            <a:r>
              <a:rPr lang="el-GR" altLang="el-GR" sz="2400" b="1" dirty="0">
                <a:solidFill>
                  <a:schemeClr val="bg2"/>
                </a:solidFill>
              </a:rPr>
              <a:t>από τις πρακτικές των εκπαιδευτικών, των γονέων και των παιδιών. </a:t>
            </a:r>
          </a:p>
          <a:p>
            <a:pPr>
              <a:buFont typeface="Arial" charset="0"/>
              <a:buChar char="•"/>
              <a:defRPr/>
            </a:pPr>
            <a:endParaRPr lang="el-GR" dirty="0"/>
          </a:p>
        </p:txBody>
      </p:sp>
      <p:sp>
        <p:nvSpPr>
          <p:cNvPr id="4" name="3 - Θέση υποσέλιδου">
            <a:extLst>
              <a:ext uri="{FF2B5EF4-FFF2-40B4-BE49-F238E27FC236}">
                <a16:creationId xmlns:a16="http://schemas.microsoft.com/office/drawing/2014/main" id="{4E66C7DF-5113-4840-983F-297C2DFF9041}"/>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C70E2DA7-1BFC-40D9-A83C-DCF935D6A8E4}"/>
              </a:ext>
            </a:extLst>
          </p:cNvPr>
          <p:cNvSpPr>
            <a:spLocks noGrp="1"/>
          </p:cNvSpPr>
          <p:nvPr>
            <p:ph type="dt" sz="quarter" idx="11"/>
          </p:nvPr>
        </p:nvSpPr>
        <p:spPr/>
        <p:txBody>
          <a:bodyPr/>
          <a:lstStyle/>
          <a:p>
            <a:pPr>
              <a:defRPr/>
            </a:pPr>
            <a:fld id="{072775F8-F366-438A-99E6-7E6CB8EBCC89}"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E2E35CA2-5FCA-423A-8866-809D64AE819C}"/>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F1EB524-4697-489A-B823-E578820A4E0B}" type="slidenum">
              <a:rPr lang="el-GR" altLang="el-GR">
                <a:solidFill>
                  <a:srgbClr val="282E2E"/>
                </a:solidFill>
                <a:latin typeface="Calibri" panose="020F0502020204030204" pitchFamily="34" charset="0"/>
              </a:rPr>
              <a:pPr eaLnBrk="1" hangingPunct="1"/>
              <a:t>41</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2193B76F-9186-4772-8517-EA955065462B}"/>
              </a:ext>
            </a:extLst>
          </p:cNvPr>
          <p:cNvSpPr>
            <a:spLocks noGrp="1"/>
          </p:cNvSpPr>
          <p:nvPr>
            <p:ph idx="1"/>
          </p:nvPr>
        </p:nvSpPr>
        <p:spPr>
          <a:xfrm>
            <a:off x="560388" y="1725613"/>
            <a:ext cx="10899775" cy="4541837"/>
          </a:xfrm>
          <a:solidFill>
            <a:schemeClr val="accent1">
              <a:lumMod val="20000"/>
              <a:lumOff val="80000"/>
            </a:schemeClr>
          </a:solidFill>
        </p:spPr>
        <p:txBody>
          <a:bodyPr/>
          <a:lstStyle/>
          <a:p>
            <a:pPr algn="just" eaLnBrk="1" hangingPunct="1">
              <a:buFont typeface="Arial" charset="0"/>
              <a:buChar char="•"/>
              <a:defRPr/>
            </a:pPr>
            <a:r>
              <a:rPr lang="el-GR" altLang="el-GR" sz="2400" dirty="0">
                <a:solidFill>
                  <a:schemeClr val="bg2"/>
                </a:solidFill>
              </a:rPr>
              <a:t>Η έρευνα έχει τεκμηριώσει τη σημαντικότητα της συμμετοχής των γονέων στην εκπαίδευση των παιδιών τους από την  </a:t>
            </a:r>
            <a:r>
              <a:rPr lang="el-GR" altLang="el-GR" sz="2400" b="1" dirty="0">
                <a:solidFill>
                  <a:schemeClr val="accent1">
                    <a:lumMod val="75000"/>
                  </a:schemeClr>
                </a:solidFill>
              </a:rPr>
              <a:t>Προσχολική Ηλικία </a:t>
            </a:r>
            <a:r>
              <a:rPr lang="el-GR" altLang="el-GR" sz="2400" dirty="0">
                <a:solidFill>
                  <a:schemeClr val="bg2"/>
                </a:solidFill>
              </a:rPr>
              <a:t>και τη σχέση της με τις θετικές, αναπτυξιακές τους εκβάσεις</a:t>
            </a:r>
            <a:r>
              <a:rPr lang="en-US" altLang="el-GR" sz="2400" dirty="0">
                <a:solidFill>
                  <a:schemeClr val="bg2"/>
                </a:solidFill>
              </a:rPr>
              <a:t>:</a:t>
            </a:r>
          </a:p>
          <a:p>
            <a:pPr algn="just" eaLnBrk="1" hangingPunct="1">
              <a:buFont typeface="Arial" charset="0"/>
              <a:buBlip>
                <a:blip r:embed="rId2"/>
              </a:buBlip>
              <a:defRPr/>
            </a:pPr>
            <a:r>
              <a:rPr lang="el-GR" altLang="el-GR" sz="2400" dirty="0">
                <a:solidFill>
                  <a:schemeClr val="bg2"/>
                </a:solidFill>
              </a:rPr>
              <a:t> με τα υψηλά επίπεδα προαγωγής τους στο σχολείο, </a:t>
            </a:r>
            <a:endParaRPr lang="en-US" altLang="el-GR" sz="2400" dirty="0">
              <a:solidFill>
                <a:schemeClr val="bg2"/>
              </a:solidFill>
            </a:endParaRPr>
          </a:p>
          <a:p>
            <a:pPr algn="just" eaLnBrk="1" hangingPunct="1">
              <a:buFont typeface="Arial" charset="0"/>
              <a:buBlip>
                <a:blip r:embed="rId2"/>
              </a:buBlip>
              <a:defRPr/>
            </a:pPr>
            <a:r>
              <a:rPr lang="el-GR" altLang="el-GR" sz="2400" dirty="0">
                <a:solidFill>
                  <a:schemeClr val="bg2"/>
                </a:solidFill>
              </a:rPr>
              <a:t>με τη διατήρηση των θετικών επιδράσεων, </a:t>
            </a:r>
            <a:endParaRPr lang="en-US" altLang="el-GR" sz="2400" dirty="0">
              <a:solidFill>
                <a:schemeClr val="bg2"/>
              </a:solidFill>
            </a:endParaRPr>
          </a:p>
          <a:p>
            <a:pPr algn="just" eaLnBrk="1" hangingPunct="1">
              <a:buFont typeface="Arial" charset="0"/>
              <a:buBlip>
                <a:blip r:embed="rId2"/>
              </a:buBlip>
              <a:defRPr/>
            </a:pPr>
            <a:r>
              <a:rPr lang="el-GR" altLang="el-GR" sz="2400" dirty="0">
                <a:solidFill>
                  <a:schemeClr val="bg2"/>
                </a:solidFill>
              </a:rPr>
              <a:t>αλλά και με τη μέγιστη κοινωνική τους ικανότητα και ανάπτυξη.</a:t>
            </a:r>
          </a:p>
          <a:p>
            <a:pPr algn="just" eaLnBrk="1" hangingPunct="1">
              <a:buFont typeface="Arial" charset="0"/>
              <a:buNone/>
              <a:defRPr/>
            </a:pPr>
            <a:r>
              <a:rPr lang="el-GR" altLang="el-GR" sz="2400" b="1" dirty="0">
                <a:solidFill>
                  <a:schemeClr val="accent1">
                    <a:lumMod val="75000"/>
                  </a:schemeClr>
                </a:solidFill>
              </a:rPr>
              <a:t>    </a:t>
            </a:r>
            <a:r>
              <a:rPr lang="el-GR" altLang="el-GR" sz="2400" b="1" i="1" dirty="0">
                <a:solidFill>
                  <a:schemeClr val="accent1">
                    <a:lumMod val="75000"/>
                  </a:schemeClr>
                </a:solidFill>
              </a:rPr>
              <a:t>Χρειάζονται όμως ουσιαστικές αλλαγές στις στρατηγικές της συνεργασίας οικογένειας και σχολείου και προγράμματα αγωγής και εκπαίδευσης που να οδηγούνται σε νέα πρότυπα συνεργασίας και να προσφέρουν στους γονείς περισσότερες ευκαιρίες για συμμετοχή στην εκπαίδευση των παιδιών τους (Σακελλαρίου, 2008). </a:t>
            </a:r>
          </a:p>
          <a:p>
            <a:pPr algn="just" eaLnBrk="1" hangingPunct="1">
              <a:buFont typeface="Arial" charset="0"/>
              <a:buBlip>
                <a:blip r:embed="rId2"/>
              </a:buBlip>
              <a:defRPr/>
            </a:pPr>
            <a:endParaRPr lang="el-GR" altLang="el-GR" dirty="0">
              <a:solidFill>
                <a:schemeClr val="bg2"/>
              </a:solidFill>
            </a:endParaRPr>
          </a:p>
          <a:p>
            <a:pPr eaLnBrk="1" hangingPunct="1">
              <a:buFont typeface="Arial" charset="0"/>
              <a:buChar char="•"/>
              <a:defRPr/>
            </a:pPr>
            <a:endParaRPr lang="el-GR" dirty="0"/>
          </a:p>
        </p:txBody>
      </p:sp>
      <p:sp>
        <p:nvSpPr>
          <p:cNvPr id="4" name="3 - Θέση ημερομηνίας">
            <a:extLst>
              <a:ext uri="{FF2B5EF4-FFF2-40B4-BE49-F238E27FC236}">
                <a16:creationId xmlns:a16="http://schemas.microsoft.com/office/drawing/2014/main" id="{EC8E6B15-E777-4099-9BB3-382749517E16}"/>
              </a:ext>
            </a:extLst>
          </p:cNvPr>
          <p:cNvSpPr>
            <a:spLocks noGrp="1"/>
          </p:cNvSpPr>
          <p:nvPr>
            <p:ph type="dt" sz="quarter" idx="11"/>
          </p:nvPr>
        </p:nvSpPr>
        <p:spPr/>
        <p:txBody>
          <a:bodyPr/>
          <a:lstStyle/>
          <a:p>
            <a:pPr>
              <a:defRPr/>
            </a:pPr>
            <a:fld id="{6D0B51AD-7972-4A29-A649-6367E182CB47}" type="datetime1">
              <a:rPr lang="el-GR"/>
              <a:pPr>
                <a:defRPr/>
              </a:pPr>
              <a:t>22/12/2019</a:t>
            </a:fld>
            <a:endParaRPr lang="el-GR" dirty="0"/>
          </a:p>
        </p:txBody>
      </p:sp>
      <p:sp>
        <p:nvSpPr>
          <p:cNvPr id="5" name="4 - Θέση αριθμού διαφάνειας">
            <a:extLst>
              <a:ext uri="{FF2B5EF4-FFF2-40B4-BE49-F238E27FC236}">
                <a16:creationId xmlns:a16="http://schemas.microsoft.com/office/drawing/2014/main" id="{DDAD3C07-7892-4767-B606-55F92A20D95B}"/>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9FFE331-7F7C-4612-A6AD-5ABD251FDC99}" type="slidenum">
              <a:rPr lang="el-GR" altLang="el-GR">
                <a:solidFill>
                  <a:srgbClr val="282E2E"/>
                </a:solidFill>
                <a:latin typeface="Calibri" panose="020F0502020204030204" pitchFamily="34" charset="0"/>
              </a:rPr>
              <a:pPr eaLnBrk="1" hangingPunct="1"/>
              <a:t>5</a:t>
            </a:fld>
            <a:endParaRPr lang="el-GR" altLang="el-GR">
              <a:solidFill>
                <a:srgbClr val="282E2E"/>
              </a:solidFill>
              <a:latin typeface="Calibri" panose="020F0502020204030204" pitchFamily="34" charset="0"/>
            </a:endParaRPr>
          </a:p>
        </p:txBody>
      </p:sp>
      <p:sp>
        <p:nvSpPr>
          <p:cNvPr id="6" name="5 - Θέση υποσέλιδου">
            <a:extLst>
              <a:ext uri="{FF2B5EF4-FFF2-40B4-BE49-F238E27FC236}">
                <a16:creationId xmlns:a16="http://schemas.microsoft.com/office/drawing/2014/main" id="{02AFBC8B-A449-4ECF-BF48-BA4C97A968C0}"/>
              </a:ext>
            </a:extLst>
          </p:cNvPr>
          <p:cNvSpPr>
            <a:spLocks noGrp="1"/>
          </p:cNvSpPr>
          <p:nvPr>
            <p:ph type="ftr" sz="quarter" idx="10"/>
          </p:nvPr>
        </p:nvSpPr>
        <p:spPr/>
        <p:txBody>
          <a:bodyPr/>
          <a:lstStyle/>
          <a:p>
            <a:pPr>
              <a:defRPr/>
            </a:pPr>
            <a:r>
              <a:rPr lang="el-GR"/>
              <a:t>Παναγιωτα Στρατη</a:t>
            </a:r>
          </a:p>
        </p:txBody>
      </p:sp>
      <p:pic>
        <p:nvPicPr>
          <p:cNvPr id="9222" name="Picture 4" descr="Σχετική εικόνα">
            <a:extLst>
              <a:ext uri="{FF2B5EF4-FFF2-40B4-BE49-F238E27FC236}">
                <a16:creationId xmlns:a16="http://schemas.microsoft.com/office/drawing/2014/main" id="{82337210-7A74-4BDC-9E46-A55A559B439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7850" y="212725"/>
            <a:ext cx="2971800"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 Τίτλος">
            <a:extLst>
              <a:ext uri="{FF2B5EF4-FFF2-40B4-BE49-F238E27FC236}">
                <a16:creationId xmlns:a16="http://schemas.microsoft.com/office/drawing/2014/main" id="{5B79ED76-3EFD-41AC-8ED1-960EC3172B0B}"/>
              </a:ext>
            </a:extLst>
          </p:cNvPr>
          <p:cNvSpPr>
            <a:spLocks noGrp="1"/>
          </p:cNvSpPr>
          <p:nvPr>
            <p:ph type="title"/>
          </p:nvPr>
        </p:nvSpPr>
        <p:spPr>
          <a:xfrm>
            <a:off x="280988" y="466725"/>
            <a:ext cx="11679237" cy="1936750"/>
          </a:xfrm>
          <a:solidFill>
            <a:schemeClr val="tx1"/>
          </a:solidFill>
        </p:spPr>
        <p:txBody>
          <a:bodyPr/>
          <a:lstStyle/>
          <a:p>
            <a:pPr algn="just" eaLnBrk="1" hangingPunct="1"/>
            <a:r>
              <a:rPr lang="el-GR" altLang="el-GR" sz="2400" b="1">
                <a:solidFill>
                  <a:schemeClr val="bg2"/>
                </a:solidFill>
              </a:rPr>
              <a:t>Έρευνες επίσης, καταδεικνύουν, ότι η έγκαιρη σχέση των παιδιών με τους γονείς, τους εκπαιδευτικούς και τους συνομηλίκους τους, συνδέεται με την ανάπτυξη </a:t>
            </a:r>
            <a:r>
              <a:rPr lang="el-GR" altLang="el-GR" sz="2400" b="1">
                <a:solidFill>
                  <a:srgbClr val="1DD3CA"/>
                </a:solidFill>
              </a:rPr>
              <a:t>ακαδημαϊκών δεξιοτήτων και κοινωνικοσυναισθηματικών δυνατοτήτων, </a:t>
            </a:r>
            <a:r>
              <a:rPr lang="el-GR" altLang="el-GR" sz="2400" b="1">
                <a:solidFill>
                  <a:schemeClr val="bg2"/>
                </a:solidFill>
              </a:rPr>
              <a:t>που απεικονίζονται στην κοινωνική ικανότητα των παιδιών στο νηπιαγωγείο και το δημοτικό σχολείο.</a:t>
            </a:r>
            <a:br>
              <a:rPr lang="el-GR" altLang="el-GR" sz="2400">
                <a:solidFill>
                  <a:schemeClr val="bg2"/>
                </a:solidFill>
              </a:rPr>
            </a:br>
            <a:endParaRPr lang="el-GR" altLang="el-GR" sz="2400">
              <a:solidFill>
                <a:schemeClr val="bg2"/>
              </a:solidFill>
            </a:endParaRPr>
          </a:p>
        </p:txBody>
      </p:sp>
      <p:sp>
        <p:nvSpPr>
          <p:cNvPr id="3" name="2 - Θέση περιεχομένου">
            <a:extLst>
              <a:ext uri="{FF2B5EF4-FFF2-40B4-BE49-F238E27FC236}">
                <a16:creationId xmlns:a16="http://schemas.microsoft.com/office/drawing/2014/main" id="{AADCFAF8-50F1-4CA1-90FC-822293BD9E78}"/>
              </a:ext>
            </a:extLst>
          </p:cNvPr>
          <p:cNvSpPr>
            <a:spLocks noGrp="1"/>
          </p:cNvSpPr>
          <p:nvPr>
            <p:ph idx="1"/>
          </p:nvPr>
        </p:nvSpPr>
        <p:spPr>
          <a:xfrm>
            <a:off x="1341438" y="2595563"/>
            <a:ext cx="9509125" cy="3433762"/>
          </a:xfrm>
          <a:solidFill>
            <a:schemeClr val="accent1">
              <a:lumMod val="20000"/>
              <a:lumOff val="80000"/>
            </a:schemeClr>
          </a:solidFill>
        </p:spPr>
        <p:txBody>
          <a:bodyPr/>
          <a:lstStyle/>
          <a:p>
            <a:pPr eaLnBrk="1" hangingPunct="1">
              <a:buFont typeface="Arial" charset="0"/>
              <a:buBlip>
                <a:blip r:embed="rId2"/>
              </a:buBlip>
              <a:defRPr/>
            </a:pPr>
            <a:r>
              <a:rPr lang="el-GR" altLang="el-GR" sz="2400" b="1" dirty="0">
                <a:solidFill>
                  <a:schemeClr val="bg2"/>
                </a:solidFill>
              </a:rPr>
              <a:t>Η απόφαση όμως των γονέων να συμμετέχουν στην εκπαίδευση των παιδιών τους, συνδέεται</a:t>
            </a:r>
            <a:r>
              <a:rPr lang="en-US" altLang="el-GR" sz="2400" b="1" dirty="0">
                <a:solidFill>
                  <a:schemeClr val="bg2"/>
                </a:solidFill>
              </a:rPr>
              <a:t>:</a:t>
            </a:r>
            <a:endParaRPr lang="el-GR" altLang="el-GR" sz="2400" b="1" dirty="0">
              <a:solidFill>
                <a:schemeClr val="bg2"/>
              </a:solidFill>
            </a:endParaRPr>
          </a:p>
          <a:p>
            <a:pPr eaLnBrk="1" hangingPunct="1">
              <a:buFont typeface="Wingdings" pitchFamily="2" charset="2"/>
              <a:buChar char="Ø"/>
              <a:defRPr/>
            </a:pPr>
            <a:r>
              <a:rPr lang="el-GR" altLang="el-GR" sz="2400" b="1" dirty="0">
                <a:solidFill>
                  <a:schemeClr val="bg2"/>
                </a:solidFill>
              </a:rPr>
              <a:t> </a:t>
            </a:r>
            <a:r>
              <a:rPr lang="el-GR" altLang="el-GR" sz="2400" b="1" u="sng" dirty="0">
                <a:solidFill>
                  <a:schemeClr val="bg2"/>
                </a:solidFill>
              </a:rPr>
              <a:t>με τις πεποιθήσεις τους </a:t>
            </a:r>
            <a:r>
              <a:rPr lang="el-GR" altLang="el-GR" sz="2400" b="1" dirty="0">
                <a:solidFill>
                  <a:schemeClr val="bg2"/>
                </a:solidFill>
              </a:rPr>
              <a:t>για το ρόλο του γονέα, </a:t>
            </a:r>
          </a:p>
          <a:p>
            <a:pPr eaLnBrk="1" hangingPunct="1">
              <a:buFont typeface="Wingdings" pitchFamily="2" charset="2"/>
              <a:buChar char="Ø"/>
              <a:defRPr/>
            </a:pPr>
            <a:r>
              <a:rPr lang="el-GR" altLang="el-GR" sz="2400" b="1" dirty="0">
                <a:solidFill>
                  <a:schemeClr val="bg2"/>
                </a:solidFill>
              </a:rPr>
              <a:t>την  ευκαιρία που τους δίνεται να ασκήσουν θετική επίδραση στην εκπαίδευση των παιδιών τους </a:t>
            </a:r>
          </a:p>
          <a:p>
            <a:pPr eaLnBrk="1" hangingPunct="1">
              <a:buFont typeface="Wingdings" pitchFamily="2" charset="2"/>
              <a:buChar char="Ø"/>
              <a:defRPr/>
            </a:pPr>
            <a:r>
              <a:rPr lang="el-GR" altLang="el-GR" sz="2400" b="1" u="sng" dirty="0">
                <a:solidFill>
                  <a:schemeClr val="bg2"/>
                </a:solidFill>
              </a:rPr>
              <a:t>και τις αντιλήψεις τους</a:t>
            </a:r>
            <a:r>
              <a:rPr lang="el-GR" altLang="el-GR" sz="2400" b="1" dirty="0">
                <a:solidFill>
                  <a:schemeClr val="bg2"/>
                </a:solidFill>
              </a:rPr>
              <a:t>, για το πόσο ένα εκπαιδευτικό πρόγραμμα ενδιαφέρεται για τη συμμετοχή τους</a:t>
            </a:r>
            <a:r>
              <a:rPr lang="en-US" altLang="el-GR" sz="2400" b="1" dirty="0">
                <a:solidFill>
                  <a:schemeClr val="bg2"/>
                </a:solidFill>
              </a:rPr>
              <a:t>.</a:t>
            </a:r>
            <a:r>
              <a:rPr lang="el-GR" altLang="el-GR" sz="2400" b="1" dirty="0">
                <a:solidFill>
                  <a:schemeClr val="bg2"/>
                </a:solidFill>
              </a:rPr>
              <a:t> </a:t>
            </a:r>
          </a:p>
          <a:p>
            <a:pPr eaLnBrk="1" hangingPunct="1">
              <a:buFont typeface="Arial" charset="0"/>
              <a:buChar char="•"/>
              <a:defRPr/>
            </a:pPr>
            <a:endParaRPr lang="el-GR" dirty="0"/>
          </a:p>
        </p:txBody>
      </p:sp>
      <p:sp>
        <p:nvSpPr>
          <p:cNvPr id="4" name="3 - Θέση ημερομηνίας">
            <a:extLst>
              <a:ext uri="{FF2B5EF4-FFF2-40B4-BE49-F238E27FC236}">
                <a16:creationId xmlns:a16="http://schemas.microsoft.com/office/drawing/2014/main" id="{7393F136-5776-43A0-BF80-21BDCD56ACA1}"/>
              </a:ext>
            </a:extLst>
          </p:cNvPr>
          <p:cNvSpPr>
            <a:spLocks noGrp="1"/>
          </p:cNvSpPr>
          <p:nvPr>
            <p:ph type="dt" sz="quarter" idx="11"/>
          </p:nvPr>
        </p:nvSpPr>
        <p:spPr/>
        <p:txBody>
          <a:bodyPr/>
          <a:lstStyle/>
          <a:p>
            <a:pPr>
              <a:defRPr/>
            </a:pPr>
            <a:fld id="{8A6B073E-B639-41CA-B2AC-0034C1DABC9F}" type="datetime1">
              <a:rPr lang="el-GR"/>
              <a:pPr>
                <a:defRPr/>
              </a:pPr>
              <a:t>22/12/2019</a:t>
            </a:fld>
            <a:endParaRPr lang="el-GR" dirty="0"/>
          </a:p>
        </p:txBody>
      </p:sp>
      <p:sp>
        <p:nvSpPr>
          <p:cNvPr id="5" name="4 - Θέση αριθμού διαφάνειας">
            <a:extLst>
              <a:ext uri="{FF2B5EF4-FFF2-40B4-BE49-F238E27FC236}">
                <a16:creationId xmlns:a16="http://schemas.microsoft.com/office/drawing/2014/main" id="{784F7E2F-4699-45C4-A910-7095C16B20D0}"/>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2A68E48-E693-4862-A454-4306C193C462}" type="slidenum">
              <a:rPr lang="el-GR" altLang="el-GR">
                <a:solidFill>
                  <a:srgbClr val="282E2E"/>
                </a:solidFill>
                <a:latin typeface="Calibri" panose="020F0502020204030204" pitchFamily="34" charset="0"/>
              </a:rPr>
              <a:pPr eaLnBrk="1" hangingPunct="1"/>
              <a:t>6</a:t>
            </a:fld>
            <a:endParaRPr lang="el-GR" altLang="el-GR">
              <a:solidFill>
                <a:srgbClr val="282E2E"/>
              </a:solidFill>
              <a:latin typeface="Calibri" panose="020F0502020204030204" pitchFamily="34" charset="0"/>
            </a:endParaRPr>
          </a:p>
        </p:txBody>
      </p:sp>
      <p:sp>
        <p:nvSpPr>
          <p:cNvPr id="6" name="5 - Θέση υποσέλιδου">
            <a:extLst>
              <a:ext uri="{FF2B5EF4-FFF2-40B4-BE49-F238E27FC236}">
                <a16:creationId xmlns:a16="http://schemas.microsoft.com/office/drawing/2014/main" id="{9D092369-FB67-47D6-9FF2-DC9E56CE2684}"/>
              </a:ext>
            </a:extLst>
          </p:cNvPr>
          <p:cNvSpPr>
            <a:spLocks noGrp="1"/>
          </p:cNvSpPr>
          <p:nvPr>
            <p:ph type="ftr" sz="quarter" idx="10"/>
          </p:nvPr>
        </p:nvSpPr>
        <p:spPr/>
        <p:txBody>
          <a:bodyPr/>
          <a:lstStyle/>
          <a:p>
            <a:pPr>
              <a:defRPr/>
            </a:pPr>
            <a:r>
              <a:rPr lang="el-GR"/>
              <a:t>Παναγιωτα Στρατη</a:t>
            </a:r>
          </a:p>
        </p:txBody>
      </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2 - Θέση περιεχομένου">
            <a:extLst>
              <a:ext uri="{FF2B5EF4-FFF2-40B4-BE49-F238E27FC236}">
                <a16:creationId xmlns:a16="http://schemas.microsoft.com/office/drawing/2014/main" id="{4828524C-3ACA-4C67-8B12-B1C38F882081}"/>
              </a:ext>
            </a:extLst>
          </p:cNvPr>
          <p:cNvSpPr>
            <a:spLocks noGrp="1"/>
          </p:cNvSpPr>
          <p:nvPr>
            <p:ph idx="1"/>
          </p:nvPr>
        </p:nvSpPr>
        <p:spPr>
          <a:xfrm>
            <a:off x="368300" y="398463"/>
            <a:ext cx="11312525" cy="5630862"/>
          </a:xfrm>
        </p:spPr>
        <p:txBody>
          <a:bodyPr/>
          <a:lstStyle/>
          <a:p>
            <a:pPr eaLnBrk="1" hangingPunct="1">
              <a:buFont typeface="Arial" panose="020B0604020202020204" pitchFamily="34" charset="0"/>
              <a:buNone/>
            </a:pPr>
            <a:r>
              <a:rPr lang="el-GR" altLang="el-GR" sz="2400" b="1">
                <a:solidFill>
                  <a:schemeClr val="tx2"/>
                </a:solidFill>
              </a:rPr>
              <a:t>   Οι γονείς μέσα από διαδικασίες συνεργασίας με τους παιδαγωγούς, κατανοούν σαφέστερα</a:t>
            </a:r>
            <a:r>
              <a:rPr lang="en-US" altLang="el-GR" sz="2400" b="1">
                <a:solidFill>
                  <a:schemeClr val="tx2"/>
                </a:solidFill>
              </a:rPr>
              <a:t>:</a:t>
            </a:r>
            <a:endParaRPr lang="el-GR" altLang="el-GR" sz="2400" b="1">
              <a:solidFill>
                <a:schemeClr val="tx2"/>
              </a:solidFill>
            </a:endParaRPr>
          </a:p>
          <a:p>
            <a:pPr eaLnBrk="1" hangingPunct="1">
              <a:buFont typeface="Arial" panose="020B0604020202020204" pitchFamily="34" charset="0"/>
              <a:buBlip>
                <a:blip r:embed="rId2"/>
              </a:buBlip>
            </a:pPr>
            <a:r>
              <a:rPr lang="el-GR" altLang="el-GR" sz="2400" b="1">
                <a:solidFill>
                  <a:schemeClr val="tx2"/>
                </a:solidFill>
              </a:rPr>
              <a:t>πως να ενισχύσουν την εκπαιδευτική εμπειρία των παιδιών τους,</a:t>
            </a:r>
          </a:p>
          <a:p>
            <a:pPr eaLnBrk="1" hangingPunct="1">
              <a:buFont typeface="Arial" panose="020B0604020202020204" pitchFamily="34" charset="0"/>
              <a:buBlip>
                <a:blip r:embed="rId2"/>
              </a:buBlip>
            </a:pPr>
            <a:r>
              <a:rPr lang="el-GR" altLang="el-GR" sz="2400" b="1">
                <a:solidFill>
                  <a:schemeClr val="tx2"/>
                </a:solidFill>
              </a:rPr>
              <a:t> ενώ τα παιδιά λαμβάνουν ένα ισχυρό και συνεχές μήνυμα, ότι η εκπαίδευση είναι πολύτιμη και σημαντική</a:t>
            </a:r>
          </a:p>
          <a:p>
            <a:pPr eaLnBrk="1" hangingPunct="1">
              <a:buFont typeface="Arial" panose="020B0604020202020204" pitchFamily="34" charset="0"/>
              <a:buNone/>
            </a:pPr>
            <a:r>
              <a:rPr lang="el-GR" altLang="el-GR" sz="2400" b="1">
                <a:solidFill>
                  <a:schemeClr val="tx2"/>
                </a:solidFill>
              </a:rPr>
              <a:t>Άρα Χρειάζεται</a:t>
            </a:r>
            <a:r>
              <a:rPr lang="en-US" altLang="el-GR" sz="2400" b="1">
                <a:solidFill>
                  <a:schemeClr val="tx2"/>
                </a:solidFill>
              </a:rPr>
              <a:t>:</a:t>
            </a:r>
            <a:endParaRPr lang="el-GR" altLang="el-GR" sz="2400" b="1">
              <a:solidFill>
                <a:schemeClr val="tx2"/>
              </a:solidFill>
            </a:endParaRPr>
          </a:p>
          <a:p>
            <a:pPr eaLnBrk="1" hangingPunct="1">
              <a:buFont typeface="Arial" panose="020B0604020202020204" pitchFamily="34" charset="0"/>
              <a:buBlip>
                <a:blip r:embed="rId3"/>
              </a:buBlip>
            </a:pPr>
            <a:r>
              <a:rPr lang="el-GR" altLang="el-GR" sz="2400" b="1"/>
              <a:t>ΕΠΙΚΟΙΝΩΝΙΑ ΚΑΙ ΑΛΛΗΛΟΕΝΗΜΕΡΩΣΗ</a:t>
            </a:r>
          </a:p>
          <a:p>
            <a:pPr eaLnBrk="1" hangingPunct="1">
              <a:buFont typeface="Arial" panose="020B0604020202020204" pitchFamily="34" charset="0"/>
              <a:buBlip>
                <a:blip r:embed="rId3"/>
              </a:buBlip>
            </a:pPr>
            <a:r>
              <a:rPr lang="el-GR" altLang="el-GR" sz="2400" b="1"/>
              <a:t>ΘΕΤΙΚΗ ΔΙΑΘΕΣΗ</a:t>
            </a:r>
          </a:p>
          <a:p>
            <a:pPr eaLnBrk="1" hangingPunct="1">
              <a:buFont typeface="Arial" panose="020B0604020202020204" pitchFamily="34" charset="0"/>
              <a:buBlip>
                <a:blip r:embed="rId3"/>
              </a:buBlip>
            </a:pPr>
            <a:r>
              <a:rPr lang="el-GR" altLang="el-GR" sz="2400" b="1"/>
              <a:t>ΚΛΙΜΑ ΕΜΠΙΣΤΟΣΥΝΗΣ</a:t>
            </a:r>
          </a:p>
          <a:p>
            <a:pPr eaLnBrk="1" hangingPunct="1"/>
            <a:endParaRPr lang="el-GR" altLang="el-GR"/>
          </a:p>
        </p:txBody>
      </p:sp>
      <p:sp>
        <p:nvSpPr>
          <p:cNvPr id="3" name="2 - Θέση ημερομηνίας">
            <a:extLst>
              <a:ext uri="{FF2B5EF4-FFF2-40B4-BE49-F238E27FC236}">
                <a16:creationId xmlns:a16="http://schemas.microsoft.com/office/drawing/2014/main" id="{2E76FB7F-3537-4176-B3F7-DC7DDDEF3270}"/>
              </a:ext>
            </a:extLst>
          </p:cNvPr>
          <p:cNvSpPr>
            <a:spLocks noGrp="1"/>
          </p:cNvSpPr>
          <p:nvPr>
            <p:ph type="dt" sz="quarter" idx="11"/>
          </p:nvPr>
        </p:nvSpPr>
        <p:spPr/>
        <p:txBody>
          <a:bodyPr/>
          <a:lstStyle/>
          <a:p>
            <a:pPr>
              <a:defRPr/>
            </a:pPr>
            <a:fld id="{7E0214C8-E934-4C36-AABE-14FA408F34B7}" type="datetime1">
              <a:rPr lang="el-GR"/>
              <a:pPr>
                <a:defRPr/>
              </a:pPr>
              <a:t>22/12/2019</a:t>
            </a:fld>
            <a:endParaRPr lang="el-GR" dirty="0"/>
          </a:p>
        </p:txBody>
      </p:sp>
      <p:sp>
        <p:nvSpPr>
          <p:cNvPr id="4" name="3 - Θέση αριθμού διαφάνειας">
            <a:extLst>
              <a:ext uri="{FF2B5EF4-FFF2-40B4-BE49-F238E27FC236}">
                <a16:creationId xmlns:a16="http://schemas.microsoft.com/office/drawing/2014/main" id="{E9A4A5E5-0549-4CDE-BF42-4B8467659F9C}"/>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23B8DE2-C8E5-44AF-B468-0823DA2E8CAE}" type="slidenum">
              <a:rPr lang="el-GR" altLang="el-GR">
                <a:solidFill>
                  <a:srgbClr val="282E2E"/>
                </a:solidFill>
                <a:latin typeface="Calibri" panose="020F0502020204030204" pitchFamily="34" charset="0"/>
              </a:rPr>
              <a:pPr eaLnBrk="1" hangingPunct="1"/>
              <a:t>7</a:t>
            </a:fld>
            <a:endParaRPr lang="el-GR" altLang="el-GR">
              <a:solidFill>
                <a:srgbClr val="282E2E"/>
              </a:solidFill>
              <a:latin typeface="Calibri" panose="020F0502020204030204" pitchFamily="34" charset="0"/>
            </a:endParaRPr>
          </a:p>
        </p:txBody>
      </p:sp>
      <p:sp>
        <p:nvSpPr>
          <p:cNvPr id="5" name="4 - Θέση υποσέλιδου">
            <a:extLst>
              <a:ext uri="{FF2B5EF4-FFF2-40B4-BE49-F238E27FC236}">
                <a16:creationId xmlns:a16="http://schemas.microsoft.com/office/drawing/2014/main" id="{0CE64201-F929-41F0-A923-1504AD36B586}"/>
              </a:ext>
            </a:extLst>
          </p:cNvPr>
          <p:cNvSpPr>
            <a:spLocks noGrp="1"/>
          </p:cNvSpPr>
          <p:nvPr>
            <p:ph type="ftr" sz="quarter" idx="10"/>
          </p:nvPr>
        </p:nvSpPr>
        <p:spPr/>
        <p:txBody>
          <a:bodyPr/>
          <a:lstStyle/>
          <a:p>
            <a:pPr>
              <a:defRPr/>
            </a:pPr>
            <a:r>
              <a:rPr lang="el-GR"/>
              <a:t>Παναγιωτα Στρατη</a:t>
            </a:r>
          </a:p>
        </p:txBody>
      </p:sp>
      <p:pic>
        <p:nvPicPr>
          <p:cNvPr id="11270" name="Picture 4" descr="Αποτέλεσμα εικόνας για συνεργασίας οικογένειας σχολείου">
            <a:extLst>
              <a:ext uri="{FF2B5EF4-FFF2-40B4-BE49-F238E27FC236}">
                <a16:creationId xmlns:a16="http://schemas.microsoft.com/office/drawing/2014/main" id="{BC1BA47E-6D15-45DF-BBE0-23A924913BC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57950" y="3157538"/>
            <a:ext cx="5133975"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1B85B64E-473A-476C-BAEF-10336F396A4B}"/>
              </a:ext>
            </a:extLst>
          </p:cNvPr>
          <p:cNvSpPr>
            <a:spLocks noGrp="1"/>
          </p:cNvSpPr>
          <p:nvPr>
            <p:ph type="title"/>
          </p:nvPr>
        </p:nvSpPr>
        <p:spPr>
          <a:xfrm>
            <a:off x="295275" y="309563"/>
            <a:ext cx="11518900" cy="2316162"/>
          </a:xfrm>
        </p:spPr>
        <p:txBody>
          <a:bodyPr/>
          <a:lstStyle/>
          <a:p>
            <a:pPr eaLnBrk="1" hangingPunct="1">
              <a:lnSpc>
                <a:spcPct val="100000"/>
              </a:lnSpc>
              <a:buFont typeface="Arial" charset="0"/>
              <a:buNone/>
              <a:defRPr/>
            </a:pPr>
            <a:r>
              <a:rPr lang="el-GR" altLang="el-GR" sz="2400" b="1" dirty="0">
                <a:solidFill>
                  <a:schemeClr val="accent1">
                    <a:lumMod val="20000"/>
                    <a:lumOff val="80000"/>
                  </a:schemeClr>
                </a:solidFill>
              </a:rPr>
              <a:t>Τα τελευταία χρόνια</a:t>
            </a:r>
            <a:r>
              <a:rPr lang="el-GR" altLang="el-GR" sz="2400" dirty="0">
                <a:solidFill>
                  <a:schemeClr val="accent1">
                    <a:lumMod val="20000"/>
                    <a:lumOff val="80000"/>
                  </a:schemeClr>
                </a:solidFill>
              </a:rPr>
              <a:t> ,</a:t>
            </a:r>
            <a:r>
              <a:rPr lang="en-US" altLang="el-GR" sz="2400" dirty="0">
                <a:solidFill>
                  <a:schemeClr val="accent1">
                    <a:lumMod val="20000"/>
                    <a:lumOff val="80000"/>
                  </a:schemeClr>
                </a:solidFill>
              </a:rPr>
              <a:t> </a:t>
            </a:r>
            <a:r>
              <a:rPr lang="el-GR" altLang="el-GR" sz="2400" b="1" u="sng" dirty="0">
                <a:solidFill>
                  <a:srgbClr val="00B0F0"/>
                </a:solidFill>
              </a:rPr>
              <a:t>Διεθνείς Οργανισμοί, Πανεπιστημιακά Ιδρύματα  και Πολιτικοί Φορείς</a:t>
            </a:r>
            <a:r>
              <a:rPr lang="el-GR" altLang="el-GR" sz="2400" dirty="0">
                <a:solidFill>
                  <a:srgbClr val="00B0F0"/>
                </a:solidFill>
              </a:rPr>
              <a:t>,</a:t>
            </a:r>
            <a:r>
              <a:rPr lang="el-GR" altLang="el-GR" sz="2400" dirty="0">
                <a:solidFill>
                  <a:schemeClr val="accent1">
                    <a:lumMod val="20000"/>
                    <a:lumOff val="80000"/>
                  </a:schemeClr>
                </a:solidFill>
              </a:rPr>
              <a:t> </a:t>
            </a:r>
            <a:r>
              <a:rPr lang="el-GR" altLang="el-GR" sz="2400" b="1" dirty="0">
                <a:solidFill>
                  <a:schemeClr val="accent1">
                    <a:lumMod val="20000"/>
                    <a:lumOff val="80000"/>
                  </a:schemeClr>
                </a:solidFill>
              </a:rPr>
              <a:t>αρμόδιοι για την εκπαίδευση και την παραγωγή εκπαιδευτικής πολιτικής παρουσιάζουν</a:t>
            </a:r>
            <a:r>
              <a:rPr lang="el-GR" altLang="el-GR" sz="2400" dirty="0">
                <a:solidFill>
                  <a:schemeClr val="accent1">
                    <a:lumMod val="20000"/>
                    <a:lumOff val="80000"/>
                  </a:schemeClr>
                </a:solidFill>
              </a:rPr>
              <a:t> </a:t>
            </a:r>
            <a:r>
              <a:rPr lang="el-GR" altLang="el-GR" sz="2400" b="1" dirty="0">
                <a:solidFill>
                  <a:schemeClr val="accent1">
                    <a:lumMod val="20000"/>
                    <a:lumOff val="80000"/>
                  </a:schemeClr>
                </a:solidFill>
              </a:rPr>
              <a:t>αυξανόμενο ενδιαφέρον για ζητήματα συνεργασίας Σχολείου, Οικογένειας και Κοινότητας</a:t>
            </a:r>
            <a:br>
              <a:rPr lang="el-GR" dirty="0"/>
            </a:br>
            <a:endParaRPr lang="el-GR" dirty="0"/>
          </a:p>
        </p:txBody>
      </p:sp>
      <p:sp>
        <p:nvSpPr>
          <p:cNvPr id="3" name="2 - Θέση περιεχομένου">
            <a:extLst>
              <a:ext uri="{FF2B5EF4-FFF2-40B4-BE49-F238E27FC236}">
                <a16:creationId xmlns:a16="http://schemas.microsoft.com/office/drawing/2014/main" id="{06F7F8AB-5753-4944-AA9A-3ABB52483678}"/>
              </a:ext>
            </a:extLst>
          </p:cNvPr>
          <p:cNvSpPr>
            <a:spLocks noGrp="1"/>
          </p:cNvSpPr>
          <p:nvPr>
            <p:ph idx="1"/>
          </p:nvPr>
        </p:nvSpPr>
        <p:spPr>
          <a:xfrm>
            <a:off x="1414463" y="2757488"/>
            <a:ext cx="9509125" cy="3259137"/>
          </a:xfrm>
          <a:solidFill>
            <a:schemeClr val="accent1">
              <a:lumMod val="20000"/>
              <a:lumOff val="80000"/>
            </a:schemeClr>
          </a:solidFill>
        </p:spPr>
        <p:txBody>
          <a:bodyPr/>
          <a:lstStyle/>
          <a:p>
            <a:pPr eaLnBrk="1" hangingPunct="1">
              <a:buFont typeface="Arial" charset="0"/>
              <a:buChar char="•"/>
              <a:defRPr/>
            </a:pPr>
            <a:r>
              <a:rPr lang="el-GR" sz="2800" u="sng" dirty="0">
                <a:solidFill>
                  <a:schemeClr val="accent2">
                    <a:lumMod val="75000"/>
                  </a:schemeClr>
                </a:solidFill>
              </a:rPr>
              <a:t>Όπως</a:t>
            </a:r>
          </a:p>
          <a:p>
            <a:pPr eaLnBrk="1" hangingPunct="1">
              <a:buFont typeface="Arial" charset="0"/>
              <a:buBlip>
                <a:blip r:embed="rId2"/>
              </a:buBlip>
              <a:defRPr/>
            </a:pPr>
            <a:r>
              <a:rPr lang="el-GR" altLang="el-GR" sz="2400" b="1" dirty="0">
                <a:solidFill>
                  <a:schemeClr val="bg2"/>
                </a:solidFill>
              </a:rPr>
              <a:t>η</a:t>
            </a:r>
            <a:r>
              <a:rPr lang="el-GR" altLang="el-GR" sz="2400" b="1" dirty="0">
                <a:solidFill>
                  <a:schemeClr val="tx2"/>
                </a:solidFill>
              </a:rPr>
              <a:t> </a:t>
            </a:r>
            <a:r>
              <a:rPr lang="en-US" altLang="el-GR" sz="2400" b="1" dirty="0">
                <a:solidFill>
                  <a:schemeClr val="bg2"/>
                </a:solidFill>
              </a:rPr>
              <a:t>UNESCO</a:t>
            </a:r>
            <a:r>
              <a:rPr lang="el-GR" altLang="el-GR" sz="2400" b="1" dirty="0">
                <a:solidFill>
                  <a:schemeClr val="bg2"/>
                </a:solidFill>
              </a:rPr>
              <a:t> (διεθνής οργανισμός) </a:t>
            </a:r>
          </a:p>
          <a:p>
            <a:pPr eaLnBrk="1" hangingPunct="1">
              <a:lnSpc>
                <a:spcPct val="80000"/>
              </a:lnSpc>
              <a:buFont typeface="Arial" charset="0"/>
              <a:buBlip>
                <a:blip r:embed="rId2"/>
              </a:buBlip>
              <a:defRPr/>
            </a:pPr>
            <a:endParaRPr lang="el-GR" altLang="el-GR" sz="2400" b="1" dirty="0">
              <a:solidFill>
                <a:schemeClr val="bg2"/>
              </a:solidFill>
            </a:endParaRPr>
          </a:p>
          <a:p>
            <a:pPr eaLnBrk="1" hangingPunct="1">
              <a:lnSpc>
                <a:spcPct val="80000"/>
              </a:lnSpc>
              <a:buFont typeface="Arial" charset="0"/>
              <a:buBlip>
                <a:blip r:embed="rId2"/>
              </a:buBlip>
              <a:defRPr/>
            </a:pPr>
            <a:r>
              <a:rPr lang="el-GR" altLang="el-GR" sz="2400" b="1" dirty="0">
                <a:solidFill>
                  <a:schemeClr val="bg2"/>
                </a:solidFill>
              </a:rPr>
              <a:t>η Ευρωπαϊκή Ένωση (πολιτικός φορέας) και </a:t>
            </a:r>
          </a:p>
          <a:p>
            <a:pPr eaLnBrk="1" hangingPunct="1">
              <a:lnSpc>
                <a:spcPct val="80000"/>
              </a:lnSpc>
              <a:buFont typeface="Arial" charset="0"/>
              <a:buBlip>
                <a:blip r:embed="rId2"/>
              </a:buBlip>
              <a:defRPr/>
            </a:pPr>
            <a:endParaRPr lang="el-GR" altLang="el-GR" sz="2400" b="1" dirty="0">
              <a:solidFill>
                <a:schemeClr val="bg2"/>
              </a:solidFill>
            </a:endParaRPr>
          </a:p>
          <a:p>
            <a:pPr eaLnBrk="1" hangingPunct="1">
              <a:lnSpc>
                <a:spcPct val="80000"/>
              </a:lnSpc>
              <a:buFont typeface="Arial" charset="0"/>
              <a:buBlip>
                <a:blip r:embed="rId2"/>
              </a:buBlip>
              <a:defRPr/>
            </a:pPr>
            <a:r>
              <a:rPr lang="el-GR" altLang="el-GR" sz="2400" b="1" dirty="0">
                <a:solidFill>
                  <a:schemeClr val="bg2"/>
                </a:solidFill>
              </a:rPr>
              <a:t>το Πανεπιστήμιο του </a:t>
            </a:r>
            <a:r>
              <a:rPr lang="en-US" altLang="el-GR" sz="2400" b="1" dirty="0">
                <a:solidFill>
                  <a:schemeClr val="bg2"/>
                </a:solidFill>
              </a:rPr>
              <a:t>Harvard.</a:t>
            </a:r>
            <a:endParaRPr lang="el-GR" sz="2400" dirty="0">
              <a:solidFill>
                <a:schemeClr val="bg2"/>
              </a:solidFill>
            </a:endParaRPr>
          </a:p>
        </p:txBody>
      </p:sp>
      <p:sp>
        <p:nvSpPr>
          <p:cNvPr id="4" name="3 - Θέση ημερομηνίας">
            <a:extLst>
              <a:ext uri="{FF2B5EF4-FFF2-40B4-BE49-F238E27FC236}">
                <a16:creationId xmlns:a16="http://schemas.microsoft.com/office/drawing/2014/main" id="{9F306A5C-6470-4EC3-A6C2-0DBBDCD9451F}"/>
              </a:ext>
            </a:extLst>
          </p:cNvPr>
          <p:cNvSpPr>
            <a:spLocks noGrp="1"/>
          </p:cNvSpPr>
          <p:nvPr>
            <p:ph type="dt" sz="quarter" idx="11"/>
          </p:nvPr>
        </p:nvSpPr>
        <p:spPr/>
        <p:txBody>
          <a:bodyPr/>
          <a:lstStyle/>
          <a:p>
            <a:pPr>
              <a:defRPr/>
            </a:pPr>
            <a:fld id="{B3D2C1F9-D663-4533-A325-4FC9D13CAD83}" type="datetime1">
              <a:rPr lang="el-GR"/>
              <a:pPr>
                <a:defRPr/>
              </a:pPr>
              <a:t>22/12/2019</a:t>
            </a:fld>
            <a:endParaRPr lang="el-GR" dirty="0"/>
          </a:p>
        </p:txBody>
      </p:sp>
      <p:sp>
        <p:nvSpPr>
          <p:cNvPr id="5" name="4 - Θέση αριθμού διαφάνειας">
            <a:extLst>
              <a:ext uri="{FF2B5EF4-FFF2-40B4-BE49-F238E27FC236}">
                <a16:creationId xmlns:a16="http://schemas.microsoft.com/office/drawing/2014/main" id="{D80AA9A2-A550-477D-81DD-0F294E1C05A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05CD334-3A4E-4A4B-A2B2-5BEC27D612A7}" type="slidenum">
              <a:rPr lang="el-GR" altLang="el-GR">
                <a:solidFill>
                  <a:srgbClr val="282E2E"/>
                </a:solidFill>
                <a:latin typeface="Calibri" panose="020F0502020204030204" pitchFamily="34" charset="0"/>
              </a:rPr>
              <a:pPr eaLnBrk="1" hangingPunct="1"/>
              <a:t>8</a:t>
            </a:fld>
            <a:endParaRPr lang="el-GR" altLang="el-GR">
              <a:solidFill>
                <a:srgbClr val="282E2E"/>
              </a:solidFill>
              <a:latin typeface="Calibri" panose="020F0502020204030204" pitchFamily="34" charset="0"/>
            </a:endParaRPr>
          </a:p>
        </p:txBody>
      </p:sp>
      <p:sp>
        <p:nvSpPr>
          <p:cNvPr id="6" name="5 - Θέση υποσέλιδου">
            <a:extLst>
              <a:ext uri="{FF2B5EF4-FFF2-40B4-BE49-F238E27FC236}">
                <a16:creationId xmlns:a16="http://schemas.microsoft.com/office/drawing/2014/main" id="{C4D8FBAC-8FD5-49B6-939C-EFA91E12645A}"/>
              </a:ext>
            </a:extLst>
          </p:cNvPr>
          <p:cNvSpPr>
            <a:spLocks noGrp="1"/>
          </p:cNvSpPr>
          <p:nvPr>
            <p:ph type="ftr" sz="quarter" idx="10"/>
          </p:nvPr>
        </p:nvSpPr>
        <p:spPr/>
        <p:txBody>
          <a:bodyPr/>
          <a:lstStyle/>
          <a:p>
            <a:pPr>
              <a:defRPr/>
            </a:pPr>
            <a:r>
              <a:rPr lang="el-GR"/>
              <a:t>Παναγιωτα Στρατη</a:t>
            </a:r>
          </a:p>
        </p:txBody>
      </p:sp>
      <p:sp>
        <p:nvSpPr>
          <p:cNvPr id="12295" name="AutoShape 9" descr="Αποτέλεσμα εικόνας για συνεργασίας οικογένειας σχολείου">
            <a:extLst>
              <a:ext uri="{FF2B5EF4-FFF2-40B4-BE49-F238E27FC236}">
                <a16:creationId xmlns:a16="http://schemas.microsoft.com/office/drawing/2014/main" id="{2EC9D559-04C4-463D-9AD4-DA9A7871101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12296" name="AutoShape 11" descr="Αποτέλεσμα εικόνας για συνεργασίας οικογένειας σχολείου">
            <a:extLst>
              <a:ext uri="{FF2B5EF4-FFF2-40B4-BE49-F238E27FC236}">
                <a16:creationId xmlns:a16="http://schemas.microsoft.com/office/drawing/2014/main" id="{DE3F6868-2AF1-459C-BB82-DF17785AD2E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pic>
        <p:nvPicPr>
          <p:cNvPr id="12297" name="Picture 13" descr="Αποτέλεσμα εικόνας για συνεργασίας οικογένειας σχολείου">
            <a:extLst>
              <a:ext uri="{FF2B5EF4-FFF2-40B4-BE49-F238E27FC236}">
                <a16:creationId xmlns:a16="http://schemas.microsoft.com/office/drawing/2014/main" id="{5592A003-6691-4EFB-BCF5-A194D38F40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4125" y="3043238"/>
            <a:ext cx="28575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AA80D161-9ED9-44E8-BA37-2F3E2AE52D10}"/>
              </a:ext>
            </a:extLst>
          </p:cNvPr>
          <p:cNvSpPr>
            <a:spLocks noGrp="1"/>
          </p:cNvSpPr>
          <p:nvPr>
            <p:ph type="title"/>
          </p:nvPr>
        </p:nvSpPr>
        <p:spPr>
          <a:xfrm>
            <a:off x="1295400" y="2130425"/>
            <a:ext cx="9601200" cy="3886200"/>
          </a:xfrm>
        </p:spPr>
        <p:txBody>
          <a:bodyPr>
            <a:noAutofit/>
          </a:bodyPr>
          <a:lstStyle/>
          <a:p>
            <a:pPr eaLnBrk="1" hangingPunct="1">
              <a:lnSpc>
                <a:spcPct val="80000"/>
              </a:lnSpc>
              <a:buFont typeface="Arial" charset="0"/>
              <a:buNone/>
              <a:defRPr/>
            </a:pPr>
            <a:r>
              <a:rPr lang="el-GR" altLang="el-GR" sz="2400" b="1" dirty="0">
                <a:solidFill>
                  <a:schemeClr val="bg2"/>
                </a:solidFill>
              </a:rPr>
              <a:t>Η </a:t>
            </a:r>
            <a:r>
              <a:rPr lang="en-US" altLang="el-GR" sz="2400" b="1" dirty="0">
                <a:solidFill>
                  <a:schemeClr val="bg2"/>
                </a:solidFill>
              </a:rPr>
              <a:t>UNESCO</a:t>
            </a:r>
            <a:r>
              <a:rPr lang="el-GR" altLang="el-GR" sz="2400" b="1" dirty="0">
                <a:solidFill>
                  <a:schemeClr val="bg2"/>
                </a:solidFill>
              </a:rPr>
              <a:t> </a:t>
            </a:r>
            <a:r>
              <a:rPr lang="el-GR" altLang="el-GR" sz="2400" b="1" dirty="0">
                <a:solidFill>
                  <a:schemeClr val="tx1"/>
                </a:solidFill>
              </a:rPr>
              <a:t>δίνει έμφαση (</a:t>
            </a:r>
            <a:r>
              <a:rPr lang="en-US" altLang="el-GR" sz="2400" b="1" dirty="0" err="1">
                <a:solidFill>
                  <a:schemeClr val="tx1"/>
                </a:solidFill>
              </a:rPr>
              <a:t>Delors</a:t>
            </a:r>
            <a:r>
              <a:rPr lang="en-US" altLang="el-GR" sz="2400" b="1" dirty="0">
                <a:solidFill>
                  <a:schemeClr val="tx1"/>
                </a:solidFill>
              </a:rPr>
              <a:t>, 1996) </a:t>
            </a:r>
            <a:r>
              <a:rPr lang="el-GR" altLang="el-GR" sz="2400" b="1" dirty="0">
                <a:solidFill>
                  <a:schemeClr val="tx1"/>
                </a:solidFill>
              </a:rPr>
              <a:t>στην ανάγκη για </a:t>
            </a:r>
            <a:r>
              <a:rPr lang="el-GR" altLang="el-GR" sz="2400" b="1" u="sng" dirty="0">
                <a:solidFill>
                  <a:schemeClr val="tx1"/>
                </a:solidFill>
              </a:rPr>
              <a:t>ουσιαστικότερη συνεργασία και σύμπραξη Σχολείου</a:t>
            </a:r>
            <a:r>
              <a:rPr lang="el-GR" altLang="el-GR" sz="2400" b="1" dirty="0">
                <a:solidFill>
                  <a:schemeClr val="tx1"/>
                </a:solidFill>
              </a:rPr>
              <a:t>, Οικογένειας και Κοινότητας, με στόχο την ενίσχυση της τυπικής και άτυπης εκπαίδευσης</a:t>
            </a:r>
            <a:r>
              <a:rPr lang="en-US" altLang="el-GR" sz="2400" b="1" dirty="0">
                <a:solidFill>
                  <a:schemeClr val="tx1"/>
                </a:solidFill>
              </a:rPr>
              <a:t>.</a:t>
            </a:r>
            <a:br>
              <a:rPr lang="el-GR" altLang="el-GR" sz="2400" b="1" dirty="0">
                <a:solidFill>
                  <a:schemeClr val="tx1"/>
                </a:solidFill>
              </a:rPr>
            </a:br>
            <a:r>
              <a:rPr lang="el-GR" altLang="el-GR" sz="2400" b="1" dirty="0">
                <a:solidFill>
                  <a:schemeClr val="tx1"/>
                </a:solidFill>
              </a:rPr>
              <a:t>…………………………………………………………………………………………………………………</a:t>
            </a:r>
            <a:br>
              <a:rPr lang="el-GR" altLang="el-GR" sz="2400" b="1" dirty="0">
                <a:solidFill>
                  <a:schemeClr val="tx1"/>
                </a:solidFill>
              </a:rPr>
            </a:br>
            <a:br>
              <a:rPr lang="el-GR" altLang="el-GR" sz="2400" b="1" dirty="0">
                <a:solidFill>
                  <a:schemeClr val="bg2"/>
                </a:solidFill>
              </a:rPr>
            </a:br>
            <a:r>
              <a:rPr lang="el-GR" altLang="el-GR" sz="2400" b="1" dirty="0">
                <a:solidFill>
                  <a:schemeClr val="bg2"/>
                </a:solidFill>
              </a:rPr>
              <a:t>Η Ευρωπαϊκή Ένωση </a:t>
            </a:r>
            <a:r>
              <a:rPr lang="el-GR" altLang="el-GR" sz="2400" b="1" dirty="0">
                <a:solidFill>
                  <a:schemeClr val="tx1"/>
                </a:solidFill>
              </a:rPr>
              <a:t>εστιάζει το ενδιαφέρον της σ’ αυτή τη συνεργασία με βασικό στόχο, μεταξύ άλλων, τη μείωση του ρυθμού της </a:t>
            </a:r>
            <a:r>
              <a:rPr lang="el-GR" altLang="el-GR" sz="2400" b="1" u="sng" dirty="0">
                <a:solidFill>
                  <a:schemeClr val="tx1"/>
                </a:solidFill>
              </a:rPr>
              <a:t>σχολικής διαρροής</a:t>
            </a:r>
            <a:r>
              <a:rPr lang="en-US" altLang="el-GR" sz="2400" b="1" u="sng" dirty="0">
                <a:solidFill>
                  <a:schemeClr val="tx1"/>
                </a:solidFill>
              </a:rPr>
              <a:t>. </a:t>
            </a:r>
            <a:br>
              <a:rPr lang="el-GR" altLang="el-GR" sz="2400" b="1" dirty="0">
                <a:solidFill>
                  <a:schemeClr val="tx1"/>
                </a:solidFill>
              </a:rPr>
            </a:br>
            <a:br>
              <a:rPr lang="el-GR" altLang="el-GR" sz="2400" b="1" dirty="0">
                <a:solidFill>
                  <a:schemeClr val="tx1"/>
                </a:solidFill>
              </a:rPr>
            </a:br>
            <a:r>
              <a:rPr lang="el-GR" altLang="el-GR" sz="2400" b="1" dirty="0">
                <a:solidFill>
                  <a:schemeClr val="tx1"/>
                </a:solidFill>
              </a:rPr>
              <a:t>…………………………………………………………………………………………………………………</a:t>
            </a:r>
            <a:br>
              <a:rPr lang="el-GR" altLang="el-GR" sz="2400" b="1" dirty="0">
                <a:solidFill>
                  <a:schemeClr val="tx1"/>
                </a:solidFill>
              </a:rPr>
            </a:br>
            <a:br>
              <a:rPr lang="el-GR" altLang="el-GR" sz="2400" b="1" dirty="0">
                <a:solidFill>
                  <a:schemeClr val="tx1"/>
                </a:solidFill>
              </a:rPr>
            </a:br>
            <a:r>
              <a:rPr lang="el-GR" altLang="el-GR" sz="2400" b="1" dirty="0">
                <a:solidFill>
                  <a:schemeClr val="bg2"/>
                </a:solidFill>
              </a:rPr>
              <a:t>Το Πανεπιστήμιο του </a:t>
            </a:r>
            <a:r>
              <a:rPr lang="en-US" altLang="el-GR" sz="2400" b="1" dirty="0">
                <a:solidFill>
                  <a:schemeClr val="bg2"/>
                </a:solidFill>
              </a:rPr>
              <a:t>Harvard</a:t>
            </a:r>
            <a:r>
              <a:rPr lang="el-GR" altLang="el-GR" sz="2400" b="1" dirty="0">
                <a:solidFill>
                  <a:schemeClr val="tx1"/>
                </a:solidFill>
              </a:rPr>
              <a:t>, εδώ και μια εικοσαετία, λειτουργεί το ερευνητικό πρόγραμμα </a:t>
            </a:r>
            <a:r>
              <a:rPr lang="en-US" altLang="el-GR" sz="2400" b="1" dirty="0">
                <a:solidFill>
                  <a:schemeClr val="tx1"/>
                </a:solidFill>
              </a:rPr>
              <a:t>“Harvard Family Research Project”, </a:t>
            </a:r>
            <a:r>
              <a:rPr lang="el-GR" altLang="el-GR" sz="2400" b="1" dirty="0">
                <a:solidFill>
                  <a:schemeClr val="tx1"/>
                </a:solidFill>
              </a:rPr>
              <a:t>όπου συλλέγει, αναλύει και συνθέτει ερευνητικά δεδομένα, πληροφορίες και γνώσεις με στόχο την ανάπτυξη στρατηγικών που θα προωθήσουν την εκπαιδευτική και κοινωνική επιτυχία, αλλά και την ευημερία των παιδιών, των οικογενειών και των κοινοτήτων τους (</a:t>
            </a:r>
            <a:r>
              <a:rPr lang="en-US" altLang="el-GR" sz="2400" b="1" dirty="0">
                <a:solidFill>
                  <a:schemeClr val="tx1"/>
                </a:solidFill>
              </a:rPr>
              <a:t>Weiss, 2005).</a:t>
            </a:r>
            <a:br>
              <a:rPr lang="el-GR" altLang="el-GR" sz="2400" b="1" dirty="0">
                <a:solidFill>
                  <a:schemeClr val="accent2"/>
                </a:solidFill>
              </a:rPr>
            </a:br>
            <a:endParaRPr lang="el-GR" sz="2400" dirty="0"/>
          </a:p>
        </p:txBody>
      </p:sp>
      <p:sp>
        <p:nvSpPr>
          <p:cNvPr id="3" name="2 - Θέση ημερομηνίας">
            <a:extLst>
              <a:ext uri="{FF2B5EF4-FFF2-40B4-BE49-F238E27FC236}">
                <a16:creationId xmlns:a16="http://schemas.microsoft.com/office/drawing/2014/main" id="{5D9C14CF-1FAB-4B36-8BBF-957817AC4B63}"/>
              </a:ext>
            </a:extLst>
          </p:cNvPr>
          <p:cNvSpPr>
            <a:spLocks noGrp="1"/>
          </p:cNvSpPr>
          <p:nvPr>
            <p:ph type="dt" sz="quarter" idx="11"/>
          </p:nvPr>
        </p:nvSpPr>
        <p:spPr/>
        <p:txBody>
          <a:bodyPr/>
          <a:lstStyle/>
          <a:p>
            <a:pPr>
              <a:defRPr/>
            </a:pPr>
            <a:fld id="{486E24D6-7E0F-422A-B552-B5273070DB1E}" type="datetime1">
              <a:rPr lang="el-GR"/>
              <a:pPr>
                <a:defRPr/>
              </a:pPr>
              <a:t>22/12/2019</a:t>
            </a:fld>
            <a:endParaRPr lang="el-GR" dirty="0"/>
          </a:p>
        </p:txBody>
      </p:sp>
      <p:sp>
        <p:nvSpPr>
          <p:cNvPr id="4" name="3 - Θέση αριθμού διαφάνειας">
            <a:extLst>
              <a:ext uri="{FF2B5EF4-FFF2-40B4-BE49-F238E27FC236}">
                <a16:creationId xmlns:a16="http://schemas.microsoft.com/office/drawing/2014/main" id="{D4BBBEAB-427A-4CA6-80BF-4D339A8CE8E2}"/>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613C5E4-3659-4672-A34E-299AB04D0666}" type="slidenum">
              <a:rPr lang="el-GR" altLang="el-GR">
                <a:solidFill>
                  <a:srgbClr val="282E2E"/>
                </a:solidFill>
                <a:latin typeface="Calibri" panose="020F0502020204030204" pitchFamily="34" charset="0"/>
              </a:rPr>
              <a:pPr eaLnBrk="1" hangingPunct="1"/>
              <a:t>9</a:t>
            </a:fld>
            <a:endParaRPr lang="el-GR" altLang="el-GR">
              <a:solidFill>
                <a:srgbClr val="282E2E"/>
              </a:solidFill>
              <a:latin typeface="Calibri" panose="020F0502020204030204" pitchFamily="34" charset="0"/>
            </a:endParaRPr>
          </a:p>
        </p:txBody>
      </p:sp>
      <p:sp>
        <p:nvSpPr>
          <p:cNvPr id="5" name="4 - Θέση υποσέλιδου">
            <a:extLst>
              <a:ext uri="{FF2B5EF4-FFF2-40B4-BE49-F238E27FC236}">
                <a16:creationId xmlns:a16="http://schemas.microsoft.com/office/drawing/2014/main" id="{2D856441-9168-436D-BEB3-04CFA61BDF46}"/>
              </a:ext>
            </a:extLst>
          </p:cNvPr>
          <p:cNvSpPr>
            <a:spLocks noGrp="1"/>
          </p:cNvSpPr>
          <p:nvPr>
            <p:ph type="ftr" sz="quarter" idx="10"/>
          </p:nvPr>
        </p:nvSpPr>
        <p:spPr/>
        <p:txBody>
          <a:bodyPr/>
          <a:lstStyle/>
          <a:p>
            <a:pPr>
              <a:defRPr/>
            </a:pPr>
            <a:r>
              <a:rPr lang="el-GR"/>
              <a:t>Παναγιωτα Στρατη</a:t>
            </a:r>
          </a:p>
        </p:txBody>
      </p:sp>
    </p:spTree>
  </p:cSld>
  <p:clrMapOvr>
    <a:masterClrMapping/>
  </p:clrMapOvr>
  <p:transition spd="med">
    <p:fade/>
  </p:transition>
</p:sld>
</file>

<file path=ppt/theme/theme1.xml><?xml version="1.0" encoding="utf-8"?>
<a:theme xmlns:a="http://schemas.openxmlformats.org/drawingml/2006/main" name="TF02895254-1">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3246549_TF02895254" id="{2E985D35-CC64-49FD-BD17-72948FE5ED13}" vid="{7B7576DE-0183-421C-A940-B9F854D54BC2}"/>
    </a:ext>
  </a:extLst>
</a:theme>
</file>

<file path=ppt/theme/theme2.xml><?xml version="1.0" encoding="utf-8"?>
<a:theme xmlns:a="http://schemas.openxmlformats.org/drawingml/2006/main" name="Θέμα του Office">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Θέμα του Office">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Props1.xml><?xml version="1.0" encoding="utf-8"?>
<ds:datastoreItem xmlns:ds="http://schemas.openxmlformats.org/officeDocument/2006/customXml" ds:itemID="{FAC2023F-644C-4F7E-8E8C-CDBE4A63C7D1}">
  <ds:schemaRefs>
    <ds:schemaRef ds:uri="http://schemas.microsoft.com/sharepoint/v3/contenttype/forms"/>
  </ds:schemaRefs>
</ds:datastoreItem>
</file>

<file path=customXml/itemProps2.xml><?xml version="1.0" encoding="utf-8"?>
<ds:datastoreItem xmlns:ds="http://schemas.openxmlformats.org/officeDocument/2006/customXml" ds:itemID="{ED65A2C9-CB67-4F36-A412-EEC1AD297F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9D16C48-7D79-4A48-9F66-DB72658CEC0A}">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TF02895254-1</Template>
  <TotalTime>614</TotalTime>
  <Words>3217</Words>
  <Application>Microsoft Office PowerPoint</Application>
  <PresentationFormat>Ευρεία οθόνη</PresentationFormat>
  <Paragraphs>341</Paragraphs>
  <Slides>41</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41</vt:i4>
      </vt:variant>
    </vt:vector>
  </HeadingPairs>
  <TitlesOfParts>
    <vt:vector size="46" baseType="lpstr">
      <vt:lpstr>Arial</vt:lpstr>
      <vt:lpstr>Calibri</vt:lpstr>
      <vt:lpstr>Wingdings</vt:lpstr>
      <vt:lpstr>Times New Roman</vt:lpstr>
      <vt:lpstr>TF02895254-1</vt:lpstr>
      <vt:lpstr>ΣΥΝΕΡΓΑΣΙΑ ΟΙΚΟΓΕΝΕΙΑΣ, ΣΧΟΛΕΙΟΥ ΚΑΙ ΚΟΙΝΟΤΗΤΑΣ</vt:lpstr>
      <vt:lpstr>ΠΕΡΙΕΧΟΜΕΝΑ</vt:lpstr>
      <vt:lpstr>Παρουσίαση του PowerPoint</vt:lpstr>
      <vt:lpstr>Εισαγωγή</vt:lpstr>
      <vt:lpstr>Παρουσίαση του PowerPoint</vt:lpstr>
      <vt:lpstr>Έρευνες επίσης, καταδεικνύουν, ότι η έγκαιρη σχέση των παιδιών με τους γονείς, τους εκπαιδευτικούς και τους συνομηλίκους τους, συνδέεται με την ανάπτυξη ακαδημαϊκών δεξιοτήτων και κοινωνικοσυναισθηματικών δυνατοτήτων, που απεικονίζονται στην κοινωνική ικανότητα των παιδιών στο νηπιαγωγείο και το δημοτικό σχολείο. </vt:lpstr>
      <vt:lpstr>Παρουσίαση του PowerPoint</vt:lpstr>
      <vt:lpstr>Τα τελευταία χρόνια , Διεθνείς Οργανισμοί, Πανεπιστημιακά Ιδρύματα  και Πολιτικοί Φορείς, αρμόδιοι για την εκπαίδευση και την παραγωγή εκπαιδευτικής πολιτικής παρουσιάζουν αυξανόμενο ενδιαφέρον για ζητήματα συνεργασίας Σχολείου, Οικογένειας και Κοινότητας </vt:lpstr>
      <vt:lpstr>Η UNESCO δίνει έμφαση (Delors, 1996) στην ανάγκη για ουσιαστικότερη συνεργασία και σύμπραξη Σχολείου, Οικογένειας και Κοινότητας, με στόχο την ενίσχυση της τυπικής και άτυπης εκπαίδευσης. …………………………………………………………………………………………………………………  Η Ευρωπαϊκή Ένωση εστιάζει το ενδιαφέρον της σ’ αυτή τη συνεργασία με βασικό στόχο, μεταξύ άλλων, τη μείωση του ρυθμού της σχολικής διαρροής.   …………………………………………………………………………………………………………………  Το Πανεπιστήμιο του Harvard, εδώ και μια εικοσαετία, λειτουργεί το ερευνητικό πρόγραμμα “Harvard Family Research Project”, όπου συλλέγει, αναλύει και συνθέτει ερευνητικά δεδομένα, πληροφορίες και γνώσεις με στόχο την ανάπτυξη στρατηγικών που θα προωθήσουν την εκπαιδευτική και κοινωνική επιτυχία, αλλά και την ευημερία των παιδιών, των οικογενειών και των κοινοτήτων τους (Weiss, 2005).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Οργανωτικές Αρχές της Συνεργασίας Οικογένειας, Σχολείου και Κοινότητας </vt:lpstr>
      <vt:lpstr>Παρουσίαση του PowerPoint</vt:lpstr>
      <vt:lpstr>Σύγχρονα Συστημικά Μοντέλα για τη Συνεργασία οικογένειας και Σχολείου Διδασκαλία Μαθήματος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Το μοντέλο των επικαλυπτόμενων σφαιρών  επιρροής της J. Epstein</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Διάταξη τίτλου</dc:title>
  <dc:creator>John</dc:creator>
  <cp:lastModifiedBy>ΤΖΙΜΑ ΕΛΕΝΗ</cp:lastModifiedBy>
  <cp:revision>99</cp:revision>
  <dcterms:created xsi:type="dcterms:W3CDTF">2019-09-16T13:55:28Z</dcterms:created>
  <dcterms:modified xsi:type="dcterms:W3CDTF">2019-12-22T12:47:12Z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