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56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312" r:id="rId20"/>
    <p:sldId id="313" r:id="rId21"/>
    <p:sldId id="314" r:id="rId22"/>
    <p:sldId id="315" r:id="rId23"/>
    <p:sldId id="316" r:id="rId24"/>
    <p:sldId id="317" r:id="rId25"/>
    <p:sldId id="318" r:id="rId26"/>
    <p:sldId id="319" r:id="rId27"/>
  </p:sldIdLst>
  <p:sldSz cx="12192000" cy="6858000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DD3CA"/>
    <a:srgbClr val="CC99FF"/>
    <a:srgbClr val="F4FCFE"/>
    <a:srgbClr val="FF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5294" autoAdjust="0"/>
  </p:normalViewPr>
  <p:slideViewPr>
    <p:cSldViewPr snapToGrid="0">
      <p:cViewPr varScale="1">
        <p:scale>
          <a:sx n="70" d="100"/>
          <a:sy n="70" d="100"/>
        </p:scale>
        <p:origin x="70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377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03388C78-E815-45F9-99F8-A274B9615E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76F408AB-18F0-45CF-B82C-CCF26AC8C2C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2E6D7F-F258-432E-AD82-9C3A3507420D}" type="datetime1">
              <a:rPr lang="el-GR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34D9784-3832-41C1-A3D5-9BE5A38F45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9B7551EA-1568-4447-A0C3-12CF569BE93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F357DD1-643A-4CFC-B927-11FBA0FEC611}" type="slidenum">
              <a:rPr lang="el-GR" altLang="el-GR"/>
              <a:pPr/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F3610E44-7C09-44C2-A077-D5DDCDEFFD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8A703D94-9593-43F8-A1DB-EF509B1E048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7C26489-FFEA-4069-9258-9540BC944578}" type="datetime1">
              <a:rPr lang="el-GR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4" name="Θέση εικόνας διαφάνειας 3">
            <a:extLst>
              <a:ext uri="{FF2B5EF4-FFF2-40B4-BE49-F238E27FC236}">
                <a16:creationId xmlns:a16="http://schemas.microsoft.com/office/drawing/2014/main" id="{EE280979-3689-463F-A5C2-0F3F92DEB1E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/>
          </a:p>
        </p:txBody>
      </p:sp>
      <p:sp>
        <p:nvSpPr>
          <p:cNvPr id="5" name="Θέση σημειώσεων 4">
            <a:extLst>
              <a:ext uri="{FF2B5EF4-FFF2-40B4-BE49-F238E27FC236}">
                <a16:creationId xmlns:a16="http://schemas.microsoft.com/office/drawing/2014/main" id="{0C6EA9B8-5C7A-49BE-AA72-D409F056F4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noProof="0" dirty="0"/>
              <a:t>Επεξεργασία στυλ υποδείγματος κειμένου</a:t>
            </a:r>
          </a:p>
          <a:p>
            <a:pPr lvl="1"/>
            <a:r>
              <a:rPr lang="el-GR" noProof="0" dirty="0"/>
              <a:t>Δεύτερου επιπέδου</a:t>
            </a:r>
          </a:p>
          <a:p>
            <a:pPr lvl="2"/>
            <a:r>
              <a:rPr lang="el-GR" noProof="0" dirty="0"/>
              <a:t>Τρίτου επιπέδου</a:t>
            </a:r>
          </a:p>
          <a:p>
            <a:pPr lvl="3"/>
            <a:r>
              <a:rPr lang="el-GR" noProof="0" dirty="0"/>
              <a:t>Τέταρτου επιπέδου</a:t>
            </a:r>
          </a:p>
          <a:p>
            <a:pPr lvl="4"/>
            <a:r>
              <a:rPr lang="el-GR" noProof="0" dirty="0"/>
              <a:t>Πέμπτου επιπέδου</a:t>
            </a:r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B3834FF-1C2E-4864-A6B1-527698DC765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0274337-B710-4A94-95D5-4D4EBCB85A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7456072-319E-4168-A667-BAE102DD925A}" type="slidenum">
              <a:rPr lang="el-GR" altLang="el-GR"/>
              <a:pPr/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Θέση εικόνας διαφάνειας 1">
            <a:extLst>
              <a:ext uri="{FF2B5EF4-FFF2-40B4-BE49-F238E27FC236}">
                <a16:creationId xmlns:a16="http://schemas.microsoft.com/office/drawing/2014/main" id="{E4F4835F-F0FC-4AA7-A5BE-E98AA49BD8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Θέση σημειώσεων 2">
            <a:extLst>
              <a:ext uri="{FF2B5EF4-FFF2-40B4-BE49-F238E27FC236}">
                <a16:creationId xmlns:a16="http://schemas.microsoft.com/office/drawing/2014/main" id="{EA5AF5D5-3C4A-401E-89F9-12455B7D91F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16388" name="Θέση αριθμού διαφάνειας 3">
            <a:extLst>
              <a:ext uri="{FF2B5EF4-FFF2-40B4-BE49-F238E27FC236}">
                <a16:creationId xmlns:a16="http://schemas.microsoft.com/office/drawing/2014/main" id="{BE1456B7-4B77-4596-8983-30B8E07EED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83A2AD0-8E02-4119-822B-3939E0FC6E60}" type="slidenum">
              <a:rPr lang="el-GR" altLang="el-GR">
                <a:latin typeface="Calibri" panose="020F0502020204030204" pitchFamily="34" charset="0"/>
              </a:rPr>
              <a:pPr eaLnBrk="1" hangingPunct="1"/>
              <a:t>1</a:t>
            </a:fld>
            <a:endParaRPr lang="el-GR" altLang="el-G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BB1A1B7E-044D-47A1-BC0D-96B1A75BFAF3}"/>
              </a:ext>
            </a:extLst>
          </p:cNvPr>
          <p:cNvSpPr/>
          <p:nvPr/>
        </p:nvSpPr>
        <p:spPr>
          <a:xfrm>
            <a:off x="0" y="0"/>
            <a:ext cx="12188825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6DBDF08C-74D2-48A9-AFE8-48C912F87B3B}"/>
              </a:ext>
            </a:extLst>
          </p:cNvPr>
          <p:cNvSpPr/>
          <p:nvPr/>
        </p:nvSpPr>
        <p:spPr>
          <a:xfrm>
            <a:off x="0" y="5102225"/>
            <a:ext cx="12188825" cy="17557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95400" y="2286000"/>
            <a:ext cx="9601200" cy="1517904"/>
          </a:xfrm>
        </p:spPr>
        <p:txBody>
          <a:bodyPr rtlCol="0"/>
          <a:lstStyle>
            <a:lvl1pPr algn="ctr">
              <a:defRPr sz="5400"/>
            </a:lvl1pPr>
          </a:lstStyle>
          <a:p>
            <a:r>
              <a:rPr lang="el-GR" noProof="0"/>
              <a:t>Kλικ για επεξεργασία του τίτλου</a:t>
            </a:r>
            <a:endParaRPr lang="el-GR" noProof="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295400" y="3959352"/>
            <a:ext cx="9601200" cy="9144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baseline="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 noProof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88451897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/>
              <a:t>Kλικ για επεξεργασία του τίτλου</a:t>
            </a:r>
            <a:endParaRPr lang="el-GR" noProof="0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4">
            <a:extLst>
              <a:ext uri="{FF2B5EF4-FFF2-40B4-BE49-F238E27FC236}">
                <a16:creationId xmlns:a16="http://schemas.microsoft.com/office/drawing/2014/main" id="{1AE72FD1-3041-4408-8744-EE7E07556E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5" name="Θέση ημερομηνίας 3">
            <a:extLst>
              <a:ext uri="{FF2B5EF4-FFF2-40B4-BE49-F238E27FC236}">
                <a16:creationId xmlns:a16="http://schemas.microsoft.com/office/drawing/2014/main" id="{1D416C63-46CE-409B-B633-DBD27194550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4FF38-09ED-4039-B8A3-07E1821428A0}" type="datetime1">
              <a:rPr lang="el-GR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8ACB52F-0D42-494C-AEAE-C17AB9EAC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61CA31-947D-4EE2-8C68-A9BE59891BAB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815624572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 rtlCol="0"/>
          <a:lstStyle/>
          <a:p>
            <a:r>
              <a:rPr lang="el-GR" noProof="0"/>
              <a:t>Kλικ για επεξεργασία του τίτλου</a:t>
            </a:r>
            <a:endParaRPr lang="el-GR" noProof="0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 rtlCol="0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4">
            <a:extLst>
              <a:ext uri="{FF2B5EF4-FFF2-40B4-BE49-F238E27FC236}">
                <a16:creationId xmlns:a16="http://schemas.microsoft.com/office/drawing/2014/main" id="{8AF9055E-291D-43B3-B8B9-9350DF6921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5" name="Θέση ημερομηνίας 3">
            <a:extLst>
              <a:ext uri="{FF2B5EF4-FFF2-40B4-BE49-F238E27FC236}">
                <a16:creationId xmlns:a16="http://schemas.microsoft.com/office/drawing/2014/main" id="{F3C2D0B3-5ABA-45E3-AA17-5F0395542CBC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01705-AC81-4BEC-89EE-22DAFE25AC10}" type="datetime1">
              <a:rPr lang="el-GR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28789BC-DE94-487A-90A8-BF3C8A879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EFCD9-C28E-453C-840E-0664786682EC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037785008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/>
              <a:t>Kλικ για επεξεργασία του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4">
            <a:extLst>
              <a:ext uri="{FF2B5EF4-FFF2-40B4-BE49-F238E27FC236}">
                <a16:creationId xmlns:a16="http://schemas.microsoft.com/office/drawing/2014/main" id="{25E090FA-C87C-4C18-893E-2EB5FB3E25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5" name="Θέση ημερομηνίας 3">
            <a:extLst>
              <a:ext uri="{FF2B5EF4-FFF2-40B4-BE49-F238E27FC236}">
                <a16:creationId xmlns:a16="http://schemas.microsoft.com/office/drawing/2014/main" id="{C66C8091-7618-47D9-BF58-6731C4FB64DE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4C6EF-2321-4A37-A314-3D869CB81143}" type="datetime1">
              <a:rPr lang="el-GR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AB4FCA9-5253-4492-BF0B-034931CC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D6D7A-5CAF-466B-8981-43F586D754BE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951558395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6">
            <a:extLst>
              <a:ext uri="{FF2B5EF4-FFF2-40B4-BE49-F238E27FC236}">
                <a16:creationId xmlns:a16="http://schemas.microsoft.com/office/drawing/2014/main" id="{D2788B46-1DE8-4B2F-ACE6-8AAF963C0028}"/>
              </a:ext>
            </a:extLst>
          </p:cNvPr>
          <p:cNvSpPr/>
          <p:nvPr/>
        </p:nvSpPr>
        <p:spPr>
          <a:xfrm>
            <a:off x="0" y="274638"/>
            <a:ext cx="12192000" cy="63087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95400" y="2130552"/>
            <a:ext cx="9601200" cy="2359152"/>
          </a:xfrm>
        </p:spPr>
        <p:txBody>
          <a:bodyPr rtlCol="0">
            <a:normAutofit/>
          </a:bodyPr>
          <a:lstStyle>
            <a:lvl1pPr algn="ctr">
              <a:defRPr sz="5400" b="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l-GR" noProof="0"/>
              <a:t>Kλικ για επεξεργασία του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295400" y="4572000"/>
            <a:ext cx="9601200" cy="841248"/>
          </a:xfrm>
        </p:spPr>
        <p:txBody>
          <a:bodyPr rtlCol="0"/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02CACE3-EB69-4978-944B-0ABE32F2C9E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6" name="Θέση ημερομηνίας 3">
            <a:extLst>
              <a:ext uri="{FF2B5EF4-FFF2-40B4-BE49-F238E27FC236}">
                <a16:creationId xmlns:a16="http://schemas.microsoft.com/office/drawing/2014/main" id="{E0BB9592-2BEE-4E6C-8513-B866A8B3B016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EDB1D-6987-4BDE-9DC1-C5544B85A71A}" type="datetime1">
              <a:rPr lang="el-GR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7" name="Θέση αριθμού διαφάνειας 5">
            <a:extLst>
              <a:ext uri="{FF2B5EF4-FFF2-40B4-BE49-F238E27FC236}">
                <a16:creationId xmlns:a16="http://schemas.microsoft.com/office/drawing/2014/main" id="{50570DED-20C0-4602-88D1-CB8313685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069975-AA55-4EDE-A313-F8C4AC20F6A4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549928271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r>
              <a:rPr lang="el-GR" noProof="0"/>
              <a:t>Kλικ για επεξεργασία του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14F3FD9-D7DB-4C3A-A383-6D30AAC8779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6" name="Θέση ημερομηνίας 3">
            <a:extLst>
              <a:ext uri="{FF2B5EF4-FFF2-40B4-BE49-F238E27FC236}">
                <a16:creationId xmlns:a16="http://schemas.microsoft.com/office/drawing/2014/main" id="{8C6BDEEE-4179-4B35-B610-5288000BD821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7D16E-AC6F-4D92-B244-5A8C2F68EE19}" type="datetime1">
              <a:rPr lang="el-GR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7" name="Θέση αριθμού διαφάνειας 5">
            <a:extLst>
              <a:ext uri="{FF2B5EF4-FFF2-40B4-BE49-F238E27FC236}">
                <a16:creationId xmlns:a16="http://schemas.microsoft.com/office/drawing/2014/main" id="{1072CCCF-8178-493F-8656-AEBF14F20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802D89-EE21-4C51-A71C-68619C5401F6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350439933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r>
              <a:rPr lang="el-GR" noProof="0"/>
              <a:t>Kλικ για επεξεργασία του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noProof="0" dirty="0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4">
            <a:extLst>
              <a:ext uri="{FF2B5EF4-FFF2-40B4-BE49-F238E27FC236}">
                <a16:creationId xmlns:a16="http://schemas.microsoft.com/office/drawing/2014/main" id="{46BE9FA9-809B-4FA6-863B-508286D183E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8" name="Θέση ημερομηνίας 3">
            <a:extLst>
              <a:ext uri="{FF2B5EF4-FFF2-40B4-BE49-F238E27FC236}">
                <a16:creationId xmlns:a16="http://schemas.microsoft.com/office/drawing/2014/main" id="{74D4F8DE-7A6C-4ED9-A2F0-9A98016439C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A0CD5-AC90-4EE7-88F1-35D5DAB1A8B2}" type="datetime1">
              <a:rPr lang="el-GR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9" name="Θέση αριθμού διαφάνειας 5">
            <a:extLst>
              <a:ext uri="{FF2B5EF4-FFF2-40B4-BE49-F238E27FC236}">
                <a16:creationId xmlns:a16="http://schemas.microsoft.com/office/drawing/2014/main" id="{491BC2C5-E44B-4DDA-95FE-7B51D1776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CD25C9-10E0-4715-A4DC-1492130D4378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523181421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r>
              <a:rPr lang="el-GR" noProof="0"/>
              <a:t>Kλικ για επεξεργασία του τίτλου</a:t>
            </a:r>
            <a:endParaRPr lang="el-GR" noProof="0" dirty="0"/>
          </a:p>
        </p:txBody>
      </p:sp>
      <p:sp>
        <p:nvSpPr>
          <p:cNvPr id="3" name="Θέση υποσέλιδου 4">
            <a:extLst>
              <a:ext uri="{FF2B5EF4-FFF2-40B4-BE49-F238E27FC236}">
                <a16:creationId xmlns:a16="http://schemas.microsoft.com/office/drawing/2014/main" id="{96A7C885-320D-4D9C-8177-122216DCAD4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8D7B8AE-3721-4F4D-B933-A19046E4C67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23A56-A262-424B-A5AA-8A5903FCE000}" type="datetime1">
              <a:rPr lang="el-GR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5" name="Θέση αριθμού διαφάνειας 5">
            <a:extLst>
              <a:ext uri="{FF2B5EF4-FFF2-40B4-BE49-F238E27FC236}">
                <a16:creationId xmlns:a16="http://schemas.microsoft.com/office/drawing/2014/main" id="{00CFAB6E-0B33-4878-8CD1-C8176A8EF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E2BE40-BF6D-4E03-BB5B-ABBDE66DDF76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396126990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4">
            <a:extLst>
              <a:ext uri="{FF2B5EF4-FFF2-40B4-BE49-F238E27FC236}">
                <a16:creationId xmlns:a16="http://schemas.microsoft.com/office/drawing/2014/main" id="{AF85D7A8-60C6-4B11-B3D9-091E03020D60}"/>
              </a:ext>
            </a:extLst>
          </p:cNvPr>
          <p:cNvSpPr/>
          <p:nvPr/>
        </p:nvSpPr>
        <p:spPr>
          <a:xfrm>
            <a:off x="0" y="0"/>
            <a:ext cx="12188825" cy="2746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33B6D59A-9AAA-4AD8-BAE8-6865EF18C8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4" name="Θέση ημερομηνίας 1">
            <a:extLst>
              <a:ext uri="{FF2B5EF4-FFF2-40B4-BE49-F238E27FC236}">
                <a16:creationId xmlns:a16="http://schemas.microsoft.com/office/drawing/2014/main" id="{3191B774-D96E-4FB6-B048-CF1AAE9E397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E2698-ABEC-4C3C-BF4D-6C7D3E6D1024}" type="datetime1">
              <a:rPr lang="el-GR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5" name="Θέση αριθμού διαφάνειας 3">
            <a:extLst>
              <a:ext uri="{FF2B5EF4-FFF2-40B4-BE49-F238E27FC236}">
                <a16:creationId xmlns:a16="http://schemas.microsoft.com/office/drawing/2014/main" id="{CE2801EB-7541-49B4-AFEA-ADCF8A502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5A5BB6-8256-41BF-9504-B2350A3B6738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23305630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rtlCol="0">
            <a:normAutofit/>
          </a:bodyPr>
          <a:lstStyle>
            <a:lvl1pPr>
              <a:defRPr sz="3400" b="0"/>
            </a:lvl1pPr>
          </a:lstStyle>
          <a:p>
            <a:r>
              <a:rPr lang="el-GR" noProof="0"/>
              <a:t>Kλικ για επεξεργασία του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758952"/>
            <a:ext cx="6629400" cy="5330952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C346720-77CA-4ABB-8C8C-7C16388E3D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6" name="Θέση ημερομηνίας 3">
            <a:extLst>
              <a:ext uri="{FF2B5EF4-FFF2-40B4-BE49-F238E27FC236}">
                <a16:creationId xmlns:a16="http://schemas.microsoft.com/office/drawing/2014/main" id="{659C4841-FEFD-4C0C-814B-7B0BF637BD7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08878-278E-4AAF-A2D3-B762E0511CD6}" type="datetime1">
              <a:rPr lang="el-GR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7" name="Θέση αριθμού διαφάνειας 5">
            <a:extLst>
              <a:ext uri="{FF2B5EF4-FFF2-40B4-BE49-F238E27FC236}">
                <a16:creationId xmlns:a16="http://schemas.microsoft.com/office/drawing/2014/main" id="{4F554369-2562-4034-9161-1F7922A21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9F7D49-E67C-493A-BA37-9DAA37A1325F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949491048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rtlCol="0">
            <a:normAutofit/>
          </a:bodyPr>
          <a:lstStyle>
            <a:lvl1pPr>
              <a:defRPr sz="3400" b="0"/>
            </a:lvl1pPr>
          </a:lstStyle>
          <a:p>
            <a:r>
              <a:rPr lang="el-GR" noProof="0"/>
              <a:t>Kλικ για επεξεργασία του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,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301752" y="502920"/>
            <a:ext cx="6702552" cy="5843016"/>
          </a:xfrm>
          <a:solidFill>
            <a:schemeClr val="accent1">
              <a:lumMod val="40000"/>
              <a:lumOff val="60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l-GR" noProof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5A3CB08-0A4C-494A-9985-1A902563A1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6" name="Θέση ημερομηνίας 3">
            <a:extLst>
              <a:ext uri="{FF2B5EF4-FFF2-40B4-BE49-F238E27FC236}">
                <a16:creationId xmlns:a16="http://schemas.microsoft.com/office/drawing/2014/main" id="{5DF87170-494B-45CF-B0F8-F3A566376D99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59033-8B3F-4787-B985-03742C1D766B}" type="datetime1">
              <a:rPr lang="el-GR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7" name="Θέση αριθμού διαφάνειας 5">
            <a:extLst>
              <a:ext uri="{FF2B5EF4-FFF2-40B4-BE49-F238E27FC236}">
                <a16:creationId xmlns:a16="http://schemas.microsoft.com/office/drawing/2014/main" id="{6AAF17D0-B30B-4980-AFD1-77E340502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0F27A3-AE69-49FF-89B0-783FDC9CCEEC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437295046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EA6CFC34-84FE-4A85-B82B-117A75991DD5}"/>
              </a:ext>
            </a:extLst>
          </p:cNvPr>
          <p:cNvSpPr/>
          <p:nvPr/>
        </p:nvSpPr>
        <p:spPr>
          <a:xfrm>
            <a:off x="0" y="6583363"/>
            <a:ext cx="12188825" cy="2746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1027" name="Θέση τίτλου 1">
            <a:extLst>
              <a:ext uri="{FF2B5EF4-FFF2-40B4-BE49-F238E27FC236}">
                <a16:creationId xmlns:a16="http://schemas.microsoft.com/office/drawing/2014/main" id="{E5C4818C-B072-4CA8-8766-46644D5AC66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341438" y="466725"/>
            <a:ext cx="9509125" cy="123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να επεξεργαστείτε το Στυλ κύριου τίτλου</a:t>
            </a:r>
          </a:p>
        </p:txBody>
      </p:sp>
      <p:sp>
        <p:nvSpPr>
          <p:cNvPr id="1028" name="Θέση κειμένου 2">
            <a:extLst>
              <a:ext uri="{FF2B5EF4-FFF2-40B4-BE49-F238E27FC236}">
                <a16:creationId xmlns:a16="http://schemas.microsoft.com/office/drawing/2014/main" id="{99065B6F-CB2A-41F0-8F5F-415FC2225AE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341438" y="1901825"/>
            <a:ext cx="9509125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Επεξεργασία 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DB66FC3-37D3-4200-A80B-E721BAB135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41438" y="6602413"/>
            <a:ext cx="7159625" cy="2365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cap="all" baseline="0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52E2D2B-B680-4DE7-912A-55CC1FB974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26475" y="6602413"/>
            <a:ext cx="1484313" cy="2365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defRPr sz="1100" baseline="0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8D74150-D704-439F-8F52-3A3F8263D08F}" type="datetime1">
              <a:rPr lang="el-GR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11D893F-0BE2-4482-8E51-820B002A96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10800" y="6602413"/>
            <a:ext cx="639763" cy="2365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282E2E"/>
                </a:solidFill>
                <a:latin typeface="Calibri" panose="020F0502020204030204" pitchFamily="34" charset="0"/>
              </a:defRPr>
            </a:lvl1pPr>
          </a:lstStyle>
          <a:p>
            <a:fld id="{2A4A5C37-E725-4C3A-9432-AA18DD180DDF}" type="slidenum">
              <a:rPr lang="el-GR" altLang="el-GR"/>
              <a:pPr/>
              <a:t>‹#›</a:t>
            </a:fld>
            <a:endParaRPr lang="el-GR" alt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4" r:id="rId1"/>
    <p:sldLayoutId id="2147483846" r:id="rId2"/>
    <p:sldLayoutId id="2147483855" r:id="rId3"/>
    <p:sldLayoutId id="2147483847" r:id="rId4"/>
    <p:sldLayoutId id="2147483848" r:id="rId5"/>
    <p:sldLayoutId id="2147483849" r:id="rId6"/>
    <p:sldLayoutId id="2147483856" r:id="rId7"/>
    <p:sldLayoutId id="2147483850" r:id="rId8"/>
    <p:sldLayoutId id="2147483851" r:id="rId9"/>
    <p:sldLayoutId id="2147483852" r:id="rId10"/>
    <p:sldLayoutId id="2147483853" r:id="rId11"/>
  </p:sldLayoutIdLst>
  <p:transition spd="med">
    <p:fade/>
  </p:transition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3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3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3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3400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buFont typeface="Arial" charset="0"/>
        <a:defRPr sz="3400">
          <a:solidFill>
            <a:schemeClr val="tx1"/>
          </a:solidFill>
          <a:latin typeface="Calibri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buFont typeface="Arial" charset="0"/>
        <a:defRPr sz="3400">
          <a:solidFill>
            <a:schemeClr val="tx1"/>
          </a:solidFill>
          <a:latin typeface="Calibri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buFont typeface="Arial" charset="0"/>
        <a:defRPr sz="3400">
          <a:solidFill>
            <a:schemeClr val="tx1"/>
          </a:solidFill>
          <a:latin typeface="Calibri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buFont typeface="Arial" charset="0"/>
        <a:defRPr sz="3400">
          <a:solidFill>
            <a:schemeClr val="tx1"/>
          </a:solidFill>
          <a:latin typeface="Calibri" pitchFamily="34" charset="0"/>
        </a:defRPr>
      </a:lvl9pPr>
    </p:titleStyle>
    <p:bodyStyle>
      <a:lvl1pPr marL="273050" indent="-228600" algn="l" rtl="0" eaLnBrk="0" fontAlgn="base" hangingPunct="0">
        <a:lnSpc>
          <a:spcPct val="90000"/>
        </a:lnSpc>
        <a:spcBef>
          <a:spcPts val="1800"/>
        </a:spcBef>
        <a:spcAft>
          <a:spcPct val="0"/>
        </a:spcAft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3725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8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3488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Τίτλος 1">
            <a:extLst>
              <a:ext uri="{FF2B5EF4-FFF2-40B4-BE49-F238E27FC236}">
                <a16:creationId xmlns:a16="http://schemas.microsoft.com/office/drawing/2014/main" id="{FA7A4AE0-E8E1-4694-824B-FDA2CB426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2286000"/>
            <a:ext cx="9601200" cy="1517650"/>
          </a:xfrm>
        </p:spPr>
        <p:txBody>
          <a:bodyPr/>
          <a:lstStyle/>
          <a:p>
            <a:pPr eaLnBrk="1" hangingPunct="1"/>
            <a:r>
              <a:rPr lang="el-GR" altLang="el-GR" sz="3600"/>
              <a:t>ΣΥΝΕΡΓΑΣΙΑ ΟΙΚΟΓΕΝΕΙΑΣ, ΣΧΟΛΕΙΟΥ ΚΑΙ ΚΟΙΝΟΤΗΤΑΣ</a:t>
            </a:r>
          </a:p>
        </p:txBody>
      </p:sp>
      <p:pic>
        <p:nvPicPr>
          <p:cNvPr id="5123" name="8 - Εικόνα">
            <a:extLst>
              <a:ext uri="{FF2B5EF4-FFF2-40B4-BE49-F238E27FC236}">
                <a16:creationId xmlns:a16="http://schemas.microsoft.com/office/drawing/2014/main" id="{91EBE972-E94C-40D0-9AEF-7452646810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450" y="207963"/>
            <a:ext cx="19304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- Στρογγυλεμένο ορθογώνιο">
            <a:extLst>
              <a:ext uri="{FF2B5EF4-FFF2-40B4-BE49-F238E27FC236}">
                <a16:creationId xmlns:a16="http://schemas.microsoft.com/office/drawing/2014/main" id="{564248E5-822F-4F85-97B0-F7215186780A}"/>
              </a:ext>
            </a:extLst>
          </p:cNvPr>
          <p:cNvSpPr/>
          <p:nvPr/>
        </p:nvSpPr>
        <p:spPr>
          <a:xfrm>
            <a:off x="1047750" y="3863975"/>
            <a:ext cx="9925050" cy="1047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2000" dirty="0"/>
              <a:t>Στράτη Παναγιώτα</a:t>
            </a:r>
          </a:p>
          <a:p>
            <a:pPr algn="ctr">
              <a:defRPr/>
            </a:pPr>
            <a:r>
              <a:rPr lang="el-GR" sz="2000" dirty="0"/>
              <a:t>Διδάκτορας του Πανεπιστημίου Ιωαννίνων</a:t>
            </a:r>
          </a:p>
        </p:txBody>
      </p:sp>
      <p:sp>
        <p:nvSpPr>
          <p:cNvPr id="6" name="5 - Ορθογώνιο">
            <a:extLst>
              <a:ext uri="{FF2B5EF4-FFF2-40B4-BE49-F238E27FC236}">
                <a16:creationId xmlns:a16="http://schemas.microsoft.com/office/drawing/2014/main" id="{6AE373EE-8574-4441-87F0-2D2636CE3A9C}"/>
              </a:ext>
            </a:extLst>
          </p:cNvPr>
          <p:cNvSpPr/>
          <p:nvPr/>
        </p:nvSpPr>
        <p:spPr>
          <a:xfrm>
            <a:off x="3922713" y="5737225"/>
            <a:ext cx="4557712" cy="7810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bg2"/>
                </a:solidFill>
              </a:rPr>
              <a:t>panagiotastrati@yahoo.gr</a:t>
            </a:r>
            <a:endParaRPr lang="el-GR" sz="20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>
            <a:extLst>
              <a:ext uri="{FF2B5EF4-FFF2-40B4-BE49-F238E27FC236}">
                <a16:creationId xmlns:a16="http://schemas.microsoft.com/office/drawing/2014/main" id="{609ABB77-EC13-47A8-88EB-3E9D80EE4B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3" name="2 - Θέση ημερομηνίας">
            <a:extLst>
              <a:ext uri="{FF2B5EF4-FFF2-40B4-BE49-F238E27FC236}">
                <a16:creationId xmlns:a16="http://schemas.microsoft.com/office/drawing/2014/main" id="{D29FD8F5-85E1-4DF6-8C7F-E0DBFE3DF8E6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099BDACA-FDAA-4368-8961-76400D1CB82F}" type="datetime1">
              <a:rPr lang="el-GR" smtClean="0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07025C19-73B3-48FE-9CE5-6F57F1F0A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E6E88B6-E508-4E94-A2D5-0F80CBD1E766}" type="slidenum">
              <a:rPr lang="el-GR" altLang="el-GR">
                <a:solidFill>
                  <a:srgbClr val="282E2E"/>
                </a:solidFill>
                <a:latin typeface="Calibri" panose="020F0502020204030204" pitchFamily="34" charset="0"/>
              </a:rPr>
              <a:pPr eaLnBrk="1" hangingPunct="1"/>
              <a:t>10</a:t>
            </a:fld>
            <a:endParaRPr lang="el-GR" altLang="el-GR">
              <a:solidFill>
                <a:srgbClr val="282E2E"/>
              </a:solidFill>
              <a:latin typeface="Calibri" panose="020F0502020204030204" pitchFamily="34" charset="0"/>
            </a:endParaRPr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C09441AB-4C29-44A2-8A8E-0B33F44B63C4}"/>
              </a:ext>
            </a:extLst>
          </p:cNvPr>
          <p:cNvSpPr/>
          <p:nvPr/>
        </p:nvSpPr>
        <p:spPr>
          <a:xfrm>
            <a:off x="176213" y="336550"/>
            <a:ext cx="11710987" cy="6000750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pPr algn="just">
              <a:defRPr/>
            </a:pPr>
            <a:endParaRPr lang="el-GR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el-GR" sz="2400" b="1" u="sng" dirty="0">
                <a:solidFill>
                  <a:srgbClr val="C00000"/>
                </a:solidFill>
                <a:latin typeface="Arial" charset="0"/>
                <a:cs typeface="Arial" charset="0"/>
              </a:rPr>
              <a:t>Η </a:t>
            </a:r>
            <a:r>
              <a:rPr lang="el-GR" sz="2400" b="1" u="sng" dirty="0" err="1">
                <a:solidFill>
                  <a:srgbClr val="C00000"/>
                </a:solidFill>
                <a:latin typeface="Arial" charset="0"/>
                <a:cs typeface="Arial" charset="0"/>
              </a:rPr>
              <a:t>Κοινωνικοπαιδαγωγική</a:t>
            </a:r>
            <a:r>
              <a:rPr lang="el-GR" sz="2400" b="1" u="sng" dirty="0">
                <a:solidFill>
                  <a:srgbClr val="C00000"/>
                </a:solidFill>
                <a:latin typeface="Arial" charset="0"/>
                <a:cs typeface="Arial" charset="0"/>
              </a:rPr>
              <a:t> θεώρηση των σχέσεων Σχολείου, Οικογένειας και Κοινότητας</a:t>
            </a:r>
          </a:p>
          <a:p>
            <a:pPr algn="just">
              <a:defRPr/>
            </a:pPr>
            <a:endParaRPr lang="el-GR" sz="2400" dirty="0">
              <a:solidFill>
                <a:schemeClr val="bg2"/>
              </a:solidFill>
              <a:latin typeface="Arial" charset="0"/>
              <a:cs typeface="Arial" charset="0"/>
            </a:endParaRPr>
          </a:p>
          <a:p>
            <a:pPr algn="just">
              <a:buFontTx/>
              <a:buBlip>
                <a:blip r:embed="rId2"/>
              </a:buBlip>
              <a:defRPr/>
            </a:pPr>
            <a:r>
              <a:rPr lang="el-GR" sz="2400" dirty="0">
                <a:solidFill>
                  <a:schemeClr val="bg2"/>
                </a:solidFill>
                <a:latin typeface="Arial" charset="0"/>
                <a:cs typeface="Arial" charset="0"/>
              </a:rPr>
              <a:t>Η</a:t>
            </a:r>
            <a:r>
              <a:rPr lang="en-US" sz="2400" dirty="0">
                <a:solidFill>
                  <a:schemeClr val="bg2"/>
                </a:solidFill>
                <a:latin typeface="Arial" charset="0"/>
                <a:cs typeface="Arial" charset="0"/>
              </a:rPr>
              <a:t> </a:t>
            </a:r>
            <a:r>
              <a:rPr lang="el-GR" sz="2400" dirty="0" err="1">
                <a:solidFill>
                  <a:schemeClr val="bg2"/>
                </a:solidFill>
                <a:latin typeface="Arial" charset="0"/>
                <a:cs typeface="Arial" charset="0"/>
              </a:rPr>
              <a:t>κοινωνικοπαιδαγωγική</a:t>
            </a:r>
            <a:r>
              <a:rPr lang="el-GR" sz="2400" dirty="0">
                <a:solidFill>
                  <a:schemeClr val="bg2"/>
                </a:solidFill>
                <a:latin typeface="Arial" charset="0"/>
                <a:cs typeface="Arial" charset="0"/>
              </a:rPr>
              <a:t> θεώρηση επιδιώκει μία </a:t>
            </a:r>
            <a:r>
              <a:rPr lang="el-GR" sz="2400" b="1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‘μετατόπιση’ </a:t>
            </a:r>
            <a:r>
              <a:rPr lang="el-GR" sz="2400" dirty="0">
                <a:solidFill>
                  <a:schemeClr val="bg2"/>
                </a:solidFill>
                <a:latin typeface="Arial" charset="0"/>
                <a:cs typeface="Arial" charset="0"/>
              </a:rPr>
              <a:t>από τις συνήθως</a:t>
            </a:r>
          </a:p>
          <a:p>
            <a:pPr algn="just">
              <a:defRPr/>
            </a:pPr>
            <a:r>
              <a:rPr lang="el-GR" sz="2400" dirty="0">
                <a:solidFill>
                  <a:schemeClr val="bg2"/>
                </a:solidFill>
                <a:latin typeface="Arial" charset="0"/>
                <a:cs typeface="Arial" charset="0"/>
              </a:rPr>
              <a:t>απομονωμένες ή ευκαιριακά αλληλεπιδρούσες δραστηριότητες ατόμων ή ομάδων προς τις οργανωμένες συνέργειες, οι οποίες συγκροτούν ισχυρά συνεργατικά δίκτυα, με </a:t>
            </a:r>
            <a:r>
              <a:rPr lang="el-GR" sz="2400" dirty="0" err="1">
                <a:solidFill>
                  <a:schemeClr val="bg2"/>
                </a:solidFill>
                <a:latin typeface="Arial" charset="0"/>
                <a:cs typeface="Arial" charset="0"/>
              </a:rPr>
              <a:t>κοινωνικοπαιδαγωγική</a:t>
            </a:r>
            <a:r>
              <a:rPr lang="el-GR" sz="2400" dirty="0">
                <a:solidFill>
                  <a:schemeClr val="bg2"/>
                </a:solidFill>
                <a:latin typeface="Arial" charset="0"/>
                <a:cs typeface="Arial" charset="0"/>
              </a:rPr>
              <a:t> στόχευση, που επιπροσθέτως παράγουν κοινωνικό κεφάλαιο (</a:t>
            </a:r>
            <a:r>
              <a:rPr lang="it-IT" sz="2400" dirty="0">
                <a:solidFill>
                  <a:schemeClr val="bg2"/>
                </a:solidFill>
                <a:latin typeface="Arial" charset="0"/>
                <a:cs typeface="Arial" charset="0"/>
              </a:rPr>
              <a:t>Bourdieu, 1986· Cohen &amp; Prusak, 2001· </a:t>
            </a:r>
            <a:r>
              <a:rPr lang="el-GR" sz="2400" dirty="0" err="1">
                <a:solidFill>
                  <a:schemeClr val="bg2"/>
                </a:solidFill>
                <a:latin typeface="Arial" charset="0"/>
                <a:cs typeface="Arial" charset="0"/>
              </a:rPr>
              <a:t>Μυλωνάκου</a:t>
            </a:r>
            <a:r>
              <a:rPr lang="el-GR" sz="2400" dirty="0">
                <a:solidFill>
                  <a:schemeClr val="bg2"/>
                </a:solidFill>
                <a:latin typeface="Arial" charset="0"/>
                <a:cs typeface="Arial" charset="0"/>
              </a:rPr>
              <a:t> – Κεκέ, 2006· </a:t>
            </a:r>
            <a:r>
              <a:rPr lang="it-IT" sz="2400" dirty="0">
                <a:solidFill>
                  <a:schemeClr val="bg2"/>
                </a:solidFill>
                <a:latin typeface="Arial" charset="0"/>
                <a:cs typeface="Arial" charset="0"/>
              </a:rPr>
              <a:t>Putnam,</a:t>
            </a:r>
            <a:r>
              <a:rPr lang="el-GR" sz="2400" dirty="0">
                <a:solidFill>
                  <a:schemeClr val="bg2"/>
                </a:solidFill>
                <a:latin typeface="Arial" charset="0"/>
                <a:cs typeface="Arial" charset="0"/>
              </a:rPr>
              <a:t>2002· </a:t>
            </a:r>
            <a:r>
              <a:rPr lang="el-GR" sz="2400" dirty="0" err="1">
                <a:solidFill>
                  <a:schemeClr val="bg2"/>
                </a:solidFill>
                <a:latin typeface="Arial" charset="0"/>
                <a:cs typeface="Arial" charset="0"/>
              </a:rPr>
              <a:t>Woolcock</a:t>
            </a:r>
            <a:r>
              <a:rPr lang="el-GR" sz="2400" dirty="0">
                <a:solidFill>
                  <a:schemeClr val="bg2"/>
                </a:solidFill>
                <a:latin typeface="Arial" charset="0"/>
                <a:cs typeface="Arial" charset="0"/>
              </a:rPr>
              <a:t>, 2001). </a:t>
            </a:r>
          </a:p>
          <a:p>
            <a:pPr algn="just">
              <a:defRPr/>
            </a:pPr>
            <a:endParaRPr lang="el-GR" sz="2400" dirty="0">
              <a:solidFill>
                <a:schemeClr val="bg2"/>
              </a:solidFill>
              <a:latin typeface="Arial" charset="0"/>
              <a:cs typeface="Arial" charset="0"/>
            </a:endParaRPr>
          </a:p>
          <a:p>
            <a:pPr algn="just">
              <a:buFontTx/>
              <a:buBlip>
                <a:blip r:embed="rId2"/>
              </a:buBlip>
              <a:defRPr/>
            </a:pPr>
            <a:r>
              <a:rPr lang="el-GR" sz="2400" dirty="0">
                <a:solidFill>
                  <a:schemeClr val="bg2"/>
                </a:solidFill>
                <a:latin typeface="Arial" charset="0"/>
                <a:cs typeface="Arial" charset="0"/>
              </a:rPr>
              <a:t>Σύμφωνα με αυτήν τη θεώρηση, </a:t>
            </a:r>
            <a:r>
              <a:rPr lang="el-GR" sz="2400" b="1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οι σχέσεις σχολείου, οικογένειας και κοινότητας </a:t>
            </a:r>
            <a:r>
              <a:rPr lang="el-GR" sz="2400" dirty="0">
                <a:solidFill>
                  <a:schemeClr val="bg2"/>
                </a:solidFill>
                <a:latin typeface="Arial" charset="0"/>
                <a:cs typeface="Arial" charset="0"/>
              </a:rPr>
              <a:t>βρίσκονται σε μία ‘μετατόπιση’  </a:t>
            </a:r>
            <a:r>
              <a:rPr lang="en-US" sz="2400" dirty="0">
                <a:solidFill>
                  <a:schemeClr val="bg2"/>
                </a:solidFill>
                <a:latin typeface="Arial" charset="0"/>
                <a:cs typeface="Arial" charset="0"/>
              </a:rPr>
              <a:t>(</a:t>
            </a:r>
            <a:r>
              <a:rPr lang="el-GR" sz="2400" dirty="0" err="1">
                <a:solidFill>
                  <a:schemeClr val="bg2"/>
                </a:solidFill>
                <a:latin typeface="Arial" charset="0"/>
                <a:cs typeface="Arial" charset="0"/>
              </a:rPr>
              <a:t>Μυλωνάκου</a:t>
            </a:r>
            <a:r>
              <a:rPr lang="el-GR" sz="2400" dirty="0">
                <a:solidFill>
                  <a:schemeClr val="bg2"/>
                </a:solidFill>
                <a:latin typeface="Arial" charset="0"/>
                <a:cs typeface="Arial" charset="0"/>
              </a:rPr>
              <a:t> –Κεκέ, 2009) από το παλαιότερο ‘παράδειγμα’ της επικοινωνίας προς ένα νέο, αυτό της μεταξύ τους οργανωμένης και αποτελεσματικής συνεργασίας με τη λογική της δικτυακής δομής και λειτουργίας (</a:t>
            </a:r>
            <a:r>
              <a:rPr lang="el-GR" sz="2400" dirty="0" err="1">
                <a:solidFill>
                  <a:schemeClr val="bg2"/>
                </a:solidFill>
                <a:latin typeface="Arial" charset="0"/>
                <a:cs typeface="Arial" charset="0"/>
              </a:rPr>
              <a:t>Μυλωνάκου</a:t>
            </a:r>
            <a:r>
              <a:rPr lang="el-GR" sz="2400" dirty="0">
                <a:solidFill>
                  <a:schemeClr val="bg2"/>
                </a:solidFill>
                <a:latin typeface="Arial" charset="0"/>
                <a:cs typeface="Arial" charset="0"/>
              </a:rPr>
              <a:t> – Κεκέ, 2015).</a:t>
            </a:r>
          </a:p>
        </p:txBody>
      </p:sp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>
            <a:extLst>
              <a:ext uri="{FF2B5EF4-FFF2-40B4-BE49-F238E27FC236}">
                <a16:creationId xmlns:a16="http://schemas.microsoft.com/office/drawing/2014/main" id="{FC1DB02E-FF06-440B-A85A-F3F924C7DC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3" name="2 - Θέση ημερομηνίας">
            <a:extLst>
              <a:ext uri="{FF2B5EF4-FFF2-40B4-BE49-F238E27FC236}">
                <a16:creationId xmlns:a16="http://schemas.microsoft.com/office/drawing/2014/main" id="{54201673-6130-49D7-B5B8-F000437B1CCB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099BDACA-FDAA-4368-8961-76400D1CB82F}" type="datetime1">
              <a:rPr lang="el-GR" smtClean="0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E2A60F38-F3DD-4861-A080-CFF91461C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942E8EB-58BB-4FA6-A68C-A7AB864F4C9A}" type="slidenum">
              <a:rPr lang="el-GR" altLang="el-GR">
                <a:solidFill>
                  <a:srgbClr val="282E2E"/>
                </a:solidFill>
                <a:latin typeface="Calibri" panose="020F0502020204030204" pitchFamily="34" charset="0"/>
              </a:rPr>
              <a:pPr eaLnBrk="1" hangingPunct="1"/>
              <a:t>11</a:t>
            </a:fld>
            <a:endParaRPr lang="el-GR" altLang="el-GR">
              <a:solidFill>
                <a:srgbClr val="282E2E"/>
              </a:solidFill>
              <a:latin typeface="Calibri" panose="020F0502020204030204" pitchFamily="34" charset="0"/>
            </a:endParaRPr>
          </a:p>
        </p:txBody>
      </p:sp>
      <p:pic>
        <p:nvPicPr>
          <p:cNvPr id="15365" name="Picture 2" descr="C:\Users\XS\Desktop\1.jpg">
            <a:extLst>
              <a:ext uri="{FF2B5EF4-FFF2-40B4-BE49-F238E27FC236}">
                <a16:creationId xmlns:a16="http://schemas.microsoft.com/office/drawing/2014/main" id="{9FDEFE24-ECEB-4DB3-B566-F765C17F6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300" y="560388"/>
            <a:ext cx="10250488" cy="568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>
            <a:extLst>
              <a:ext uri="{FF2B5EF4-FFF2-40B4-BE49-F238E27FC236}">
                <a16:creationId xmlns:a16="http://schemas.microsoft.com/office/drawing/2014/main" id="{4D41D547-D1E4-40B4-AAD3-2E665EF935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3" name="2 - Θέση ημερομηνίας">
            <a:extLst>
              <a:ext uri="{FF2B5EF4-FFF2-40B4-BE49-F238E27FC236}">
                <a16:creationId xmlns:a16="http://schemas.microsoft.com/office/drawing/2014/main" id="{91A23A80-D269-4805-A7E6-562FA205CD53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099BDACA-FDAA-4368-8961-76400D1CB82F}" type="datetime1">
              <a:rPr lang="el-GR" smtClean="0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CBCD5AE0-65E4-4EEA-8FB7-A3E737EB0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8829CD6-141D-41EE-960C-BF87BFC9D817}" type="slidenum">
              <a:rPr lang="el-GR" altLang="el-GR">
                <a:solidFill>
                  <a:srgbClr val="282E2E"/>
                </a:solidFill>
                <a:latin typeface="Calibri" panose="020F0502020204030204" pitchFamily="34" charset="0"/>
              </a:rPr>
              <a:pPr eaLnBrk="1" hangingPunct="1"/>
              <a:t>12</a:t>
            </a:fld>
            <a:endParaRPr lang="el-GR" altLang="el-GR">
              <a:solidFill>
                <a:srgbClr val="282E2E"/>
              </a:solidFill>
              <a:latin typeface="Calibri" panose="020F0502020204030204" pitchFamily="34" charset="0"/>
            </a:endParaRPr>
          </a:p>
        </p:txBody>
      </p:sp>
      <p:pic>
        <p:nvPicPr>
          <p:cNvPr id="16389" name="Picture 2" descr="C:\Users\XS\Desktop\2.jpg">
            <a:extLst>
              <a:ext uri="{FF2B5EF4-FFF2-40B4-BE49-F238E27FC236}">
                <a16:creationId xmlns:a16="http://schemas.microsoft.com/office/drawing/2014/main" id="{76710B7C-818F-4289-8A04-D3C4ACEBF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0" y="841375"/>
            <a:ext cx="10442575" cy="448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- Δεξιό βέλος">
            <a:extLst>
              <a:ext uri="{FF2B5EF4-FFF2-40B4-BE49-F238E27FC236}">
                <a16:creationId xmlns:a16="http://schemas.microsoft.com/office/drawing/2014/main" id="{1EE3E849-BE42-45BC-9C7E-E87D07DAE658}"/>
              </a:ext>
            </a:extLst>
          </p:cNvPr>
          <p:cNvSpPr/>
          <p:nvPr/>
        </p:nvSpPr>
        <p:spPr>
          <a:xfrm>
            <a:off x="3760788" y="5751513"/>
            <a:ext cx="3200400" cy="5318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>
            <a:extLst>
              <a:ext uri="{FF2B5EF4-FFF2-40B4-BE49-F238E27FC236}">
                <a16:creationId xmlns:a16="http://schemas.microsoft.com/office/drawing/2014/main" id="{331DF778-0237-4BCE-AFB5-EDFBBD54583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3" name="2 - Θέση ημερομηνίας">
            <a:extLst>
              <a:ext uri="{FF2B5EF4-FFF2-40B4-BE49-F238E27FC236}">
                <a16:creationId xmlns:a16="http://schemas.microsoft.com/office/drawing/2014/main" id="{BC5EA0C2-47BC-4411-A144-7E994BB4D204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099BDACA-FDAA-4368-8961-76400D1CB82F}" type="datetime1">
              <a:rPr lang="el-GR" smtClean="0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FEFC672F-0912-4D23-9A02-1F74111ED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520311-9004-44B2-BD8D-78EBB589B12E}" type="slidenum">
              <a:rPr lang="el-GR" altLang="el-GR">
                <a:solidFill>
                  <a:srgbClr val="282E2E"/>
                </a:solidFill>
                <a:latin typeface="Calibri" panose="020F0502020204030204" pitchFamily="34" charset="0"/>
              </a:rPr>
              <a:pPr eaLnBrk="1" hangingPunct="1"/>
              <a:t>13</a:t>
            </a:fld>
            <a:endParaRPr lang="el-GR" altLang="el-GR">
              <a:solidFill>
                <a:srgbClr val="282E2E"/>
              </a:solidFill>
              <a:latin typeface="Calibri" panose="020F0502020204030204" pitchFamily="34" charset="0"/>
            </a:endParaRPr>
          </a:p>
        </p:txBody>
      </p:sp>
      <p:pic>
        <p:nvPicPr>
          <p:cNvPr id="17413" name="Picture 2" descr="C:\Users\XS\Desktop\3.jpg">
            <a:extLst>
              <a:ext uri="{FF2B5EF4-FFF2-40B4-BE49-F238E27FC236}">
                <a16:creationId xmlns:a16="http://schemas.microsoft.com/office/drawing/2014/main" id="{DF1C5D3C-A850-41BC-A70D-68B6FD03E5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900" y="1209675"/>
            <a:ext cx="9644063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- Δεξιό βέλος">
            <a:extLst>
              <a:ext uri="{FF2B5EF4-FFF2-40B4-BE49-F238E27FC236}">
                <a16:creationId xmlns:a16="http://schemas.microsoft.com/office/drawing/2014/main" id="{0A8B3F91-CAF2-4BFE-801A-BDA5862F55AD}"/>
              </a:ext>
            </a:extLst>
          </p:cNvPr>
          <p:cNvSpPr/>
          <p:nvPr/>
        </p:nvSpPr>
        <p:spPr>
          <a:xfrm>
            <a:off x="3760788" y="5751513"/>
            <a:ext cx="3200400" cy="5318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>
            <a:extLst>
              <a:ext uri="{FF2B5EF4-FFF2-40B4-BE49-F238E27FC236}">
                <a16:creationId xmlns:a16="http://schemas.microsoft.com/office/drawing/2014/main" id="{CA03000C-8270-42AD-AB10-45A5736E96D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3" name="2 - Θέση ημερομηνίας">
            <a:extLst>
              <a:ext uri="{FF2B5EF4-FFF2-40B4-BE49-F238E27FC236}">
                <a16:creationId xmlns:a16="http://schemas.microsoft.com/office/drawing/2014/main" id="{D53B74E4-4ECA-4657-AD84-F8F14E231CB0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099BDACA-FDAA-4368-8961-76400D1CB82F}" type="datetime1">
              <a:rPr lang="el-GR" smtClean="0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F0A13BAB-9805-4DB7-989C-94C41055E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8E3F2B3-89F4-4178-BDAE-8E1B4FCCB6E4}" type="slidenum">
              <a:rPr lang="el-GR" altLang="el-GR">
                <a:solidFill>
                  <a:srgbClr val="282E2E"/>
                </a:solidFill>
                <a:latin typeface="Calibri" panose="020F0502020204030204" pitchFamily="34" charset="0"/>
              </a:rPr>
              <a:pPr eaLnBrk="1" hangingPunct="1"/>
              <a:t>14</a:t>
            </a:fld>
            <a:endParaRPr lang="el-GR" altLang="el-GR">
              <a:solidFill>
                <a:srgbClr val="282E2E"/>
              </a:solidFill>
              <a:latin typeface="Calibri" panose="020F0502020204030204" pitchFamily="34" charset="0"/>
            </a:endParaRPr>
          </a:p>
        </p:txBody>
      </p:sp>
      <p:pic>
        <p:nvPicPr>
          <p:cNvPr id="18437" name="Picture 2" descr="C:\Users\XS\Desktop\4.jpg">
            <a:extLst>
              <a:ext uri="{FF2B5EF4-FFF2-40B4-BE49-F238E27FC236}">
                <a16:creationId xmlns:a16="http://schemas.microsoft.com/office/drawing/2014/main" id="{83CA0C5E-9419-46F5-8D31-5AF87117C0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775" y="1090613"/>
            <a:ext cx="9985375" cy="4090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- Δεξιό βέλος">
            <a:extLst>
              <a:ext uri="{FF2B5EF4-FFF2-40B4-BE49-F238E27FC236}">
                <a16:creationId xmlns:a16="http://schemas.microsoft.com/office/drawing/2014/main" id="{442EBB68-581A-451A-AFA1-948EB45A3C59}"/>
              </a:ext>
            </a:extLst>
          </p:cNvPr>
          <p:cNvSpPr/>
          <p:nvPr/>
        </p:nvSpPr>
        <p:spPr>
          <a:xfrm>
            <a:off x="3760788" y="5751513"/>
            <a:ext cx="3200400" cy="5318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>
            <a:extLst>
              <a:ext uri="{FF2B5EF4-FFF2-40B4-BE49-F238E27FC236}">
                <a16:creationId xmlns:a16="http://schemas.microsoft.com/office/drawing/2014/main" id="{6E8C0F7F-E417-4274-BFB2-66234ED369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3" name="2 - Θέση ημερομηνίας">
            <a:extLst>
              <a:ext uri="{FF2B5EF4-FFF2-40B4-BE49-F238E27FC236}">
                <a16:creationId xmlns:a16="http://schemas.microsoft.com/office/drawing/2014/main" id="{65F938F6-09F5-47D5-8C34-F44B78DF1BD3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099BDACA-FDAA-4368-8961-76400D1CB82F}" type="datetime1">
              <a:rPr lang="el-GR" smtClean="0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97AD4346-D71B-4077-AC0C-8F41DF1CC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8E506F8-7759-4A6C-ABEA-71C7DCADAA1A}" type="slidenum">
              <a:rPr lang="el-GR" altLang="el-GR">
                <a:solidFill>
                  <a:srgbClr val="282E2E"/>
                </a:solidFill>
                <a:latin typeface="Calibri" panose="020F0502020204030204" pitchFamily="34" charset="0"/>
              </a:rPr>
              <a:pPr eaLnBrk="1" hangingPunct="1"/>
              <a:t>15</a:t>
            </a:fld>
            <a:endParaRPr lang="el-GR" altLang="el-GR">
              <a:solidFill>
                <a:srgbClr val="282E2E"/>
              </a:solidFill>
              <a:latin typeface="Calibri" panose="020F0502020204030204" pitchFamily="34" charset="0"/>
            </a:endParaRPr>
          </a:p>
        </p:txBody>
      </p:sp>
      <p:pic>
        <p:nvPicPr>
          <p:cNvPr id="19461" name="Picture 2" descr="C:\Users\XS\Desktop\5.jpg">
            <a:extLst>
              <a:ext uri="{FF2B5EF4-FFF2-40B4-BE49-F238E27FC236}">
                <a16:creationId xmlns:a16="http://schemas.microsoft.com/office/drawing/2014/main" id="{5E1850DF-57AA-45E5-8649-23DB1DAC79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973138"/>
            <a:ext cx="9525000" cy="445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- Δεξιό βέλος">
            <a:extLst>
              <a:ext uri="{FF2B5EF4-FFF2-40B4-BE49-F238E27FC236}">
                <a16:creationId xmlns:a16="http://schemas.microsoft.com/office/drawing/2014/main" id="{6C8155CA-9C6C-47D7-88D8-E89FFAD8D810}"/>
              </a:ext>
            </a:extLst>
          </p:cNvPr>
          <p:cNvSpPr/>
          <p:nvPr/>
        </p:nvSpPr>
        <p:spPr>
          <a:xfrm>
            <a:off x="3760788" y="5751513"/>
            <a:ext cx="3200400" cy="5318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>
            <a:extLst>
              <a:ext uri="{FF2B5EF4-FFF2-40B4-BE49-F238E27FC236}">
                <a16:creationId xmlns:a16="http://schemas.microsoft.com/office/drawing/2014/main" id="{1757858A-0503-45F4-BAD2-CD1D3B5F663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3" name="2 - Θέση ημερομηνίας">
            <a:extLst>
              <a:ext uri="{FF2B5EF4-FFF2-40B4-BE49-F238E27FC236}">
                <a16:creationId xmlns:a16="http://schemas.microsoft.com/office/drawing/2014/main" id="{CC91C3E5-C807-4052-A0BA-552F326EC8AC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099BDACA-FDAA-4368-8961-76400D1CB82F}" type="datetime1">
              <a:rPr lang="el-GR" smtClean="0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2E1F9459-D03D-4CED-8A4E-59A9F64A3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8406C9C-80D7-4AB9-92ED-FE4FBC2E0AA4}" type="slidenum">
              <a:rPr lang="el-GR" altLang="el-GR">
                <a:solidFill>
                  <a:srgbClr val="282E2E"/>
                </a:solidFill>
                <a:latin typeface="Calibri" panose="020F0502020204030204" pitchFamily="34" charset="0"/>
              </a:rPr>
              <a:pPr eaLnBrk="1" hangingPunct="1"/>
              <a:t>16</a:t>
            </a:fld>
            <a:endParaRPr lang="el-GR" altLang="el-GR">
              <a:solidFill>
                <a:srgbClr val="282E2E"/>
              </a:solidFill>
              <a:latin typeface="Calibri" panose="020F0502020204030204" pitchFamily="34" charset="0"/>
            </a:endParaRPr>
          </a:p>
        </p:txBody>
      </p:sp>
      <p:pic>
        <p:nvPicPr>
          <p:cNvPr id="20485" name="Picture 2" descr="C:\Users\XS\Desktop\6.jpg">
            <a:extLst>
              <a:ext uri="{FF2B5EF4-FFF2-40B4-BE49-F238E27FC236}">
                <a16:creationId xmlns:a16="http://schemas.microsoft.com/office/drawing/2014/main" id="{C8369153-854B-420B-8457-F87B733BB0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938" y="1062038"/>
            <a:ext cx="9478962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- Δεξιό βέλος">
            <a:extLst>
              <a:ext uri="{FF2B5EF4-FFF2-40B4-BE49-F238E27FC236}">
                <a16:creationId xmlns:a16="http://schemas.microsoft.com/office/drawing/2014/main" id="{8C0708BA-170E-45D1-B76B-F7E0C953A741}"/>
              </a:ext>
            </a:extLst>
          </p:cNvPr>
          <p:cNvSpPr/>
          <p:nvPr/>
        </p:nvSpPr>
        <p:spPr>
          <a:xfrm>
            <a:off x="3760788" y="5751513"/>
            <a:ext cx="3200400" cy="5318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</p:spTree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- Τίτλος">
            <a:extLst>
              <a:ext uri="{FF2B5EF4-FFF2-40B4-BE49-F238E27FC236}">
                <a16:creationId xmlns:a16="http://schemas.microsoft.com/office/drawing/2014/main" id="{7E23B362-0FB1-4487-B088-3A8E0F48898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pPr algn="ctr"/>
            <a:r>
              <a:rPr lang="el-GR" altLang="el-GR" b="1">
                <a:solidFill>
                  <a:srgbClr val="1DD3CA"/>
                </a:solidFill>
              </a:rPr>
              <a:t>Ο ρόλος του σχολείου</a:t>
            </a:r>
            <a:br>
              <a:rPr lang="el-GR" altLang="el-GR" b="1">
                <a:solidFill>
                  <a:srgbClr val="1DD3CA"/>
                </a:solidFill>
              </a:rPr>
            </a:br>
            <a:endParaRPr lang="el-GR" altLang="el-GR">
              <a:solidFill>
                <a:srgbClr val="1DD3CA"/>
              </a:solidFill>
            </a:endParaRPr>
          </a:p>
        </p:txBody>
      </p:sp>
      <p:sp>
        <p:nvSpPr>
          <p:cNvPr id="21507" name="2 - Θέση περιεχομένου">
            <a:extLst>
              <a:ext uri="{FF2B5EF4-FFF2-40B4-BE49-F238E27FC236}">
                <a16:creationId xmlns:a16="http://schemas.microsoft.com/office/drawing/2014/main" id="{E523209B-55AE-4D41-8EAD-F47398315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575" y="1901825"/>
            <a:ext cx="11120438" cy="4322763"/>
          </a:xfrm>
          <a:solidFill>
            <a:schemeClr val="tx1"/>
          </a:solidFill>
          <a:ln w="57150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400" b="1">
                <a:solidFill>
                  <a:srgbClr val="C00000"/>
                </a:solidFill>
              </a:rPr>
              <a:t>Κάθε σχολική μονάδα προσδιορίζει τους δικούς της στόχους</a:t>
            </a:r>
            <a:r>
              <a:rPr lang="en-US" altLang="el-GR" sz="2400" b="1">
                <a:solidFill>
                  <a:srgbClr val="C00000"/>
                </a:solidFill>
              </a:rPr>
              <a:t> </a:t>
            </a:r>
            <a:r>
              <a:rPr lang="el-GR" altLang="el-GR" sz="2400" b="1">
                <a:solidFill>
                  <a:schemeClr val="bg1"/>
                </a:solidFill>
              </a:rPr>
              <a:t>και ακολούθως εξελίσσει τις </a:t>
            </a:r>
            <a:r>
              <a:rPr lang="el-GR" altLang="el-GR" sz="2400" b="1">
                <a:solidFill>
                  <a:srgbClr val="C00000"/>
                </a:solidFill>
              </a:rPr>
              <a:t>δικές της στρατηγικές και πολιτικές </a:t>
            </a:r>
            <a:r>
              <a:rPr lang="el-GR" altLang="el-GR" sz="2400" b="1">
                <a:solidFill>
                  <a:schemeClr val="bg1"/>
                </a:solidFill>
              </a:rPr>
              <a:t>σε σχέση με τις μορφές της συμμετοχής των γονέων στο σχολείο, το επίπεδο επικοινωνίας με τις οικογένειες των μαθητών και την αξιοποίηση των δυνατοτήτων της κοινότητας.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400" b="1">
                <a:solidFill>
                  <a:schemeClr val="bg1"/>
                </a:solidFill>
              </a:rPr>
              <a:t>Η μελέτη</a:t>
            </a:r>
            <a:r>
              <a:rPr lang="en-US" altLang="el-GR" sz="2400" b="1">
                <a:solidFill>
                  <a:schemeClr val="bg1"/>
                </a:solidFill>
              </a:rPr>
              <a:t> </a:t>
            </a:r>
            <a:r>
              <a:rPr lang="el-GR" altLang="el-GR" sz="2400" b="1">
                <a:solidFill>
                  <a:schemeClr val="bg1"/>
                </a:solidFill>
              </a:rPr>
              <a:t>αυτών των στρατηγικών έχει οδηγήσει στη δημιουργία μίας </a:t>
            </a:r>
            <a:r>
              <a:rPr lang="el-GR" altLang="el-GR" sz="2400" b="1" i="1">
                <a:solidFill>
                  <a:srgbClr val="C00000"/>
                </a:solidFill>
              </a:rPr>
              <a:t>τυπολογίας του σχολείου</a:t>
            </a:r>
            <a:r>
              <a:rPr lang="en-US" altLang="el-GR" sz="2400" b="1" i="1">
                <a:solidFill>
                  <a:srgbClr val="C00000"/>
                </a:solidFill>
              </a:rPr>
              <a:t> </a:t>
            </a:r>
            <a:r>
              <a:rPr lang="el-GR" altLang="el-GR" sz="2400" b="1">
                <a:solidFill>
                  <a:schemeClr val="bg1"/>
                </a:solidFill>
              </a:rPr>
              <a:t>σχετικά με τους τρόπους που αντιμετωπίζει την</a:t>
            </a:r>
            <a:r>
              <a:rPr lang="en-US" altLang="el-GR" sz="2400" b="1">
                <a:solidFill>
                  <a:schemeClr val="bg1"/>
                </a:solidFill>
              </a:rPr>
              <a:t> </a:t>
            </a:r>
            <a:r>
              <a:rPr lang="el-GR" altLang="el-GR" sz="2400" b="1">
                <a:solidFill>
                  <a:schemeClr val="bg1"/>
                </a:solidFill>
              </a:rPr>
              <a:t>οικογένεια των μαθητών και την κοινότητα.</a:t>
            </a:r>
          </a:p>
          <a:p>
            <a:endParaRPr lang="el-GR" altLang="el-GR"/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6A0BDF37-1401-43B6-928E-40C931BFA4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5" name="4 - Θέση ημερομηνίας">
            <a:extLst>
              <a:ext uri="{FF2B5EF4-FFF2-40B4-BE49-F238E27FC236}">
                <a16:creationId xmlns:a16="http://schemas.microsoft.com/office/drawing/2014/main" id="{BF51BB3F-763E-492B-88DB-8EF3FAA01F37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F350B31F-1280-47F8-815B-E0A227638CED}" type="datetime1">
              <a:rPr lang="el-GR" smtClean="0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40A60AB3-E45C-4F73-B17D-5B19F34C1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0E7D96E-5FC4-40A9-8BB4-373EF2FC56E8}" type="slidenum">
              <a:rPr lang="el-GR" altLang="el-GR">
                <a:solidFill>
                  <a:srgbClr val="282E2E"/>
                </a:solidFill>
                <a:latin typeface="Calibri" panose="020F0502020204030204" pitchFamily="34" charset="0"/>
              </a:rPr>
              <a:pPr eaLnBrk="1" hangingPunct="1"/>
              <a:t>17</a:t>
            </a:fld>
            <a:endParaRPr lang="el-GR" altLang="el-GR">
              <a:solidFill>
                <a:srgbClr val="282E2E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2 - Θέση περιεχομένου">
            <a:extLst>
              <a:ext uri="{FF2B5EF4-FFF2-40B4-BE49-F238E27FC236}">
                <a16:creationId xmlns:a16="http://schemas.microsoft.com/office/drawing/2014/main" id="{FA7ECCD8-9812-453F-8864-0A180F541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300" y="560388"/>
            <a:ext cx="11577638" cy="5619750"/>
          </a:xfrm>
          <a:solidFill>
            <a:schemeClr val="tx1"/>
          </a:solidFill>
          <a:ln w="57150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l-GR" altLang="el-GR" sz="2400" b="1" i="1">
                <a:solidFill>
                  <a:srgbClr val="C00000"/>
                </a:solidFill>
              </a:rPr>
              <a:t>Το σχολείο ‘φρούριο’:</a:t>
            </a:r>
            <a:endParaRPr lang="en-US" altLang="el-GR" sz="2400" b="1" i="1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400" b="1" i="1">
                <a:solidFill>
                  <a:schemeClr val="bg1"/>
                </a:solidFill>
              </a:rPr>
              <a:t> Έχει ως βασική θέση ότι θα πρέπει </a:t>
            </a:r>
            <a:r>
              <a:rPr lang="el-GR" altLang="el-GR" sz="2400" b="1" i="1" u="sng">
                <a:solidFill>
                  <a:schemeClr val="bg1"/>
                </a:solidFill>
              </a:rPr>
              <a:t>να προστατεύσει και να</a:t>
            </a:r>
            <a:r>
              <a:rPr lang="en-US" altLang="el-GR" sz="2400" b="1" i="1" u="sng">
                <a:solidFill>
                  <a:schemeClr val="bg1"/>
                </a:solidFill>
              </a:rPr>
              <a:t> </a:t>
            </a:r>
            <a:r>
              <a:rPr lang="el-GR" altLang="el-GR" sz="2400" b="1" u="sng">
                <a:solidFill>
                  <a:schemeClr val="bg1"/>
                </a:solidFill>
              </a:rPr>
              <a:t>περιφρουρήσει </a:t>
            </a:r>
            <a:r>
              <a:rPr lang="el-GR" altLang="el-GR" sz="2400" b="1">
                <a:solidFill>
                  <a:schemeClr val="bg1"/>
                </a:solidFill>
              </a:rPr>
              <a:t>τη λειτουργία του από κάθε είδους παρέμβαση, η οποία μπορεί να</a:t>
            </a:r>
            <a:r>
              <a:rPr lang="en-US" altLang="el-GR" sz="2400" b="1">
                <a:solidFill>
                  <a:schemeClr val="bg1"/>
                </a:solidFill>
              </a:rPr>
              <a:t> </a:t>
            </a:r>
            <a:r>
              <a:rPr lang="el-GR" altLang="el-GR" sz="2400" b="1">
                <a:solidFill>
                  <a:schemeClr val="bg1"/>
                </a:solidFill>
              </a:rPr>
              <a:t>προέρχεται από οποιονδήποτε «έξω» από το σχολείο. </a:t>
            </a:r>
            <a:endParaRPr lang="en-US" altLang="el-GR" sz="2400" b="1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400" b="1">
                <a:solidFill>
                  <a:schemeClr val="bg1"/>
                </a:solidFill>
              </a:rPr>
              <a:t>Μέσα σε αυτό το πλαίσιο,</a:t>
            </a:r>
            <a:r>
              <a:rPr lang="en-US" altLang="el-GR" sz="2400" b="1">
                <a:solidFill>
                  <a:schemeClr val="bg1"/>
                </a:solidFill>
              </a:rPr>
              <a:t> </a:t>
            </a:r>
            <a:r>
              <a:rPr lang="el-GR" altLang="el-GR" sz="2400" b="1" u="sng">
                <a:solidFill>
                  <a:schemeClr val="bg1"/>
                </a:solidFill>
              </a:rPr>
              <a:t>οι περισσότερες αποφάσεις λαμβάνονται από τη διεύθυνση του σχολείο</a:t>
            </a:r>
            <a:r>
              <a:rPr lang="el-GR" altLang="el-GR" sz="2400" b="1">
                <a:solidFill>
                  <a:schemeClr val="bg1"/>
                </a:solidFill>
              </a:rPr>
              <a:t>υ και δεν</a:t>
            </a:r>
            <a:r>
              <a:rPr lang="en-US" altLang="el-GR" sz="2400" b="1">
                <a:solidFill>
                  <a:schemeClr val="bg1"/>
                </a:solidFill>
              </a:rPr>
              <a:t> </a:t>
            </a:r>
            <a:r>
              <a:rPr lang="el-GR" altLang="el-GR" sz="2400" b="1">
                <a:solidFill>
                  <a:schemeClr val="bg1"/>
                </a:solidFill>
              </a:rPr>
              <a:t>επιτρέπεται η εμπλοκή στις σχολικές δραστηριότητες προσώπων από την οικογένεια, καθώς και ατόμων και φορέων από το περιβάλλον της κοινότητας.</a:t>
            </a:r>
            <a:endParaRPr lang="en-US" altLang="el-GR" sz="2400" b="1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400" b="1">
                <a:solidFill>
                  <a:schemeClr val="bg1"/>
                </a:solidFill>
              </a:rPr>
              <a:t> </a:t>
            </a:r>
            <a:r>
              <a:rPr lang="el-GR" altLang="el-GR" sz="2400" b="1" u="sng">
                <a:solidFill>
                  <a:schemeClr val="bg1"/>
                </a:solidFill>
              </a:rPr>
              <a:t>Οι συναντήσεις με τους γονείς είναι οι ελάχιστες </a:t>
            </a:r>
            <a:r>
              <a:rPr lang="el-GR" altLang="el-GR" sz="2400" b="1">
                <a:solidFill>
                  <a:schemeClr val="bg1"/>
                </a:solidFill>
              </a:rPr>
              <a:t>και αποφασίζονται και προκαθορίζονται αποκλειστικά από την πλευρά του σχολείου.</a:t>
            </a:r>
          </a:p>
          <a:p>
            <a:endParaRPr lang="el-GR" altLang="el-GR"/>
          </a:p>
          <a:p>
            <a:endParaRPr lang="el-GR" altLang="el-GR"/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AA8C45F5-20AC-41DD-90DE-5EC48BB623B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5" name="4 - Θέση ημερομηνίας">
            <a:extLst>
              <a:ext uri="{FF2B5EF4-FFF2-40B4-BE49-F238E27FC236}">
                <a16:creationId xmlns:a16="http://schemas.microsoft.com/office/drawing/2014/main" id="{C0A31EE8-1C26-4A4F-8138-F2F28A495720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F350B31F-1280-47F8-815B-E0A227638CED}" type="datetime1">
              <a:rPr lang="el-GR" smtClean="0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B15687A6-0AAD-4EA2-B880-E76073481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6D72086-AD83-4310-9A48-CE55045EF464}" type="slidenum">
              <a:rPr lang="el-GR" altLang="el-GR">
                <a:solidFill>
                  <a:srgbClr val="282E2E"/>
                </a:solidFill>
                <a:latin typeface="Calibri" panose="020F0502020204030204" pitchFamily="34" charset="0"/>
              </a:rPr>
              <a:pPr eaLnBrk="1" hangingPunct="1"/>
              <a:t>18</a:t>
            </a:fld>
            <a:endParaRPr lang="el-GR" altLang="el-GR">
              <a:solidFill>
                <a:srgbClr val="282E2E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2 - Θέση περιεχομένου">
            <a:extLst>
              <a:ext uri="{FF2B5EF4-FFF2-40B4-BE49-F238E27FC236}">
                <a16:creationId xmlns:a16="http://schemas.microsoft.com/office/drawing/2014/main" id="{6DC53272-97A1-4F16-8470-3FC5C0764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125" y="546100"/>
            <a:ext cx="9718675" cy="5483225"/>
          </a:xfrm>
          <a:solidFill>
            <a:schemeClr val="tx1"/>
          </a:solidFill>
          <a:ln w="57150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z="2400" b="1">
                <a:solidFill>
                  <a:schemeClr val="bg1"/>
                </a:solidFill>
              </a:rPr>
              <a:t> </a:t>
            </a:r>
            <a:r>
              <a:rPr lang="el-GR" altLang="el-GR" sz="2400" b="1" i="1">
                <a:solidFill>
                  <a:srgbClr val="C00000"/>
                </a:solidFill>
              </a:rPr>
              <a:t>Το σχολείο των προκαθορισμένων – ελεγχόμενων προσκλήσεων</a:t>
            </a:r>
            <a:r>
              <a:rPr lang="el-GR" altLang="el-GR" sz="2400" b="1">
                <a:solidFill>
                  <a:srgbClr val="C00000"/>
                </a:solidFill>
              </a:rPr>
              <a:t>: </a:t>
            </a:r>
            <a:endParaRPr lang="en-US" altLang="el-GR" sz="2400" b="1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400" b="1" u="sng">
                <a:solidFill>
                  <a:schemeClr val="bg1"/>
                </a:solidFill>
              </a:rPr>
              <a:t>Αποφασίζει μόνο του για το τι ακριβώς θα κάνουν οι</a:t>
            </a:r>
            <a:r>
              <a:rPr lang="en-US" altLang="el-GR" sz="2400" b="1" u="sng">
                <a:solidFill>
                  <a:schemeClr val="bg1"/>
                </a:solidFill>
              </a:rPr>
              <a:t> </a:t>
            </a:r>
            <a:r>
              <a:rPr lang="el-GR" altLang="el-GR" sz="2400" b="1" u="sng">
                <a:solidFill>
                  <a:schemeClr val="bg1"/>
                </a:solidFill>
              </a:rPr>
              <a:t>γονείς στο σχολείο </a:t>
            </a:r>
            <a:r>
              <a:rPr lang="el-GR" altLang="el-GR" sz="2400" b="1">
                <a:solidFill>
                  <a:schemeClr val="bg1"/>
                </a:solidFill>
              </a:rPr>
              <a:t>και επιδιώκει να προσδιορίζει το ίδιο τον ρόλο της οικογένειας</a:t>
            </a:r>
            <a:r>
              <a:rPr lang="en-US" altLang="el-GR" sz="2400" b="1">
                <a:solidFill>
                  <a:schemeClr val="bg1"/>
                </a:solidFill>
              </a:rPr>
              <a:t> </a:t>
            </a:r>
            <a:r>
              <a:rPr lang="el-GR" altLang="el-GR" sz="2400" b="1">
                <a:solidFill>
                  <a:schemeClr val="bg1"/>
                </a:solidFill>
              </a:rPr>
              <a:t>στην εκπαίδευση των παιδιών της.</a:t>
            </a:r>
            <a:endParaRPr lang="en-US" altLang="el-GR" sz="2400" b="1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400" b="1">
                <a:solidFill>
                  <a:schemeClr val="bg1"/>
                </a:solidFill>
              </a:rPr>
              <a:t> Μέσα σε αυτήν τη θεώρηση, </a:t>
            </a:r>
            <a:r>
              <a:rPr lang="el-GR" altLang="el-GR" sz="2400" b="1" u="sng">
                <a:solidFill>
                  <a:schemeClr val="bg1"/>
                </a:solidFill>
              </a:rPr>
              <a:t>οι γονείς χρειάζονται μόνο για να δώσουν αναγκαίες πληροφορίες για το παιδί τους και να προσφέρουν βοήθεια </a:t>
            </a:r>
            <a:r>
              <a:rPr lang="el-GR" altLang="el-GR" sz="2400" b="1">
                <a:solidFill>
                  <a:schemeClr val="bg1"/>
                </a:solidFill>
              </a:rPr>
              <a:t>στο σχολείο σε συγκεκριμένες μόνο περιπτώσεις και με τρόπο</a:t>
            </a:r>
            <a:r>
              <a:rPr lang="en-US" altLang="el-GR" sz="2400" b="1">
                <a:solidFill>
                  <a:schemeClr val="bg1"/>
                </a:solidFill>
              </a:rPr>
              <a:t> </a:t>
            </a:r>
            <a:r>
              <a:rPr lang="el-GR" altLang="el-GR" sz="2400" b="1">
                <a:solidFill>
                  <a:schemeClr val="bg1"/>
                </a:solidFill>
              </a:rPr>
              <a:t>που προκαθορίζεται αποκλειστικά από το σχολείο</a:t>
            </a:r>
            <a:r>
              <a:rPr lang="el-GR" altLang="el-GR" b="1">
                <a:solidFill>
                  <a:schemeClr val="bg1"/>
                </a:solidFill>
              </a:rPr>
              <a:t>.</a:t>
            </a:r>
          </a:p>
          <a:p>
            <a:endParaRPr lang="el-GR" altLang="el-GR"/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93E96AD1-8C9D-4348-9BA2-29ABF19B6B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5" name="4 - Θέση ημερομηνίας">
            <a:extLst>
              <a:ext uri="{FF2B5EF4-FFF2-40B4-BE49-F238E27FC236}">
                <a16:creationId xmlns:a16="http://schemas.microsoft.com/office/drawing/2014/main" id="{CC73E17F-8B2D-4C57-9997-5FF26FE82072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F350B31F-1280-47F8-815B-E0A227638CED}" type="datetime1">
              <a:rPr lang="el-GR" smtClean="0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0EC8BDBC-92E4-4FB4-A600-E4BA4982F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E5C81AD-00BC-47C2-BB51-D3012F9AFDB0}" type="slidenum">
              <a:rPr lang="el-GR" altLang="el-GR">
                <a:solidFill>
                  <a:srgbClr val="282E2E"/>
                </a:solidFill>
                <a:latin typeface="Calibri" panose="020F0502020204030204" pitchFamily="34" charset="0"/>
              </a:rPr>
              <a:pPr eaLnBrk="1" hangingPunct="1"/>
              <a:t>19</a:t>
            </a:fld>
            <a:endParaRPr lang="el-GR" altLang="el-GR">
              <a:solidFill>
                <a:srgbClr val="282E2E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- Τίτλος">
            <a:extLst>
              <a:ext uri="{FF2B5EF4-FFF2-40B4-BE49-F238E27FC236}">
                <a16:creationId xmlns:a16="http://schemas.microsoft.com/office/drawing/2014/main" id="{281FA496-5BF4-4709-BC48-6B7D1EFCD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1438" y="0"/>
            <a:ext cx="9509125" cy="1165225"/>
          </a:xfrm>
        </p:spPr>
        <p:txBody>
          <a:bodyPr/>
          <a:lstStyle/>
          <a:p>
            <a:pPr algn="ctr"/>
            <a:r>
              <a:rPr lang="el-GR" altLang="el-GR">
                <a:solidFill>
                  <a:srgbClr val="1DD3CA"/>
                </a:solidFill>
              </a:rPr>
              <a:t>ΠΕΡΙΕΧΟΜΕΝΑ</a:t>
            </a:r>
          </a:p>
        </p:txBody>
      </p:sp>
      <p:sp>
        <p:nvSpPr>
          <p:cNvPr id="6147" name="2 - Θέση περιεχομένου">
            <a:extLst>
              <a:ext uri="{FF2B5EF4-FFF2-40B4-BE49-F238E27FC236}">
                <a16:creationId xmlns:a16="http://schemas.microsoft.com/office/drawing/2014/main" id="{11700BB5-2700-49E0-B190-AC7734A4C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500" y="1563688"/>
            <a:ext cx="10604500" cy="4465637"/>
          </a:xfrm>
          <a:solidFill>
            <a:schemeClr val="tx1"/>
          </a:solidFill>
        </p:spPr>
        <p:txBody>
          <a:bodyPr/>
          <a:lstStyle/>
          <a:p>
            <a:pPr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400" b="1">
                <a:solidFill>
                  <a:schemeClr val="bg2"/>
                </a:solidFill>
              </a:rPr>
              <a:t>Βασικές Αρχές της Συνεργασίας Οικογένειας και Σχολείου</a:t>
            </a:r>
            <a:endParaRPr lang="el-GR" altLang="el-GR" sz="2400">
              <a:solidFill>
                <a:schemeClr val="bg2"/>
              </a:solidFill>
            </a:endParaRPr>
          </a:p>
          <a:p>
            <a:pPr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400" b="1">
                <a:solidFill>
                  <a:schemeClr val="bg2"/>
                </a:solidFill>
              </a:rPr>
              <a:t>Οργανωτικές Αρχές της Συνεργασίας Οικογένειας, Σχολείου και Κοινότητας</a:t>
            </a:r>
            <a:endParaRPr lang="el-GR" altLang="el-GR" sz="2400">
              <a:solidFill>
                <a:schemeClr val="bg2"/>
              </a:solidFill>
            </a:endParaRPr>
          </a:p>
          <a:p>
            <a:pPr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400" b="1">
                <a:solidFill>
                  <a:schemeClr val="bg2"/>
                </a:solidFill>
              </a:rPr>
              <a:t>Σύγχρονα Συστημικά Μοντέλα για τη Συνεργασία οικογένειας και Σχολείου</a:t>
            </a:r>
            <a:endParaRPr lang="el-GR" altLang="el-GR" sz="2400">
              <a:solidFill>
                <a:schemeClr val="bg2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l-GR" altLang="el-GR" sz="2400" b="1">
                <a:solidFill>
                  <a:schemeClr val="bg2"/>
                </a:solidFill>
              </a:rPr>
              <a:t>To βιο-οικοσυστημικό μοντέλο του U. Bronfenbrenner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altLang="el-GR" sz="2400" b="1">
                <a:solidFill>
                  <a:schemeClr val="bg2"/>
                </a:solidFill>
              </a:rPr>
              <a:t>Το μοντέλο των επικαλυπτόμενων σφαιρών επιρροής της J. Epstein</a:t>
            </a:r>
          </a:p>
          <a:p>
            <a:pPr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400" b="1">
                <a:solidFill>
                  <a:schemeClr val="bg2"/>
                </a:solidFill>
              </a:rPr>
              <a:t>Το μοντέλο των σχέσεων Οικογένειας  –   Σχολείου των Ryan &amp; Adams </a:t>
            </a:r>
          </a:p>
          <a:p>
            <a:pPr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400" b="1">
                <a:solidFill>
                  <a:schemeClr val="bg2"/>
                </a:solidFill>
              </a:rPr>
              <a:t>Ακαδημαϊκες και Κοινωνικές συνέπειες της συνεργασίας Οικογένειας, Σχολείου, Κοινότητας</a:t>
            </a:r>
            <a:endParaRPr lang="el-GR" altLang="el-GR" sz="2400">
              <a:solidFill>
                <a:schemeClr val="bg2"/>
              </a:solidFill>
            </a:endParaRPr>
          </a:p>
          <a:p>
            <a:endParaRPr lang="el-GR" altLang="el-GR">
              <a:solidFill>
                <a:schemeClr val="bg2"/>
              </a:solidFill>
            </a:endParaRPr>
          </a:p>
          <a:p>
            <a:endParaRPr lang="el-GR" altLang="el-GR"/>
          </a:p>
          <a:p>
            <a:pPr>
              <a:buFont typeface="Arial" panose="020B0604020202020204" pitchFamily="34" charset="0"/>
              <a:buNone/>
            </a:pPr>
            <a:endParaRPr lang="el-GR" altLang="el-GR" b="1"/>
          </a:p>
          <a:p>
            <a:endParaRPr lang="el-GR" altLang="el-GR"/>
          </a:p>
          <a:p>
            <a:endParaRPr lang="el-GR" altLang="el-GR"/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F37E1509-65E5-451F-BABB-BA57A1CC98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5" name="4 - Θέση ημερομηνίας">
            <a:extLst>
              <a:ext uri="{FF2B5EF4-FFF2-40B4-BE49-F238E27FC236}">
                <a16:creationId xmlns:a16="http://schemas.microsoft.com/office/drawing/2014/main" id="{6ACA5657-6AEF-4212-BC6D-D922059BFF0C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057A34BC-201F-41F1-BD89-2ED1E5B3DF53}" type="datetime1">
              <a:rPr lang="el-GR" smtClean="0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2F824404-7DBA-4348-AB33-715D279F5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F710333-0F51-412E-8D7D-84C57A7B4857}" type="slidenum">
              <a:rPr lang="el-GR" altLang="el-GR">
                <a:solidFill>
                  <a:srgbClr val="282E2E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el-GR" altLang="el-GR">
              <a:solidFill>
                <a:srgbClr val="282E2E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2 - Θέση περιεχομένου">
            <a:extLst>
              <a:ext uri="{FF2B5EF4-FFF2-40B4-BE49-F238E27FC236}">
                <a16:creationId xmlns:a16="http://schemas.microsoft.com/office/drawing/2014/main" id="{AD7BBD46-FFA0-4BE8-8D50-5F0DC9885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1438" y="869950"/>
            <a:ext cx="9509125" cy="5159375"/>
          </a:xfrm>
          <a:solidFill>
            <a:schemeClr val="tx1"/>
          </a:solidFill>
          <a:ln w="57150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l-GR" altLang="el-GR" b="1">
                <a:solidFill>
                  <a:srgbClr val="C00000"/>
                </a:solidFill>
              </a:rPr>
              <a:t> </a:t>
            </a:r>
            <a:r>
              <a:rPr lang="el-GR" altLang="el-GR" sz="2400" b="1" i="1">
                <a:solidFill>
                  <a:srgbClr val="C00000"/>
                </a:solidFill>
              </a:rPr>
              <a:t>Το σχολείο ‘ανοιχτό στην οικογένεια’:</a:t>
            </a:r>
            <a:endParaRPr lang="en-US" altLang="el-GR" sz="2400" b="1" i="1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l-GR" altLang="el-GR" sz="2400" b="1" i="1">
                <a:solidFill>
                  <a:schemeClr val="bg1"/>
                </a:solidFill>
              </a:rPr>
              <a:t> Έχει ως βασική πεποίθηση ότι όλες οι οικο</a:t>
            </a:r>
            <a:r>
              <a:rPr lang="el-GR" altLang="el-GR" sz="2400" b="1">
                <a:solidFill>
                  <a:schemeClr val="bg1"/>
                </a:solidFill>
              </a:rPr>
              <a:t>γένειες μπορούν πραγματικά και αποτελεσματικά να βοηθήσουν σε πολλές εκφάνσεις της σχολικής ζωής και να συνεισφέρουν με τις αξιόλογες ιδέες τους στην</a:t>
            </a:r>
            <a:r>
              <a:rPr lang="en-US" altLang="el-GR" sz="2400" b="1">
                <a:solidFill>
                  <a:schemeClr val="bg1"/>
                </a:solidFill>
              </a:rPr>
              <a:t> </a:t>
            </a:r>
            <a:r>
              <a:rPr lang="el-GR" altLang="el-GR" sz="2400" b="1">
                <a:solidFill>
                  <a:schemeClr val="bg1"/>
                </a:solidFill>
              </a:rPr>
              <a:t>προσπάθεια για τη βελτίωση της λειτουργίας του σχολείου. </a:t>
            </a:r>
            <a:endParaRPr lang="en-US" altLang="el-GR" sz="2400" b="1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l-GR" altLang="el-GR" sz="2400" b="1">
                <a:solidFill>
                  <a:schemeClr val="bg1"/>
                </a:solidFill>
              </a:rPr>
              <a:t>Με αυτήν τη λογική,</a:t>
            </a:r>
            <a:r>
              <a:rPr lang="en-US" altLang="el-GR" sz="2400" b="1">
                <a:solidFill>
                  <a:schemeClr val="bg1"/>
                </a:solidFill>
              </a:rPr>
              <a:t> </a:t>
            </a:r>
            <a:r>
              <a:rPr lang="el-GR" altLang="el-GR" sz="2400" b="1">
                <a:solidFill>
                  <a:schemeClr val="bg1"/>
                </a:solidFill>
              </a:rPr>
              <a:t>δημιουργούν ευκαιρίες, ώστε </a:t>
            </a:r>
            <a:r>
              <a:rPr lang="el-GR" altLang="el-GR" sz="2400" b="1" u="sng">
                <a:solidFill>
                  <a:schemeClr val="bg1"/>
                </a:solidFill>
              </a:rPr>
              <a:t>συστηματικά οι οικογένειες να έχουν αμφίδρομη επικοινωνία με το σχολείο</a:t>
            </a:r>
            <a:r>
              <a:rPr lang="en-US" altLang="el-GR" sz="2400" b="1">
                <a:solidFill>
                  <a:schemeClr val="bg1"/>
                </a:solidFill>
              </a:rPr>
              <a:t>.</a:t>
            </a:r>
            <a:endParaRPr lang="el-GR" altLang="el-GR" sz="2400" b="1">
              <a:solidFill>
                <a:schemeClr val="bg1"/>
              </a:solidFill>
            </a:endParaRPr>
          </a:p>
          <a:p>
            <a:endParaRPr lang="el-GR" altLang="el-GR"/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84979520-8192-4365-95B8-44DAAB38278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5" name="4 - Θέση ημερομηνίας">
            <a:extLst>
              <a:ext uri="{FF2B5EF4-FFF2-40B4-BE49-F238E27FC236}">
                <a16:creationId xmlns:a16="http://schemas.microsoft.com/office/drawing/2014/main" id="{DA0E80E8-DBF3-489F-A8E6-DD46642B64FF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F350B31F-1280-47F8-815B-E0A227638CED}" type="datetime1">
              <a:rPr lang="el-GR" smtClean="0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C127B84C-569A-489C-B281-EDCBDF200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5533F8C-698F-4453-AD4C-EFBF1AA2E638}" type="slidenum">
              <a:rPr lang="el-GR" altLang="el-GR">
                <a:solidFill>
                  <a:srgbClr val="282E2E"/>
                </a:solidFill>
                <a:latin typeface="Calibri" panose="020F0502020204030204" pitchFamily="34" charset="0"/>
              </a:rPr>
              <a:pPr eaLnBrk="1" hangingPunct="1"/>
              <a:t>20</a:t>
            </a:fld>
            <a:endParaRPr lang="el-GR" altLang="el-GR">
              <a:solidFill>
                <a:srgbClr val="282E2E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2 - Θέση περιεχομένου">
            <a:extLst>
              <a:ext uri="{FF2B5EF4-FFF2-40B4-BE49-F238E27FC236}">
                <a16:creationId xmlns:a16="http://schemas.microsoft.com/office/drawing/2014/main" id="{01EBEBDB-15F2-4EBB-9BB2-2C6CBB011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300" y="384175"/>
            <a:ext cx="11253788" cy="5645150"/>
          </a:xfrm>
          <a:solidFill>
            <a:schemeClr val="tx1"/>
          </a:solidFill>
          <a:ln w="57150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z="2400" b="1" i="1">
                <a:solidFill>
                  <a:srgbClr val="C00000"/>
                </a:solidFill>
              </a:rPr>
              <a:t>Το σχολείο που είναι προσανατολισμένο στη συνεργασία με την οικογένεια και την</a:t>
            </a:r>
            <a:r>
              <a:rPr lang="en-US" altLang="el-GR" sz="2400" b="1" i="1">
                <a:solidFill>
                  <a:srgbClr val="C00000"/>
                </a:solidFill>
              </a:rPr>
              <a:t> </a:t>
            </a:r>
            <a:r>
              <a:rPr lang="el-GR" altLang="el-GR" sz="2400" b="1" i="1">
                <a:solidFill>
                  <a:srgbClr val="C00000"/>
                </a:solidFill>
              </a:rPr>
              <a:t>κοινότητα: </a:t>
            </a:r>
            <a:endParaRPr lang="en-US" altLang="el-GR" sz="2400" b="1" i="1">
              <a:solidFill>
                <a:srgbClr val="C00000"/>
              </a:solidFill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400" b="1" i="1">
                <a:solidFill>
                  <a:schemeClr val="bg1"/>
                </a:solidFill>
              </a:rPr>
              <a:t>Έχει ως βασικό στόχο τη συνέργεια μεταξύ σχολείου, οικογένειας και</a:t>
            </a:r>
            <a:r>
              <a:rPr lang="en-US" altLang="el-GR" sz="2400" b="1" i="1">
                <a:solidFill>
                  <a:schemeClr val="bg1"/>
                </a:solidFill>
              </a:rPr>
              <a:t> </a:t>
            </a:r>
            <a:r>
              <a:rPr lang="el-GR" altLang="el-GR" sz="2400" b="1">
                <a:solidFill>
                  <a:schemeClr val="bg1"/>
                </a:solidFill>
              </a:rPr>
              <a:t>κοινότητας. </a:t>
            </a:r>
            <a:endParaRPr lang="en-US" altLang="el-GR" sz="2400" b="1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400" b="1" u="sng">
                <a:solidFill>
                  <a:schemeClr val="bg1"/>
                </a:solidFill>
              </a:rPr>
              <a:t>Το όραμα του σχολείου για την εκπαίδευση των παιδιών αναπτύσσεται από κοινού από τους εκπαιδευτικούς και τις οικογένειες των μαθητών</a:t>
            </a:r>
            <a:r>
              <a:rPr lang="el-GR" altLang="el-GR" sz="2400" b="1">
                <a:solidFill>
                  <a:schemeClr val="bg1"/>
                </a:solidFill>
              </a:rPr>
              <a:t>, δημιουργούνται υψηλές προδιαγραφές ποιότητας για τη μαθησιακή διαδικασία και παρέχεται ενθάρρυνση και συστηματική βοήθεια σε όλα</a:t>
            </a:r>
            <a:r>
              <a:rPr lang="en-US" altLang="el-GR" sz="2400" b="1">
                <a:solidFill>
                  <a:schemeClr val="bg1"/>
                </a:solidFill>
              </a:rPr>
              <a:t> </a:t>
            </a:r>
            <a:r>
              <a:rPr lang="el-GR" altLang="el-GR" sz="2400" b="1">
                <a:solidFill>
                  <a:schemeClr val="bg1"/>
                </a:solidFill>
              </a:rPr>
              <a:t>τα παιδιά, προκειμένου να εξελίσσονται και να βελτιώνονται συνεχώς. </a:t>
            </a:r>
            <a:endParaRPr lang="en-US" altLang="el-GR" sz="2400" b="1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400" b="1" u="sng">
                <a:solidFill>
                  <a:schemeClr val="bg1"/>
                </a:solidFill>
              </a:rPr>
              <a:t>Οι διαδικασίες εκπαίδευσης του προσωπικού</a:t>
            </a:r>
            <a:r>
              <a:rPr lang="en-US" altLang="el-GR" sz="2400" b="1" u="sng">
                <a:solidFill>
                  <a:schemeClr val="bg1"/>
                </a:solidFill>
              </a:rPr>
              <a:t> </a:t>
            </a:r>
            <a:r>
              <a:rPr lang="el-GR" altLang="el-GR" sz="2400" b="1" u="sng">
                <a:solidFill>
                  <a:schemeClr val="bg1"/>
                </a:solidFill>
              </a:rPr>
              <a:t>του σχολείου είναι ανοικτές και στους γονείς </a:t>
            </a:r>
            <a:r>
              <a:rPr lang="el-GR" altLang="el-GR" sz="2400" b="1">
                <a:solidFill>
                  <a:schemeClr val="bg1"/>
                </a:solidFill>
              </a:rPr>
              <a:t>και υπάρχουν προγράμματα που</a:t>
            </a:r>
            <a:r>
              <a:rPr lang="en-US" altLang="el-GR" sz="2400" b="1">
                <a:solidFill>
                  <a:schemeClr val="bg1"/>
                </a:solidFill>
              </a:rPr>
              <a:t> </a:t>
            </a:r>
            <a:r>
              <a:rPr lang="el-GR" altLang="el-GR" sz="2400" b="1">
                <a:solidFill>
                  <a:schemeClr val="bg1"/>
                </a:solidFill>
              </a:rPr>
              <a:t>απευθύνονται στην οικογένεια και εστιάζουν σε ζητήματα σχετικά με τον υποστηρικτικό ρόλο της στη σχολική ζωή.</a:t>
            </a:r>
          </a:p>
          <a:p>
            <a:endParaRPr lang="el-GR" altLang="el-GR"/>
          </a:p>
          <a:p>
            <a:endParaRPr lang="el-GR" altLang="el-GR"/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A8B0127C-604F-4166-B20A-80137CC6A2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5" name="4 - Θέση ημερομηνίας">
            <a:extLst>
              <a:ext uri="{FF2B5EF4-FFF2-40B4-BE49-F238E27FC236}">
                <a16:creationId xmlns:a16="http://schemas.microsoft.com/office/drawing/2014/main" id="{D748C893-E493-47DA-9D0E-F559AAF46BCC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F350B31F-1280-47F8-815B-E0A227638CED}" type="datetime1">
              <a:rPr lang="el-GR" smtClean="0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80469DEF-0B52-4B86-8CB6-3DE4C153E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4926D03-47DD-4532-9C7D-1F613E5FF86A}" type="slidenum">
              <a:rPr lang="el-GR" altLang="el-GR">
                <a:solidFill>
                  <a:srgbClr val="282E2E"/>
                </a:solidFill>
                <a:latin typeface="Calibri" panose="020F0502020204030204" pitchFamily="34" charset="0"/>
              </a:rPr>
              <a:pPr eaLnBrk="1" hangingPunct="1"/>
              <a:t>21</a:t>
            </a:fld>
            <a:endParaRPr lang="el-GR" altLang="el-GR">
              <a:solidFill>
                <a:srgbClr val="282E2E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- Τίτλος">
            <a:extLst>
              <a:ext uri="{FF2B5EF4-FFF2-40B4-BE49-F238E27FC236}">
                <a16:creationId xmlns:a16="http://schemas.microsoft.com/office/drawing/2014/main" id="{5A28751B-EAB0-419E-B2C3-B564D271A30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pPr algn="ctr"/>
            <a:r>
              <a:rPr lang="el-GR" altLang="el-GR" b="1">
                <a:solidFill>
                  <a:srgbClr val="1DD3CA"/>
                </a:solidFill>
              </a:rPr>
              <a:t>Ο ρόλος της κοινότητας</a:t>
            </a:r>
            <a:br>
              <a:rPr lang="el-GR" altLang="el-GR" b="1"/>
            </a:br>
            <a:endParaRPr lang="el-GR" altLang="el-GR"/>
          </a:p>
        </p:txBody>
      </p:sp>
      <p:sp>
        <p:nvSpPr>
          <p:cNvPr id="26627" name="2 - Θέση περιεχομένου">
            <a:extLst>
              <a:ext uri="{FF2B5EF4-FFF2-40B4-BE49-F238E27FC236}">
                <a16:creationId xmlns:a16="http://schemas.microsoft.com/office/drawing/2014/main" id="{F5DEF956-FDA0-41AD-8736-F66CDE111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363" y="1901825"/>
            <a:ext cx="11296650" cy="4127500"/>
          </a:xfrm>
          <a:solidFill>
            <a:schemeClr val="tx1"/>
          </a:solidFill>
          <a:ln w="57150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l-GR" altLang="el-GR" sz="2400" b="1">
                <a:solidFill>
                  <a:schemeClr val="bg1"/>
                </a:solidFill>
              </a:rPr>
              <a:t>Ως κοινότητα εννοείται, </a:t>
            </a:r>
            <a:r>
              <a:rPr lang="el-GR" altLang="el-GR" sz="2400" b="1" u="sng">
                <a:solidFill>
                  <a:schemeClr val="bg1"/>
                </a:solidFill>
              </a:rPr>
              <a:t>η τοπική κοινότητα μέσα στην οποία υπάρχει και</a:t>
            </a:r>
            <a:r>
              <a:rPr lang="en-US" altLang="el-GR" sz="2400" b="1" u="sng">
                <a:solidFill>
                  <a:schemeClr val="bg1"/>
                </a:solidFill>
              </a:rPr>
              <a:t> </a:t>
            </a:r>
            <a:r>
              <a:rPr lang="el-GR" altLang="el-GR" sz="2400" b="1" u="sng">
                <a:solidFill>
                  <a:schemeClr val="bg1"/>
                </a:solidFill>
              </a:rPr>
              <a:t>δραστηριοποιείται η οικογένεια</a:t>
            </a:r>
            <a:r>
              <a:rPr lang="el-GR" altLang="el-GR" sz="2400" b="1">
                <a:solidFill>
                  <a:schemeClr val="bg1"/>
                </a:solidFill>
              </a:rPr>
              <a:t>, αλλά και το σχολείο, από τη θεσμοθετημένη</a:t>
            </a:r>
            <a:r>
              <a:rPr lang="en-US" altLang="el-GR" sz="2400" b="1">
                <a:solidFill>
                  <a:schemeClr val="bg1"/>
                </a:solidFill>
              </a:rPr>
              <a:t> </a:t>
            </a:r>
            <a:r>
              <a:rPr lang="el-GR" altLang="el-GR" sz="2400" b="1">
                <a:solidFill>
                  <a:schemeClr val="bg1"/>
                </a:solidFill>
              </a:rPr>
              <a:t>της </a:t>
            </a:r>
            <a:r>
              <a:rPr lang="el-GR" altLang="el-GR" sz="2400" b="1">
                <a:solidFill>
                  <a:schemeClr val="bg2"/>
                </a:solidFill>
              </a:rPr>
              <a:t>μορφή (δήμος ) μέχρι τη γειτονιά του σχολείου και το ευρύτερο περιβάλλον</a:t>
            </a:r>
            <a:r>
              <a:rPr lang="en-US" altLang="el-GR" sz="2400" b="1">
                <a:solidFill>
                  <a:schemeClr val="bg2"/>
                </a:solidFill>
              </a:rPr>
              <a:t> </a:t>
            </a:r>
            <a:r>
              <a:rPr lang="el-GR" altLang="el-GR" sz="2400" b="1">
                <a:solidFill>
                  <a:schemeClr val="bg2"/>
                </a:solidFill>
              </a:rPr>
              <a:t>του</a:t>
            </a:r>
            <a:r>
              <a:rPr lang="el-GR" altLang="el-GR" sz="2400" b="1" u="sng">
                <a:solidFill>
                  <a:schemeClr val="bg2"/>
                </a:solidFill>
              </a:rPr>
              <a:t>.</a:t>
            </a:r>
            <a:endParaRPr lang="en-US" altLang="el-GR" sz="2400" b="1" u="sng">
              <a:solidFill>
                <a:schemeClr val="bg2"/>
              </a:solidFill>
            </a:endParaRPr>
          </a:p>
          <a:p>
            <a:pPr algn="just"/>
            <a:r>
              <a:rPr lang="el-GR" altLang="el-GR" sz="2400" b="1" u="sng">
                <a:solidFill>
                  <a:schemeClr val="bg2"/>
                </a:solidFill>
              </a:rPr>
              <a:t> Η κοινότητα αποτελείται από τους θεσμοθετημένους φορείς και τις υπηρεσίες</a:t>
            </a:r>
            <a:r>
              <a:rPr lang="en-US" altLang="el-GR" sz="2400" b="1" u="sng">
                <a:solidFill>
                  <a:schemeClr val="bg2"/>
                </a:solidFill>
              </a:rPr>
              <a:t> </a:t>
            </a:r>
            <a:r>
              <a:rPr lang="el-GR" altLang="el-GR" sz="2400" b="1" u="sng">
                <a:solidFill>
                  <a:schemeClr val="bg2"/>
                </a:solidFill>
              </a:rPr>
              <a:t>που είναι υπεύθυνες για τη λειτουργία των σχολικών μονάδων. </a:t>
            </a:r>
            <a:endParaRPr lang="en-US" altLang="el-GR" sz="2400" b="1" u="sng">
              <a:solidFill>
                <a:schemeClr val="bg2"/>
              </a:solidFill>
            </a:endParaRPr>
          </a:p>
          <a:p>
            <a:pPr algn="just"/>
            <a:r>
              <a:rPr lang="el-GR" altLang="el-GR" sz="2400" b="1">
                <a:solidFill>
                  <a:schemeClr val="bg1"/>
                </a:solidFill>
              </a:rPr>
              <a:t>Επίσης, διαθέτει συλλόγους, οργανώσεις, υπηρεσίες, εθελοντικά σωματεία, φορείς και ιδρύματα</a:t>
            </a:r>
            <a:r>
              <a:rPr lang="en-US" altLang="el-GR" sz="2400" b="1">
                <a:solidFill>
                  <a:schemeClr val="bg1"/>
                </a:solidFill>
              </a:rPr>
              <a:t> </a:t>
            </a:r>
            <a:r>
              <a:rPr lang="el-GR" altLang="el-GR" sz="2400" b="1">
                <a:solidFill>
                  <a:schemeClr val="bg1"/>
                </a:solidFill>
              </a:rPr>
              <a:t>που μπορεί να μη δραστηριοποιούνται σε θέματα εκπαίδευσης, καθώς και άτυπες</a:t>
            </a:r>
            <a:r>
              <a:rPr lang="en-US" altLang="el-GR" sz="2400" b="1">
                <a:solidFill>
                  <a:schemeClr val="bg1"/>
                </a:solidFill>
              </a:rPr>
              <a:t> </a:t>
            </a:r>
            <a:r>
              <a:rPr lang="el-GR" altLang="el-GR" sz="2400" b="1">
                <a:solidFill>
                  <a:schemeClr val="bg1"/>
                </a:solidFill>
              </a:rPr>
              <a:t>ομάδες πολιτών και μεμονωμένα πρόσωπα που θα μπορούσαν να ενεργοποιηθούν</a:t>
            </a:r>
            <a:r>
              <a:rPr lang="en-US" altLang="el-GR" sz="2400" b="1">
                <a:solidFill>
                  <a:schemeClr val="bg1"/>
                </a:solidFill>
              </a:rPr>
              <a:t> </a:t>
            </a:r>
            <a:r>
              <a:rPr lang="el-GR" altLang="el-GR" sz="2400" b="1">
                <a:solidFill>
                  <a:schemeClr val="bg1"/>
                </a:solidFill>
              </a:rPr>
              <a:t>και να αναπτύξουν ουσιαστικές επικοινωνιακές και συνεργατικές σχέσεις με το σχολείο και την οικογένεια.</a:t>
            </a:r>
          </a:p>
          <a:p>
            <a:endParaRPr lang="el-GR" altLang="el-GR"/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07672A93-C8FA-45FB-8AEC-0033112189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5" name="4 - Θέση ημερομηνίας">
            <a:extLst>
              <a:ext uri="{FF2B5EF4-FFF2-40B4-BE49-F238E27FC236}">
                <a16:creationId xmlns:a16="http://schemas.microsoft.com/office/drawing/2014/main" id="{76E22D65-2C6C-42CD-B0C1-666E7562C597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F350B31F-1280-47F8-815B-E0A227638CED}" type="datetime1">
              <a:rPr lang="el-GR" smtClean="0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ED396E69-E61C-4922-BCB2-4FB7EB1FB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8013BAA-8ADE-4474-A18E-41DB60A56880}" type="slidenum">
              <a:rPr lang="el-GR" altLang="el-GR">
                <a:solidFill>
                  <a:srgbClr val="282E2E"/>
                </a:solidFill>
                <a:latin typeface="Calibri" panose="020F0502020204030204" pitchFamily="34" charset="0"/>
              </a:rPr>
              <a:pPr eaLnBrk="1" hangingPunct="1"/>
              <a:t>22</a:t>
            </a:fld>
            <a:endParaRPr lang="el-GR" altLang="el-GR">
              <a:solidFill>
                <a:srgbClr val="282E2E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2 - Θέση περιεχομένου">
            <a:extLst>
              <a:ext uri="{FF2B5EF4-FFF2-40B4-BE49-F238E27FC236}">
                <a16:creationId xmlns:a16="http://schemas.microsoft.com/office/drawing/2014/main" id="{369622CC-3497-4F26-A5BC-4061401DC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550" y="663575"/>
            <a:ext cx="11149013" cy="5365750"/>
          </a:xfrm>
          <a:solidFill>
            <a:schemeClr val="tx1"/>
          </a:solidFill>
          <a:ln w="57150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</a:pPr>
            <a:endParaRPr lang="en-US" altLang="el-GR" sz="2400" b="1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l-GR" altLang="el-GR" sz="2400" b="1">
                <a:solidFill>
                  <a:schemeClr val="bg1"/>
                </a:solidFill>
              </a:rPr>
              <a:t>Η ερευνητική εμπειρία των τελευταίων ετών</a:t>
            </a:r>
            <a:r>
              <a:rPr lang="en-US" altLang="el-GR" sz="2400" b="1">
                <a:solidFill>
                  <a:schemeClr val="bg1"/>
                </a:solidFill>
              </a:rPr>
              <a:t> </a:t>
            </a:r>
            <a:r>
              <a:rPr lang="el-GR" altLang="el-GR" sz="2400" b="1">
                <a:solidFill>
                  <a:schemeClr val="bg1"/>
                </a:solidFill>
              </a:rPr>
              <a:t>έχει δείξει ότι </a:t>
            </a:r>
            <a:r>
              <a:rPr lang="el-GR" altLang="el-GR" sz="2400" b="1" u="sng">
                <a:solidFill>
                  <a:schemeClr val="bg1"/>
                </a:solidFill>
              </a:rPr>
              <a:t>εκπρόσωποι θεσμοθετημένων φορέων, αλλά και πρόσωπα από την τοπική κοινότητα,</a:t>
            </a:r>
            <a:r>
              <a:rPr lang="en-US" altLang="el-GR" sz="2400" b="1" u="sng">
                <a:solidFill>
                  <a:schemeClr val="bg1"/>
                </a:solidFill>
              </a:rPr>
              <a:t> </a:t>
            </a:r>
            <a:r>
              <a:rPr lang="el-GR" altLang="el-GR" sz="2400" b="1" u="sng">
                <a:solidFill>
                  <a:schemeClr val="bg1"/>
                </a:solidFill>
              </a:rPr>
              <a:t>όπως γείτονες ή απλοί ιδιώτες μπορούν να έχουν ουσιαστική συμμετοχή και συμβολή</a:t>
            </a:r>
            <a:r>
              <a:rPr lang="en-US" altLang="el-GR" sz="2400" b="1" u="sng">
                <a:solidFill>
                  <a:schemeClr val="bg1"/>
                </a:solidFill>
              </a:rPr>
              <a:t> </a:t>
            </a:r>
            <a:r>
              <a:rPr lang="el-GR" altLang="el-GR" sz="2400" b="1" u="sng">
                <a:solidFill>
                  <a:schemeClr val="bg1"/>
                </a:solidFill>
              </a:rPr>
              <a:t>σε κοινωνικοπαιδαγωγικά προγράμματα</a:t>
            </a:r>
            <a:r>
              <a:rPr lang="el-GR" altLang="el-GR" sz="2400" b="1">
                <a:solidFill>
                  <a:schemeClr val="bg1"/>
                </a:solidFill>
              </a:rPr>
              <a:t> με στόχο την αποτελεσματική αντιμετώπιση και πρόληψη του ενδοσχολικού εκφοβισμού, καθώς και γενικότερων αντικοινωνικών συμπεριφορών που εκδηλώνονται στο περιβάλλον του σχολείου και της</a:t>
            </a:r>
            <a:r>
              <a:rPr lang="en-US" altLang="el-GR" sz="2400" b="1">
                <a:solidFill>
                  <a:schemeClr val="bg1"/>
                </a:solidFill>
              </a:rPr>
              <a:t> </a:t>
            </a:r>
            <a:r>
              <a:rPr lang="el-GR" altLang="el-GR" sz="2400" b="1">
                <a:solidFill>
                  <a:schemeClr val="bg1"/>
                </a:solidFill>
              </a:rPr>
              <a:t>ευρύτερης κοινότητας.</a:t>
            </a:r>
          </a:p>
          <a:p>
            <a:endParaRPr lang="el-GR" altLang="el-GR"/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F706D626-28F6-46DE-A37B-CDB1F79FB8E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5" name="4 - Θέση ημερομηνίας">
            <a:extLst>
              <a:ext uri="{FF2B5EF4-FFF2-40B4-BE49-F238E27FC236}">
                <a16:creationId xmlns:a16="http://schemas.microsoft.com/office/drawing/2014/main" id="{8004DEC4-207C-4D5F-A1B2-78BE0759F2B9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F350B31F-1280-47F8-815B-E0A227638CED}" type="datetime1">
              <a:rPr lang="el-GR" smtClean="0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E6F9947F-DE28-416A-873F-5C0806DE8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0F1AD90-AB6F-4CA5-94F9-80A80E52F440}" type="slidenum">
              <a:rPr lang="el-GR" altLang="el-GR">
                <a:solidFill>
                  <a:srgbClr val="282E2E"/>
                </a:solidFill>
                <a:latin typeface="Calibri" panose="020F0502020204030204" pitchFamily="34" charset="0"/>
              </a:rPr>
              <a:pPr eaLnBrk="1" hangingPunct="1"/>
              <a:t>23</a:t>
            </a:fld>
            <a:endParaRPr lang="el-GR" altLang="el-GR">
              <a:solidFill>
                <a:srgbClr val="282E2E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2 - Θέση περιεχομένου">
            <a:extLst>
              <a:ext uri="{FF2B5EF4-FFF2-40B4-BE49-F238E27FC236}">
                <a16:creationId xmlns:a16="http://schemas.microsoft.com/office/drawing/2014/main" id="{777F72EF-D98D-42DC-9858-6A08D5DE1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725" y="192088"/>
            <a:ext cx="11577638" cy="6238875"/>
          </a:xfrm>
          <a:solidFill>
            <a:schemeClr val="tx1"/>
          </a:solidFill>
        </p:spPr>
        <p:txBody>
          <a:bodyPr/>
          <a:lstStyle/>
          <a:p>
            <a:endParaRPr lang="el-GR" altLang="el-GR" b="1">
              <a:solidFill>
                <a:schemeClr val="bg2"/>
              </a:solidFill>
            </a:endParaRPr>
          </a:p>
          <a:p>
            <a:pPr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200" b="1">
                <a:solidFill>
                  <a:schemeClr val="bg2"/>
                </a:solidFill>
              </a:rPr>
              <a:t>Η ΕΠΙΚΟΙΝΩΝΙΑ ΩΣ ΠΑΡΑΓΟΝΤΑΣ ΕΝΔΥΝΑΜΩΣΗΣ ΤΗΣ ΣΥΝΕΡΓΑΣΙΑΣ ΟΙΚΟΓΕΝΕΙΑΣ- ΣΧΟΛΕΙΟΥ- ΚΟΙΝΩΝΙΑΣ</a:t>
            </a:r>
            <a:endParaRPr lang="el-GR" altLang="el-GR" sz="2200">
              <a:solidFill>
                <a:schemeClr val="bg2"/>
              </a:solidFill>
            </a:endParaRPr>
          </a:p>
          <a:p>
            <a:pPr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200" b="1">
                <a:solidFill>
                  <a:schemeClr val="bg2"/>
                </a:solidFill>
              </a:rPr>
              <a:t>ΣΥΝΕΡΓΑΣΙΑ ΟΙΚΟΓΕΝΕΙΑΣ ΚΑΙ ΣΧΟΛΕΙΟΥ: ΔΙΔΑΚΤΙΚΕΣ ΠΡΟΤΑΣΕΙΣ</a:t>
            </a:r>
          </a:p>
          <a:p>
            <a:pPr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200" b="1">
                <a:solidFill>
                  <a:schemeClr val="bg2"/>
                </a:solidFill>
              </a:rPr>
              <a:t>Τομείς ανάπτυξης συνεργασίας σχολείου, οικογένειας,  κοινότητας σύμφωνα με τους Atkin, Bastiani και Goode</a:t>
            </a:r>
            <a:endParaRPr lang="el-GR" altLang="el-GR" sz="2200">
              <a:solidFill>
                <a:schemeClr val="bg2"/>
              </a:solidFill>
            </a:endParaRPr>
          </a:p>
          <a:p>
            <a:pPr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200" b="1">
                <a:solidFill>
                  <a:schemeClr val="bg2"/>
                </a:solidFill>
              </a:rPr>
              <a:t>Τύποι συνεργασίας οικογένειας, σχολείου, κοινότητας σύμφωνα με τους Atkin, Bastiani και Goode</a:t>
            </a:r>
            <a:endParaRPr lang="el-GR" altLang="el-GR" sz="2200">
              <a:solidFill>
                <a:schemeClr val="bg2"/>
              </a:solidFill>
            </a:endParaRPr>
          </a:p>
          <a:p>
            <a:pPr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200" b="1">
                <a:solidFill>
                  <a:schemeClr val="bg2"/>
                </a:solidFill>
              </a:rPr>
              <a:t>Διδακτικές Προτάσεις  – Εφαρμοσμένα Προγράμματα Συνεργασίας Οικογένειας και Σχολείου</a:t>
            </a:r>
            <a:endParaRPr lang="el-GR" altLang="el-GR" sz="2200">
              <a:solidFill>
                <a:schemeClr val="bg2"/>
              </a:solidFill>
            </a:endParaRPr>
          </a:p>
          <a:p>
            <a:pPr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200" b="1">
                <a:solidFill>
                  <a:schemeClr val="bg2"/>
                </a:solidFill>
              </a:rPr>
              <a:t>Η περίπτωση των Δημόσιων Σχολείων του </a:t>
            </a:r>
            <a:r>
              <a:rPr lang="en-US" altLang="el-GR" sz="2200" b="1">
                <a:solidFill>
                  <a:schemeClr val="bg2"/>
                </a:solidFill>
              </a:rPr>
              <a:t>Arlington </a:t>
            </a:r>
            <a:endParaRPr lang="el-GR" altLang="el-GR" sz="2200">
              <a:solidFill>
                <a:schemeClr val="bg2"/>
              </a:solidFill>
            </a:endParaRPr>
          </a:p>
          <a:p>
            <a:pPr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200" b="1">
                <a:solidFill>
                  <a:schemeClr val="bg2"/>
                </a:solidFill>
              </a:rPr>
              <a:t>Η περίπτωση του Δημόσιου Σχολείου </a:t>
            </a:r>
            <a:r>
              <a:rPr lang="en-US" altLang="el-GR" sz="2200" b="1">
                <a:solidFill>
                  <a:schemeClr val="bg2"/>
                </a:solidFill>
              </a:rPr>
              <a:t>Kate Waller</a:t>
            </a:r>
            <a:r>
              <a:rPr lang="el-GR" altLang="el-GR" sz="2200" b="1">
                <a:solidFill>
                  <a:schemeClr val="bg2"/>
                </a:solidFill>
              </a:rPr>
              <a:t> του </a:t>
            </a:r>
            <a:r>
              <a:rPr lang="en-US" altLang="el-GR" sz="2200" b="1">
                <a:solidFill>
                  <a:schemeClr val="bg2"/>
                </a:solidFill>
              </a:rPr>
              <a:t>Barrett</a:t>
            </a:r>
            <a:endParaRPr lang="el-GR" altLang="el-GR" sz="2200" b="1">
              <a:solidFill>
                <a:schemeClr val="bg2"/>
              </a:solidFill>
            </a:endParaRPr>
          </a:p>
          <a:p>
            <a:pPr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200" b="1">
                <a:solidFill>
                  <a:schemeClr val="bg2"/>
                </a:solidFill>
              </a:rPr>
              <a:t>Η περίπτωση του Προγράμματος ΡΑΤ – «Οι Γονείς ως Δάσκαλοι» (Parents Αs Τeachers – PAT)</a:t>
            </a:r>
            <a:endParaRPr lang="el-GR" altLang="el-GR" sz="2200">
              <a:solidFill>
                <a:schemeClr val="bg2"/>
              </a:solidFill>
            </a:endParaRPr>
          </a:p>
          <a:p>
            <a:pPr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200" b="1">
                <a:solidFill>
                  <a:schemeClr val="bg2"/>
                </a:solidFill>
              </a:rPr>
              <a:t>ΤΥΠΙΚΕΣ ΚΑΙ ΑΤΥΠΕΣ ΜΟΡΦΕΣ ΣΥΝΕΡΓΑΣΙΑΣ</a:t>
            </a:r>
            <a:r>
              <a:rPr lang="el-GR" altLang="el-GR" sz="2200" i="1">
                <a:solidFill>
                  <a:schemeClr val="bg2"/>
                </a:solidFill>
              </a:rPr>
              <a:t> </a:t>
            </a:r>
            <a:r>
              <a:rPr lang="el-GR" altLang="el-GR" sz="2200" b="1">
                <a:solidFill>
                  <a:schemeClr val="bg2"/>
                </a:solidFill>
              </a:rPr>
              <a:t>ΟΙΚΟΓΕΝΕΙΑΣ ΚΑΙ ΝΗΠΙΑΓΩΓΕΙΟΥ</a:t>
            </a:r>
            <a:endParaRPr lang="el-GR" altLang="el-GR" sz="2200">
              <a:solidFill>
                <a:schemeClr val="bg2"/>
              </a:solidFill>
            </a:endParaRPr>
          </a:p>
          <a:p>
            <a:endParaRPr lang="el-GR" altLang="el-GR">
              <a:solidFill>
                <a:schemeClr val="bg2"/>
              </a:solidFill>
            </a:endParaRPr>
          </a:p>
          <a:p>
            <a:endParaRPr lang="el-GR" altLang="el-GR">
              <a:solidFill>
                <a:schemeClr val="bg2"/>
              </a:solidFill>
            </a:endParaRPr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07FEC9FC-C2C7-4587-8CCA-F61D0BA5A06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5" name="4 - Θέση ημερομηνίας">
            <a:extLst>
              <a:ext uri="{FF2B5EF4-FFF2-40B4-BE49-F238E27FC236}">
                <a16:creationId xmlns:a16="http://schemas.microsoft.com/office/drawing/2014/main" id="{5691F022-6DC9-4ED6-A6A7-997CD6000178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057A34BC-201F-41F1-BD89-2ED1E5B3DF53}" type="datetime1">
              <a:rPr lang="el-GR" smtClean="0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FBBF7C26-7149-41A5-A6E9-7B07F9EEA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D3D2B14-0AD8-48D5-9907-48220B648A2D}" type="slidenum">
              <a:rPr lang="el-GR" altLang="el-GR">
                <a:solidFill>
                  <a:srgbClr val="282E2E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el-GR" altLang="el-GR">
              <a:solidFill>
                <a:srgbClr val="282E2E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>
            <a:extLst>
              <a:ext uri="{FF2B5EF4-FFF2-40B4-BE49-F238E27FC236}">
                <a16:creationId xmlns:a16="http://schemas.microsoft.com/office/drawing/2014/main" id="{F4794380-3F01-4C43-9559-D51654035E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3" name="2 - Θέση ημερομηνίας">
            <a:extLst>
              <a:ext uri="{FF2B5EF4-FFF2-40B4-BE49-F238E27FC236}">
                <a16:creationId xmlns:a16="http://schemas.microsoft.com/office/drawing/2014/main" id="{30652803-E757-4F62-8959-55D442852CBF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099BDACA-FDAA-4368-8961-76400D1CB82F}" type="datetime1">
              <a:rPr lang="el-GR" smtClean="0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24130D50-13F3-403C-9A06-02D2645C2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1EBE5EE-4DC7-4CAB-8499-B2E3B8534885}" type="slidenum">
              <a:rPr lang="el-GR" altLang="el-GR">
                <a:solidFill>
                  <a:srgbClr val="282E2E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el-GR" altLang="el-GR">
              <a:solidFill>
                <a:srgbClr val="282E2E"/>
              </a:solidFill>
              <a:latin typeface="Calibri" panose="020F0502020204030204" pitchFamily="34" charset="0"/>
            </a:endParaRPr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3D0EE8B4-44AD-40A3-B3F1-2F1D87B662E3}"/>
              </a:ext>
            </a:extLst>
          </p:cNvPr>
          <p:cNvSpPr/>
          <p:nvPr/>
        </p:nvSpPr>
        <p:spPr>
          <a:xfrm>
            <a:off x="235974" y="471952"/>
            <a:ext cx="11754465" cy="6004849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l-GR" altLang="el-GR" sz="2400" b="1" u="sng" dirty="0">
                <a:solidFill>
                  <a:schemeClr val="bg2"/>
                </a:solidFill>
                <a:latin typeface="Calibri" pitchFamily="34" charset="0"/>
                <a:cs typeface="Arial" charset="0"/>
              </a:rPr>
              <a:t>Το μοντέλο των σχέσεων Οικογένειας</a:t>
            </a:r>
            <a:r>
              <a:rPr lang="en-US" altLang="el-GR" sz="2400" b="1" u="sng" dirty="0">
                <a:solidFill>
                  <a:schemeClr val="bg2"/>
                </a:solidFill>
                <a:latin typeface="Calibri" pitchFamily="34" charset="0"/>
                <a:cs typeface="Arial" charset="0"/>
              </a:rPr>
              <a:t> </a:t>
            </a:r>
            <a:r>
              <a:rPr lang="el-GR" altLang="el-GR" sz="2400" b="1" u="sng" dirty="0">
                <a:solidFill>
                  <a:schemeClr val="bg2"/>
                </a:solidFill>
                <a:latin typeface="Calibri" pitchFamily="34" charset="0"/>
                <a:cs typeface="Arial" charset="0"/>
              </a:rPr>
              <a:t> –  Σχολείου των </a:t>
            </a:r>
            <a:r>
              <a:rPr lang="en-US" altLang="el-GR" sz="2400" b="1" u="sng" dirty="0">
                <a:solidFill>
                  <a:schemeClr val="bg2"/>
                </a:solidFill>
                <a:latin typeface="Calibri" pitchFamily="34" charset="0"/>
                <a:cs typeface="Arial" charset="0"/>
              </a:rPr>
              <a:t>Ryan</a:t>
            </a:r>
            <a:r>
              <a:rPr lang="el-GR" altLang="el-GR" sz="2400" b="1" u="sng" dirty="0">
                <a:solidFill>
                  <a:schemeClr val="bg2"/>
                </a:solidFill>
                <a:latin typeface="Calibri" pitchFamily="34" charset="0"/>
                <a:cs typeface="Arial" charset="0"/>
              </a:rPr>
              <a:t> &amp; </a:t>
            </a:r>
            <a:r>
              <a:rPr lang="en-US" altLang="el-GR" sz="2400" b="1" u="sng" dirty="0">
                <a:solidFill>
                  <a:schemeClr val="bg2"/>
                </a:solidFill>
                <a:latin typeface="Calibri" pitchFamily="34" charset="0"/>
                <a:cs typeface="Arial" charset="0"/>
              </a:rPr>
              <a:t>Adams</a:t>
            </a:r>
          </a:p>
          <a:p>
            <a:pPr>
              <a:lnSpc>
                <a:spcPct val="150000"/>
              </a:lnSpc>
              <a:defRPr/>
            </a:pPr>
            <a:endParaRPr lang="el-GR" altLang="el-GR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libri" pitchFamily="34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Blip>
                <a:blip r:embed="rId2"/>
              </a:buBlip>
              <a:defRPr/>
            </a:pPr>
            <a:r>
              <a:rPr lang="el-GR" altLang="el-GR" sz="2400" b="1" dirty="0">
                <a:solidFill>
                  <a:schemeClr val="bg2"/>
                </a:solidFill>
                <a:latin typeface="Calibri" pitchFamily="34" charset="0"/>
                <a:cs typeface="Arial" charset="0"/>
              </a:rPr>
              <a:t>Το μοντέλο των σχέσεων Οικογένειας –Σχολείου των </a:t>
            </a:r>
            <a:r>
              <a:rPr lang="en-US" altLang="el-GR" sz="2400" b="1" dirty="0">
                <a:solidFill>
                  <a:schemeClr val="bg2"/>
                </a:solidFill>
                <a:latin typeface="Calibri" pitchFamily="34" charset="0"/>
                <a:cs typeface="Arial" charset="0"/>
              </a:rPr>
              <a:t>Ryan</a:t>
            </a:r>
            <a:r>
              <a:rPr lang="el-GR" altLang="el-GR" sz="2400" b="1" dirty="0">
                <a:solidFill>
                  <a:schemeClr val="bg2"/>
                </a:solidFill>
                <a:latin typeface="Calibri" pitchFamily="34" charset="0"/>
                <a:cs typeface="Arial" charset="0"/>
              </a:rPr>
              <a:t> &amp; </a:t>
            </a:r>
            <a:r>
              <a:rPr lang="en-US" altLang="el-GR" sz="2400" b="1" dirty="0">
                <a:solidFill>
                  <a:schemeClr val="bg2"/>
                </a:solidFill>
                <a:latin typeface="Calibri" pitchFamily="34" charset="0"/>
                <a:cs typeface="Arial" charset="0"/>
              </a:rPr>
              <a:t>Adams</a:t>
            </a:r>
            <a:r>
              <a:rPr lang="el-GR" altLang="el-GR" sz="2400" b="1" dirty="0">
                <a:solidFill>
                  <a:schemeClr val="bg2"/>
                </a:solidFill>
                <a:latin typeface="Calibri" pitchFamily="34" charset="0"/>
                <a:cs typeface="Arial" charset="0"/>
              </a:rPr>
              <a:t>, προέκυψε και υποστηρίζεται </a:t>
            </a:r>
            <a:r>
              <a:rPr lang="el-GR" altLang="el-GR" sz="2400" b="1" u="sng" dirty="0">
                <a:solidFill>
                  <a:schemeClr val="bg2"/>
                </a:solidFill>
                <a:latin typeface="Calibri" pitchFamily="34" charset="0"/>
                <a:cs typeface="Arial" charset="0"/>
              </a:rPr>
              <a:t>μέσα από τεκμηριωμένες ερευνητικές αποδείξεις</a:t>
            </a:r>
            <a:r>
              <a:rPr lang="el-GR" altLang="el-GR" sz="2400" b="1" dirty="0">
                <a:solidFill>
                  <a:schemeClr val="bg2"/>
                </a:solidFill>
                <a:latin typeface="Calibri" pitchFamily="34" charset="0"/>
                <a:cs typeface="Arial" charset="0"/>
              </a:rPr>
              <a:t>, για τις επιδράσεις που μπορεί να έχει η συνεργασία Οικογένειας και Σχολείου στην προαγωγή των μαθητών και στην καλύτερη κοινωνική τους προσαρμογή.</a:t>
            </a:r>
            <a:endParaRPr lang="en-US" altLang="el-GR" sz="2400" b="1" dirty="0">
              <a:solidFill>
                <a:schemeClr val="bg2"/>
              </a:solidFill>
              <a:latin typeface="Calibri" pitchFamily="34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Blip>
                <a:blip r:embed="rId2"/>
              </a:buBlip>
              <a:defRPr/>
            </a:pPr>
            <a:r>
              <a:rPr lang="el-GR" altLang="el-GR" sz="2400" b="1" dirty="0">
                <a:solidFill>
                  <a:schemeClr val="bg2"/>
                </a:solidFill>
                <a:latin typeface="Calibri" pitchFamily="34" charset="0"/>
                <a:cs typeface="Arial" charset="0"/>
              </a:rPr>
              <a:t>Το ενδιαφέρον στο μοντέλο αυτό εστιάζεται </a:t>
            </a:r>
            <a:r>
              <a:rPr lang="el-GR" altLang="el-GR" sz="2400" b="1" u="sng" dirty="0">
                <a:solidFill>
                  <a:schemeClr val="bg2"/>
                </a:solidFill>
                <a:latin typeface="Calibri" pitchFamily="34" charset="0"/>
                <a:cs typeface="Arial" charset="0"/>
              </a:rPr>
              <a:t>στο παιδί και το άμεσο οικογενειακό του περιβάλλον</a:t>
            </a:r>
            <a:r>
              <a:rPr lang="el-GR" altLang="el-GR" sz="2400" b="1" dirty="0">
                <a:solidFill>
                  <a:schemeClr val="bg2"/>
                </a:solidFill>
                <a:latin typeface="Calibri" pitchFamily="34" charset="0"/>
                <a:cs typeface="Arial" charset="0"/>
              </a:rPr>
              <a:t>, τις διαπροσωπικές του σχέσεις και την επίδρασή τους στην προαγωγή του, τόσο στα πλαίσια του σχολείου, όσο και στα πλαίσια του κοινωνικού χώρου όπου δραστηριοποιείται. </a:t>
            </a:r>
            <a:br>
              <a:rPr lang="el-GR" altLang="el-GR" b="1" dirty="0">
                <a:solidFill>
                  <a:schemeClr val="tx2"/>
                </a:solidFill>
                <a:latin typeface="Calibri" pitchFamily="34" charset="0"/>
                <a:cs typeface="Arial" charset="0"/>
              </a:rPr>
            </a:br>
            <a:endParaRPr lang="el-GR" altLang="el-GR" b="1" dirty="0">
              <a:solidFill>
                <a:schemeClr val="tx2"/>
              </a:solidFill>
              <a:latin typeface="Calibri" pitchFamily="34" charset="0"/>
              <a:cs typeface="Arial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908A2432-F345-40C3-BAA5-E13FBF56B43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dirty="0" err="1">
                <a:solidFill>
                  <a:schemeClr val="tx1"/>
                </a:solidFill>
              </a:rPr>
              <a:t>Παναγιωτα</a:t>
            </a:r>
            <a:r>
              <a:rPr lang="el-GR" dirty="0">
                <a:solidFill>
                  <a:schemeClr val="tx1"/>
                </a:solidFill>
              </a:rPr>
              <a:t> </a:t>
            </a:r>
            <a:r>
              <a:rPr lang="el-GR" dirty="0" err="1">
                <a:solidFill>
                  <a:schemeClr val="tx1"/>
                </a:solidFill>
              </a:rPr>
              <a:t>Στρατη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5" name="4 - Θέση ημερομηνίας">
            <a:extLst>
              <a:ext uri="{FF2B5EF4-FFF2-40B4-BE49-F238E27FC236}">
                <a16:creationId xmlns:a16="http://schemas.microsoft.com/office/drawing/2014/main" id="{36DFE6A1-B668-4EE1-9C2C-22007403ED7C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39799687-9140-4646-860B-72C46358D3B1}" type="datetime1">
              <a:rPr lang="el-GR" smtClean="0">
                <a:solidFill>
                  <a:schemeClr val="tx1"/>
                </a:solidFill>
              </a:rPr>
              <a:pPr>
                <a:defRPr/>
              </a:pPr>
              <a:t>22/12/2019</a:t>
            </a:fld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75132738-3486-45BD-B120-578AFEC1A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00CCF66-7037-4A50-AAD8-DD6CFAECE6E3}" type="slidenum">
              <a:rPr lang="el-GR" altLang="el-GR">
                <a:latin typeface="Calibri" panose="020F0502020204030204" pitchFamily="34" charset="0"/>
              </a:rPr>
              <a:pPr eaLnBrk="1" hangingPunct="1"/>
              <a:t>5</a:t>
            </a:fld>
            <a:endParaRPr lang="el-GR" altLang="el-GR">
              <a:latin typeface="Calibri" panose="020F0502020204030204" pitchFamily="34" charset="0"/>
            </a:endParaRPr>
          </a:p>
        </p:txBody>
      </p:sp>
      <p:sp>
        <p:nvSpPr>
          <p:cNvPr id="9221" name="6 - Ορθογώνιο">
            <a:extLst>
              <a:ext uri="{FF2B5EF4-FFF2-40B4-BE49-F238E27FC236}">
                <a16:creationId xmlns:a16="http://schemas.microsoft.com/office/drawing/2014/main" id="{40316281-235C-493C-9E90-1654BE05D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025" y="590550"/>
            <a:ext cx="11090275" cy="5187950"/>
          </a:xfrm>
          <a:prstGeom prst="rect">
            <a:avLst/>
          </a:prstGeom>
          <a:solidFill>
            <a:schemeClr val="tx1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l-GR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Στο μοντέλο των </a:t>
            </a:r>
            <a:r>
              <a:rPr lang="en-US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Ryan</a:t>
            </a:r>
            <a:r>
              <a:rPr lang="el-GR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 &amp; </a:t>
            </a:r>
            <a:r>
              <a:rPr lang="en-US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Adams</a:t>
            </a:r>
            <a:r>
              <a:rPr lang="el-GR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 κυριαρχούν τρία βασικά σημεία αναφοράς</a:t>
            </a:r>
            <a:r>
              <a:rPr lang="en-US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:</a:t>
            </a:r>
            <a:endParaRPr lang="el-GR" altLang="el-GR" sz="2400" b="1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l-GR" altLang="el-GR" sz="2400" b="1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just" eaLnBrk="1" hangingPunct="1"/>
            <a:r>
              <a:rPr lang="el-GR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1. T</a:t>
            </a:r>
            <a:r>
              <a:rPr lang="el-GR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ο σύνολο των </a:t>
            </a:r>
            <a:r>
              <a:rPr lang="el-GR" altLang="el-GR" sz="2400" b="1" u="sng">
                <a:solidFill>
                  <a:schemeClr val="bg2"/>
                </a:solidFill>
                <a:latin typeface="Calibri" panose="020F0502020204030204" pitchFamily="34" charset="0"/>
              </a:rPr>
              <a:t>ατομικών χαρακτηριστικών των μελών της οικογένειας </a:t>
            </a:r>
            <a:r>
              <a:rPr lang="el-GR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και οι διεργασίες που λαμβάνουν χώρα στο περιβάλλον της, λειτουργούν αμφίδρομα σε σχέση με το παιδί και την ανάπτυξή του (κάθε παράμετρος /μεταβλητή, επηρεάζεται και επηρεάζει όλες τις άλλες), </a:t>
            </a:r>
          </a:p>
          <a:p>
            <a:pPr eaLnBrk="1" hangingPunct="1"/>
            <a:endParaRPr lang="el-GR" altLang="el-GR" sz="2400" b="1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en-US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2. H</a:t>
            </a:r>
            <a:r>
              <a:rPr lang="el-GR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 επισήμανση της </a:t>
            </a:r>
            <a:r>
              <a:rPr lang="el-GR" altLang="el-GR" sz="2400" b="1" u="sng">
                <a:solidFill>
                  <a:schemeClr val="bg2"/>
                </a:solidFill>
                <a:latin typeface="Calibri" panose="020F0502020204030204" pitchFamily="34" charset="0"/>
              </a:rPr>
              <a:t>«εγγύτητας επηρεασμού» </a:t>
            </a:r>
            <a:r>
              <a:rPr lang="el-GR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που έχουν αυτοί οι παράμετροι, με τη συμπεριφορά και τα  ακαδημαϊκά αποτελέσματα του παιδιού στο σχολείο και</a:t>
            </a:r>
          </a:p>
          <a:p>
            <a:pPr eaLnBrk="1" hangingPunct="1"/>
            <a:endParaRPr lang="el-GR" altLang="el-GR" sz="2400" b="1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just" eaLnBrk="1" hangingPunct="1"/>
            <a:r>
              <a:rPr lang="en-US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3. H</a:t>
            </a:r>
            <a:r>
              <a:rPr lang="el-GR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 υποστήριξη του μοντέλου, ότι οι επιπτώσεις που αναμένονται από την αλληλεπίδραση των διαφορετικών παραμέτρων είναι εντονότερες, όταν τα χαρακτηριστικά ή και οι διεργασίες τους, ανήκουν σε επίπεδα τα οποία βρίσκονται εγγύτερα μεταξύ τους. </a:t>
            </a:r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D1215E37-6744-4FC3-AD23-7C9F063F01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dirty="0" err="1">
                <a:solidFill>
                  <a:schemeClr val="tx1"/>
                </a:solidFill>
              </a:rPr>
              <a:t>Παναγιωτα</a:t>
            </a:r>
            <a:r>
              <a:rPr lang="el-GR" dirty="0"/>
              <a:t> </a:t>
            </a:r>
            <a:r>
              <a:rPr lang="el-GR" dirty="0" err="1">
                <a:solidFill>
                  <a:schemeClr val="tx1"/>
                </a:solidFill>
              </a:rPr>
              <a:t>Στρατη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5" name="4 - Θέση ημερομηνίας">
            <a:extLst>
              <a:ext uri="{FF2B5EF4-FFF2-40B4-BE49-F238E27FC236}">
                <a16:creationId xmlns:a16="http://schemas.microsoft.com/office/drawing/2014/main" id="{542217FB-AFB3-4182-B2F6-071AD55CABA0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39799687-9140-4646-860B-72C46358D3B1}" type="datetime1">
              <a:rPr lang="el-GR" smtClean="0">
                <a:solidFill>
                  <a:schemeClr val="tx1"/>
                </a:solidFill>
              </a:rPr>
              <a:pPr>
                <a:defRPr/>
              </a:pPr>
              <a:t>22/12/2019</a:t>
            </a:fld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110172C6-1FDC-4FBA-9A96-FD3482CB6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54E6F3D-AD11-4872-AAC5-46E4B1B20149}" type="slidenum">
              <a:rPr lang="el-GR" altLang="el-GR">
                <a:latin typeface="Calibri" panose="020F0502020204030204" pitchFamily="34" charset="0"/>
              </a:rPr>
              <a:pPr eaLnBrk="1" hangingPunct="1"/>
              <a:t>6</a:t>
            </a:fld>
            <a:endParaRPr lang="el-GR" altLang="el-GR">
              <a:latin typeface="Calibri" panose="020F0502020204030204" pitchFamily="34" charset="0"/>
            </a:endParaRPr>
          </a:p>
        </p:txBody>
      </p:sp>
      <p:sp>
        <p:nvSpPr>
          <p:cNvPr id="10245" name="6 - Ορθογώνιο">
            <a:extLst>
              <a:ext uri="{FF2B5EF4-FFF2-40B4-BE49-F238E27FC236}">
                <a16:creationId xmlns:a16="http://schemas.microsoft.com/office/drawing/2014/main" id="{425DF812-1687-4EC7-9915-8192198E0A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188" y="471488"/>
            <a:ext cx="11118850" cy="52641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Συγκεκριμένα στα πλαίσια μιας συνοπτικής περιγραφής του μοντέλου των </a:t>
            </a:r>
            <a:r>
              <a:rPr lang="en-US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Ryan</a:t>
            </a:r>
            <a:r>
              <a:rPr lang="el-GR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 &amp; </a:t>
            </a:r>
            <a:r>
              <a:rPr lang="en-US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Adams</a:t>
            </a:r>
            <a:r>
              <a:rPr lang="el-GR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, διακρίνουμε τέσσερις γενικές κατηγορίες: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l-GR" altLang="el-GR" sz="2400" b="1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just" eaLnBrk="1" hangingPunct="1">
              <a:buFontTx/>
              <a:buBlip>
                <a:blip r:embed="rId2"/>
              </a:buBlip>
            </a:pPr>
            <a:r>
              <a:rPr lang="el-GR" altLang="el-GR" sz="2400" b="1" u="sng">
                <a:solidFill>
                  <a:schemeClr val="bg1"/>
                </a:solidFill>
                <a:latin typeface="Calibri" panose="020F0502020204030204" pitchFamily="34" charset="0"/>
              </a:rPr>
              <a:t>Στην πρώτη κατηγορία περιλαμβάνονται δύο επίπεδα</a:t>
            </a:r>
            <a:r>
              <a:rPr lang="el-GR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, </a:t>
            </a:r>
            <a:r>
              <a:rPr lang="el-GR" altLang="el-GR" sz="2400" b="1">
                <a:solidFill>
                  <a:srgbClr val="C00000"/>
                </a:solidFill>
                <a:latin typeface="Calibri" panose="020F0502020204030204" pitchFamily="34" charset="0"/>
              </a:rPr>
              <a:t>το επίπεδο 0</a:t>
            </a:r>
            <a:r>
              <a:rPr lang="el-GR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, το οποίο αναφέρεται σε μεταβλητές που σχετίζονται με τις επιδόσεις και τη συμπεριφορά του παιδιού στο σχολείο και το </a:t>
            </a:r>
            <a:r>
              <a:rPr lang="el-GR" altLang="el-GR" sz="2400" b="1">
                <a:solidFill>
                  <a:srgbClr val="C00000"/>
                </a:solidFill>
                <a:latin typeface="Calibri" panose="020F0502020204030204" pitchFamily="34" charset="0"/>
              </a:rPr>
              <a:t>επίπεδο 1</a:t>
            </a:r>
            <a:r>
              <a:rPr lang="el-GR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, το οποίο αναφέρεται σε μεταβλητές που περιγράφουν τα χαρακτηριστικά γνωρίσματα της προσωπικότητας του παιδιού</a:t>
            </a:r>
            <a:r>
              <a:rPr lang="en-US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</a:p>
          <a:p>
            <a:pPr algn="just" eaLnBrk="1" hangingPunct="1"/>
            <a:endParaRPr lang="en-US" altLang="el-GR" sz="2400" b="1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just" eaLnBrk="1" hangingPunct="1">
              <a:buFontTx/>
              <a:buBlip>
                <a:blip r:embed="rId2"/>
              </a:buBlip>
            </a:pPr>
            <a:r>
              <a:rPr lang="el-GR" altLang="el-GR" sz="2400" b="1" u="sng">
                <a:solidFill>
                  <a:schemeClr val="bg1"/>
                </a:solidFill>
                <a:latin typeface="Calibri" panose="020F0502020204030204" pitchFamily="34" charset="0"/>
              </a:rPr>
              <a:t>Στη δεύτερη κατηγορία</a:t>
            </a:r>
            <a:r>
              <a:rPr lang="el-GR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 περιλαμβάνονται δύο επίπεδα, τα οποία επικεντρώνονται κυρίως στις αλληλεπιδράσεις του παιδιού με τους γονείς του (επίπεδο 2 και 3).  Στο </a:t>
            </a:r>
            <a:r>
              <a:rPr lang="el-GR" altLang="el-GR" sz="2400" b="1">
                <a:solidFill>
                  <a:srgbClr val="C00000"/>
                </a:solidFill>
                <a:latin typeface="Calibri" panose="020F0502020204030204" pitchFamily="34" charset="0"/>
              </a:rPr>
              <a:t>επίπεδο 2</a:t>
            </a:r>
            <a:r>
              <a:rPr lang="el-GR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, εμπεριέχονται όλες οι μεταβλητές που περιγράφουν την εμπλοκή των γονέων με τις σχολικές δράσεις του παιδιού και στο </a:t>
            </a:r>
            <a:r>
              <a:rPr lang="el-GR" altLang="el-GR" sz="2400" b="1">
                <a:solidFill>
                  <a:srgbClr val="C00000"/>
                </a:solidFill>
                <a:latin typeface="Calibri" panose="020F0502020204030204" pitchFamily="34" charset="0"/>
              </a:rPr>
              <a:t>επίπεδο 3</a:t>
            </a:r>
            <a:r>
              <a:rPr lang="el-GR" altLang="el-GR" sz="2400" b="1">
                <a:solidFill>
                  <a:schemeClr val="bg1"/>
                </a:solidFill>
                <a:latin typeface="Calibri" panose="020F0502020204030204" pitchFamily="34" charset="0"/>
              </a:rPr>
              <a:t>, οι μεταβλητές που καθορίζουν το πλήθος, αλλά και το βαθμό αλληλεπιδράσεων γονέων – παιδιού, σε όλες τις καταστάσεις, εκτός αυτών που επικεντρώνονται στο σχολείο. </a:t>
            </a:r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>
            <a:extLst>
              <a:ext uri="{FF2B5EF4-FFF2-40B4-BE49-F238E27FC236}">
                <a16:creationId xmlns:a16="http://schemas.microsoft.com/office/drawing/2014/main" id="{411E6FB7-1134-4305-B67C-044B1C1A6F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3" name="2 - Θέση ημερομηνίας">
            <a:extLst>
              <a:ext uri="{FF2B5EF4-FFF2-40B4-BE49-F238E27FC236}">
                <a16:creationId xmlns:a16="http://schemas.microsoft.com/office/drawing/2014/main" id="{CB64F2E5-AFC4-4842-9B23-2341ECBC5E39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099BDACA-FDAA-4368-8961-76400D1CB82F}" type="datetime1">
              <a:rPr lang="el-GR" smtClean="0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6970835F-A0A6-42B2-AF57-AD2F0ED3B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67853BD-76F7-44E3-BEA1-7E9C59A17A1A}" type="slidenum">
              <a:rPr lang="el-GR" altLang="el-GR">
                <a:solidFill>
                  <a:srgbClr val="282E2E"/>
                </a:solidFill>
                <a:latin typeface="Calibri" panose="020F0502020204030204" pitchFamily="34" charset="0"/>
              </a:rPr>
              <a:pPr eaLnBrk="1" hangingPunct="1"/>
              <a:t>7</a:t>
            </a:fld>
            <a:endParaRPr lang="el-GR" altLang="el-GR">
              <a:solidFill>
                <a:srgbClr val="282E2E"/>
              </a:solidFill>
              <a:latin typeface="Calibri" panose="020F0502020204030204" pitchFamily="34" charset="0"/>
            </a:endParaRPr>
          </a:p>
        </p:txBody>
      </p:sp>
      <p:sp>
        <p:nvSpPr>
          <p:cNvPr id="11269" name="4 - Ορθογώνιο">
            <a:extLst>
              <a:ext uri="{FF2B5EF4-FFF2-40B4-BE49-F238E27FC236}">
                <a16:creationId xmlns:a16="http://schemas.microsoft.com/office/drawing/2014/main" id="{D5D55D3D-AC05-4988-A138-6BEAACAF3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663" y="309563"/>
            <a:ext cx="11666537" cy="612933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buFontTx/>
              <a:buBlip>
                <a:blip r:embed="rId2"/>
              </a:buBlip>
            </a:pPr>
            <a:r>
              <a:rPr lang="el-GR" altLang="el-GR" sz="2400" b="1" u="sng">
                <a:solidFill>
                  <a:schemeClr val="bg2"/>
                </a:solidFill>
                <a:latin typeface="Calibri" panose="020F0502020204030204" pitchFamily="34" charset="0"/>
              </a:rPr>
              <a:t>Στην τρίτη κατηγορία </a:t>
            </a:r>
            <a:r>
              <a:rPr lang="el-GR" altLang="el-GR" sz="2400" b="1">
                <a:solidFill>
                  <a:schemeClr val="bg2"/>
                </a:solidFill>
                <a:latin typeface="Calibri" panose="020F0502020204030204" pitchFamily="34" charset="0"/>
              </a:rPr>
              <a:t>περιλαμβάνονται δύο επίπεδα (4 και 5), τα οποία αναφέρονται στις γενικότερες αλληλεπιδράσεις στο περιβάλλον της οικογένειας και στα χαρακτηριστικά γνωρίσματα της προσωπικότητας των γονέων. </a:t>
            </a:r>
            <a:r>
              <a:rPr lang="el-GR" altLang="el-GR" sz="2400" b="1">
                <a:solidFill>
                  <a:srgbClr val="C00000"/>
                </a:solidFill>
                <a:latin typeface="Calibri" panose="020F0502020204030204" pitchFamily="34" charset="0"/>
              </a:rPr>
              <a:t>Στο επίπεδο 4</a:t>
            </a:r>
            <a:r>
              <a:rPr lang="el-GR" altLang="el-GR" sz="2400" b="1">
                <a:solidFill>
                  <a:schemeClr val="bg2"/>
                </a:solidFill>
                <a:latin typeface="Calibri" panose="020F0502020204030204" pitchFamily="34" charset="0"/>
              </a:rPr>
              <a:t>, αναφέρεται η ποιότητα των σχέσεων του ευρύτερου οικογενειακού περιβάλλοντος και στο </a:t>
            </a:r>
            <a:r>
              <a:rPr lang="el-GR" altLang="el-GR" sz="2400" b="1">
                <a:solidFill>
                  <a:srgbClr val="C00000"/>
                </a:solidFill>
                <a:latin typeface="Calibri" panose="020F0502020204030204" pitchFamily="34" charset="0"/>
              </a:rPr>
              <a:t>επίπεδο 5</a:t>
            </a:r>
            <a:r>
              <a:rPr lang="el-GR" altLang="el-GR" sz="2400" b="1">
                <a:solidFill>
                  <a:schemeClr val="bg2"/>
                </a:solidFill>
                <a:latin typeface="Calibri" panose="020F0502020204030204" pitchFamily="34" charset="0"/>
              </a:rPr>
              <a:t>, εμπεριέχονται παράμετροι που περιγράφουν χαρακτηριστικά της προσωπικότητας και των αντιλήψεων / προσδοκιών / των γονέων χωριστά (επίπεδο 5).</a:t>
            </a:r>
            <a:endParaRPr lang="en-US" altLang="el-GR" sz="2400" b="1">
              <a:solidFill>
                <a:schemeClr val="bg2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endParaRPr lang="en-US" altLang="el-GR" sz="2400" b="1">
              <a:solidFill>
                <a:schemeClr val="bg2"/>
              </a:solidFill>
              <a:latin typeface="Calibri" panose="020F0502020204030204" pitchFamily="34" charset="0"/>
            </a:endParaRPr>
          </a:p>
          <a:p>
            <a:pPr algn="just" eaLnBrk="1" hangingPunct="1">
              <a:lnSpc>
                <a:spcPct val="150000"/>
              </a:lnSpc>
              <a:buFontTx/>
              <a:buBlip>
                <a:blip r:embed="rId2"/>
              </a:buBlip>
            </a:pPr>
            <a:r>
              <a:rPr lang="el-GR" altLang="el-GR" sz="2400" b="1" u="sng">
                <a:solidFill>
                  <a:schemeClr val="bg2"/>
                </a:solidFill>
                <a:latin typeface="Calibri" panose="020F0502020204030204" pitchFamily="34" charset="0"/>
              </a:rPr>
              <a:t>Στην τέταρτη κατηγορία</a:t>
            </a:r>
            <a:r>
              <a:rPr lang="el-GR" altLang="el-GR" sz="2400" b="1">
                <a:solidFill>
                  <a:schemeClr val="bg2"/>
                </a:solidFill>
                <a:latin typeface="Calibri" panose="020F0502020204030204" pitchFamily="34" charset="0"/>
              </a:rPr>
              <a:t>, περιλαμβάνεται το εξωτερικό περιβάλλον, στο οποίο δραστηριοποιείται η οικογένεια στο σύνολό της. Δηλαδή, πρόκειται για το </a:t>
            </a:r>
            <a:r>
              <a:rPr lang="el-GR" altLang="el-GR" sz="2400" b="1">
                <a:solidFill>
                  <a:srgbClr val="C00000"/>
                </a:solidFill>
                <a:latin typeface="Calibri" panose="020F0502020204030204" pitchFamily="34" charset="0"/>
              </a:rPr>
              <a:t>επίπεδο 6</a:t>
            </a:r>
            <a:r>
              <a:rPr lang="el-GR" altLang="el-GR" sz="2400" b="1">
                <a:solidFill>
                  <a:schemeClr val="bg2"/>
                </a:solidFill>
                <a:latin typeface="Calibri" panose="020F0502020204030204" pitchFamily="34" charset="0"/>
              </a:rPr>
              <a:t> που αναφέρεται σε μεταβλητές και παραμέτρους που προσδιορίζουν στοιχεία του κοινωνικο-οικονομικού-πολιτισμικού περιβάλλοντος της οικογένειας. </a:t>
            </a:r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εικόνας">
            <a:extLst>
              <a:ext uri="{FF2B5EF4-FFF2-40B4-BE49-F238E27FC236}">
                <a16:creationId xmlns:a16="http://schemas.microsoft.com/office/drawing/2014/main" id="{B8B32F50-F00A-488A-8683-86F632EF23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01625" y="503238"/>
            <a:ext cx="6702425" cy="5842000"/>
          </a:xfrm>
        </p:spPr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E974546C-E955-40AF-B9E5-461EB2C2FB8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6" name="5 - Θέση ημερομηνίας">
            <a:extLst>
              <a:ext uri="{FF2B5EF4-FFF2-40B4-BE49-F238E27FC236}">
                <a16:creationId xmlns:a16="http://schemas.microsoft.com/office/drawing/2014/main" id="{06BD82C5-2713-4E04-941E-985095E35D33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3C2BDB4B-1446-433C-8C6E-18FF7BD941E3}" type="datetime1">
              <a:rPr lang="el-GR" smtClean="0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7" name="6 - Θέση αριθμού διαφάνειας">
            <a:extLst>
              <a:ext uri="{FF2B5EF4-FFF2-40B4-BE49-F238E27FC236}">
                <a16:creationId xmlns:a16="http://schemas.microsoft.com/office/drawing/2014/main" id="{D1A682C0-F40A-4E3C-88BA-B87F94F7A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550838F-AC84-4A3C-8DBD-E6CE8D2A22A0}" type="slidenum">
              <a:rPr lang="el-GR" altLang="el-GR">
                <a:solidFill>
                  <a:srgbClr val="282E2E"/>
                </a:solidFill>
                <a:latin typeface="Calibri" panose="020F0502020204030204" pitchFamily="34" charset="0"/>
              </a:rPr>
              <a:pPr eaLnBrk="1" hangingPunct="1"/>
              <a:t>8</a:t>
            </a:fld>
            <a:endParaRPr lang="el-GR" altLang="el-GR">
              <a:solidFill>
                <a:srgbClr val="282E2E"/>
              </a:solidFill>
              <a:latin typeface="Calibri" panose="020F0502020204030204" pitchFamily="34" charset="0"/>
            </a:endParaRPr>
          </a:p>
        </p:txBody>
      </p:sp>
      <p:sp>
        <p:nvSpPr>
          <p:cNvPr id="12294" name="7 - Ορθογώνιο">
            <a:extLst>
              <a:ext uri="{FF2B5EF4-FFF2-40B4-BE49-F238E27FC236}">
                <a16:creationId xmlns:a16="http://schemas.microsoft.com/office/drawing/2014/main" id="{CD1999DD-9AEA-4520-957A-A556A5374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013" y="530225"/>
            <a:ext cx="6680200" cy="45243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el-GR" altLang="el-GR" sz="2400" b="1" u="sng">
                <a:solidFill>
                  <a:schemeClr val="bg2"/>
                </a:solidFill>
                <a:latin typeface="Calibri" panose="020F0502020204030204" pitchFamily="34" charset="0"/>
              </a:rPr>
              <a:t>Ο τελικός στόχος του μοντέλου </a:t>
            </a:r>
            <a:r>
              <a:rPr lang="el-GR" altLang="el-GR" sz="2400" b="1">
                <a:solidFill>
                  <a:schemeClr val="bg2"/>
                </a:solidFill>
                <a:latin typeface="Calibri" panose="020F0502020204030204" pitchFamily="34" charset="0"/>
              </a:rPr>
              <a:t>των </a:t>
            </a:r>
            <a:r>
              <a:rPr lang="en-US" altLang="el-GR" sz="2400" b="1">
                <a:solidFill>
                  <a:srgbClr val="FF0000"/>
                </a:solidFill>
                <a:latin typeface="Calibri" panose="020F0502020204030204" pitchFamily="34" charset="0"/>
              </a:rPr>
              <a:t>Ryan</a:t>
            </a:r>
            <a:r>
              <a:rPr lang="el-GR" altLang="el-GR" sz="2400" b="1">
                <a:solidFill>
                  <a:srgbClr val="FF0000"/>
                </a:solidFill>
                <a:latin typeface="Calibri" panose="020F0502020204030204" pitchFamily="34" charset="0"/>
              </a:rPr>
              <a:t> &amp; </a:t>
            </a:r>
            <a:r>
              <a:rPr lang="en-US" altLang="el-GR" sz="2400" b="1">
                <a:solidFill>
                  <a:srgbClr val="FF0000"/>
                </a:solidFill>
                <a:latin typeface="Calibri" panose="020F0502020204030204" pitchFamily="34" charset="0"/>
              </a:rPr>
              <a:t>Adams</a:t>
            </a:r>
            <a:r>
              <a:rPr lang="el-GR" altLang="el-GR" sz="2400" b="1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l-GR" altLang="el-GR" sz="2400" b="1">
                <a:solidFill>
                  <a:schemeClr val="bg2"/>
                </a:solidFill>
                <a:latin typeface="Calibri" panose="020F0502020204030204" pitchFamily="34" charset="0"/>
              </a:rPr>
              <a:t>έχει να κάνει με την αναζήτηση των μηχανισμών με τους οποίους, αυτό το πολύπλοκο σύστημα παραμέτρων, επηρεάζει τις επιδόσεις και την προαγωγή των παιδιών στο σχολείο και την κοινωνία. </a:t>
            </a:r>
          </a:p>
        </p:txBody>
      </p:sp>
      <p:pic>
        <p:nvPicPr>
          <p:cNvPr id="12295" name="Picture 2" descr="C:\Users\XS\Desktop\Γιώτα 2019 - 2020\circle.jpg">
            <a:extLst>
              <a:ext uri="{FF2B5EF4-FFF2-40B4-BE49-F238E27FC236}">
                <a16:creationId xmlns:a16="http://schemas.microsoft.com/office/drawing/2014/main" id="{C9690524-62CE-491B-AFB1-858D80661F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1254125"/>
            <a:ext cx="3790950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2 - Θέση περιεχομένου">
            <a:extLst>
              <a:ext uri="{FF2B5EF4-FFF2-40B4-BE49-F238E27FC236}">
                <a16:creationId xmlns:a16="http://schemas.microsoft.com/office/drawing/2014/main" id="{C1548B04-44B8-45E3-9B2E-72614514B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23850"/>
            <a:ext cx="11518900" cy="5705475"/>
          </a:xfrm>
          <a:solidFill>
            <a:schemeClr val="tx1"/>
          </a:solidFill>
        </p:spPr>
        <p:txBody>
          <a:bodyPr/>
          <a:lstStyle/>
          <a:p>
            <a:pPr algn="just" eaLnBrk="1" hangingPunct="1">
              <a:lnSpc>
                <a:spcPct val="150000"/>
              </a:lnSpc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200" b="1">
                <a:solidFill>
                  <a:schemeClr val="bg2"/>
                </a:solidFill>
              </a:rPr>
              <a:t>Τα σύγχρονα μοντέλα προωθούν την ιδέα της συνεργασίας οικογένειας, σχολείου και κοινωνίας, στα πλαίσια της προσχολικής αγωγής και εκπαίδευσης, μέσα από μια </a:t>
            </a:r>
            <a:r>
              <a:rPr lang="el-GR" altLang="el-GR" sz="2200" b="1" u="sng">
                <a:solidFill>
                  <a:schemeClr val="bg2"/>
                </a:solidFill>
              </a:rPr>
              <a:t>ολιστική παιδαγωγική</a:t>
            </a:r>
            <a:r>
              <a:rPr lang="el-GR" altLang="el-GR" sz="2200" b="1">
                <a:solidFill>
                  <a:schemeClr val="bg2"/>
                </a:solidFill>
              </a:rPr>
              <a:t>, που δίνει τη δυνατότητα για πολιτιστική και κοινωνικοποιητική μάθηση και εξασφαλίζει στα παιδιά τη μελλοντική συνύπαρξη με συνανθρώπους τους, στο πλαίσιο μιας κοινωνικής και οικολογικής προοπτικής.</a:t>
            </a:r>
          </a:p>
          <a:p>
            <a:pPr algn="just" eaLnBrk="1" hangingPunct="1">
              <a:lnSpc>
                <a:spcPct val="150000"/>
              </a:lnSpc>
              <a:buFont typeface="Arial" panose="020B0604020202020204" pitchFamily="34" charset="0"/>
              <a:buBlip>
                <a:blip r:embed="rId2"/>
              </a:buBlip>
            </a:pPr>
            <a:r>
              <a:rPr lang="el-GR" altLang="el-GR" sz="2200" b="1" u="sng">
                <a:solidFill>
                  <a:schemeClr val="bg2"/>
                </a:solidFill>
              </a:rPr>
              <a:t>Προϋποθέτουν</a:t>
            </a:r>
            <a:r>
              <a:rPr lang="el-GR" altLang="el-GR" sz="2200" b="1">
                <a:solidFill>
                  <a:schemeClr val="bg2"/>
                </a:solidFill>
              </a:rPr>
              <a:t> ουσιαστικές αλλαγές προς την κατεύθυνση της συνεργασίας οικογένειας - σχολείου και </a:t>
            </a:r>
            <a:r>
              <a:rPr lang="el-GR" altLang="el-GR" sz="2200" b="1" u="sng">
                <a:solidFill>
                  <a:schemeClr val="bg2"/>
                </a:solidFill>
              </a:rPr>
              <a:t>έχουν ως αποτέλεσμα</a:t>
            </a:r>
            <a:r>
              <a:rPr lang="el-GR" altLang="el-GR" sz="2200" b="1">
                <a:solidFill>
                  <a:schemeClr val="bg2"/>
                </a:solidFill>
              </a:rPr>
              <a:t>, τα προγράμματα προσχολικής αγωγής και εκπαίδευσης να οδηγούνται προς νέα πρότυπα συνεργασίας και να προσφέρουν στους γονείς την ευκαιρία να συμμετέχουν στην εκπαίδευση των παιδιών τους</a:t>
            </a:r>
            <a:r>
              <a:rPr lang="en-US" altLang="el-GR" sz="2200" b="1">
                <a:solidFill>
                  <a:schemeClr val="bg2"/>
                </a:solidFill>
              </a:rPr>
              <a:t>.</a:t>
            </a:r>
            <a:endParaRPr lang="el-GR" altLang="el-GR" sz="2200">
              <a:solidFill>
                <a:schemeClr val="bg2"/>
              </a:solidFill>
            </a:endParaRPr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50525F7C-D0F8-4F80-92EF-794DA5E5CA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Παναγιωτα Στρατη</a:t>
            </a:r>
          </a:p>
        </p:txBody>
      </p:sp>
      <p:sp>
        <p:nvSpPr>
          <p:cNvPr id="5" name="4 - Θέση ημερομηνίας">
            <a:extLst>
              <a:ext uri="{FF2B5EF4-FFF2-40B4-BE49-F238E27FC236}">
                <a16:creationId xmlns:a16="http://schemas.microsoft.com/office/drawing/2014/main" id="{CE8F59FA-922D-4B6C-B948-915AEB04CD89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D52803B9-9043-418C-A070-97438A0C97E2}" type="datetime1">
              <a:rPr lang="el-GR" smtClean="0"/>
              <a:pPr>
                <a:defRPr/>
              </a:pPr>
              <a:t>22/12/2019</a:t>
            </a:fld>
            <a:endParaRPr lang="el-GR" dirty="0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5941ACE8-F5B1-45F6-B412-6B656420F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DDE6061-A105-4415-8D3B-3A0F60B43D41}" type="slidenum">
              <a:rPr lang="el-GR" altLang="el-GR">
                <a:solidFill>
                  <a:srgbClr val="282E2E"/>
                </a:solidFill>
                <a:latin typeface="Calibri" panose="020F0502020204030204" pitchFamily="34" charset="0"/>
              </a:rPr>
              <a:pPr eaLnBrk="1" hangingPunct="1"/>
              <a:t>9</a:t>
            </a:fld>
            <a:endParaRPr lang="el-GR" altLang="el-GR">
              <a:solidFill>
                <a:srgbClr val="282E2E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TF02895254-1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3246549_TF02895254" id="{2E985D35-CC64-49FD-BD17-72948FE5ED13}" vid="{7B7576DE-0183-421C-A940-B9F854D54BC2}"/>
    </a:ext>
  </a:extLst>
</a:theme>
</file>

<file path=ppt/theme/theme2.xml><?xml version="1.0" encoding="utf-8"?>
<a:theme xmlns:a="http://schemas.openxmlformats.org/drawingml/2006/main" name="Θέμα του Offic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FAC2023F-644C-4F7E-8E8C-CDBE4A63C7D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65A2C9-CB67-4F36-A412-EEC1AD297F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0036514-D29E-4521-800D-4F7213B8AA1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TF02895254-1</Template>
  <TotalTime>728</TotalTime>
  <Words>1634</Words>
  <Application>Microsoft Office PowerPoint</Application>
  <PresentationFormat>Ευρεία οθόνη</PresentationFormat>
  <Paragraphs>144</Paragraphs>
  <Slides>23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TF02895254-1</vt:lpstr>
      <vt:lpstr>ΣΥΝΕΡΓΑΣΙΑ ΟΙΚΟΓΕΝΕΙΑΣ, ΣΧΟΛΕΙΟΥ ΚΑΙ ΚΟΙΝΟΤΗΤΑΣ</vt:lpstr>
      <vt:lpstr>ΠΕΡΙΕΧΟΜΕΝΑ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Ο ρόλος του σχολείου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Ο ρόλος της κοινότητας 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Διάταξη τίτλου</dc:title>
  <dc:creator>John</dc:creator>
  <cp:lastModifiedBy>ΤΖΙΜΑ ΕΛΕΝΗ</cp:lastModifiedBy>
  <cp:revision>127</cp:revision>
  <dcterms:created xsi:type="dcterms:W3CDTF">2019-09-16T13:55:28Z</dcterms:created>
  <dcterms:modified xsi:type="dcterms:W3CDTF">2019-12-22T12:47:36Z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