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handoutMasterIdLst>
    <p:handoutMasterId r:id="rId27"/>
  </p:handoutMasterIdLst>
  <p:sldIdLst>
    <p:sldId id="256" r:id="rId5"/>
    <p:sldId id="298" r:id="rId6"/>
    <p:sldId id="299" r:id="rId7"/>
    <p:sldId id="300" r:id="rId8"/>
    <p:sldId id="301" r:id="rId9"/>
    <p:sldId id="302" r:id="rId10"/>
    <p:sldId id="303" r:id="rId11"/>
    <p:sldId id="304" r:id="rId12"/>
    <p:sldId id="305" r:id="rId13"/>
    <p:sldId id="306" r:id="rId14"/>
    <p:sldId id="307" r:id="rId15"/>
    <p:sldId id="308" r:id="rId16"/>
    <p:sldId id="309" r:id="rId17"/>
    <p:sldId id="310" r:id="rId18"/>
    <p:sldId id="311" r:id="rId19"/>
    <p:sldId id="312" r:id="rId20"/>
    <p:sldId id="313" r:id="rId21"/>
    <p:sldId id="314" r:id="rId22"/>
    <p:sldId id="316" r:id="rId23"/>
    <p:sldId id="317" r:id="rId24"/>
    <p:sldId id="315" r:id="rId25"/>
  </p:sldIdLst>
  <p:sldSz cx="12192000" cy="6858000"/>
  <p:notesSz cx="6858000" cy="9144000"/>
  <p:defaultTextStyle>
    <a:defPPr>
      <a:defRPr lang="el-G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1DD3CA"/>
    <a:srgbClr val="CC99FF"/>
    <a:srgbClr val="F4FCFE"/>
    <a:srgbClr val="FFFF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5294" autoAdjust="0"/>
  </p:normalViewPr>
  <p:slideViewPr>
    <p:cSldViewPr snapToGrid="0">
      <p:cViewPr varScale="1">
        <p:scale>
          <a:sx n="70" d="100"/>
          <a:sy n="70" d="100"/>
        </p:scale>
        <p:origin x="708" y="66"/>
      </p:cViewPr>
      <p:guideLst>
        <p:guide orient="horz" pos="2160"/>
        <p:guide pos="3840"/>
      </p:guideLst>
    </p:cSldViewPr>
  </p:slideViewPr>
  <p:notesTextViewPr>
    <p:cViewPr>
      <p:scale>
        <a:sx n="1" d="1"/>
        <a:sy n="1" d="1"/>
      </p:scale>
      <p:origin x="0" y="0"/>
    </p:cViewPr>
  </p:notesTextViewPr>
  <p:notesViewPr>
    <p:cSldViewPr snapToGrid="0">
      <p:cViewPr varScale="1">
        <p:scale>
          <a:sx n="90" d="100"/>
          <a:sy n="90" d="100"/>
        </p:scale>
        <p:origin x="3774"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7100E2B8-4041-4788-B394-0BEAD82238E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Θέση ημερομηνίας 2">
            <a:extLst>
              <a:ext uri="{FF2B5EF4-FFF2-40B4-BE49-F238E27FC236}">
                <a16:creationId xmlns:a16="http://schemas.microsoft.com/office/drawing/2014/main" id="{3CD3B9DF-0AB6-40A8-B5B5-F24DA6279CF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C5D247F-A9ED-4446-B008-B11F60C684B0}" type="datetime1">
              <a:rPr lang="el-GR"/>
              <a:pPr>
                <a:defRPr/>
              </a:pPr>
              <a:t>22/12/2019</a:t>
            </a:fld>
            <a:endParaRPr lang="el-GR" dirty="0"/>
          </a:p>
        </p:txBody>
      </p:sp>
      <p:sp>
        <p:nvSpPr>
          <p:cNvPr id="4" name="Θέση υποσέλιδου 3">
            <a:extLst>
              <a:ext uri="{FF2B5EF4-FFF2-40B4-BE49-F238E27FC236}">
                <a16:creationId xmlns:a16="http://schemas.microsoft.com/office/drawing/2014/main" id="{1EAE7AF0-5DD1-4CBF-801E-E6189A2561A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l-GR"/>
          </a:p>
        </p:txBody>
      </p:sp>
      <p:sp>
        <p:nvSpPr>
          <p:cNvPr id="5" name="Θέση αριθμού διαφάνειας 4">
            <a:extLst>
              <a:ext uri="{FF2B5EF4-FFF2-40B4-BE49-F238E27FC236}">
                <a16:creationId xmlns:a16="http://schemas.microsoft.com/office/drawing/2014/main" id="{2610F11A-1C0E-4013-8DA1-E6FF9C691A6D}"/>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533CB205-3F93-407C-AC12-E20449672374}" type="slidenum">
              <a:rPr lang="el-GR" altLang="el-GR"/>
              <a:pPr/>
              <a:t>‹#›</a:t>
            </a:fld>
            <a:endParaRPr lang="el-GR" altLang="el-G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68871339-035E-4457-B940-A5C8FBFEF78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Θέση ημερομηνίας 2">
            <a:extLst>
              <a:ext uri="{FF2B5EF4-FFF2-40B4-BE49-F238E27FC236}">
                <a16:creationId xmlns:a16="http://schemas.microsoft.com/office/drawing/2014/main" id="{31D2D45C-6103-439E-9FCF-68ACDF824F1F}"/>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866FE07-FCB9-4A51-ABEE-B1E46E353C58}" type="datetime1">
              <a:rPr lang="el-GR"/>
              <a:pPr>
                <a:defRPr/>
              </a:pPr>
              <a:t>22/12/2019</a:t>
            </a:fld>
            <a:endParaRPr lang="el-GR" dirty="0"/>
          </a:p>
        </p:txBody>
      </p:sp>
      <p:sp>
        <p:nvSpPr>
          <p:cNvPr id="4" name="Θέση εικόνας διαφάνειας 3">
            <a:extLst>
              <a:ext uri="{FF2B5EF4-FFF2-40B4-BE49-F238E27FC236}">
                <a16:creationId xmlns:a16="http://schemas.microsoft.com/office/drawing/2014/main" id="{D32C88C9-EBFE-4946-A497-656C43265473}"/>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l-GR" noProof="0" dirty="0"/>
          </a:p>
        </p:txBody>
      </p:sp>
      <p:sp>
        <p:nvSpPr>
          <p:cNvPr id="5" name="Θέση σημειώσεων 4">
            <a:extLst>
              <a:ext uri="{FF2B5EF4-FFF2-40B4-BE49-F238E27FC236}">
                <a16:creationId xmlns:a16="http://schemas.microsoft.com/office/drawing/2014/main" id="{8A93641D-9ACA-4243-A68C-37C57997B563}"/>
              </a:ext>
            </a:extLst>
          </p:cNvPr>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el-GR" noProof="0" dirty="0"/>
              <a:t>Επεξεργασία στυλ υποδείγματος κειμένου</a:t>
            </a:r>
          </a:p>
          <a:p>
            <a:pPr lvl="1"/>
            <a:r>
              <a:rPr lang="el-GR" noProof="0" dirty="0"/>
              <a:t>Δεύτερου επιπέδου</a:t>
            </a:r>
          </a:p>
          <a:p>
            <a:pPr lvl="2"/>
            <a:r>
              <a:rPr lang="el-GR" noProof="0" dirty="0"/>
              <a:t>Τρίτου επιπέδου</a:t>
            </a:r>
          </a:p>
          <a:p>
            <a:pPr lvl="3"/>
            <a:r>
              <a:rPr lang="el-GR" noProof="0" dirty="0"/>
              <a:t>Τέταρτου επιπέδου</a:t>
            </a:r>
          </a:p>
          <a:p>
            <a:pPr lvl="4"/>
            <a:r>
              <a:rPr lang="el-GR" noProof="0" dirty="0"/>
              <a:t>Πέμπτου επιπέδου</a:t>
            </a:r>
          </a:p>
        </p:txBody>
      </p:sp>
      <p:sp>
        <p:nvSpPr>
          <p:cNvPr id="6" name="Θέση υποσέλιδου 5">
            <a:extLst>
              <a:ext uri="{FF2B5EF4-FFF2-40B4-BE49-F238E27FC236}">
                <a16:creationId xmlns:a16="http://schemas.microsoft.com/office/drawing/2014/main" id="{6330FDB3-4CFC-4E23-A1CB-BE2C1939F0B2}"/>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l-GR"/>
          </a:p>
        </p:txBody>
      </p:sp>
      <p:sp>
        <p:nvSpPr>
          <p:cNvPr id="7" name="Θέση αριθμού διαφάνειας 6">
            <a:extLst>
              <a:ext uri="{FF2B5EF4-FFF2-40B4-BE49-F238E27FC236}">
                <a16:creationId xmlns:a16="http://schemas.microsoft.com/office/drawing/2014/main" id="{BCE2D982-85AC-4DE0-8C0A-5450B08024EE}"/>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5784ACF4-AF19-4284-B8BE-5D48ED1503FF}" type="slidenum">
              <a:rPr lang="el-GR" altLang="el-GR"/>
              <a:pPr/>
              <a:t>‹#›</a:t>
            </a:fld>
            <a:endParaRPr lang="el-GR" altLang="el-GR"/>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Θέση εικόνας διαφάνειας 1">
            <a:extLst>
              <a:ext uri="{FF2B5EF4-FFF2-40B4-BE49-F238E27FC236}">
                <a16:creationId xmlns:a16="http://schemas.microsoft.com/office/drawing/2014/main" id="{A4D4A234-D1B6-4D57-B8FE-C86C21F64BE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Θέση σημειώσεων 2">
            <a:extLst>
              <a:ext uri="{FF2B5EF4-FFF2-40B4-BE49-F238E27FC236}">
                <a16:creationId xmlns:a16="http://schemas.microsoft.com/office/drawing/2014/main" id="{D51A9A87-236B-4E3A-895A-65AEEB3833A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16388" name="Θέση αριθμού διαφάνειας 3">
            <a:extLst>
              <a:ext uri="{FF2B5EF4-FFF2-40B4-BE49-F238E27FC236}">
                <a16:creationId xmlns:a16="http://schemas.microsoft.com/office/drawing/2014/main" id="{3E072413-EB81-44B3-826D-0DD3C56994EC}"/>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CCFD9E4-DFA7-4ED2-826F-67DD00E39078}" type="slidenum">
              <a:rPr lang="el-GR" altLang="el-GR">
                <a:latin typeface="Calibri" panose="020F0502020204030204" pitchFamily="34" charset="0"/>
              </a:rPr>
              <a:pPr eaLnBrk="1" hangingPunct="1"/>
              <a:t>1</a:t>
            </a:fld>
            <a:endParaRPr lang="el-GR" altLang="el-GR">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Ορθογώνιο 3">
            <a:extLst>
              <a:ext uri="{FF2B5EF4-FFF2-40B4-BE49-F238E27FC236}">
                <a16:creationId xmlns:a16="http://schemas.microsoft.com/office/drawing/2014/main" id="{3A6D503D-29C5-41FC-B888-C87E08307118}"/>
              </a:ext>
            </a:extLst>
          </p:cNvPr>
          <p:cNvSpPr/>
          <p:nvPr/>
        </p:nvSpPr>
        <p:spPr>
          <a:xfrm>
            <a:off x="0" y="0"/>
            <a:ext cx="12188825" cy="1905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Ορθογώνιο 4">
            <a:extLst>
              <a:ext uri="{FF2B5EF4-FFF2-40B4-BE49-F238E27FC236}">
                <a16:creationId xmlns:a16="http://schemas.microsoft.com/office/drawing/2014/main" id="{496DF8DD-93DA-4C1C-BCE1-B3C155C971BA}"/>
              </a:ext>
            </a:extLst>
          </p:cNvPr>
          <p:cNvSpPr/>
          <p:nvPr/>
        </p:nvSpPr>
        <p:spPr>
          <a:xfrm>
            <a:off x="0" y="5102225"/>
            <a:ext cx="12188825" cy="175577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2" name="Τίτλος 1"/>
          <p:cNvSpPr>
            <a:spLocks noGrp="1"/>
          </p:cNvSpPr>
          <p:nvPr>
            <p:ph type="ctrTitle"/>
          </p:nvPr>
        </p:nvSpPr>
        <p:spPr>
          <a:xfrm>
            <a:off x="1295400" y="2286000"/>
            <a:ext cx="9601200" cy="1517904"/>
          </a:xfrm>
        </p:spPr>
        <p:txBody>
          <a:bodyPr rtlCol="0"/>
          <a:lstStyle>
            <a:lvl1pPr algn="ctr">
              <a:defRPr sz="5400"/>
            </a:lvl1pPr>
          </a:lstStyle>
          <a:p>
            <a:r>
              <a:rPr lang="el-GR" noProof="0"/>
              <a:t>Kλικ για επεξεργασία του τίτλου</a:t>
            </a:r>
            <a:endParaRPr lang="el-GR" noProof="0" dirty="0"/>
          </a:p>
        </p:txBody>
      </p:sp>
      <p:sp>
        <p:nvSpPr>
          <p:cNvPr id="3" name="Υπότιτλος 2"/>
          <p:cNvSpPr>
            <a:spLocks noGrp="1"/>
          </p:cNvSpPr>
          <p:nvPr>
            <p:ph type="subTitle" idx="1"/>
          </p:nvPr>
        </p:nvSpPr>
        <p:spPr>
          <a:xfrm>
            <a:off x="1295400" y="3959352"/>
            <a:ext cx="9601200" cy="914400"/>
          </a:xfrm>
        </p:spPr>
        <p:txBody>
          <a:bodyPr rtlCol="0">
            <a:normAutofit/>
          </a:bodyPr>
          <a:lstStyle>
            <a:lvl1pPr marL="0" indent="0" algn="ctr">
              <a:spcBef>
                <a:spcPts val="0"/>
              </a:spcBef>
              <a:buNone/>
              <a:defRPr sz="2000" cap="all" baseline="0"/>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noProof="0"/>
              <a:t>Κάντε κλικ για να επεξεργαστείτε τον υπότιτλο του υποδείγματος</a:t>
            </a:r>
            <a:endParaRPr lang="el-GR" noProof="0" dirty="0"/>
          </a:p>
        </p:txBody>
      </p:sp>
    </p:spTree>
    <p:extLst>
      <p:ext uri="{BB962C8B-B14F-4D97-AF65-F5344CB8AC3E}">
        <p14:creationId xmlns:p14="http://schemas.microsoft.com/office/powerpoint/2010/main" val="1962502079"/>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r>
              <a:rPr lang="el-GR" noProof="0"/>
              <a:t>Kλικ για επεξεργασία του τίτλου</a:t>
            </a:r>
            <a:endParaRPr lang="el-GR" noProof="0" dirty="0"/>
          </a:p>
        </p:txBody>
      </p:sp>
      <p:sp>
        <p:nvSpPr>
          <p:cNvPr id="3" name="Θέση κατακόρυφου κειμένου 2"/>
          <p:cNvSpPr>
            <a:spLocks noGrp="1"/>
          </p:cNvSpPr>
          <p:nvPr>
            <p:ph type="body" orient="vert" idx="1"/>
          </p:nvPr>
        </p:nvSpPr>
        <p:spPr/>
        <p:txBody>
          <a:bodyPr vert="eaVert" rtlCol="0"/>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4" name="Θέση υποσέλιδου 4">
            <a:extLst>
              <a:ext uri="{FF2B5EF4-FFF2-40B4-BE49-F238E27FC236}">
                <a16:creationId xmlns:a16="http://schemas.microsoft.com/office/drawing/2014/main" id="{048DD6A4-08A3-47F9-804D-51DAD6682C6F}"/>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5" name="Θέση ημερομηνίας 3">
            <a:extLst>
              <a:ext uri="{FF2B5EF4-FFF2-40B4-BE49-F238E27FC236}">
                <a16:creationId xmlns:a16="http://schemas.microsoft.com/office/drawing/2014/main" id="{4A862E97-73F1-4FEB-81F9-CFDCD37BE7AD}"/>
              </a:ext>
            </a:extLst>
          </p:cNvPr>
          <p:cNvSpPr>
            <a:spLocks noGrp="1"/>
          </p:cNvSpPr>
          <p:nvPr>
            <p:ph type="dt" sz="half" idx="11"/>
          </p:nvPr>
        </p:nvSpPr>
        <p:spPr/>
        <p:txBody>
          <a:bodyPr/>
          <a:lstStyle>
            <a:lvl1pPr>
              <a:defRPr/>
            </a:lvl1pPr>
          </a:lstStyle>
          <a:p>
            <a:pPr>
              <a:defRPr/>
            </a:pPr>
            <a:fld id="{60F8876B-204C-4C66-AC6A-F8158AE48CB2}" type="datetime1">
              <a:rPr lang="el-GR"/>
              <a:pPr>
                <a:defRPr/>
              </a:pPr>
              <a:t>22/12/2019</a:t>
            </a:fld>
            <a:endParaRPr lang="el-GR" dirty="0"/>
          </a:p>
        </p:txBody>
      </p:sp>
      <p:sp>
        <p:nvSpPr>
          <p:cNvPr id="6" name="Θέση αριθμού διαφάνειας 5">
            <a:extLst>
              <a:ext uri="{FF2B5EF4-FFF2-40B4-BE49-F238E27FC236}">
                <a16:creationId xmlns:a16="http://schemas.microsoft.com/office/drawing/2014/main" id="{371AB79E-1725-47DB-96CC-3A97FC335C00}"/>
              </a:ext>
            </a:extLst>
          </p:cNvPr>
          <p:cNvSpPr>
            <a:spLocks noGrp="1"/>
          </p:cNvSpPr>
          <p:nvPr>
            <p:ph type="sldNum" sz="quarter" idx="12"/>
          </p:nvPr>
        </p:nvSpPr>
        <p:spPr/>
        <p:txBody>
          <a:bodyPr/>
          <a:lstStyle>
            <a:lvl1pPr>
              <a:defRPr/>
            </a:lvl1pPr>
          </a:lstStyle>
          <a:p>
            <a:fld id="{FE6E5521-1BA3-4D21-A781-4B8D1668A138}" type="slidenum">
              <a:rPr lang="el-GR" altLang="el-GR"/>
              <a:pPr/>
              <a:t>‹#›</a:t>
            </a:fld>
            <a:endParaRPr lang="el-GR" altLang="el-GR"/>
          </a:p>
        </p:txBody>
      </p:sp>
    </p:spTree>
    <p:extLst>
      <p:ext uri="{BB962C8B-B14F-4D97-AF65-F5344CB8AC3E}">
        <p14:creationId xmlns:p14="http://schemas.microsoft.com/office/powerpoint/2010/main" val="802143421"/>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274638"/>
            <a:ext cx="2628900" cy="5897562"/>
          </a:xfrm>
        </p:spPr>
        <p:txBody>
          <a:bodyPr vert="eaVert" rtlCol="0"/>
          <a:lstStyle/>
          <a:p>
            <a:r>
              <a:rPr lang="el-GR" noProof="0"/>
              <a:t>Kλικ για επεξεργασία του τίτλου</a:t>
            </a:r>
            <a:endParaRPr lang="el-GR" noProof="0" dirty="0"/>
          </a:p>
        </p:txBody>
      </p:sp>
      <p:sp>
        <p:nvSpPr>
          <p:cNvPr id="3" name="Θέση κατακόρυφου κειμένου 2"/>
          <p:cNvSpPr>
            <a:spLocks noGrp="1"/>
          </p:cNvSpPr>
          <p:nvPr>
            <p:ph type="body" orient="vert" idx="1"/>
          </p:nvPr>
        </p:nvSpPr>
        <p:spPr>
          <a:xfrm>
            <a:off x="838200" y="274638"/>
            <a:ext cx="7734300" cy="5897562"/>
          </a:xfrm>
        </p:spPr>
        <p:txBody>
          <a:bodyPr vert="eaVert" rtlCol="0"/>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4" name="Θέση υποσέλιδου 4">
            <a:extLst>
              <a:ext uri="{FF2B5EF4-FFF2-40B4-BE49-F238E27FC236}">
                <a16:creationId xmlns:a16="http://schemas.microsoft.com/office/drawing/2014/main" id="{0B379361-C381-4D05-B704-D27359103680}"/>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5" name="Θέση ημερομηνίας 3">
            <a:extLst>
              <a:ext uri="{FF2B5EF4-FFF2-40B4-BE49-F238E27FC236}">
                <a16:creationId xmlns:a16="http://schemas.microsoft.com/office/drawing/2014/main" id="{2780FB31-97D2-4614-BFE1-4376F038B922}"/>
              </a:ext>
            </a:extLst>
          </p:cNvPr>
          <p:cNvSpPr>
            <a:spLocks noGrp="1"/>
          </p:cNvSpPr>
          <p:nvPr>
            <p:ph type="dt" sz="half" idx="11"/>
          </p:nvPr>
        </p:nvSpPr>
        <p:spPr/>
        <p:txBody>
          <a:bodyPr/>
          <a:lstStyle>
            <a:lvl1pPr>
              <a:defRPr/>
            </a:lvl1pPr>
          </a:lstStyle>
          <a:p>
            <a:pPr>
              <a:defRPr/>
            </a:pPr>
            <a:fld id="{688443D1-E18D-4562-86A4-20C5C8B6F610}" type="datetime1">
              <a:rPr lang="el-GR"/>
              <a:pPr>
                <a:defRPr/>
              </a:pPr>
              <a:t>22/12/2019</a:t>
            </a:fld>
            <a:endParaRPr lang="el-GR" dirty="0"/>
          </a:p>
        </p:txBody>
      </p:sp>
      <p:sp>
        <p:nvSpPr>
          <p:cNvPr id="6" name="Θέση αριθμού διαφάνειας 5">
            <a:extLst>
              <a:ext uri="{FF2B5EF4-FFF2-40B4-BE49-F238E27FC236}">
                <a16:creationId xmlns:a16="http://schemas.microsoft.com/office/drawing/2014/main" id="{A53EF367-8698-41F8-9C71-96FAF23F7076}"/>
              </a:ext>
            </a:extLst>
          </p:cNvPr>
          <p:cNvSpPr>
            <a:spLocks noGrp="1"/>
          </p:cNvSpPr>
          <p:nvPr>
            <p:ph type="sldNum" sz="quarter" idx="12"/>
          </p:nvPr>
        </p:nvSpPr>
        <p:spPr/>
        <p:txBody>
          <a:bodyPr/>
          <a:lstStyle>
            <a:lvl1pPr>
              <a:defRPr/>
            </a:lvl1pPr>
          </a:lstStyle>
          <a:p>
            <a:fld id="{2BAC1751-622E-4358-AD7A-43622F157384}" type="slidenum">
              <a:rPr lang="el-GR" altLang="el-GR"/>
              <a:pPr/>
              <a:t>‹#›</a:t>
            </a:fld>
            <a:endParaRPr lang="el-GR" altLang="el-GR"/>
          </a:p>
        </p:txBody>
      </p:sp>
    </p:spTree>
    <p:extLst>
      <p:ext uri="{BB962C8B-B14F-4D97-AF65-F5344CB8AC3E}">
        <p14:creationId xmlns:p14="http://schemas.microsoft.com/office/powerpoint/2010/main" val="679149090"/>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r>
              <a:rPr lang="el-GR" noProof="0"/>
              <a:t>Kλικ για επεξεργασία του τίτλου</a:t>
            </a:r>
            <a:endParaRPr lang="el-GR" noProof="0" dirty="0"/>
          </a:p>
        </p:txBody>
      </p:sp>
      <p:sp>
        <p:nvSpPr>
          <p:cNvPr id="3" name="Θέση περιεχομένου 2"/>
          <p:cNvSpPr>
            <a:spLocks noGrp="1"/>
          </p:cNvSpPr>
          <p:nvPr>
            <p:ph idx="1"/>
          </p:nvPr>
        </p:nvSpPr>
        <p:spPr/>
        <p:txBody>
          <a:bodyPr rtlCol="0"/>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4" name="Θέση υποσέλιδου 4">
            <a:extLst>
              <a:ext uri="{FF2B5EF4-FFF2-40B4-BE49-F238E27FC236}">
                <a16:creationId xmlns:a16="http://schemas.microsoft.com/office/drawing/2014/main" id="{0B103470-8AE3-4BBD-987E-7DC3EF0C4564}"/>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5" name="Θέση ημερομηνίας 3">
            <a:extLst>
              <a:ext uri="{FF2B5EF4-FFF2-40B4-BE49-F238E27FC236}">
                <a16:creationId xmlns:a16="http://schemas.microsoft.com/office/drawing/2014/main" id="{BF7A8906-60DC-4050-B422-BF4204C655A9}"/>
              </a:ext>
            </a:extLst>
          </p:cNvPr>
          <p:cNvSpPr>
            <a:spLocks noGrp="1"/>
          </p:cNvSpPr>
          <p:nvPr>
            <p:ph type="dt" sz="half" idx="11"/>
          </p:nvPr>
        </p:nvSpPr>
        <p:spPr/>
        <p:txBody>
          <a:bodyPr/>
          <a:lstStyle>
            <a:lvl1pPr>
              <a:defRPr/>
            </a:lvl1pPr>
          </a:lstStyle>
          <a:p>
            <a:pPr>
              <a:defRPr/>
            </a:pPr>
            <a:fld id="{11FE35D6-03CD-44AD-988E-CB9E9A764B0D}" type="datetime1">
              <a:rPr lang="el-GR"/>
              <a:pPr>
                <a:defRPr/>
              </a:pPr>
              <a:t>22/12/2019</a:t>
            </a:fld>
            <a:endParaRPr lang="el-GR" dirty="0"/>
          </a:p>
        </p:txBody>
      </p:sp>
      <p:sp>
        <p:nvSpPr>
          <p:cNvPr id="6" name="Θέση αριθμού διαφάνειας 5">
            <a:extLst>
              <a:ext uri="{FF2B5EF4-FFF2-40B4-BE49-F238E27FC236}">
                <a16:creationId xmlns:a16="http://schemas.microsoft.com/office/drawing/2014/main" id="{D522E050-CBA1-4B94-9A68-66FEA0CBC787}"/>
              </a:ext>
            </a:extLst>
          </p:cNvPr>
          <p:cNvSpPr>
            <a:spLocks noGrp="1"/>
          </p:cNvSpPr>
          <p:nvPr>
            <p:ph type="sldNum" sz="quarter" idx="12"/>
          </p:nvPr>
        </p:nvSpPr>
        <p:spPr/>
        <p:txBody>
          <a:bodyPr/>
          <a:lstStyle>
            <a:lvl1pPr>
              <a:defRPr/>
            </a:lvl1pPr>
          </a:lstStyle>
          <a:p>
            <a:fld id="{A44A0686-2449-4572-90EA-B485D4739C3D}" type="slidenum">
              <a:rPr lang="el-GR" altLang="el-GR"/>
              <a:pPr/>
              <a:t>‹#›</a:t>
            </a:fld>
            <a:endParaRPr lang="el-GR" altLang="el-GR"/>
          </a:p>
        </p:txBody>
      </p:sp>
    </p:spTree>
    <p:extLst>
      <p:ext uri="{BB962C8B-B14F-4D97-AF65-F5344CB8AC3E}">
        <p14:creationId xmlns:p14="http://schemas.microsoft.com/office/powerpoint/2010/main" val="828045734"/>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4" name="Ορθογώνιο 6">
            <a:extLst>
              <a:ext uri="{FF2B5EF4-FFF2-40B4-BE49-F238E27FC236}">
                <a16:creationId xmlns:a16="http://schemas.microsoft.com/office/drawing/2014/main" id="{BDA0D938-C607-43E2-BCD3-2BBC63E988B1}"/>
              </a:ext>
            </a:extLst>
          </p:cNvPr>
          <p:cNvSpPr/>
          <p:nvPr/>
        </p:nvSpPr>
        <p:spPr>
          <a:xfrm>
            <a:off x="0" y="274638"/>
            <a:ext cx="12192000" cy="63087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2" name="Τίτλος 1"/>
          <p:cNvSpPr>
            <a:spLocks noGrp="1"/>
          </p:cNvSpPr>
          <p:nvPr>
            <p:ph type="title"/>
          </p:nvPr>
        </p:nvSpPr>
        <p:spPr>
          <a:xfrm>
            <a:off x="1295400" y="2130552"/>
            <a:ext cx="9601200" cy="2359152"/>
          </a:xfrm>
        </p:spPr>
        <p:txBody>
          <a:bodyPr rtlCol="0">
            <a:normAutofit/>
          </a:bodyPr>
          <a:lstStyle>
            <a:lvl1pPr algn="ctr">
              <a:defRPr sz="5400" b="0" baseline="0">
                <a:solidFill>
                  <a:schemeClr val="bg1">
                    <a:lumMod val="75000"/>
                  </a:schemeClr>
                </a:solidFill>
              </a:defRPr>
            </a:lvl1pPr>
          </a:lstStyle>
          <a:p>
            <a:r>
              <a:rPr lang="el-GR" noProof="0"/>
              <a:t>Kλικ για επεξεργασία του τίτλου</a:t>
            </a:r>
            <a:endParaRPr lang="el-GR" noProof="0" dirty="0"/>
          </a:p>
        </p:txBody>
      </p:sp>
      <p:sp>
        <p:nvSpPr>
          <p:cNvPr id="3" name="Θέση κειμένου 2"/>
          <p:cNvSpPr>
            <a:spLocks noGrp="1"/>
          </p:cNvSpPr>
          <p:nvPr>
            <p:ph type="body" idx="1"/>
          </p:nvPr>
        </p:nvSpPr>
        <p:spPr>
          <a:xfrm>
            <a:off x="1295400" y="4572000"/>
            <a:ext cx="9601200" cy="841248"/>
          </a:xfrm>
        </p:spPr>
        <p:txBody>
          <a:bodyPr rtlCol="0"/>
          <a:lstStyle>
            <a:lvl1pPr marL="0" indent="0" algn="ctr">
              <a:spcBef>
                <a:spcPts val="0"/>
              </a:spcBef>
              <a:buNone/>
              <a:defRPr sz="2000" cap="all" baseline="0">
                <a:solidFill>
                  <a:schemeClr val="bg1">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5" name="Θέση υποσέλιδου 4">
            <a:extLst>
              <a:ext uri="{FF2B5EF4-FFF2-40B4-BE49-F238E27FC236}">
                <a16:creationId xmlns:a16="http://schemas.microsoft.com/office/drawing/2014/main" id="{F14FC0E2-A305-437A-B71A-A30E930FEE08}"/>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6" name="Θέση ημερομηνίας 3">
            <a:extLst>
              <a:ext uri="{FF2B5EF4-FFF2-40B4-BE49-F238E27FC236}">
                <a16:creationId xmlns:a16="http://schemas.microsoft.com/office/drawing/2014/main" id="{ABE952C6-3D97-46E5-812E-0D81E51CAFF8}"/>
              </a:ext>
            </a:extLst>
          </p:cNvPr>
          <p:cNvSpPr>
            <a:spLocks noGrp="1"/>
          </p:cNvSpPr>
          <p:nvPr>
            <p:ph type="dt" sz="half" idx="11"/>
          </p:nvPr>
        </p:nvSpPr>
        <p:spPr/>
        <p:txBody>
          <a:bodyPr/>
          <a:lstStyle>
            <a:lvl1pPr>
              <a:defRPr/>
            </a:lvl1pPr>
          </a:lstStyle>
          <a:p>
            <a:pPr>
              <a:defRPr/>
            </a:pPr>
            <a:fld id="{53027117-AE2A-4DBB-829C-BFA432551040}" type="datetime1">
              <a:rPr lang="el-GR"/>
              <a:pPr>
                <a:defRPr/>
              </a:pPr>
              <a:t>22/12/2019</a:t>
            </a:fld>
            <a:endParaRPr lang="el-GR" dirty="0"/>
          </a:p>
        </p:txBody>
      </p:sp>
      <p:sp>
        <p:nvSpPr>
          <p:cNvPr id="7" name="Θέση αριθμού διαφάνειας 5">
            <a:extLst>
              <a:ext uri="{FF2B5EF4-FFF2-40B4-BE49-F238E27FC236}">
                <a16:creationId xmlns:a16="http://schemas.microsoft.com/office/drawing/2014/main" id="{DB27876B-4C3A-4882-B55C-8C0D3ED45772}"/>
              </a:ext>
            </a:extLst>
          </p:cNvPr>
          <p:cNvSpPr>
            <a:spLocks noGrp="1"/>
          </p:cNvSpPr>
          <p:nvPr>
            <p:ph type="sldNum" sz="quarter" idx="12"/>
          </p:nvPr>
        </p:nvSpPr>
        <p:spPr/>
        <p:txBody>
          <a:bodyPr/>
          <a:lstStyle>
            <a:lvl1pPr>
              <a:defRPr/>
            </a:lvl1pPr>
          </a:lstStyle>
          <a:p>
            <a:fld id="{EBA1C6D1-7012-441F-994D-411C038AFE25}" type="slidenum">
              <a:rPr lang="el-GR" altLang="el-GR"/>
              <a:pPr/>
              <a:t>‹#›</a:t>
            </a:fld>
            <a:endParaRPr lang="el-GR" altLang="el-GR"/>
          </a:p>
        </p:txBody>
      </p:sp>
    </p:spTree>
    <p:extLst>
      <p:ext uri="{BB962C8B-B14F-4D97-AF65-F5344CB8AC3E}">
        <p14:creationId xmlns:p14="http://schemas.microsoft.com/office/powerpoint/2010/main" val="486990368"/>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r>
              <a:rPr lang="el-GR" noProof="0"/>
              <a:t>Kλικ για επεξεργασία του τίτλου</a:t>
            </a:r>
            <a:endParaRPr lang="el-GR" noProof="0" dirty="0"/>
          </a:p>
        </p:txBody>
      </p:sp>
      <p:sp>
        <p:nvSpPr>
          <p:cNvPr id="3" name="Θέση περιεχομένου 2"/>
          <p:cNvSpPr>
            <a:spLocks noGrp="1"/>
          </p:cNvSpPr>
          <p:nvPr>
            <p:ph sz="half" idx="1"/>
          </p:nvPr>
        </p:nvSpPr>
        <p:spPr>
          <a:xfrm>
            <a:off x="1341120" y="1901952"/>
            <a:ext cx="4572000" cy="4123944"/>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4" name="Θέση περιεχομένου 3"/>
          <p:cNvSpPr>
            <a:spLocks noGrp="1"/>
          </p:cNvSpPr>
          <p:nvPr>
            <p:ph sz="half" idx="2"/>
          </p:nvPr>
        </p:nvSpPr>
        <p:spPr>
          <a:xfrm>
            <a:off x="6278880" y="1901952"/>
            <a:ext cx="4572000" cy="4123944"/>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5" name="Θέση υποσέλιδου 4">
            <a:extLst>
              <a:ext uri="{FF2B5EF4-FFF2-40B4-BE49-F238E27FC236}">
                <a16:creationId xmlns:a16="http://schemas.microsoft.com/office/drawing/2014/main" id="{6834CDD5-D494-4403-A912-E28C1579D21B}"/>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6" name="Θέση ημερομηνίας 3">
            <a:extLst>
              <a:ext uri="{FF2B5EF4-FFF2-40B4-BE49-F238E27FC236}">
                <a16:creationId xmlns:a16="http://schemas.microsoft.com/office/drawing/2014/main" id="{FF44BF42-924F-43CF-B243-93C5CADA2CF0}"/>
              </a:ext>
            </a:extLst>
          </p:cNvPr>
          <p:cNvSpPr>
            <a:spLocks noGrp="1"/>
          </p:cNvSpPr>
          <p:nvPr>
            <p:ph type="dt" sz="half" idx="11"/>
          </p:nvPr>
        </p:nvSpPr>
        <p:spPr/>
        <p:txBody>
          <a:bodyPr/>
          <a:lstStyle>
            <a:lvl1pPr>
              <a:defRPr/>
            </a:lvl1pPr>
          </a:lstStyle>
          <a:p>
            <a:pPr>
              <a:defRPr/>
            </a:pPr>
            <a:fld id="{4AF33DA5-3946-4A47-AD3F-D2070FCAF3E3}" type="datetime1">
              <a:rPr lang="el-GR"/>
              <a:pPr>
                <a:defRPr/>
              </a:pPr>
              <a:t>22/12/2019</a:t>
            </a:fld>
            <a:endParaRPr lang="el-GR" dirty="0"/>
          </a:p>
        </p:txBody>
      </p:sp>
      <p:sp>
        <p:nvSpPr>
          <p:cNvPr id="7" name="Θέση αριθμού διαφάνειας 5">
            <a:extLst>
              <a:ext uri="{FF2B5EF4-FFF2-40B4-BE49-F238E27FC236}">
                <a16:creationId xmlns:a16="http://schemas.microsoft.com/office/drawing/2014/main" id="{3EFAD19E-B4C4-40F6-B46D-0DDF610B35D3}"/>
              </a:ext>
            </a:extLst>
          </p:cNvPr>
          <p:cNvSpPr>
            <a:spLocks noGrp="1"/>
          </p:cNvSpPr>
          <p:nvPr>
            <p:ph type="sldNum" sz="quarter" idx="12"/>
          </p:nvPr>
        </p:nvSpPr>
        <p:spPr/>
        <p:txBody>
          <a:bodyPr/>
          <a:lstStyle>
            <a:lvl1pPr>
              <a:defRPr/>
            </a:lvl1pPr>
          </a:lstStyle>
          <a:p>
            <a:fld id="{31E4DD39-D41E-4D50-9EFC-48E6AFF8B2D0}" type="slidenum">
              <a:rPr lang="el-GR" altLang="el-GR"/>
              <a:pPr/>
              <a:t>‹#›</a:t>
            </a:fld>
            <a:endParaRPr lang="el-GR" altLang="el-GR"/>
          </a:p>
        </p:txBody>
      </p:sp>
    </p:spTree>
    <p:extLst>
      <p:ext uri="{BB962C8B-B14F-4D97-AF65-F5344CB8AC3E}">
        <p14:creationId xmlns:p14="http://schemas.microsoft.com/office/powerpoint/2010/main" val="320373692"/>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r>
              <a:rPr lang="el-GR" noProof="0"/>
              <a:t>Kλικ για επεξεργασία του τίτλου</a:t>
            </a:r>
            <a:endParaRPr lang="el-GR" noProof="0" dirty="0"/>
          </a:p>
        </p:txBody>
      </p:sp>
      <p:sp>
        <p:nvSpPr>
          <p:cNvPr id="3" name="Θέση κειμένου 2"/>
          <p:cNvSpPr>
            <a:spLocks noGrp="1"/>
          </p:cNvSpPr>
          <p:nvPr>
            <p:ph type="body" idx="1"/>
          </p:nvPr>
        </p:nvSpPr>
        <p:spPr>
          <a:xfrm>
            <a:off x="1341120" y="1837464"/>
            <a:ext cx="4572000" cy="766588"/>
          </a:xfrm>
        </p:spPr>
        <p:txBody>
          <a:bodyPr rtlCol="0"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Θέση περιεχομένου 3"/>
          <p:cNvSpPr>
            <a:spLocks noGrp="1"/>
          </p:cNvSpPr>
          <p:nvPr>
            <p:ph sz="half" idx="2"/>
          </p:nvPr>
        </p:nvSpPr>
        <p:spPr>
          <a:xfrm>
            <a:off x="1341120" y="2740732"/>
            <a:ext cx="4572000" cy="3288847"/>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5" name="Θέση κειμένου 4"/>
          <p:cNvSpPr>
            <a:spLocks noGrp="1"/>
          </p:cNvSpPr>
          <p:nvPr>
            <p:ph type="body" sz="quarter" idx="3"/>
          </p:nvPr>
        </p:nvSpPr>
        <p:spPr>
          <a:xfrm>
            <a:off x="6278880" y="1837464"/>
            <a:ext cx="4572000" cy="766588"/>
          </a:xfrm>
        </p:spPr>
        <p:txBody>
          <a:bodyPr rtlCol="0"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Θέση περιεχομένου 5"/>
          <p:cNvSpPr>
            <a:spLocks noGrp="1"/>
          </p:cNvSpPr>
          <p:nvPr>
            <p:ph sz="quarter" idx="4"/>
          </p:nvPr>
        </p:nvSpPr>
        <p:spPr>
          <a:xfrm>
            <a:off x="6278880" y="2740732"/>
            <a:ext cx="4572000" cy="3288847"/>
          </a:xfrm>
        </p:spPr>
        <p:txBody>
          <a:bodyPr rtlCol="0">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7" name="Θέση υποσέλιδου 4">
            <a:extLst>
              <a:ext uri="{FF2B5EF4-FFF2-40B4-BE49-F238E27FC236}">
                <a16:creationId xmlns:a16="http://schemas.microsoft.com/office/drawing/2014/main" id="{37082B69-69A3-4A22-9884-A369652C3C0F}"/>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8" name="Θέση ημερομηνίας 3">
            <a:extLst>
              <a:ext uri="{FF2B5EF4-FFF2-40B4-BE49-F238E27FC236}">
                <a16:creationId xmlns:a16="http://schemas.microsoft.com/office/drawing/2014/main" id="{2171ED01-13BA-405D-8544-EB6EC148184F}"/>
              </a:ext>
            </a:extLst>
          </p:cNvPr>
          <p:cNvSpPr>
            <a:spLocks noGrp="1"/>
          </p:cNvSpPr>
          <p:nvPr>
            <p:ph type="dt" sz="half" idx="11"/>
          </p:nvPr>
        </p:nvSpPr>
        <p:spPr/>
        <p:txBody>
          <a:bodyPr/>
          <a:lstStyle>
            <a:lvl1pPr>
              <a:defRPr/>
            </a:lvl1pPr>
          </a:lstStyle>
          <a:p>
            <a:pPr>
              <a:defRPr/>
            </a:pPr>
            <a:fld id="{E8CB32C8-5AC8-46F0-9F5F-038CA1CFF567}" type="datetime1">
              <a:rPr lang="el-GR"/>
              <a:pPr>
                <a:defRPr/>
              </a:pPr>
              <a:t>22/12/2019</a:t>
            </a:fld>
            <a:endParaRPr lang="el-GR" dirty="0"/>
          </a:p>
        </p:txBody>
      </p:sp>
      <p:sp>
        <p:nvSpPr>
          <p:cNvPr id="9" name="Θέση αριθμού διαφάνειας 5">
            <a:extLst>
              <a:ext uri="{FF2B5EF4-FFF2-40B4-BE49-F238E27FC236}">
                <a16:creationId xmlns:a16="http://schemas.microsoft.com/office/drawing/2014/main" id="{AF922E97-F61F-49C8-8F68-8CA463C22ED6}"/>
              </a:ext>
            </a:extLst>
          </p:cNvPr>
          <p:cNvSpPr>
            <a:spLocks noGrp="1"/>
          </p:cNvSpPr>
          <p:nvPr>
            <p:ph type="sldNum" sz="quarter" idx="12"/>
          </p:nvPr>
        </p:nvSpPr>
        <p:spPr/>
        <p:txBody>
          <a:bodyPr/>
          <a:lstStyle>
            <a:lvl1pPr>
              <a:defRPr/>
            </a:lvl1pPr>
          </a:lstStyle>
          <a:p>
            <a:fld id="{8DBAFEEC-8576-4526-AB54-509C0F58921A}" type="slidenum">
              <a:rPr lang="el-GR" altLang="el-GR"/>
              <a:pPr/>
              <a:t>‹#›</a:t>
            </a:fld>
            <a:endParaRPr lang="el-GR" altLang="el-GR"/>
          </a:p>
        </p:txBody>
      </p:sp>
    </p:spTree>
    <p:extLst>
      <p:ext uri="{BB962C8B-B14F-4D97-AF65-F5344CB8AC3E}">
        <p14:creationId xmlns:p14="http://schemas.microsoft.com/office/powerpoint/2010/main" val="1176373557"/>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r>
              <a:rPr lang="el-GR" noProof="0"/>
              <a:t>Kλικ για επεξεργασία του τίτλου</a:t>
            </a:r>
            <a:endParaRPr lang="el-GR" noProof="0" dirty="0"/>
          </a:p>
        </p:txBody>
      </p:sp>
      <p:sp>
        <p:nvSpPr>
          <p:cNvPr id="3" name="Θέση υποσέλιδου 4">
            <a:extLst>
              <a:ext uri="{FF2B5EF4-FFF2-40B4-BE49-F238E27FC236}">
                <a16:creationId xmlns:a16="http://schemas.microsoft.com/office/drawing/2014/main" id="{CA58398D-3272-4294-B4A0-5BDF140F63E0}"/>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4" name="Θέση ημερομηνίας 3">
            <a:extLst>
              <a:ext uri="{FF2B5EF4-FFF2-40B4-BE49-F238E27FC236}">
                <a16:creationId xmlns:a16="http://schemas.microsoft.com/office/drawing/2014/main" id="{D7D09BB4-665C-4149-90C7-12281F4CA850}"/>
              </a:ext>
            </a:extLst>
          </p:cNvPr>
          <p:cNvSpPr>
            <a:spLocks noGrp="1"/>
          </p:cNvSpPr>
          <p:nvPr>
            <p:ph type="dt" sz="half" idx="11"/>
          </p:nvPr>
        </p:nvSpPr>
        <p:spPr/>
        <p:txBody>
          <a:bodyPr/>
          <a:lstStyle>
            <a:lvl1pPr>
              <a:defRPr/>
            </a:lvl1pPr>
          </a:lstStyle>
          <a:p>
            <a:pPr>
              <a:defRPr/>
            </a:pPr>
            <a:fld id="{82648973-3207-4205-A68C-B27AFF4DE682}" type="datetime1">
              <a:rPr lang="el-GR"/>
              <a:pPr>
                <a:defRPr/>
              </a:pPr>
              <a:t>22/12/2019</a:t>
            </a:fld>
            <a:endParaRPr lang="el-GR" dirty="0"/>
          </a:p>
        </p:txBody>
      </p:sp>
      <p:sp>
        <p:nvSpPr>
          <p:cNvPr id="5" name="Θέση αριθμού διαφάνειας 5">
            <a:extLst>
              <a:ext uri="{FF2B5EF4-FFF2-40B4-BE49-F238E27FC236}">
                <a16:creationId xmlns:a16="http://schemas.microsoft.com/office/drawing/2014/main" id="{CEB4DA44-91C7-4C33-B395-EF2BEFEF389E}"/>
              </a:ext>
            </a:extLst>
          </p:cNvPr>
          <p:cNvSpPr>
            <a:spLocks noGrp="1"/>
          </p:cNvSpPr>
          <p:nvPr>
            <p:ph type="sldNum" sz="quarter" idx="12"/>
          </p:nvPr>
        </p:nvSpPr>
        <p:spPr/>
        <p:txBody>
          <a:bodyPr/>
          <a:lstStyle>
            <a:lvl1pPr>
              <a:defRPr/>
            </a:lvl1pPr>
          </a:lstStyle>
          <a:p>
            <a:fld id="{106468D1-64B6-4688-A41E-268B2207A91C}" type="slidenum">
              <a:rPr lang="el-GR" altLang="el-GR"/>
              <a:pPr/>
              <a:t>‹#›</a:t>
            </a:fld>
            <a:endParaRPr lang="el-GR" altLang="el-GR"/>
          </a:p>
        </p:txBody>
      </p:sp>
    </p:spTree>
    <p:extLst>
      <p:ext uri="{BB962C8B-B14F-4D97-AF65-F5344CB8AC3E}">
        <p14:creationId xmlns:p14="http://schemas.microsoft.com/office/powerpoint/2010/main" val="3229198560"/>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Ορθογώνιο 4">
            <a:extLst>
              <a:ext uri="{FF2B5EF4-FFF2-40B4-BE49-F238E27FC236}">
                <a16:creationId xmlns:a16="http://schemas.microsoft.com/office/drawing/2014/main" id="{9FE76087-9B5F-4A31-B1DC-6678552530EB}"/>
              </a:ext>
            </a:extLst>
          </p:cNvPr>
          <p:cNvSpPr/>
          <p:nvPr/>
        </p:nvSpPr>
        <p:spPr>
          <a:xfrm>
            <a:off x="0" y="0"/>
            <a:ext cx="12188825" cy="27463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Θέση υποσέλιδου 2">
            <a:extLst>
              <a:ext uri="{FF2B5EF4-FFF2-40B4-BE49-F238E27FC236}">
                <a16:creationId xmlns:a16="http://schemas.microsoft.com/office/drawing/2014/main" id="{84569330-7921-45FD-BC4B-5BECF0CD6AB8}"/>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4" name="Θέση ημερομηνίας 1">
            <a:extLst>
              <a:ext uri="{FF2B5EF4-FFF2-40B4-BE49-F238E27FC236}">
                <a16:creationId xmlns:a16="http://schemas.microsoft.com/office/drawing/2014/main" id="{4EA49977-DF2E-4D74-93CC-2108705EE760}"/>
              </a:ext>
            </a:extLst>
          </p:cNvPr>
          <p:cNvSpPr>
            <a:spLocks noGrp="1"/>
          </p:cNvSpPr>
          <p:nvPr>
            <p:ph type="dt" sz="half" idx="11"/>
          </p:nvPr>
        </p:nvSpPr>
        <p:spPr/>
        <p:txBody>
          <a:bodyPr/>
          <a:lstStyle>
            <a:lvl1pPr>
              <a:defRPr/>
            </a:lvl1pPr>
          </a:lstStyle>
          <a:p>
            <a:pPr>
              <a:defRPr/>
            </a:pPr>
            <a:fld id="{945AA61C-60E8-48EA-B3F7-F4CB274CC28A}" type="datetime1">
              <a:rPr lang="el-GR"/>
              <a:pPr>
                <a:defRPr/>
              </a:pPr>
              <a:t>22/12/2019</a:t>
            </a:fld>
            <a:endParaRPr lang="el-GR" dirty="0"/>
          </a:p>
        </p:txBody>
      </p:sp>
      <p:sp>
        <p:nvSpPr>
          <p:cNvPr id="5" name="Θέση αριθμού διαφάνειας 3">
            <a:extLst>
              <a:ext uri="{FF2B5EF4-FFF2-40B4-BE49-F238E27FC236}">
                <a16:creationId xmlns:a16="http://schemas.microsoft.com/office/drawing/2014/main" id="{2766E50E-6D3F-4507-BC0F-081AF384D97A}"/>
              </a:ext>
            </a:extLst>
          </p:cNvPr>
          <p:cNvSpPr>
            <a:spLocks noGrp="1"/>
          </p:cNvSpPr>
          <p:nvPr>
            <p:ph type="sldNum" sz="quarter" idx="12"/>
          </p:nvPr>
        </p:nvSpPr>
        <p:spPr/>
        <p:txBody>
          <a:bodyPr/>
          <a:lstStyle>
            <a:lvl1pPr>
              <a:defRPr/>
            </a:lvl1pPr>
          </a:lstStyle>
          <a:p>
            <a:fld id="{F7ECC748-CBE2-4FB1-9375-026F4EAF458E}" type="slidenum">
              <a:rPr lang="el-GR" altLang="el-GR"/>
              <a:pPr/>
              <a:t>‹#›</a:t>
            </a:fld>
            <a:endParaRPr lang="el-GR" altLang="el-GR"/>
          </a:p>
        </p:txBody>
      </p:sp>
    </p:spTree>
    <p:extLst>
      <p:ext uri="{BB962C8B-B14F-4D97-AF65-F5344CB8AC3E}">
        <p14:creationId xmlns:p14="http://schemas.microsoft.com/office/powerpoint/2010/main" val="1390428977"/>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7470648" y="2350008"/>
            <a:ext cx="4206240" cy="1993392"/>
          </a:xfrm>
        </p:spPr>
        <p:txBody>
          <a:bodyPr rtlCol="0">
            <a:normAutofit/>
          </a:bodyPr>
          <a:lstStyle>
            <a:lvl1pPr>
              <a:defRPr sz="3400" b="0"/>
            </a:lvl1pPr>
          </a:lstStyle>
          <a:p>
            <a:r>
              <a:rPr lang="el-GR" noProof="0"/>
              <a:t>Kλικ για επεξεργασία του τίτλου</a:t>
            </a:r>
            <a:endParaRPr lang="el-GR" noProof="0" dirty="0"/>
          </a:p>
        </p:txBody>
      </p:sp>
      <p:sp>
        <p:nvSpPr>
          <p:cNvPr id="3" name="Θέση περιεχομένου 2"/>
          <p:cNvSpPr>
            <a:spLocks noGrp="1"/>
          </p:cNvSpPr>
          <p:nvPr>
            <p:ph idx="1"/>
          </p:nvPr>
        </p:nvSpPr>
        <p:spPr>
          <a:xfrm>
            <a:off x="457200" y="758952"/>
            <a:ext cx="6629400" cy="5330952"/>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l-GR" noProof="0" dirty="0"/>
          </a:p>
        </p:txBody>
      </p:sp>
      <p:sp>
        <p:nvSpPr>
          <p:cNvPr id="4" name="Θέση κειμένου 3"/>
          <p:cNvSpPr>
            <a:spLocks noGrp="1"/>
          </p:cNvSpPr>
          <p:nvPr>
            <p:ph type="body" sz="half" idx="2"/>
          </p:nvPr>
        </p:nvSpPr>
        <p:spPr>
          <a:xfrm>
            <a:off x="7470648" y="4361688"/>
            <a:ext cx="4206240" cy="1728216"/>
          </a:xfrm>
        </p:spPr>
        <p:txBody>
          <a:bodyPr rtlCol="0">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Θέση υποσέλιδου 4">
            <a:extLst>
              <a:ext uri="{FF2B5EF4-FFF2-40B4-BE49-F238E27FC236}">
                <a16:creationId xmlns:a16="http://schemas.microsoft.com/office/drawing/2014/main" id="{E65D1E20-315E-46E4-97FF-53E835EC24EB}"/>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6" name="Θέση ημερομηνίας 3">
            <a:extLst>
              <a:ext uri="{FF2B5EF4-FFF2-40B4-BE49-F238E27FC236}">
                <a16:creationId xmlns:a16="http://schemas.microsoft.com/office/drawing/2014/main" id="{7EA3C7E7-0AF9-4840-A9AF-CF4A9C930937}"/>
              </a:ext>
            </a:extLst>
          </p:cNvPr>
          <p:cNvSpPr>
            <a:spLocks noGrp="1"/>
          </p:cNvSpPr>
          <p:nvPr>
            <p:ph type="dt" sz="half" idx="11"/>
          </p:nvPr>
        </p:nvSpPr>
        <p:spPr/>
        <p:txBody>
          <a:bodyPr/>
          <a:lstStyle>
            <a:lvl1pPr>
              <a:defRPr/>
            </a:lvl1pPr>
          </a:lstStyle>
          <a:p>
            <a:pPr>
              <a:defRPr/>
            </a:pPr>
            <a:fld id="{BE100C93-A154-472C-BE81-546E64EA98C1}" type="datetime1">
              <a:rPr lang="el-GR"/>
              <a:pPr>
                <a:defRPr/>
              </a:pPr>
              <a:t>22/12/2019</a:t>
            </a:fld>
            <a:endParaRPr lang="el-GR" dirty="0"/>
          </a:p>
        </p:txBody>
      </p:sp>
      <p:sp>
        <p:nvSpPr>
          <p:cNvPr id="7" name="Θέση αριθμού διαφάνειας 5">
            <a:extLst>
              <a:ext uri="{FF2B5EF4-FFF2-40B4-BE49-F238E27FC236}">
                <a16:creationId xmlns:a16="http://schemas.microsoft.com/office/drawing/2014/main" id="{6D0CD541-90A4-4621-BC96-11DB5979F1AE}"/>
              </a:ext>
            </a:extLst>
          </p:cNvPr>
          <p:cNvSpPr>
            <a:spLocks noGrp="1"/>
          </p:cNvSpPr>
          <p:nvPr>
            <p:ph type="sldNum" sz="quarter" idx="12"/>
          </p:nvPr>
        </p:nvSpPr>
        <p:spPr/>
        <p:txBody>
          <a:bodyPr/>
          <a:lstStyle>
            <a:lvl1pPr>
              <a:defRPr/>
            </a:lvl1pPr>
          </a:lstStyle>
          <a:p>
            <a:fld id="{1C2C4499-BF88-4826-B70E-870F556ABAA6}" type="slidenum">
              <a:rPr lang="el-GR" altLang="el-GR"/>
              <a:pPr/>
              <a:t>‹#›</a:t>
            </a:fld>
            <a:endParaRPr lang="el-GR" altLang="el-GR"/>
          </a:p>
        </p:txBody>
      </p:sp>
    </p:spTree>
    <p:extLst>
      <p:ext uri="{BB962C8B-B14F-4D97-AF65-F5344CB8AC3E}">
        <p14:creationId xmlns:p14="http://schemas.microsoft.com/office/powerpoint/2010/main" val="3203999759"/>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7470648" y="2350008"/>
            <a:ext cx="4206240" cy="1993392"/>
          </a:xfrm>
        </p:spPr>
        <p:txBody>
          <a:bodyPr rtlCol="0">
            <a:normAutofit/>
          </a:bodyPr>
          <a:lstStyle>
            <a:lvl1pPr>
              <a:defRPr sz="3400" b="0"/>
            </a:lvl1pPr>
          </a:lstStyle>
          <a:p>
            <a:r>
              <a:rPr lang="el-GR" noProof="0"/>
              <a:t>Kλικ για επεξεργασία του τίτλου</a:t>
            </a:r>
            <a:endParaRPr lang="el-GR" noProof="0" dirty="0"/>
          </a:p>
        </p:txBody>
      </p:sp>
      <p:sp>
        <p:nvSpPr>
          <p:cNvPr id="3" name="Θέση εικόνας 2"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a:off x="301752" y="502920"/>
            <a:ext cx="6702552" cy="5843016"/>
          </a:xfrm>
          <a:solidFill>
            <a:schemeClr val="accent1">
              <a:lumMod val="40000"/>
              <a:lumOff val="60000"/>
            </a:schemeClr>
          </a:solidFill>
        </p:spPr>
        <p:txBody>
          <a:bodyPr rtlCol="0">
            <a:normAutofit/>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a:t>Κάντε κλικ στο εικονίδιο για να προσθέσετε μια εικόνα</a:t>
            </a:r>
            <a:endParaRPr lang="el-GR" noProof="0" dirty="0"/>
          </a:p>
        </p:txBody>
      </p:sp>
      <p:sp>
        <p:nvSpPr>
          <p:cNvPr id="4" name="Θέση κειμένου 3"/>
          <p:cNvSpPr>
            <a:spLocks noGrp="1"/>
          </p:cNvSpPr>
          <p:nvPr>
            <p:ph type="body" sz="half" idx="2"/>
          </p:nvPr>
        </p:nvSpPr>
        <p:spPr>
          <a:xfrm>
            <a:off x="7470648" y="4361688"/>
            <a:ext cx="4206240" cy="1728216"/>
          </a:xfrm>
        </p:spPr>
        <p:txBody>
          <a:bodyPr rtlCol="0">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Θέση υποσέλιδου 4">
            <a:extLst>
              <a:ext uri="{FF2B5EF4-FFF2-40B4-BE49-F238E27FC236}">
                <a16:creationId xmlns:a16="http://schemas.microsoft.com/office/drawing/2014/main" id="{F0A2FE3E-F66D-45AD-8C00-9D9CF11E7788}"/>
              </a:ext>
            </a:extLst>
          </p:cNvPr>
          <p:cNvSpPr>
            <a:spLocks noGrp="1"/>
          </p:cNvSpPr>
          <p:nvPr>
            <p:ph type="ftr" sz="quarter" idx="10"/>
          </p:nvPr>
        </p:nvSpPr>
        <p:spPr/>
        <p:txBody>
          <a:bodyPr/>
          <a:lstStyle>
            <a:lvl1pPr>
              <a:defRPr/>
            </a:lvl1pPr>
          </a:lstStyle>
          <a:p>
            <a:pPr>
              <a:defRPr/>
            </a:pPr>
            <a:r>
              <a:rPr lang="el-GR"/>
              <a:t>Παναγιωτα Στρατη</a:t>
            </a:r>
          </a:p>
        </p:txBody>
      </p:sp>
      <p:sp>
        <p:nvSpPr>
          <p:cNvPr id="6" name="Θέση ημερομηνίας 3">
            <a:extLst>
              <a:ext uri="{FF2B5EF4-FFF2-40B4-BE49-F238E27FC236}">
                <a16:creationId xmlns:a16="http://schemas.microsoft.com/office/drawing/2014/main" id="{C0DBCA8E-34DA-4ECE-B3DC-38896FD739DD}"/>
              </a:ext>
            </a:extLst>
          </p:cNvPr>
          <p:cNvSpPr>
            <a:spLocks noGrp="1"/>
          </p:cNvSpPr>
          <p:nvPr>
            <p:ph type="dt" sz="half" idx="11"/>
          </p:nvPr>
        </p:nvSpPr>
        <p:spPr/>
        <p:txBody>
          <a:bodyPr/>
          <a:lstStyle>
            <a:lvl1pPr>
              <a:defRPr/>
            </a:lvl1pPr>
          </a:lstStyle>
          <a:p>
            <a:pPr>
              <a:defRPr/>
            </a:pPr>
            <a:fld id="{CB0013E0-D2E7-43B1-A66B-CB84A78822EA}" type="datetime1">
              <a:rPr lang="el-GR"/>
              <a:pPr>
                <a:defRPr/>
              </a:pPr>
              <a:t>22/12/2019</a:t>
            </a:fld>
            <a:endParaRPr lang="el-GR" dirty="0"/>
          </a:p>
        </p:txBody>
      </p:sp>
      <p:sp>
        <p:nvSpPr>
          <p:cNvPr id="7" name="Θέση αριθμού διαφάνειας 5">
            <a:extLst>
              <a:ext uri="{FF2B5EF4-FFF2-40B4-BE49-F238E27FC236}">
                <a16:creationId xmlns:a16="http://schemas.microsoft.com/office/drawing/2014/main" id="{CA6D0092-7621-4C6B-8C36-8C8147ED678A}"/>
              </a:ext>
            </a:extLst>
          </p:cNvPr>
          <p:cNvSpPr>
            <a:spLocks noGrp="1"/>
          </p:cNvSpPr>
          <p:nvPr>
            <p:ph type="sldNum" sz="quarter" idx="12"/>
          </p:nvPr>
        </p:nvSpPr>
        <p:spPr/>
        <p:txBody>
          <a:bodyPr/>
          <a:lstStyle>
            <a:lvl1pPr>
              <a:defRPr/>
            </a:lvl1pPr>
          </a:lstStyle>
          <a:p>
            <a:fld id="{9D5A0812-4077-4C5B-B7F9-D1F59D52F706}" type="slidenum">
              <a:rPr lang="el-GR" altLang="el-GR"/>
              <a:pPr/>
              <a:t>‹#›</a:t>
            </a:fld>
            <a:endParaRPr lang="el-GR" altLang="el-GR"/>
          </a:p>
        </p:txBody>
      </p:sp>
    </p:spTree>
    <p:extLst>
      <p:ext uri="{BB962C8B-B14F-4D97-AF65-F5344CB8AC3E}">
        <p14:creationId xmlns:p14="http://schemas.microsoft.com/office/powerpoint/2010/main" val="7342446"/>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Ορθογώνιο 6">
            <a:extLst>
              <a:ext uri="{FF2B5EF4-FFF2-40B4-BE49-F238E27FC236}">
                <a16:creationId xmlns:a16="http://schemas.microsoft.com/office/drawing/2014/main" id="{3A6E09C1-D52A-4C19-BE1F-3CDF1F0AEE5D}"/>
              </a:ext>
            </a:extLst>
          </p:cNvPr>
          <p:cNvSpPr/>
          <p:nvPr/>
        </p:nvSpPr>
        <p:spPr>
          <a:xfrm>
            <a:off x="0" y="6583363"/>
            <a:ext cx="12188825" cy="27463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1027" name="Θέση τίτλου 1">
            <a:extLst>
              <a:ext uri="{FF2B5EF4-FFF2-40B4-BE49-F238E27FC236}">
                <a16:creationId xmlns:a16="http://schemas.microsoft.com/office/drawing/2014/main" id="{56CB2D6D-A834-40D9-9432-CDD5ECCFC70B}"/>
              </a:ext>
            </a:extLst>
          </p:cNvPr>
          <p:cNvSpPr>
            <a:spLocks noGrp="1"/>
          </p:cNvSpPr>
          <p:nvPr>
            <p:ph type="title"/>
          </p:nvPr>
        </p:nvSpPr>
        <p:spPr bwMode="auto">
          <a:xfrm>
            <a:off x="1341438" y="466725"/>
            <a:ext cx="9509125" cy="1233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l-GR" altLang="el-GR"/>
              <a:t>Κάντε κλικ για να επεξεργαστείτε το Στυλ κύριου τίτλου</a:t>
            </a:r>
          </a:p>
        </p:txBody>
      </p:sp>
      <p:sp>
        <p:nvSpPr>
          <p:cNvPr id="1028" name="Θέση κειμένου 2">
            <a:extLst>
              <a:ext uri="{FF2B5EF4-FFF2-40B4-BE49-F238E27FC236}">
                <a16:creationId xmlns:a16="http://schemas.microsoft.com/office/drawing/2014/main" id="{4CF7D26B-26EE-442F-AE27-828970A4EF13}"/>
              </a:ext>
            </a:extLst>
          </p:cNvPr>
          <p:cNvSpPr>
            <a:spLocks noGrp="1"/>
          </p:cNvSpPr>
          <p:nvPr>
            <p:ph type="body" idx="1"/>
          </p:nvPr>
        </p:nvSpPr>
        <p:spPr bwMode="auto">
          <a:xfrm>
            <a:off x="1341438" y="1901825"/>
            <a:ext cx="9509125" cy="412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Επεξεργασία στυλ υποδείγματος κειμένου</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5" name="Θέση υποσέλιδου 4">
            <a:extLst>
              <a:ext uri="{FF2B5EF4-FFF2-40B4-BE49-F238E27FC236}">
                <a16:creationId xmlns:a16="http://schemas.microsoft.com/office/drawing/2014/main" id="{5E0FE492-558C-4071-ABD1-DCB0EF9D5E9C}"/>
              </a:ext>
            </a:extLst>
          </p:cNvPr>
          <p:cNvSpPr>
            <a:spLocks noGrp="1"/>
          </p:cNvSpPr>
          <p:nvPr>
            <p:ph type="ftr" sz="quarter" idx="3"/>
          </p:nvPr>
        </p:nvSpPr>
        <p:spPr>
          <a:xfrm>
            <a:off x="1341438" y="6602413"/>
            <a:ext cx="7159625" cy="236537"/>
          </a:xfrm>
          <a:prstGeom prst="rect">
            <a:avLst/>
          </a:prstGeom>
        </p:spPr>
        <p:txBody>
          <a:bodyPr vert="horz" lIns="91440" tIns="45720" rIns="91440" bIns="45720" rtlCol="0" anchor="ctr"/>
          <a:lstStyle>
            <a:lvl1pPr algn="l" fontAlgn="auto">
              <a:spcBef>
                <a:spcPts val="0"/>
              </a:spcBef>
              <a:spcAft>
                <a:spcPts val="0"/>
              </a:spcAft>
              <a:defRPr sz="1100" cap="all" baseline="0">
                <a:solidFill>
                  <a:schemeClr val="bg1">
                    <a:lumMod val="75000"/>
                  </a:schemeClr>
                </a:solidFill>
                <a:latin typeface="+mn-lt"/>
                <a:cs typeface="+mn-cs"/>
              </a:defRPr>
            </a:lvl1pPr>
          </a:lstStyle>
          <a:p>
            <a:pPr>
              <a:defRPr/>
            </a:pPr>
            <a:r>
              <a:rPr lang="el-GR"/>
              <a:t>Παναγιωτα Στρατη</a:t>
            </a:r>
          </a:p>
        </p:txBody>
      </p:sp>
      <p:sp>
        <p:nvSpPr>
          <p:cNvPr id="4" name="Θέση ημερομηνίας 3">
            <a:extLst>
              <a:ext uri="{FF2B5EF4-FFF2-40B4-BE49-F238E27FC236}">
                <a16:creationId xmlns:a16="http://schemas.microsoft.com/office/drawing/2014/main" id="{1236B8B0-9714-40CC-A218-D66E6EFF1538}"/>
              </a:ext>
            </a:extLst>
          </p:cNvPr>
          <p:cNvSpPr>
            <a:spLocks noGrp="1"/>
          </p:cNvSpPr>
          <p:nvPr>
            <p:ph type="dt" sz="half" idx="2"/>
          </p:nvPr>
        </p:nvSpPr>
        <p:spPr>
          <a:xfrm>
            <a:off x="8626475" y="6602413"/>
            <a:ext cx="1484313" cy="236537"/>
          </a:xfrm>
          <a:prstGeom prst="rect">
            <a:avLst/>
          </a:prstGeom>
        </p:spPr>
        <p:txBody>
          <a:bodyPr vert="horz" lIns="91440" tIns="45720" rIns="91440" bIns="45720" rtlCol="0" anchor="ctr"/>
          <a:lstStyle>
            <a:lvl1pPr algn="r" fontAlgn="auto">
              <a:lnSpc>
                <a:spcPct val="75000"/>
              </a:lnSpc>
              <a:spcBef>
                <a:spcPts val="0"/>
              </a:spcBef>
              <a:spcAft>
                <a:spcPts val="0"/>
              </a:spcAft>
              <a:defRPr sz="1100" baseline="0">
                <a:solidFill>
                  <a:schemeClr val="bg1">
                    <a:lumMod val="75000"/>
                  </a:schemeClr>
                </a:solidFill>
                <a:latin typeface="+mn-lt"/>
                <a:cs typeface="+mn-cs"/>
              </a:defRPr>
            </a:lvl1pPr>
          </a:lstStyle>
          <a:p>
            <a:pPr>
              <a:defRPr/>
            </a:pPr>
            <a:fld id="{65A58A3A-03B3-42DF-B42F-E77F9B463621}" type="datetime1">
              <a:rPr lang="el-GR"/>
              <a:pPr>
                <a:defRPr/>
              </a:pPr>
              <a:t>22/12/2019</a:t>
            </a:fld>
            <a:endParaRPr lang="el-GR" dirty="0"/>
          </a:p>
        </p:txBody>
      </p:sp>
      <p:sp>
        <p:nvSpPr>
          <p:cNvPr id="6" name="Θέση αριθμού διαφάνειας 5">
            <a:extLst>
              <a:ext uri="{FF2B5EF4-FFF2-40B4-BE49-F238E27FC236}">
                <a16:creationId xmlns:a16="http://schemas.microsoft.com/office/drawing/2014/main" id="{0EE3DCB7-2429-421C-A168-A6F6120FA425}"/>
              </a:ext>
            </a:extLst>
          </p:cNvPr>
          <p:cNvSpPr>
            <a:spLocks noGrp="1"/>
          </p:cNvSpPr>
          <p:nvPr>
            <p:ph type="sldNum" sz="quarter" idx="4"/>
          </p:nvPr>
        </p:nvSpPr>
        <p:spPr>
          <a:xfrm>
            <a:off x="10210800" y="6602413"/>
            <a:ext cx="639763" cy="236537"/>
          </a:xfrm>
          <a:prstGeom prst="rect">
            <a:avLst/>
          </a:prstGeom>
        </p:spPr>
        <p:txBody>
          <a:bodyPr vert="horz" wrap="square" lIns="91440" tIns="45720" rIns="91440" bIns="45720" numCol="1" anchor="ctr" anchorCtr="0" compatLnSpc="1">
            <a:prstTxWarp prst="textNoShape">
              <a:avLst/>
            </a:prstTxWarp>
          </a:bodyPr>
          <a:lstStyle>
            <a:lvl1pPr algn="r">
              <a:defRPr sz="1100">
                <a:solidFill>
                  <a:srgbClr val="282E2E"/>
                </a:solidFill>
                <a:latin typeface="Calibri" panose="020F0502020204030204" pitchFamily="34" charset="0"/>
              </a:defRPr>
            </a:lvl1pPr>
          </a:lstStyle>
          <a:p>
            <a:fld id="{90E146C6-556A-4372-A372-1A0F63FD391B}" type="slidenum">
              <a:rPr lang="el-GR" altLang="el-GR"/>
              <a:pPr/>
              <a:t>‹#›</a:t>
            </a:fld>
            <a:endParaRPr lang="el-GR" altLang="el-GR"/>
          </a:p>
        </p:txBody>
      </p:sp>
    </p:spTree>
  </p:cSld>
  <p:clrMap bg1="dk1" tx1="lt1" bg2="dk2" tx2="lt2" accent1="accent1" accent2="accent2" accent3="accent3" accent4="accent4" accent5="accent5" accent6="accent6" hlink="hlink" folHlink="folHlink"/>
  <p:sldLayoutIdLst>
    <p:sldLayoutId id="2147483896" r:id="rId1"/>
    <p:sldLayoutId id="2147483888" r:id="rId2"/>
    <p:sldLayoutId id="2147483897" r:id="rId3"/>
    <p:sldLayoutId id="2147483889" r:id="rId4"/>
    <p:sldLayoutId id="2147483890" r:id="rId5"/>
    <p:sldLayoutId id="2147483891" r:id="rId6"/>
    <p:sldLayoutId id="2147483898" r:id="rId7"/>
    <p:sldLayoutId id="2147483892" r:id="rId8"/>
    <p:sldLayoutId id="2147483893" r:id="rId9"/>
    <p:sldLayoutId id="2147483894" r:id="rId10"/>
    <p:sldLayoutId id="2147483895" r:id="rId11"/>
  </p:sldLayoutIdLst>
  <p:transition spd="med">
    <p:fade/>
  </p:transition>
  <p:hf hdr="0"/>
  <p:txStyles>
    <p:titleStyle>
      <a:lvl1pPr algn="l" rtl="0" eaLnBrk="0" fontAlgn="base" hangingPunct="0">
        <a:lnSpc>
          <a:spcPct val="90000"/>
        </a:lnSpc>
        <a:spcBef>
          <a:spcPct val="0"/>
        </a:spcBef>
        <a:spcAft>
          <a:spcPct val="0"/>
        </a:spcAft>
        <a:buFont typeface="Arial" panose="020B0604020202020204" pitchFamily="34" charset="0"/>
        <a:defRPr sz="3400" kern="1200">
          <a:solidFill>
            <a:schemeClr val="tx1"/>
          </a:solidFill>
          <a:latin typeface="+mj-lt"/>
          <a:ea typeface="+mj-ea"/>
          <a:cs typeface="+mj-cs"/>
        </a:defRPr>
      </a:lvl1pPr>
      <a:lvl2pPr algn="l" rtl="0" eaLnBrk="0" fontAlgn="base" hangingPunct="0">
        <a:lnSpc>
          <a:spcPct val="90000"/>
        </a:lnSpc>
        <a:spcBef>
          <a:spcPct val="0"/>
        </a:spcBef>
        <a:spcAft>
          <a:spcPct val="0"/>
        </a:spcAft>
        <a:buFont typeface="Arial" panose="020B0604020202020204" pitchFamily="34" charset="0"/>
        <a:defRPr sz="3400">
          <a:solidFill>
            <a:schemeClr val="tx1"/>
          </a:solidFill>
          <a:latin typeface="Calibri" pitchFamily="34" charset="0"/>
        </a:defRPr>
      </a:lvl2pPr>
      <a:lvl3pPr algn="l" rtl="0" eaLnBrk="0" fontAlgn="base" hangingPunct="0">
        <a:lnSpc>
          <a:spcPct val="90000"/>
        </a:lnSpc>
        <a:spcBef>
          <a:spcPct val="0"/>
        </a:spcBef>
        <a:spcAft>
          <a:spcPct val="0"/>
        </a:spcAft>
        <a:buFont typeface="Arial" panose="020B0604020202020204" pitchFamily="34" charset="0"/>
        <a:defRPr sz="3400">
          <a:solidFill>
            <a:schemeClr val="tx1"/>
          </a:solidFill>
          <a:latin typeface="Calibri" pitchFamily="34" charset="0"/>
        </a:defRPr>
      </a:lvl3pPr>
      <a:lvl4pPr algn="l" rtl="0" eaLnBrk="0" fontAlgn="base" hangingPunct="0">
        <a:lnSpc>
          <a:spcPct val="90000"/>
        </a:lnSpc>
        <a:spcBef>
          <a:spcPct val="0"/>
        </a:spcBef>
        <a:spcAft>
          <a:spcPct val="0"/>
        </a:spcAft>
        <a:buFont typeface="Arial" panose="020B0604020202020204" pitchFamily="34" charset="0"/>
        <a:defRPr sz="3400">
          <a:solidFill>
            <a:schemeClr val="tx1"/>
          </a:solidFill>
          <a:latin typeface="Calibri" pitchFamily="34" charset="0"/>
        </a:defRPr>
      </a:lvl4pPr>
      <a:lvl5pPr algn="l" rtl="0" eaLnBrk="0" fontAlgn="base" hangingPunct="0">
        <a:lnSpc>
          <a:spcPct val="90000"/>
        </a:lnSpc>
        <a:spcBef>
          <a:spcPct val="0"/>
        </a:spcBef>
        <a:spcAft>
          <a:spcPct val="0"/>
        </a:spcAft>
        <a:buFont typeface="Arial" panose="020B0604020202020204" pitchFamily="34" charset="0"/>
        <a:defRPr sz="3400">
          <a:solidFill>
            <a:schemeClr val="tx1"/>
          </a:solidFill>
          <a:latin typeface="Calibri" pitchFamily="34" charset="0"/>
        </a:defRPr>
      </a:lvl5pPr>
      <a:lvl6pPr marL="457200" algn="l" rtl="0" fontAlgn="base">
        <a:lnSpc>
          <a:spcPct val="90000"/>
        </a:lnSpc>
        <a:spcBef>
          <a:spcPct val="0"/>
        </a:spcBef>
        <a:spcAft>
          <a:spcPct val="0"/>
        </a:spcAft>
        <a:buFont typeface="Arial" charset="0"/>
        <a:defRPr sz="3400">
          <a:solidFill>
            <a:schemeClr val="tx1"/>
          </a:solidFill>
          <a:latin typeface="Calibri" pitchFamily="34" charset="0"/>
        </a:defRPr>
      </a:lvl6pPr>
      <a:lvl7pPr marL="914400" algn="l" rtl="0" fontAlgn="base">
        <a:lnSpc>
          <a:spcPct val="90000"/>
        </a:lnSpc>
        <a:spcBef>
          <a:spcPct val="0"/>
        </a:spcBef>
        <a:spcAft>
          <a:spcPct val="0"/>
        </a:spcAft>
        <a:buFont typeface="Arial" charset="0"/>
        <a:defRPr sz="3400">
          <a:solidFill>
            <a:schemeClr val="tx1"/>
          </a:solidFill>
          <a:latin typeface="Calibri" pitchFamily="34" charset="0"/>
        </a:defRPr>
      </a:lvl7pPr>
      <a:lvl8pPr marL="1371600" algn="l" rtl="0" fontAlgn="base">
        <a:lnSpc>
          <a:spcPct val="90000"/>
        </a:lnSpc>
        <a:spcBef>
          <a:spcPct val="0"/>
        </a:spcBef>
        <a:spcAft>
          <a:spcPct val="0"/>
        </a:spcAft>
        <a:buFont typeface="Arial" charset="0"/>
        <a:defRPr sz="3400">
          <a:solidFill>
            <a:schemeClr val="tx1"/>
          </a:solidFill>
          <a:latin typeface="Calibri" pitchFamily="34" charset="0"/>
        </a:defRPr>
      </a:lvl8pPr>
      <a:lvl9pPr marL="1828800" algn="l" rtl="0" fontAlgn="base">
        <a:lnSpc>
          <a:spcPct val="90000"/>
        </a:lnSpc>
        <a:spcBef>
          <a:spcPct val="0"/>
        </a:spcBef>
        <a:spcAft>
          <a:spcPct val="0"/>
        </a:spcAft>
        <a:buFont typeface="Arial" charset="0"/>
        <a:defRPr sz="3400">
          <a:solidFill>
            <a:schemeClr val="tx1"/>
          </a:solidFill>
          <a:latin typeface="Calibri" pitchFamily="34" charset="0"/>
        </a:defRPr>
      </a:lvl9pPr>
    </p:titleStyle>
    <p:bodyStyle>
      <a:lvl1pPr marL="273050" indent="-228600" algn="l" rtl="0" eaLnBrk="0" fontAlgn="base" hangingPunct="0">
        <a:lnSpc>
          <a:spcPct val="90000"/>
        </a:lnSpc>
        <a:spcBef>
          <a:spcPts val="1800"/>
        </a:spcBef>
        <a:spcAft>
          <a:spcPct val="0"/>
        </a:spcAft>
        <a:buSzPct val="80000"/>
        <a:buFont typeface="Arial" panose="020B0604020202020204" pitchFamily="34" charset="0"/>
        <a:buChar char="•"/>
        <a:defRPr sz="2000" kern="1200">
          <a:solidFill>
            <a:schemeClr val="tx1"/>
          </a:solidFill>
          <a:latin typeface="+mn-lt"/>
          <a:ea typeface="+mn-ea"/>
          <a:cs typeface="+mn-cs"/>
        </a:defRPr>
      </a:lvl1pPr>
      <a:lvl2pPr marL="593725" indent="-228600" algn="l" rtl="0" eaLnBrk="0" fontAlgn="base" hangingPunct="0">
        <a:lnSpc>
          <a:spcPct val="90000"/>
        </a:lnSpc>
        <a:spcBef>
          <a:spcPts val="1000"/>
        </a:spcBef>
        <a:spcAft>
          <a:spcPct val="0"/>
        </a:spcAft>
        <a:buSzPct val="80000"/>
        <a:buFont typeface="Arial" panose="020B0604020202020204" pitchFamily="34" charset="0"/>
        <a:buChar char="•"/>
        <a:defRPr sz="2800" kern="1200">
          <a:solidFill>
            <a:schemeClr val="tx1"/>
          </a:solidFill>
          <a:latin typeface="+mn-lt"/>
          <a:ea typeface="+mn-ea"/>
          <a:cs typeface="+mn-cs"/>
        </a:defRPr>
      </a:lvl2pPr>
      <a:lvl3pPr marL="914400" indent="-228600" algn="l" rtl="0" eaLnBrk="0" fontAlgn="base" hangingPunct="0">
        <a:lnSpc>
          <a:spcPct val="90000"/>
        </a:lnSpc>
        <a:spcBef>
          <a:spcPts val="800"/>
        </a:spcBef>
        <a:spcAft>
          <a:spcPct val="0"/>
        </a:spcAft>
        <a:buSzPct val="80000"/>
        <a:buFont typeface="Arial" panose="020B0604020202020204" pitchFamily="34" charset="0"/>
        <a:buChar char="•"/>
        <a:defRPr sz="1600" kern="1200">
          <a:solidFill>
            <a:schemeClr val="tx1"/>
          </a:solidFill>
          <a:latin typeface="+mn-lt"/>
          <a:ea typeface="+mn-ea"/>
          <a:cs typeface="+mn-cs"/>
        </a:defRPr>
      </a:lvl3pPr>
      <a:lvl4pPr marL="1233488" indent="-228600" algn="l" rtl="0" eaLnBrk="0" fontAlgn="base" hangingPunct="0">
        <a:lnSpc>
          <a:spcPct val="90000"/>
        </a:lnSpc>
        <a:spcBef>
          <a:spcPts val="800"/>
        </a:spcBef>
        <a:spcAft>
          <a:spcPct val="0"/>
        </a:spcAft>
        <a:buSzPct val="80000"/>
        <a:buFont typeface="Arial" panose="020B0604020202020204" pitchFamily="34" charset="0"/>
        <a:buChar char="•"/>
        <a:defRPr sz="1400" kern="1200">
          <a:solidFill>
            <a:schemeClr val="tx1"/>
          </a:solidFill>
          <a:latin typeface="+mn-lt"/>
          <a:ea typeface="+mn-ea"/>
          <a:cs typeface="+mn-cs"/>
        </a:defRPr>
      </a:lvl4pPr>
      <a:lvl5pPr marL="1554163" indent="-228600" algn="l" rtl="0" eaLnBrk="0" fontAlgn="base" hangingPunct="0">
        <a:lnSpc>
          <a:spcPct val="90000"/>
        </a:lnSpc>
        <a:spcBef>
          <a:spcPts val="800"/>
        </a:spcBef>
        <a:spcAft>
          <a:spcPct val="0"/>
        </a:spcAft>
        <a:buSzPct val="80000"/>
        <a:buFont typeface="Arial" panose="020B0604020202020204"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Τίτλος 1">
            <a:extLst>
              <a:ext uri="{FF2B5EF4-FFF2-40B4-BE49-F238E27FC236}">
                <a16:creationId xmlns:a16="http://schemas.microsoft.com/office/drawing/2014/main" id="{6D7E8046-DE38-46AB-86D3-117091FE37B5}"/>
              </a:ext>
            </a:extLst>
          </p:cNvPr>
          <p:cNvSpPr>
            <a:spLocks noGrp="1"/>
          </p:cNvSpPr>
          <p:nvPr>
            <p:ph type="ctrTitle"/>
          </p:nvPr>
        </p:nvSpPr>
        <p:spPr>
          <a:xfrm>
            <a:off x="1295400" y="2286000"/>
            <a:ext cx="9601200" cy="1517650"/>
          </a:xfrm>
        </p:spPr>
        <p:txBody>
          <a:bodyPr/>
          <a:lstStyle/>
          <a:p>
            <a:pPr eaLnBrk="1" hangingPunct="1"/>
            <a:r>
              <a:rPr lang="el-GR" altLang="el-GR" sz="3600"/>
              <a:t>ΣΥΝΕΡΓΑΣΙΑ ΟΙΚΟΓΕΝΕΙΑΣ, ΣΧΟΛΕΙΟΥ ΚΑΙ ΚΟΙΝΟΤΗΤΑΣ</a:t>
            </a:r>
          </a:p>
        </p:txBody>
      </p:sp>
      <p:pic>
        <p:nvPicPr>
          <p:cNvPr id="5123" name="8 - Εικόνα">
            <a:extLst>
              <a:ext uri="{FF2B5EF4-FFF2-40B4-BE49-F238E27FC236}">
                <a16:creationId xmlns:a16="http://schemas.microsoft.com/office/drawing/2014/main" id="{E88C425C-ACCD-4D2F-9CC1-C7E72A78B1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0450" y="207963"/>
            <a:ext cx="193040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4 - Στρογγυλεμένο ορθογώνιο">
            <a:extLst>
              <a:ext uri="{FF2B5EF4-FFF2-40B4-BE49-F238E27FC236}">
                <a16:creationId xmlns:a16="http://schemas.microsoft.com/office/drawing/2014/main" id="{D73735D0-C6E8-4BFB-B5DC-AE22F0BDFD83}"/>
              </a:ext>
            </a:extLst>
          </p:cNvPr>
          <p:cNvSpPr/>
          <p:nvPr/>
        </p:nvSpPr>
        <p:spPr>
          <a:xfrm>
            <a:off x="1047750" y="3863975"/>
            <a:ext cx="9925050" cy="10477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2000" dirty="0"/>
              <a:t>Στράτη Παναγιώτα</a:t>
            </a:r>
          </a:p>
          <a:p>
            <a:pPr algn="ctr">
              <a:defRPr/>
            </a:pPr>
            <a:r>
              <a:rPr lang="el-GR" sz="2000" dirty="0"/>
              <a:t>Διδάκτορας του Πανεπιστημίου Ιωαννίνων</a:t>
            </a:r>
          </a:p>
        </p:txBody>
      </p:sp>
      <p:sp>
        <p:nvSpPr>
          <p:cNvPr id="6" name="5 - Ορθογώνιο">
            <a:extLst>
              <a:ext uri="{FF2B5EF4-FFF2-40B4-BE49-F238E27FC236}">
                <a16:creationId xmlns:a16="http://schemas.microsoft.com/office/drawing/2014/main" id="{D93F01CE-DF08-4A47-BFA8-03A6EEE619C4}"/>
              </a:ext>
            </a:extLst>
          </p:cNvPr>
          <p:cNvSpPr/>
          <p:nvPr/>
        </p:nvSpPr>
        <p:spPr>
          <a:xfrm>
            <a:off x="3922713" y="5737225"/>
            <a:ext cx="4557712" cy="78105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dirty="0">
                <a:solidFill>
                  <a:schemeClr val="bg2"/>
                </a:solidFill>
              </a:rPr>
              <a:t>panagiotastrati@yahoo.gr</a:t>
            </a:r>
            <a:endParaRPr lang="el-GR" sz="2000" dirty="0">
              <a:solidFill>
                <a:schemeClr val="bg2"/>
              </a:solidFill>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2 - Θέση περιεχομένου">
            <a:extLst>
              <a:ext uri="{FF2B5EF4-FFF2-40B4-BE49-F238E27FC236}">
                <a16:creationId xmlns:a16="http://schemas.microsoft.com/office/drawing/2014/main" id="{62778AC2-3C93-4FD7-AC90-01AA64531164}"/>
              </a:ext>
            </a:extLst>
          </p:cNvPr>
          <p:cNvSpPr>
            <a:spLocks noGrp="1"/>
          </p:cNvSpPr>
          <p:nvPr>
            <p:ph idx="1"/>
          </p:nvPr>
        </p:nvSpPr>
        <p:spPr>
          <a:xfrm>
            <a:off x="1341438" y="309563"/>
            <a:ext cx="10221912" cy="5719762"/>
          </a:xfrm>
          <a:solidFill>
            <a:schemeClr val="tx1"/>
          </a:solidFill>
          <a:ln w="57150">
            <a:solidFill>
              <a:schemeClr val="accent1"/>
            </a:solidFill>
            <a:miter lim="800000"/>
            <a:headEnd/>
            <a:tailEnd/>
          </a:ln>
        </p:spPr>
        <p:txBody>
          <a:bodyPr/>
          <a:lstStyle/>
          <a:p>
            <a:pPr>
              <a:lnSpc>
                <a:spcPct val="150000"/>
              </a:lnSpc>
            </a:pPr>
            <a:r>
              <a:rPr lang="el-GR" altLang="el-GR" sz="2800" b="1" u="sng">
                <a:solidFill>
                  <a:schemeClr val="bg1"/>
                </a:solidFill>
              </a:rPr>
              <a:t>Σύγχρονες έρευνες, </a:t>
            </a:r>
            <a:r>
              <a:rPr lang="el-GR" altLang="el-GR" sz="2800" b="1">
                <a:solidFill>
                  <a:schemeClr val="bg1"/>
                </a:solidFill>
              </a:rPr>
              <a:t>υποστηρίζουν το </a:t>
            </a:r>
            <a:r>
              <a:rPr lang="el-GR" altLang="el-GR" sz="2800" b="1" u="sng">
                <a:solidFill>
                  <a:schemeClr val="bg1"/>
                </a:solidFill>
              </a:rPr>
              <a:t>διαφορετικό ρόλο της μητέρας από αυτόν του πατέρα</a:t>
            </a:r>
            <a:r>
              <a:rPr lang="el-GR" altLang="el-GR" sz="2800" b="1">
                <a:solidFill>
                  <a:schemeClr val="bg1"/>
                </a:solidFill>
              </a:rPr>
              <a:t>, στην κοινωνικοποίηση των παιδιών</a:t>
            </a:r>
            <a:r>
              <a:rPr lang="en-US" altLang="el-GR" sz="2800" b="1">
                <a:solidFill>
                  <a:schemeClr val="bg1"/>
                </a:solidFill>
              </a:rPr>
              <a:t>.</a:t>
            </a:r>
          </a:p>
          <a:p>
            <a:pPr algn="just">
              <a:lnSpc>
                <a:spcPct val="150000"/>
              </a:lnSpc>
            </a:pPr>
            <a:r>
              <a:rPr lang="en-US" altLang="el-GR" sz="2800" b="1">
                <a:solidFill>
                  <a:schemeClr val="bg1"/>
                </a:solidFill>
              </a:rPr>
              <a:t>H</a:t>
            </a:r>
            <a:r>
              <a:rPr lang="el-GR" altLang="el-GR" sz="2800" b="1">
                <a:solidFill>
                  <a:schemeClr val="bg1"/>
                </a:solidFill>
              </a:rPr>
              <a:t> έρευνα των </a:t>
            </a:r>
            <a:r>
              <a:rPr lang="en-US" altLang="el-GR" sz="2800" b="1">
                <a:solidFill>
                  <a:schemeClr val="bg1"/>
                </a:solidFill>
              </a:rPr>
              <a:t>Roopnarine et</a:t>
            </a:r>
            <a:r>
              <a:rPr lang="el-GR" altLang="el-GR" sz="2800" b="1">
                <a:solidFill>
                  <a:schemeClr val="bg1"/>
                </a:solidFill>
              </a:rPr>
              <a:t>.</a:t>
            </a:r>
            <a:r>
              <a:rPr lang="en-US" altLang="el-GR" sz="2800" b="1">
                <a:solidFill>
                  <a:schemeClr val="bg1"/>
                </a:solidFill>
              </a:rPr>
              <a:t>al</a:t>
            </a:r>
            <a:r>
              <a:rPr lang="el-GR" altLang="el-GR" sz="2800" b="1">
                <a:solidFill>
                  <a:schemeClr val="bg1"/>
                </a:solidFill>
              </a:rPr>
              <a:t>. προς την ίδια κατεύθυνση, κατέδειξε, ότι οι μητέρες θέτουν την </a:t>
            </a:r>
            <a:r>
              <a:rPr lang="el-GR" altLang="el-GR" sz="2800" b="1" u="sng">
                <a:solidFill>
                  <a:schemeClr val="bg1"/>
                </a:solidFill>
              </a:rPr>
              <a:t>ακαδημαϊκή αλληλεπίδραση με τα παιδιά τους, σε υψηλότερο επίπεδο</a:t>
            </a:r>
            <a:r>
              <a:rPr lang="el-GR" altLang="el-GR" sz="2800" b="1">
                <a:solidFill>
                  <a:schemeClr val="bg1"/>
                </a:solidFill>
              </a:rPr>
              <a:t>, από ότι οι πατεράδες, καθώς επίσης έχουν υψηλότερα επίπεδα συμμετοχής στο σχολείο, από ότι οι πατεράδες.</a:t>
            </a:r>
          </a:p>
          <a:p>
            <a:endParaRPr lang="el-GR" altLang="el-GR"/>
          </a:p>
        </p:txBody>
      </p:sp>
      <p:sp>
        <p:nvSpPr>
          <p:cNvPr id="4" name="3 - Θέση υποσέλιδου">
            <a:extLst>
              <a:ext uri="{FF2B5EF4-FFF2-40B4-BE49-F238E27FC236}">
                <a16:creationId xmlns:a16="http://schemas.microsoft.com/office/drawing/2014/main" id="{B0F635CE-C8B1-48EF-B2A9-F65BC9EFC9E7}"/>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8D4B0E58-EDAB-49C4-AF0F-31F1DA4B735A}"/>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12F4BBA5-BA14-4CD7-8A26-2D2CB1D9F59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F0B28F2-6F5B-4675-AA35-A4FB7B09B9F9}" type="slidenum">
              <a:rPr lang="el-GR" altLang="el-GR">
                <a:solidFill>
                  <a:srgbClr val="282E2E"/>
                </a:solidFill>
                <a:latin typeface="Calibri" panose="020F0502020204030204" pitchFamily="34" charset="0"/>
              </a:rPr>
              <a:pPr eaLnBrk="1" hangingPunct="1"/>
              <a:t>10</a:t>
            </a:fld>
            <a:endParaRPr lang="el-GR" altLang="el-GR">
              <a:solidFill>
                <a:srgbClr val="282E2E"/>
              </a:solidFill>
              <a:latin typeface="Calibri" panose="020F0502020204030204" pitchFamily="34" charset="0"/>
            </a:endParaRPr>
          </a:p>
        </p:txBody>
      </p:sp>
      <p:pic>
        <p:nvPicPr>
          <p:cNvPr id="14342" name="Picture 1">
            <a:extLst>
              <a:ext uri="{FF2B5EF4-FFF2-40B4-BE49-F238E27FC236}">
                <a16:creationId xmlns:a16="http://schemas.microsoft.com/office/drawing/2014/main" id="{25063250-489D-44AE-ABA0-BE68B6369E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3688" y="1755775"/>
            <a:ext cx="1389062"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2 - Θέση περιεχομένου">
            <a:extLst>
              <a:ext uri="{FF2B5EF4-FFF2-40B4-BE49-F238E27FC236}">
                <a16:creationId xmlns:a16="http://schemas.microsoft.com/office/drawing/2014/main" id="{3501CAB2-34D7-4979-89C5-204836A366DE}"/>
              </a:ext>
            </a:extLst>
          </p:cNvPr>
          <p:cNvSpPr>
            <a:spLocks noGrp="1"/>
          </p:cNvSpPr>
          <p:nvPr>
            <p:ph idx="1"/>
          </p:nvPr>
        </p:nvSpPr>
        <p:spPr>
          <a:xfrm>
            <a:off x="693738" y="560388"/>
            <a:ext cx="10928350" cy="5468937"/>
          </a:xfrm>
          <a:solidFill>
            <a:schemeClr val="tx1"/>
          </a:solidFill>
          <a:ln w="57150">
            <a:solidFill>
              <a:schemeClr val="accent1"/>
            </a:solidFill>
            <a:miter lim="800000"/>
            <a:headEnd/>
            <a:tailEnd/>
          </a:ln>
        </p:spPr>
        <p:txBody>
          <a:bodyPr/>
          <a:lstStyle/>
          <a:p>
            <a:pPr algn="just">
              <a:lnSpc>
                <a:spcPct val="150000"/>
              </a:lnSpc>
            </a:pPr>
            <a:r>
              <a:rPr lang="el-GR" altLang="el-GR" sz="2800" b="1">
                <a:solidFill>
                  <a:schemeClr val="bg1"/>
                </a:solidFill>
              </a:rPr>
              <a:t>Ανάμεσα στις διάφορες μορφές συμμετοχής των γονέων, μπορεί να ξεχωρίσει κανείς, ότι </a:t>
            </a:r>
            <a:r>
              <a:rPr lang="el-GR" altLang="el-GR" sz="2800" b="1" u="sng">
                <a:solidFill>
                  <a:schemeClr val="bg1"/>
                </a:solidFill>
              </a:rPr>
              <a:t>οι επισκέψεις των εκπαιδευτικών στο σπίτι των παιδιών</a:t>
            </a:r>
            <a:r>
              <a:rPr lang="el-GR" altLang="el-GR" sz="2800" b="1">
                <a:solidFill>
                  <a:schemeClr val="bg1"/>
                </a:solidFill>
              </a:rPr>
              <a:t>, είναι πιο αποτελεσματικές από τις ομαδικές συζητήσεις. </a:t>
            </a:r>
          </a:p>
          <a:p>
            <a:pPr algn="just">
              <a:lnSpc>
                <a:spcPct val="150000"/>
              </a:lnSpc>
            </a:pPr>
            <a:r>
              <a:rPr lang="el-GR" altLang="el-GR" sz="2800" b="1">
                <a:solidFill>
                  <a:schemeClr val="bg1"/>
                </a:solidFill>
              </a:rPr>
              <a:t>Στην έρευνα του </a:t>
            </a:r>
            <a:r>
              <a:rPr lang="en-US" altLang="el-GR" sz="2800" b="1">
                <a:solidFill>
                  <a:schemeClr val="bg1"/>
                </a:solidFill>
              </a:rPr>
              <a:t>Mc Carthy</a:t>
            </a:r>
            <a:r>
              <a:rPr lang="el-GR" altLang="el-GR" sz="2800" b="1">
                <a:solidFill>
                  <a:schemeClr val="bg1"/>
                </a:solidFill>
              </a:rPr>
              <a:t> </a:t>
            </a:r>
            <a:r>
              <a:rPr lang="el-GR" altLang="el-GR" sz="2800" b="1" u="sng">
                <a:solidFill>
                  <a:schemeClr val="bg1"/>
                </a:solidFill>
              </a:rPr>
              <a:t>μόνο τα παιδιά της πειραματικής ομάδας </a:t>
            </a:r>
            <a:r>
              <a:rPr lang="el-GR" altLang="el-GR" sz="2800" b="1">
                <a:solidFill>
                  <a:schemeClr val="bg1"/>
                </a:solidFill>
              </a:rPr>
              <a:t>είχαν </a:t>
            </a:r>
            <a:r>
              <a:rPr lang="el-GR" altLang="el-GR" sz="2800" b="1" u="sng">
                <a:solidFill>
                  <a:schemeClr val="bg1"/>
                </a:solidFill>
              </a:rPr>
              <a:t>καλύτερες λεκτικές ικανότητες</a:t>
            </a:r>
            <a:r>
              <a:rPr lang="el-GR" altLang="el-GR" sz="2800" b="1">
                <a:solidFill>
                  <a:schemeClr val="bg1"/>
                </a:solidFill>
              </a:rPr>
              <a:t>, των οποίων οι μητέρες εκπαιδεύονταν κατά τη διάρκεια επισκέψεων στο σπίτι, όχι όμως και τα παιδιά των οποίων οι μητέρες συμμετείχαν απλά σε ομάδες συζητήσεων.</a:t>
            </a:r>
          </a:p>
          <a:p>
            <a:endParaRPr lang="el-GR" altLang="el-GR"/>
          </a:p>
        </p:txBody>
      </p:sp>
      <p:sp>
        <p:nvSpPr>
          <p:cNvPr id="4" name="3 - Θέση υποσέλιδου">
            <a:extLst>
              <a:ext uri="{FF2B5EF4-FFF2-40B4-BE49-F238E27FC236}">
                <a16:creationId xmlns:a16="http://schemas.microsoft.com/office/drawing/2014/main" id="{8D53DDE7-7661-4898-9860-A01A91CD31D0}"/>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96461E5C-EC62-469B-B060-EA58214F0073}"/>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98C57640-FD66-4A4D-883F-DA6216C5CAF4}"/>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A7505D0-8A72-433B-B0F5-E8F8C87C63AC}" type="slidenum">
              <a:rPr lang="el-GR" altLang="el-GR">
                <a:solidFill>
                  <a:srgbClr val="282E2E"/>
                </a:solidFill>
                <a:latin typeface="Calibri" panose="020F0502020204030204" pitchFamily="34" charset="0"/>
              </a:rPr>
              <a:pPr eaLnBrk="1" hangingPunct="1"/>
              <a:t>11</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2 - Θέση περιεχομένου">
            <a:extLst>
              <a:ext uri="{FF2B5EF4-FFF2-40B4-BE49-F238E27FC236}">
                <a16:creationId xmlns:a16="http://schemas.microsoft.com/office/drawing/2014/main" id="{8880CCB2-81E9-40A6-A64A-E54678EF6980}"/>
              </a:ext>
            </a:extLst>
          </p:cNvPr>
          <p:cNvSpPr>
            <a:spLocks noGrp="1"/>
          </p:cNvSpPr>
          <p:nvPr>
            <p:ph idx="1"/>
          </p:nvPr>
        </p:nvSpPr>
        <p:spPr>
          <a:xfrm>
            <a:off x="973138" y="590550"/>
            <a:ext cx="10442575" cy="5648325"/>
          </a:xfrm>
          <a:solidFill>
            <a:schemeClr val="tx1"/>
          </a:solidFill>
        </p:spPr>
        <p:txBody>
          <a:bodyPr/>
          <a:lstStyle/>
          <a:p>
            <a:pPr algn="just">
              <a:lnSpc>
                <a:spcPct val="150000"/>
              </a:lnSpc>
            </a:pPr>
            <a:r>
              <a:rPr lang="el-GR" altLang="el-GR" b="1">
                <a:solidFill>
                  <a:schemeClr val="tx2"/>
                </a:solidFill>
              </a:rPr>
              <a:t> </a:t>
            </a:r>
            <a:r>
              <a:rPr lang="el-GR" altLang="el-GR" sz="2800" b="1" u="sng">
                <a:solidFill>
                  <a:schemeClr val="bg1"/>
                </a:solidFill>
              </a:rPr>
              <a:t>Ο </a:t>
            </a:r>
            <a:r>
              <a:rPr lang="en-US" altLang="el-GR" sz="2800" b="1" u="sng">
                <a:solidFill>
                  <a:schemeClr val="bg1"/>
                </a:solidFill>
              </a:rPr>
              <a:t>Filigni</a:t>
            </a:r>
            <a:r>
              <a:rPr lang="el-GR" altLang="el-GR" sz="2800" b="1" u="sng">
                <a:solidFill>
                  <a:schemeClr val="bg1"/>
                </a:solidFill>
              </a:rPr>
              <a:t>, </a:t>
            </a:r>
            <a:r>
              <a:rPr lang="el-GR" altLang="el-GR" sz="2800" b="1">
                <a:solidFill>
                  <a:schemeClr val="bg1"/>
                </a:solidFill>
              </a:rPr>
              <a:t>μεταξύ των παραγόντων που διαδραματίζουν σημαντικό ρόλο στην ανάπτυξη των νοητικών και κοινωνικών ικανοτήτων των παιδιών στην προσχολική ηλικία, προσδιόρισε </a:t>
            </a:r>
            <a:r>
              <a:rPr lang="el-GR" altLang="el-GR" sz="2800" b="1" u="sng">
                <a:solidFill>
                  <a:schemeClr val="bg1"/>
                </a:solidFill>
              </a:rPr>
              <a:t>την εκπαιδευτική κατάρτιση των γονέων και τις πρακτικές ακαδημαϊκής κοινωνικοποίησης.</a:t>
            </a:r>
            <a:r>
              <a:rPr lang="el-GR" altLang="el-GR" sz="2800" b="1">
                <a:solidFill>
                  <a:schemeClr val="bg1"/>
                </a:solidFill>
              </a:rPr>
              <a:t> </a:t>
            </a:r>
          </a:p>
          <a:p>
            <a:pPr algn="just">
              <a:lnSpc>
                <a:spcPct val="150000"/>
              </a:lnSpc>
            </a:pPr>
            <a:r>
              <a:rPr lang="el-GR" altLang="el-GR" sz="2800" b="1" u="sng">
                <a:solidFill>
                  <a:schemeClr val="bg1"/>
                </a:solidFill>
              </a:rPr>
              <a:t>Ο </a:t>
            </a:r>
            <a:r>
              <a:rPr lang="en-US" altLang="el-GR" sz="2800" b="1" u="sng">
                <a:solidFill>
                  <a:schemeClr val="bg1"/>
                </a:solidFill>
              </a:rPr>
              <a:t>Lopez</a:t>
            </a:r>
            <a:r>
              <a:rPr lang="el-GR" altLang="el-GR" sz="2800" b="1" u="sng">
                <a:solidFill>
                  <a:schemeClr val="bg1"/>
                </a:solidFill>
              </a:rPr>
              <a:t> </a:t>
            </a:r>
            <a:r>
              <a:rPr lang="el-GR" altLang="el-GR" sz="2800" b="1">
                <a:solidFill>
                  <a:schemeClr val="bg1"/>
                </a:solidFill>
              </a:rPr>
              <a:t>υποστήριξε τις πρακτικές ακαδημαϊκής κοινωνικοποίησης στο σπίτι, μέσα από κοινές δραστηριότητες γονέα-παιδιού. </a:t>
            </a:r>
          </a:p>
          <a:p>
            <a:endParaRPr lang="el-GR" altLang="el-GR"/>
          </a:p>
        </p:txBody>
      </p:sp>
      <p:sp>
        <p:nvSpPr>
          <p:cNvPr id="4" name="3 - Θέση υποσέλιδου">
            <a:extLst>
              <a:ext uri="{FF2B5EF4-FFF2-40B4-BE49-F238E27FC236}">
                <a16:creationId xmlns:a16="http://schemas.microsoft.com/office/drawing/2014/main" id="{1726EFE6-C87C-4DEF-88CE-F035BE51E6E0}"/>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F4A4FA65-6AB8-49EA-BBE1-1176B08D3683}"/>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6063D129-5B42-41DA-9E90-518E612EDFC9}"/>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1826163-EC4C-4A10-9039-3C114CA8C331}" type="slidenum">
              <a:rPr lang="el-GR" altLang="el-GR">
                <a:solidFill>
                  <a:srgbClr val="282E2E"/>
                </a:solidFill>
                <a:latin typeface="Calibri" panose="020F0502020204030204" pitchFamily="34" charset="0"/>
              </a:rPr>
              <a:pPr eaLnBrk="1" hangingPunct="1"/>
              <a:t>12</a:t>
            </a:fld>
            <a:endParaRPr lang="el-GR" altLang="el-GR">
              <a:solidFill>
                <a:srgbClr val="282E2E"/>
              </a:solidFill>
              <a:latin typeface="Calibri" panose="020F0502020204030204" pitchFamily="34" charset="0"/>
            </a:endParaRPr>
          </a:p>
        </p:txBody>
      </p:sp>
      <p:sp>
        <p:nvSpPr>
          <p:cNvPr id="7" name="6 - Ραβδωτό δεξιό βέλος">
            <a:extLst>
              <a:ext uri="{FF2B5EF4-FFF2-40B4-BE49-F238E27FC236}">
                <a16:creationId xmlns:a16="http://schemas.microsoft.com/office/drawing/2014/main" id="{3B72D1BC-EACE-4A6C-8349-16A47555A9F9}"/>
              </a:ext>
            </a:extLst>
          </p:cNvPr>
          <p:cNvSpPr/>
          <p:nvPr/>
        </p:nvSpPr>
        <p:spPr>
          <a:xfrm>
            <a:off x="206375" y="914400"/>
            <a:ext cx="649288" cy="384175"/>
          </a:xfrm>
          <a:prstGeom prst="stripedRightArrow">
            <a:avLst/>
          </a:prstGeom>
          <a:solidFill>
            <a:schemeClr val="tx1"/>
          </a:solid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8" name="7 - Ραβδωτό δεξιό βέλος">
            <a:extLst>
              <a:ext uri="{FF2B5EF4-FFF2-40B4-BE49-F238E27FC236}">
                <a16:creationId xmlns:a16="http://schemas.microsoft.com/office/drawing/2014/main" id="{6753BADB-FD5E-4EF0-9169-863FE4AACDE4}"/>
              </a:ext>
            </a:extLst>
          </p:cNvPr>
          <p:cNvSpPr/>
          <p:nvPr/>
        </p:nvSpPr>
        <p:spPr>
          <a:xfrm>
            <a:off x="241300" y="4281488"/>
            <a:ext cx="649288" cy="384175"/>
          </a:xfrm>
          <a:prstGeom prst="stripedRightArrow">
            <a:avLst/>
          </a:prstGeom>
          <a:solidFill>
            <a:schemeClr val="tx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pic>
        <p:nvPicPr>
          <p:cNvPr id="16392" name="Picture 1">
            <a:extLst>
              <a:ext uri="{FF2B5EF4-FFF2-40B4-BE49-F238E27FC236}">
                <a16:creationId xmlns:a16="http://schemas.microsoft.com/office/drawing/2014/main" id="{4A731B8C-901A-4510-8527-22454D21B2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55188" y="5265738"/>
            <a:ext cx="1627187" cy="909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υποσέλιδου">
            <a:extLst>
              <a:ext uri="{FF2B5EF4-FFF2-40B4-BE49-F238E27FC236}">
                <a16:creationId xmlns:a16="http://schemas.microsoft.com/office/drawing/2014/main" id="{02E57394-77A9-45ED-BEF1-A4F0C43262DF}"/>
              </a:ext>
            </a:extLst>
          </p:cNvPr>
          <p:cNvSpPr>
            <a:spLocks noGrp="1"/>
          </p:cNvSpPr>
          <p:nvPr>
            <p:ph type="ftr" sz="quarter" idx="10"/>
          </p:nvPr>
        </p:nvSpPr>
        <p:spPr/>
        <p:txBody>
          <a:bodyPr/>
          <a:lstStyle/>
          <a:p>
            <a:pPr>
              <a:defRPr/>
            </a:pPr>
            <a:r>
              <a:rPr lang="el-GR"/>
              <a:t>Παναγιωτα Στρατη</a:t>
            </a:r>
          </a:p>
        </p:txBody>
      </p:sp>
      <p:sp>
        <p:nvSpPr>
          <p:cNvPr id="3" name="2 - Θέση ημερομηνίας">
            <a:extLst>
              <a:ext uri="{FF2B5EF4-FFF2-40B4-BE49-F238E27FC236}">
                <a16:creationId xmlns:a16="http://schemas.microsoft.com/office/drawing/2014/main" id="{52EF9D1E-CDA2-432A-A92F-C249CE04CEEB}"/>
              </a:ext>
            </a:extLst>
          </p:cNvPr>
          <p:cNvSpPr>
            <a:spLocks noGrp="1"/>
          </p:cNvSpPr>
          <p:nvPr>
            <p:ph type="dt" sz="quarter" idx="11"/>
          </p:nvPr>
        </p:nvSpPr>
        <p:spPr/>
        <p:txBody>
          <a:bodyPr/>
          <a:lstStyle/>
          <a:p>
            <a:pPr>
              <a:defRPr/>
            </a:pPr>
            <a:fld id="{DA30F82C-786C-4A06-8D86-601ED8C6C574}" type="datetime1">
              <a:rPr lang="el-GR" smtClean="0"/>
              <a:pPr>
                <a:defRPr/>
              </a:pPr>
              <a:t>22/12/2019</a:t>
            </a:fld>
            <a:endParaRPr lang="el-GR" dirty="0"/>
          </a:p>
        </p:txBody>
      </p:sp>
      <p:sp>
        <p:nvSpPr>
          <p:cNvPr id="4" name="3 - Θέση αριθμού διαφάνειας">
            <a:extLst>
              <a:ext uri="{FF2B5EF4-FFF2-40B4-BE49-F238E27FC236}">
                <a16:creationId xmlns:a16="http://schemas.microsoft.com/office/drawing/2014/main" id="{B45F8B26-BAE6-42B0-8C52-0844A3ABA74C}"/>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AEF7C6B-46B3-4789-B5D0-10695312973E}" type="slidenum">
              <a:rPr lang="el-GR" altLang="el-GR">
                <a:solidFill>
                  <a:srgbClr val="282E2E"/>
                </a:solidFill>
                <a:latin typeface="Calibri" panose="020F0502020204030204" pitchFamily="34" charset="0"/>
              </a:rPr>
              <a:pPr eaLnBrk="1" hangingPunct="1"/>
              <a:t>13</a:t>
            </a:fld>
            <a:endParaRPr lang="el-GR" altLang="el-GR">
              <a:solidFill>
                <a:srgbClr val="282E2E"/>
              </a:solidFill>
              <a:latin typeface="Calibri" panose="020F0502020204030204" pitchFamily="34" charset="0"/>
            </a:endParaRPr>
          </a:p>
        </p:txBody>
      </p:sp>
      <p:sp>
        <p:nvSpPr>
          <p:cNvPr id="17413" name="4 - Ορθογώνιο">
            <a:extLst>
              <a:ext uri="{FF2B5EF4-FFF2-40B4-BE49-F238E27FC236}">
                <a16:creationId xmlns:a16="http://schemas.microsoft.com/office/drawing/2014/main" id="{2159512A-96DD-49C5-AD2F-5AC4304A27C0}"/>
              </a:ext>
            </a:extLst>
          </p:cNvPr>
          <p:cNvSpPr>
            <a:spLocks noChangeArrowheads="1"/>
          </p:cNvSpPr>
          <p:nvPr/>
        </p:nvSpPr>
        <p:spPr bwMode="auto">
          <a:xfrm>
            <a:off x="309563" y="619125"/>
            <a:ext cx="11474450" cy="581183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50000"/>
              </a:lnSpc>
            </a:pPr>
            <a:r>
              <a:rPr lang="el-GR" altLang="el-GR" sz="2400" b="1" u="sng">
                <a:solidFill>
                  <a:schemeClr val="bg1"/>
                </a:solidFill>
                <a:latin typeface="Calibri" panose="020F0502020204030204" pitchFamily="34" charset="0"/>
              </a:rPr>
              <a:t>Οι </a:t>
            </a:r>
            <a:r>
              <a:rPr lang="en-US" altLang="el-GR" sz="2400" b="1" u="sng">
                <a:solidFill>
                  <a:schemeClr val="bg1"/>
                </a:solidFill>
                <a:latin typeface="Calibri" panose="020F0502020204030204" pitchFamily="34" charset="0"/>
              </a:rPr>
              <a:t>Kirk </a:t>
            </a:r>
            <a:r>
              <a:rPr lang="el-GR" altLang="el-GR" sz="2400" b="1" u="sng">
                <a:solidFill>
                  <a:schemeClr val="bg1"/>
                </a:solidFill>
                <a:latin typeface="Calibri" panose="020F0502020204030204" pitchFamily="34" charset="0"/>
              </a:rPr>
              <a:t>&amp; </a:t>
            </a:r>
            <a:r>
              <a:rPr lang="en-US" altLang="el-GR" sz="2400" b="1" u="sng">
                <a:solidFill>
                  <a:schemeClr val="bg1"/>
                </a:solidFill>
                <a:latin typeface="Calibri" panose="020F0502020204030204" pitchFamily="34" charset="0"/>
              </a:rPr>
              <a:t>Schaefer</a:t>
            </a:r>
            <a:r>
              <a:rPr lang="el-GR" altLang="el-GR" sz="2400" b="1" u="sng">
                <a:solidFill>
                  <a:schemeClr val="bg1"/>
                </a:solidFill>
                <a:latin typeface="Calibri" panose="020F0502020204030204" pitchFamily="34" charset="0"/>
              </a:rPr>
              <a:t> έθεταν το βάρος, στα προγράμματα προαγωγής και στην υποστήριξη των παιδιών στο σπίτι. </a:t>
            </a:r>
            <a:r>
              <a:rPr lang="el-GR" altLang="el-GR" sz="2400" b="1">
                <a:solidFill>
                  <a:schemeClr val="bg1"/>
                </a:solidFill>
                <a:latin typeface="Calibri" panose="020F0502020204030204" pitchFamily="34" charset="0"/>
              </a:rPr>
              <a:t>Στην προσπάθειά τους να εξηγήσουν τους λόγους για τις περιορισμένες μακροπρόθεσμες επιτυχίες, διαπίστωσαν, ότι σε περίπτωση υποστήριξης μόνο του παιδιού</a:t>
            </a:r>
            <a:r>
              <a:rPr lang="el-GR" altLang="el-GR" sz="2400" b="1" u="sng">
                <a:solidFill>
                  <a:schemeClr val="bg1"/>
                </a:solidFill>
                <a:latin typeface="Calibri" panose="020F0502020204030204" pitchFamily="34" charset="0"/>
              </a:rPr>
              <a:t>, η συμπεριφορά της μητέρας ήταν αδιάφορη ή απορριπτική. </a:t>
            </a:r>
          </a:p>
          <a:p>
            <a:pPr algn="just" eaLnBrk="1" hangingPunct="1">
              <a:lnSpc>
                <a:spcPct val="150000"/>
              </a:lnSpc>
            </a:pPr>
            <a:endParaRPr lang="el-GR" altLang="el-GR" sz="2400" b="1">
              <a:solidFill>
                <a:schemeClr val="bg1"/>
              </a:solidFill>
              <a:latin typeface="Calibri" panose="020F0502020204030204" pitchFamily="34" charset="0"/>
            </a:endParaRPr>
          </a:p>
          <a:p>
            <a:pPr algn="just" eaLnBrk="1" hangingPunct="1">
              <a:lnSpc>
                <a:spcPct val="150000"/>
              </a:lnSpc>
            </a:pPr>
            <a:r>
              <a:rPr lang="el-GR" altLang="el-GR" sz="2400" b="1">
                <a:solidFill>
                  <a:schemeClr val="bg1"/>
                </a:solidFill>
                <a:latin typeface="Calibri" panose="020F0502020204030204" pitchFamily="34" charset="0"/>
              </a:rPr>
              <a:t>Διαπιστώθηκε</a:t>
            </a:r>
            <a:r>
              <a:rPr lang="en-US" altLang="el-GR" sz="2400" b="1">
                <a:solidFill>
                  <a:schemeClr val="bg1"/>
                </a:solidFill>
                <a:latin typeface="Calibri" panose="020F0502020204030204" pitchFamily="34" charset="0"/>
              </a:rPr>
              <a:t>: </a:t>
            </a:r>
            <a:r>
              <a:rPr lang="el-GR" altLang="el-GR" sz="2400" b="1">
                <a:solidFill>
                  <a:schemeClr val="bg1"/>
                </a:solidFill>
                <a:latin typeface="Calibri" panose="020F0502020204030204" pitchFamily="34" charset="0"/>
              </a:rPr>
              <a:t>ότι η μητέρα έπρεπε να προσεχθεί περισσότερο και </a:t>
            </a:r>
            <a:r>
              <a:rPr lang="el-GR" altLang="el-GR" sz="2400" b="1" u="sng">
                <a:solidFill>
                  <a:schemeClr val="bg1"/>
                </a:solidFill>
                <a:latin typeface="Calibri" panose="020F0502020204030204" pitchFamily="34" charset="0"/>
              </a:rPr>
              <a:t>η σχέση μητέρας – παιδιού να αποτελεί σημείο αναφοράς.</a:t>
            </a:r>
            <a:r>
              <a:rPr lang="el-GR" altLang="el-GR" sz="2400" b="1">
                <a:solidFill>
                  <a:schemeClr val="bg1"/>
                </a:solidFill>
                <a:latin typeface="Calibri" panose="020F0502020204030204" pitchFamily="34" charset="0"/>
              </a:rPr>
              <a:t> Εξάλλου, αξιοσημείωτη είναι η διαπίστωση μέσα από την έρευνα, ότι </a:t>
            </a:r>
            <a:r>
              <a:rPr lang="el-GR" altLang="el-GR" sz="2400" b="1" u="sng">
                <a:solidFill>
                  <a:schemeClr val="bg1"/>
                </a:solidFill>
                <a:latin typeface="Calibri" panose="020F0502020204030204" pitchFamily="34" charset="0"/>
              </a:rPr>
              <a:t>η ψυχολογία και οι πεποιθήσεις της μητέρας</a:t>
            </a:r>
            <a:r>
              <a:rPr lang="el-GR" altLang="el-GR" sz="2400" b="1">
                <a:solidFill>
                  <a:schemeClr val="bg1"/>
                </a:solidFill>
                <a:latin typeface="Calibri" panose="020F0502020204030204" pitchFamily="34" charset="0"/>
              </a:rPr>
              <a:t>, συμβάλλουν στην ανάπτυξη της συναισθηματικής ποιότητας του οικογενειακού περιβάλλοντος και της πρώιμης ανάπτυξης των παιδιών. </a:t>
            </a:r>
          </a:p>
        </p:txBody>
      </p:sp>
      <p:sp>
        <p:nvSpPr>
          <p:cNvPr id="6" name="5 - Βέλος προς τα κάτω">
            <a:extLst>
              <a:ext uri="{FF2B5EF4-FFF2-40B4-BE49-F238E27FC236}">
                <a16:creationId xmlns:a16="http://schemas.microsoft.com/office/drawing/2014/main" id="{20C2DE04-F603-4272-9B14-3025FE8CAEE2}"/>
              </a:ext>
            </a:extLst>
          </p:cNvPr>
          <p:cNvSpPr/>
          <p:nvPr/>
        </p:nvSpPr>
        <p:spPr>
          <a:xfrm>
            <a:off x="5059363" y="2846388"/>
            <a:ext cx="1001712" cy="7524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2 - Θέση περιεχομένου">
            <a:extLst>
              <a:ext uri="{FF2B5EF4-FFF2-40B4-BE49-F238E27FC236}">
                <a16:creationId xmlns:a16="http://schemas.microsoft.com/office/drawing/2014/main" id="{B908A8E4-D341-4247-96BE-54F1B8F52585}"/>
              </a:ext>
            </a:extLst>
          </p:cNvPr>
          <p:cNvSpPr>
            <a:spLocks noGrp="1"/>
          </p:cNvSpPr>
          <p:nvPr>
            <p:ph idx="1"/>
          </p:nvPr>
        </p:nvSpPr>
        <p:spPr>
          <a:xfrm>
            <a:off x="546100" y="398463"/>
            <a:ext cx="11310938" cy="5988050"/>
          </a:xfrm>
          <a:solidFill>
            <a:schemeClr val="tx1"/>
          </a:solidFill>
        </p:spPr>
        <p:txBody>
          <a:bodyPr/>
          <a:lstStyle/>
          <a:p>
            <a:pPr algn="just" eaLnBrk="1" hangingPunct="1">
              <a:lnSpc>
                <a:spcPct val="150000"/>
              </a:lnSpc>
            </a:pPr>
            <a:r>
              <a:rPr lang="el-GR" altLang="el-GR" sz="2400" b="1">
                <a:solidFill>
                  <a:schemeClr val="bg1"/>
                </a:solidFill>
              </a:rPr>
              <a:t>Σε ότι αφορά το πρόβλημα των μακροπρόθεσμων επιδράσεων των προγραμμάτων, με τη συμμετοχή των γονέων, με βάση τα συνολικά αποτελέσματα των ερευνών, παλαιότερων και σύγχρονων, προκύπτει, ότι</a:t>
            </a:r>
            <a:r>
              <a:rPr lang="en-US" altLang="el-GR" sz="2400" b="1">
                <a:solidFill>
                  <a:schemeClr val="bg1"/>
                </a:solidFill>
              </a:rPr>
              <a:t>:</a:t>
            </a:r>
          </a:p>
          <a:p>
            <a:pPr algn="just" eaLnBrk="1" hangingPunct="1">
              <a:lnSpc>
                <a:spcPct val="150000"/>
              </a:lnSpc>
              <a:buFont typeface="Arial" panose="020B0604020202020204" pitchFamily="34" charset="0"/>
              <a:buBlip>
                <a:blip r:embed="rId2"/>
              </a:buBlip>
            </a:pPr>
            <a:r>
              <a:rPr lang="el-GR" altLang="el-GR" sz="2400" b="1">
                <a:solidFill>
                  <a:schemeClr val="bg1"/>
                </a:solidFill>
              </a:rPr>
              <a:t> </a:t>
            </a:r>
            <a:r>
              <a:rPr lang="el-GR" altLang="el-GR" sz="2400" b="1" u="sng">
                <a:solidFill>
                  <a:schemeClr val="bg1"/>
                </a:solidFill>
              </a:rPr>
              <a:t>για τα παιδιά οι αλλαγές των διαδικασιών αλληλεπίδρασης</a:t>
            </a:r>
            <a:r>
              <a:rPr lang="en-US" altLang="el-GR" sz="2400" b="1" u="sng">
                <a:solidFill>
                  <a:schemeClr val="bg1"/>
                </a:solidFill>
              </a:rPr>
              <a:t> </a:t>
            </a:r>
            <a:r>
              <a:rPr lang="el-GR" altLang="el-GR" sz="2400" b="1" u="sng">
                <a:solidFill>
                  <a:schemeClr val="bg1"/>
                </a:solidFill>
              </a:rPr>
              <a:t>στην οικογένεια, λειτούργησαν θετικά.</a:t>
            </a:r>
          </a:p>
          <a:p>
            <a:pPr algn="just" eaLnBrk="1" hangingPunct="1">
              <a:lnSpc>
                <a:spcPct val="150000"/>
              </a:lnSpc>
            </a:pPr>
            <a:r>
              <a:rPr lang="el-GR" altLang="el-GR" sz="2400" b="1">
                <a:solidFill>
                  <a:schemeClr val="bg1"/>
                </a:solidFill>
              </a:rPr>
              <a:t> </a:t>
            </a:r>
            <a:r>
              <a:rPr lang="el-GR" altLang="el-GR" sz="2400" b="1" i="1">
                <a:solidFill>
                  <a:schemeClr val="bg1"/>
                </a:solidFill>
              </a:rPr>
              <a:t>Τίθεται ωστόσο το ερώτημα,  </a:t>
            </a:r>
            <a:r>
              <a:rPr lang="el-GR" altLang="el-GR" sz="2400" b="1">
                <a:solidFill>
                  <a:schemeClr val="bg1"/>
                </a:solidFill>
              </a:rPr>
              <a:t>εάν τα προγράμματα οικογενειακής παρέμβασης εξετάζονται στις μακροπρόθεσμες επιδράσεις τους, σε σχέση με τα παραδοσιακά προσχολικά προγράμματα, στα οποία, οι διαφορές των επιδράσεων που εμφανίζονται στις έρευνες, με τις ομάδες ελέγχου, </a:t>
            </a:r>
            <a:r>
              <a:rPr lang="el-GR" altLang="el-GR" sz="2400" b="1" u="sng">
                <a:solidFill>
                  <a:schemeClr val="bg1"/>
                </a:solidFill>
              </a:rPr>
              <a:t>εξαφανίζονται κατά τη διάρκεια των πρώτων σχολικών χρόνων.</a:t>
            </a:r>
            <a:endParaRPr lang="el-GR" altLang="el-GR" sz="2400" u="sng">
              <a:solidFill>
                <a:schemeClr val="bg1"/>
              </a:solidFill>
            </a:endParaRPr>
          </a:p>
        </p:txBody>
      </p:sp>
      <p:sp>
        <p:nvSpPr>
          <p:cNvPr id="4" name="3 - Θέση υποσέλιδου">
            <a:extLst>
              <a:ext uri="{FF2B5EF4-FFF2-40B4-BE49-F238E27FC236}">
                <a16:creationId xmlns:a16="http://schemas.microsoft.com/office/drawing/2014/main" id="{B9DFEE25-661C-4E15-AAF2-00B94A90772E}"/>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9B694BE8-7DEC-4D98-9000-66DA13E158B5}"/>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AD1D5540-9BA6-42A9-8BDA-48420D78D732}"/>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08431B4-70C4-4A8C-A824-5DF9FF6F1938}" type="slidenum">
              <a:rPr lang="el-GR" altLang="el-GR">
                <a:solidFill>
                  <a:srgbClr val="282E2E"/>
                </a:solidFill>
                <a:latin typeface="Calibri" panose="020F0502020204030204" pitchFamily="34" charset="0"/>
              </a:rPr>
              <a:pPr eaLnBrk="1" hangingPunct="1"/>
              <a:t>14</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a:extLst>
              <a:ext uri="{FF2B5EF4-FFF2-40B4-BE49-F238E27FC236}">
                <a16:creationId xmlns:a16="http://schemas.microsoft.com/office/drawing/2014/main" id="{700FC791-841B-4D69-B05B-5985800ACDF3}"/>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E9542926-769A-4831-BEF0-20C5571C14E4}"/>
              </a:ext>
            </a:extLst>
          </p:cNvPr>
          <p:cNvSpPr>
            <a:spLocks noGrp="1"/>
          </p:cNvSpPr>
          <p:nvPr>
            <p:ph type="dt" sz="quarter" idx="11"/>
          </p:nvPr>
        </p:nvSpPr>
        <p:spPr/>
        <p:txBody>
          <a:bodyPr/>
          <a:lstStyle/>
          <a:p>
            <a:pPr>
              <a:defRPr/>
            </a:pPr>
            <a:fld id="{A82B5B70-76B5-482D-B233-1350C7CC7A76}"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DD32622B-CCD0-42F4-9748-8AB0A05CF78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EA6FE54-7FCC-495A-B0D0-6C09EF4C0547}" type="slidenum">
              <a:rPr lang="el-GR" altLang="el-GR">
                <a:solidFill>
                  <a:srgbClr val="282E2E"/>
                </a:solidFill>
                <a:latin typeface="Calibri" panose="020F0502020204030204" pitchFamily="34" charset="0"/>
              </a:rPr>
              <a:pPr eaLnBrk="1" hangingPunct="1"/>
              <a:t>15</a:t>
            </a:fld>
            <a:endParaRPr lang="el-GR" altLang="el-GR">
              <a:solidFill>
                <a:srgbClr val="282E2E"/>
              </a:solidFill>
              <a:latin typeface="Calibri" panose="020F0502020204030204" pitchFamily="34" charset="0"/>
            </a:endParaRPr>
          </a:p>
        </p:txBody>
      </p:sp>
      <p:sp>
        <p:nvSpPr>
          <p:cNvPr id="7" name="6 - Επεξήγηση με παραλληλόγραμμο">
            <a:extLst>
              <a:ext uri="{FF2B5EF4-FFF2-40B4-BE49-F238E27FC236}">
                <a16:creationId xmlns:a16="http://schemas.microsoft.com/office/drawing/2014/main" id="{098D5FFB-7C2A-4901-A401-1897ED923A9F}"/>
              </a:ext>
            </a:extLst>
          </p:cNvPr>
          <p:cNvSpPr/>
          <p:nvPr/>
        </p:nvSpPr>
        <p:spPr>
          <a:xfrm>
            <a:off x="604838" y="677863"/>
            <a:ext cx="9999662" cy="3495675"/>
          </a:xfrm>
          <a:prstGeom prst="wedgeRectCallout">
            <a:avLst>
              <a:gd name="adj1" fmla="val -20480"/>
              <a:gd name="adj2" fmla="val 81002"/>
            </a:avLst>
          </a:prstGeom>
          <a:solidFill>
            <a:schemeClr val="accent1">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lnSpc>
                <a:spcPct val="150000"/>
              </a:lnSpc>
              <a:defRPr/>
            </a:pPr>
            <a:r>
              <a:rPr lang="el-GR" altLang="el-GR" sz="2800" b="1" dirty="0">
                <a:solidFill>
                  <a:schemeClr val="bg1"/>
                </a:solidFill>
              </a:rPr>
              <a:t>«Σε σύγκριση με τα προγράμματα προαγωγής, οι πειραματικές ομάδες έρευνας στα </a:t>
            </a:r>
            <a:r>
              <a:rPr lang="el-GR" altLang="el-GR" sz="2800" b="1" dirty="0" err="1">
                <a:solidFill>
                  <a:schemeClr val="bg1"/>
                </a:solidFill>
              </a:rPr>
              <a:t>οικογενειοκεντρικά</a:t>
            </a:r>
            <a:r>
              <a:rPr lang="el-GR" altLang="el-GR" sz="2800" b="1" dirty="0">
                <a:solidFill>
                  <a:schemeClr val="bg1"/>
                </a:solidFill>
              </a:rPr>
              <a:t> προγράμματα  προαγωγής, εμφανίζουν όχι μόνο θετικά αποτελέσματα κατά την έναρξη, αλλά συνεχίζουν να διατηρούνται, </a:t>
            </a:r>
            <a:r>
              <a:rPr lang="el-GR" altLang="el-GR" sz="2800" b="1" u="sng" dirty="0">
                <a:solidFill>
                  <a:schemeClr val="bg1"/>
                </a:solidFill>
              </a:rPr>
              <a:t>μέχρι τρία και τέσσερα χρόνια από τη λήξη του προγράμματος</a:t>
            </a:r>
            <a:r>
              <a:rPr lang="el-GR" altLang="el-GR" sz="2800" b="1" dirty="0">
                <a:solidFill>
                  <a:schemeClr val="bg1"/>
                </a:solidFill>
              </a:rPr>
              <a:t>» </a:t>
            </a:r>
          </a:p>
        </p:txBody>
      </p:sp>
      <p:sp>
        <p:nvSpPr>
          <p:cNvPr id="8" name="7 - Στρογγυλεμένο ορθογώνιο">
            <a:extLst>
              <a:ext uri="{FF2B5EF4-FFF2-40B4-BE49-F238E27FC236}">
                <a16:creationId xmlns:a16="http://schemas.microsoft.com/office/drawing/2014/main" id="{6AF52086-DCB9-4EC9-9344-3E5EF037F698}"/>
              </a:ext>
            </a:extLst>
          </p:cNvPr>
          <p:cNvSpPr/>
          <p:nvPr/>
        </p:nvSpPr>
        <p:spPr>
          <a:xfrm>
            <a:off x="619125" y="5368925"/>
            <a:ext cx="7493000" cy="1046163"/>
          </a:xfrm>
          <a:prstGeom prst="roundRect">
            <a:avLst/>
          </a:prstGeom>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2800" dirty="0">
                <a:solidFill>
                  <a:schemeClr val="bg1"/>
                </a:solidFill>
              </a:rPr>
              <a:t>Συνεργασία Σχολείου, Οικογένειας, Κοινότητας</a:t>
            </a:r>
          </a:p>
        </p:txBody>
      </p:sp>
      <p:pic>
        <p:nvPicPr>
          <p:cNvPr id="19463" name="Picture 1">
            <a:extLst>
              <a:ext uri="{FF2B5EF4-FFF2-40B4-BE49-F238E27FC236}">
                <a16:creationId xmlns:a16="http://schemas.microsoft.com/office/drawing/2014/main" id="{2062ABD1-53BB-4C30-853A-D3C6C50024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02938" y="5795963"/>
            <a:ext cx="1389062"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2 - Θέση περιεχομένου">
            <a:extLst>
              <a:ext uri="{FF2B5EF4-FFF2-40B4-BE49-F238E27FC236}">
                <a16:creationId xmlns:a16="http://schemas.microsoft.com/office/drawing/2014/main" id="{731DE7F1-9338-45B2-84AB-69657D033032}"/>
              </a:ext>
            </a:extLst>
          </p:cNvPr>
          <p:cNvSpPr>
            <a:spLocks noGrp="1"/>
          </p:cNvSpPr>
          <p:nvPr>
            <p:ph idx="1"/>
          </p:nvPr>
        </p:nvSpPr>
        <p:spPr>
          <a:xfrm>
            <a:off x="412750" y="309563"/>
            <a:ext cx="11282363" cy="5988050"/>
          </a:xfrm>
          <a:solidFill>
            <a:schemeClr val="tx1"/>
          </a:solidFill>
          <a:ln w="57150">
            <a:solidFill>
              <a:schemeClr val="accent1"/>
            </a:solidFill>
            <a:miter lim="800000"/>
            <a:headEnd/>
            <a:tailEnd/>
          </a:ln>
        </p:spPr>
        <p:txBody>
          <a:bodyPr/>
          <a:lstStyle/>
          <a:p>
            <a:pPr algn="just" eaLnBrk="1" hangingPunct="1">
              <a:lnSpc>
                <a:spcPct val="150000"/>
              </a:lnSpc>
            </a:pPr>
            <a:r>
              <a:rPr lang="el-GR" altLang="el-GR" sz="2800" b="1" u="sng">
                <a:solidFill>
                  <a:schemeClr val="bg1"/>
                </a:solidFill>
              </a:rPr>
              <a:t>Ένα θέμα το οποίο εμφανίζεται σπάνια στις αξιολογήσεις των ερευνών, είναι</a:t>
            </a:r>
            <a:r>
              <a:rPr lang="en-US" altLang="el-GR" sz="2800" b="1" u="sng">
                <a:solidFill>
                  <a:schemeClr val="bg1"/>
                </a:solidFill>
              </a:rPr>
              <a:t>:</a:t>
            </a:r>
            <a:r>
              <a:rPr lang="el-GR" altLang="el-GR" sz="2800" b="1" u="sng">
                <a:solidFill>
                  <a:schemeClr val="bg1"/>
                </a:solidFill>
              </a:rPr>
              <a:t> </a:t>
            </a:r>
          </a:p>
          <a:p>
            <a:pPr algn="just" eaLnBrk="1" hangingPunct="1">
              <a:lnSpc>
                <a:spcPct val="150000"/>
              </a:lnSpc>
              <a:buFont typeface="Wingdings" panose="05000000000000000000" pitchFamily="2" charset="2"/>
              <a:buChar char="ü"/>
            </a:pPr>
            <a:r>
              <a:rPr lang="el-GR" altLang="el-GR" sz="2800" b="1">
                <a:solidFill>
                  <a:schemeClr val="bg1"/>
                </a:solidFill>
              </a:rPr>
              <a:t>οι απόψεις και οι προσδοκίες των γονέων, σχετικά με την ακαδημαϊκή και κοινωνική συμπεριφορά του παιδιού, </a:t>
            </a:r>
            <a:r>
              <a:rPr lang="el-GR" altLang="el-GR" sz="2800" b="1" u="sng">
                <a:solidFill>
                  <a:schemeClr val="bg1"/>
                </a:solidFill>
              </a:rPr>
              <a:t>παράλληλα με τα τεστ νοημοσύνης και απόδοσης</a:t>
            </a:r>
            <a:r>
              <a:rPr lang="el-GR" altLang="el-GR" sz="2800" b="1">
                <a:solidFill>
                  <a:schemeClr val="bg1"/>
                </a:solidFill>
              </a:rPr>
              <a:t>. </a:t>
            </a:r>
          </a:p>
          <a:p>
            <a:pPr algn="just" eaLnBrk="1" hangingPunct="1">
              <a:lnSpc>
                <a:spcPct val="150000"/>
              </a:lnSpc>
            </a:pPr>
            <a:r>
              <a:rPr lang="el-GR" altLang="el-GR" sz="2800" b="1">
                <a:solidFill>
                  <a:schemeClr val="bg1"/>
                </a:solidFill>
              </a:rPr>
              <a:t>Οι </a:t>
            </a:r>
            <a:r>
              <a:rPr lang="en-US" altLang="el-GR" sz="2800" b="1">
                <a:solidFill>
                  <a:schemeClr val="bg1"/>
                </a:solidFill>
              </a:rPr>
              <a:t>Hoover</a:t>
            </a:r>
            <a:r>
              <a:rPr lang="el-GR" altLang="el-GR" sz="2800" b="1">
                <a:solidFill>
                  <a:schemeClr val="bg1"/>
                </a:solidFill>
              </a:rPr>
              <a:t>-</a:t>
            </a:r>
            <a:r>
              <a:rPr lang="en-US" altLang="el-GR" sz="2800" b="1">
                <a:solidFill>
                  <a:schemeClr val="bg1"/>
                </a:solidFill>
              </a:rPr>
              <a:t>Dempsey</a:t>
            </a:r>
            <a:r>
              <a:rPr lang="el-GR" altLang="el-GR" sz="2800" b="1">
                <a:solidFill>
                  <a:schemeClr val="bg1"/>
                </a:solidFill>
              </a:rPr>
              <a:t> &amp; </a:t>
            </a:r>
            <a:r>
              <a:rPr lang="en-US" altLang="el-GR" sz="2800" b="1">
                <a:solidFill>
                  <a:schemeClr val="bg1"/>
                </a:solidFill>
              </a:rPr>
              <a:t>Sandler</a:t>
            </a:r>
            <a:r>
              <a:rPr lang="el-GR" altLang="el-GR" sz="2800" b="1">
                <a:solidFill>
                  <a:schemeClr val="bg1"/>
                </a:solidFill>
              </a:rPr>
              <a:t> επισημαίνουν, ότι</a:t>
            </a:r>
            <a:r>
              <a:rPr lang="en-US" altLang="el-GR" sz="2800" b="1">
                <a:solidFill>
                  <a:schemeClr val="bg1"/>
                </a:solidFill>
              </a:rPr>
              <a:t>:</a:t>
            </a:r>
          </a:p>
          <a:p>
            <a:pPr algn="just" eaLnBrk="1" hangingPunct="1">
              <a:lnSpc>
                <a:spcPct val="150000"/>
              </a:lnSpc>
              <a:buFont typeface="Wingdings" panose="05000000000000000000" pitchFamily="2" charset="2"/>
              <a:buChar char="ü"/>
            </a:pPr>
            <a:r>
              <a:rPr lang="el-GR" altLang="el-GR" sz="2800" b="1">
                <a:solidFill>
                  <a:schemeClr val="bg1"/>
                </a:solidFill>
              </a:rPr>
              <a:t> </a:t>
            </a:r>
            <a:r>
              <a:rPr lang="el-GR" altLang="el-GR" sz="2800" b="1" i="1">
                <a:solidFill>
                  <a:schemeClr val="bg1"/>
                </a:solidFill>
              </a:rPr>
              <a:t>η δημιουργία του γονεϊκού ρόλου </a:t>
            </a:r>
            <a:r>
              <a:rPr lang="el-GR" altLang="el-GR" sz="2800" b="1">
                <a:solidFill>
                  <a:schemeClr val="bg1"/>
                </a:solidFill>
              </a:rPr>
              <a:t>έχει αντίκτυπο στις πεποιθήσεις των γονέων, σχετικά με τις προσδοκίες και τη μόρφωση των παιδιών τους.</a:t>
            </a:r>
            <a:endParaRPr lang="el-GR" altLang="el-GR" sz="2800">
              <a:solidFill>
                <a:schemeClr val="bg1"/>
              </a:solidFill>
            </a:endParaRPr>
          </a:p>
        </p:txBody>
      </p:sp>
      <p:sp>
        <p:nvSpPr>
          <p:cNvPr id="4" name="3 - Θέση υποσέλιδου">
            <a:extLst>
              <a:ext uri="{FF2B5EF4-FFF2-40B4-BE49-F238E27FC236}">
                <a16:creationId xmlns:a16="http://schemas.microsoft.com/office/drawing/2014/main" id="{8B9608A0-E8E9-4213-B1D6-8128D9EA19E0}"/>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F0EE64EB-74B9-48B2-B695-BCE27C66CD0A}"/>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7377144A-98FA-4B73-8743-B158B322760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1E64A4B-79FC-4F11-AA0C-AA751DA9FC35}" type="slidenum">
              <a:rPr lang="el-GR" altLang="el-GR">
                <a:solidFill>
                  <a:srgbClr val="282E2E"/>
                </a:solidFill>
                <a:latin typeface="Calibri" panose="020F0502020204030204" pitchFamily="34" charset="0"/>
              </a:rPr>
              <a:pPr eaLnBrk="1" hangingPunct="1"/>
              <a:t>16</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2 - Θέση περιεχομένου">
            <a:extLst>
              <a:ext uri="{FF2B5EF4-FFF2-40B4-BE49-F238E27FC236}">
                <a16:creationId xmlns:a16="http://schemas.microsoft.com/office/drawing/2014/main" id="{BCA9B29B-E73D-43E4-B3EB-2E7EB8A62647}"/>
              </a:ext>
            </a:extLst>
          </p:cNvPr>
          <p:cNvSpPr>
            <a:spLocks noGrp="1"/>
          </p:cNvSpPr>
          <p:nvPr>
            <p:ph idx="1"/>
          </p:nvPr>
        </p:nvSpPr>
        <p:spPr>
          <a:xfrm>
            <a:off x="368300" y="192088"/>
            <a:ext cx="11607800" cy="6297612"/>
          </a:xfrm>
          <a:solidFill>
            <a:schemeClr val="tx1"/>
          </a:solidFill>
        </p:spPr>
        <p:txBody>
          <a:bodyPr/>
          <a:lstStyle/>
          <a:p>
            <a:pPr algn="just" eaLnBrk="1" hangingPunct="1">
              <a:lnSpc>
                <a:spcPct val="80000"/>
              </a:lnSpc>
            </a:pPr>
            <a:r>
              <a:rPr lang="el-GR" altLang="el-GR" sz="2400" b="1">
                <a:solidFill>
                  <a:schemeClr val="bg1"/>
                </a:solidFill>
              </a:rPr>
              <a:t>Σε ερευνητικό επίπεδο, </a:t>
            </a:r>
            <a:endParaRPr lang="en-US" altLang="el-GR" sz="2400" b="1">
              <a:solidFill>
                <a:schemeClr val="bg1"/>
              </a:solidFill>
            </a:endParaRPr>
          </a:p>
          <a:p>
            <a:pPr algn="just" eaLnBrk="1" hangingPunct="1">
              <a:lnSpc>
                <a:spcPct val="80000"/>
              </a:lnSpc>
              <a:buFont typeface="Wingdings" panose="05000000000000000000" pitchFamily="2" charset="2"/>
              <a:buChar char="ü"/>
            </a:pPr>
            <a:r>
              <a:rPr lang="el-GR" altLang="el-GR" sz="2400" b="1">
                <a:solidFill>
                  <a:schemeClr val="bg1"/>
                </a:solidFill>
              </a:rPr>
              <a:t>η σημασία των διαφορετικών μορφών διαπαιδαγώγησης των ακαδημαϊκών δραστηριοτήτων γονέων –παιδιών στο σπίτι </a:t>
            </a:r>
            <a:endParaRPr lang="en-US" altLang="el-GR" sz="2400" b="1">
              <a:solidFill>
                <a:schemeClr val="bg1"/>
              </a:solidFill>
            </a:endParaRPr>
          </a:p>
          <a:p>
            <a:pPr algn="just" eaLnBrk="1" hangingPunct="1">
              <a:lnSpc>
                <a:spcPct val="80000"/>
              </a:lnSpc>
              <a:buFont typeface="Wingdings" panose="05000000000000000000" pitchFamily="2" charset="2"/>
              <a:buChar char="ü"/>
            </a:pPr>
            <a:r>
              <a:rPr lang="el-GR" altLang="el-GR" sz="2400" b="1">
                <a:solidFill>
                  <a:schemeClr val="bg1"/>
                </a:solidFill>
              </a:rPr>
              <a:t>και η συνεργασία γονέων-σχολείου σε σχέση με την πρώιμη νοητική και κοινωνική ανάπτυξη των παιδιών, </a:t>
            </a:r>
            <a:endParaRPr lang="en-US" altLang="el-GR" sz="2400" b="1">
              <a:solidFill>
                <a:schemeClr val="bg1"/>
              </a:solidFill>
            </a:endParaRPr>
          </a:p>
          <a:p>
            <a:pPr algn="just" eaLnBrk="1" hangingPunct="1">
              <a:lnSpc>
                <a:spcPct val="80000"/>
              </a:lnSpc>
              <a:buFont typeface="Arial" panose="020B0604020202020204" pitchFamily="34" charset="0"/>
              <a:buNone/>
            </a:pPr>
            <a:r>
              <a:rPr lang="en-US" altLang="el-GR" sz="2400" b="1" u="sng">
                <a:solidFill>
                  <a:schemeClr val="bg1"/>
                </a:solidFill>
              </a:rPr>
              <a:t>    </a:t>
            </a:r>
            <a:r>
              <a:rPr lang="el-GR" altLang="el-GR" sz="2400" b="1" u="sng">
                <a:solidFill>
                  <a:schemeClr val="bg1"/>
                </a:solidFill>
              </a:rPr>
              <a:t>έχει δημιουργήσει ένα αυξημένο ενδιαφέρον. </a:t>
            </a:r>
            <a:endParaRPr lang="el-GR" altLang="el-GR" sz="2400" b="1">
              <a:solidFill>
                <a:schemeClr val="bg1"/>
              </a:solidFill>
            </a:endParaRPr>
          </a:p>
          <a:p>
            <a:pPr algn="just" eaLnBrk="1" hangingPunct="1">
              <a:lnSpc>
                <a:spcPct val="150000"/>
              </a:lnSpc>
            </a:pPr>
            <a:r>
              <a:rPr lang="en-US" altLang="el-GR" sz="2400" b="1">
                <a:solidFill>
                  <a:schemeClr val="bg1"/>
                </a:solidFill>
              </a:rPr>
              <a:t>M</a:t>
            </a:r>
            <a:r>
              <a:rPr lang="el-GR" altLang="el-GR" sz="2400" b="1">
                <a:solidFill>
                  <a:schemeClr val="bg1"/>
                </a:solidFill>
              </a:rPr>
              <a:t>ε δεδομένο ότι</a:t>
            </a:r>
            <a:r>
              <a:rPr lang="en-US" altLang="el-GR" sz="2400" b="1">
                <a:solidFill>
                  <a:schemeClr val="bg1"/>
                </a:solidFill>
              </a:rPr>
              <a:t>,</a:t>
            </a:r>
            <a:r>
              <a:rPr lang="el-GR" altLang="el-GR" sz="2400" b="1">
                <a:solidFill>
                  <a:schemeClr val="bg1"/>
                </a:solidFill>
              </a:rPr>
              <a:t> </a:t>
            </a:r>
            <a:r>
              <a:rPr lang="el-GR" altLang="el-GR" sz="2400" b="1" i="1">
                <a:solidFill>
                  <a:schemeClr val="bg1"/>
                </a:solidFill>
              </a:rPr>
              <a:t>η αξιολόγηση των αναγκών της οικογένειας, </a:t>
            </a:r>
            <a:r>
              <a:rPr lang="el-GR" altLang="el-GR" sz="2400" b="1">
                <a:solidFill>
                  <a:schemeClr val="bg1"/>
                </a:solidFill>
              </a:rPr>
              <a:t>αποτελεί ένα πρώτο βήμα για μια στερεή σχέση συνεργασίας με τους γονείς και έναν κατάλληλο σχεδιασμό,</a:t>
            </a:r>
            <a:endParaRPr lang="en-US" altLang="el-GR" sz="2400" b="1">
              <a:solidFill>
                <a:schemeClr val="bg1"/>
              </a:solidFill>
            </a:endParaRPr>
          </a:p>
          <a:p>
            <a:pPr algn="just" eaLnBrk="1" hangingPunct="1">
              <a:lnSpc>
                <a:spcPct val="150000"/>
              </a:lnSpc>
            </a:pPr>
            <a:r>
              <a:rPr lang="el-GR" altLang="el-GR" sz="2400" b="1">
                <a:solidFill>
                  <a:schemeClr val="bg1"/>
                </a:solidFill>
              </a:rPr>
              <a:t> </a:t>
            </a:r>
            <a:r>
              <a:rPr lang="el-GR" altLang="el-GR" sz="2400" b="1" u="sng">
                <a:solidFill>
                  <a:schemeClr val="bg1"/>
                </a:solidFill>
              </a:rPr>
              <a:t>το ερευνητικό ενδιαφέρον προσανατολίζεται </a:t>
            </a:r>
            <a:r>
              <a:rPr lang="el-GR" altLang="el-GR" sz="2400" b="1">
                <a:solidFill>
                  <a:schemeClr val="bg1"/>
                </a:solidFill>
              </a:rPr>
              <a:t>σε θέματα ενημέρωσης της οικογένειας σε προβλήματα που σχετίζονται με τη γονεϊκότητα, αξιολογήσεις που αφορούν προβλήματα των παιδιών και μεθόδων υποστήριξης της μάθησης και της ανάπτυξης.</a:t>
            </a:r>
          </a:p>
          <a:p>
            <a:endParaRPr lang="el-GR" altLang="el-GR"/>
          </a:p>
        </p:txBody>
      </p:sp>
      <p:sp>
        <p:nvSpPr>
          <p:cNvPr id="4" name="3 - Θέση υποσέλιδου">
            <a:extLst>
              <a:ext uri="{FF2B5EF4-FFF2-40B4-BE49-F238E27FC236}">
                <a16:creationId xmlns:a16="http://schemas.microsoft.com/office/drawing/2014/main" id="{B5695B93-8AF2-4DFB-84B0-7F1756B64FA1}"/>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7A1F1332-2571-4C09-8D4D-526FCB45EBDF}"/>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082A9B44-1A77-479C-B80C-0AFE37C2ADDD}"/>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8B10906-3FBC-40B7-ABA6-624275129FD5}" type="slidenum">
              <a:rPr lang="el-GR" altLang="el-GR">
                <a:solidFill>
                  <a:srgbClr val="282E2E"/>
                </a:solidFill>
                <a:latin typeface="Calibri" panose="020F0502020204030204" pitchFamily="34" charset="0"/>
              </a:rPr>
              <a:pPr eaLnBrk="1" hangingPunct="1"/>
              <a:t>17</a:t>
            </a:fld>
            <a:endParaRPr lang="el-GR" altLang="el-GR">
              <a:solidFill>
                <a:srgbClr val="282E2E"/>
              </a:solidFill>
              <a:latin typeface="Calibri" panose="020F0502020204030204" pitchFamily="34" charset="0"/>
            </a:endParaRPr>
          </a:p>
        </p:txBody>
      </p:sp>
      <p:sp>
        <p:nvSpPr>
          <p:cNvPr id="7" name="6 - Δεξιό βέλος">
            <a:extLst>
              <a:ext uri="{FF2B5EF4-FFF2-40B4-BE49-F238E27FC236}">
                <a16:creationId xmlns:a16="http://schemas.microsoft.com/office/drawing/2014/main" id="{5738A2C2-6386-4958-AA51-65CA75443377}"/>
              </a:ext>
            </a:extLst>
          </p:cNvPr>
          <p:cNvSpPr/>
          <p:nvPr/>
        </p:nvSpPr>
        <p:spPr>
          <a:xfrm>
            <a:off x="0" y="4940300"/>
            <a:ext cx="649288" cy="2809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BB83D313-8466-41DD-AEB4-4BE8D691BD75}"/>
              </a:ext>
            </a:extLst>
          </p:cNvPr>
          <p:cNvSpPr>
            <a:spLocks noGrp="1"/>
          </p:cNvSpPr>
          <p:nvPr>
            <p:ph type="title"/>
          </p:nvPr>
        </p:nvSpPr>
        <p:spPr>
          <a:xfrm>
            <a:off x="1295400" y="546100"/>
            <a:ext cx="9632950" cy="5500688"/>
          </a:xfrm>
          <a:solidFill>
            <a:schemeClr val="accent1">
              <a:lumMod val="20000"/>
              <a:lumOff val="80000"/>
            </a:schemeClr>
          </a:solidFill>
        </p:spPr>
        <p:txBody>
          <a:bodyPr/>
          <a:lstStyle/>
          <a:p>
            <a:pPr algn="l">
              <a:lnSpc>
                <a:spcPct val="150000"/>
              </a:lnSpc>
              <a:buFont typeface="Arial" charset="0"/>
              <a:buBlip>
                <a:blip r:embed="rId2"/>
              </a:buBlip>
              <a:defRPr/>
            </a:pPr>
            <a:r>
              <a:rPr lang="el-GR" altLang="el-GR" sz="3100" b="1" dirty="0">
                <a:solidFill>
                  <a:schemeClr val="bg1"/>
                </a:solidFill>
              </a:rPr>
              <a:t>Σύμφωνα με τους </a:t>
            </a:r>
            <a:r>
              <a:rPr lang="en-US" altLang="el-GR" sz="3100" b="1" dirty="0">
                <a:solidFill>
                  <a:schemeClr val="bg1"/>
                </a:solidFill>
              </a:rPr>
              <a:t>Coleman</a:t>
            </a:r>
            <a:r>
              <a:rPr lang="el-GR" altLang="el-GR" sz="3100" b="1" dirty="0">
                <a:solidFill>
                  <a:schemeClr val="bg1"/>
                </a:solidFill>
              </a:rPr>
              <a:t> &amp; </a:t>
            </a:r>
            <a:r>
              <a:rPr lang="en-US" altLang="el-GR" sz="3100" b="1" dirty="0" err="1">
                <a:solidFill>
                  <a:schemeClr val="bg1"/>
                </a:solidFill>
              </a:rPr>
              <a:t>Willinga</a:t>
            </a:r>
            <a:r>
              <a:rPr lang="en-US" altLang="el-GR" sz="3100" b="1" dirty="0">
                <a:solidFill>
                  <a:schemeClr val="bg1"/>
                </a:solidFill>
              </a:rPr>
              <a:t> </a:t>
            </a:r>
            <a:r>
              <a:rPr lang="el-GR" altLang="el-GR" sz="3100" b="1" dirty="0">
                <a:solidFill>
                  <a:schemeClr val="bg1"/>
                </a:solidFill>
              </a:rPr>
              <a:t> οι εκπαιδευτικοί θα πρέπει</a:t>
            </a:r>
            <a:r>
              <a:rPr lang="en-US" altLang="el-GR" sz="3100" b="1" dirty="0">
                <a:solidFill>
                  <a:schemeClr val="bg1"/>
                </a:solidFill>
              </a:rPr>
              <a:t>:</a:t>
            </a:r>
            <a:br>
              <a:rPr lang="en-US" altLang="el-GR" sz="3100" b="1" dirty="0">
                <a:solidFill>
                  <a:schemeClr val="bg1"/>
                </a:solidFill>
              </a:rPr>
            </a:br>
            <a:r>
              <a:rPr lang="el-GR" altLang="el-GR" sz="3100" b="1" dirty="0">
                <a:solidFill>
                  <a:schemeClr val="bg1"/>
                </a:solidFill>
              </a:rPr>
              <a:t>να ερευνήσουν και να κατανοήσουν τις πιέσεις που αντιμετωπίζουν οι γονείς σήμερα </a:t>
            </a:r>
            <a:br>
              <a:rPr lang="en-US" altLang="el-GR" sz="3100" b="1" dirty="0">
                <a:solidFill>
                  <a:schemeClr val="bg1"/>
                </a:solidFill>
              </a:rPr>
            </a:br>
            <a:r>
              <a:rPr lang="el-GR" altLang="el-GR" sz="3100" b="1" dirty="0">
                <a:solidFill>
                  <a:schemeClr val="bg1"/>
                </a:solidFill>
              </a:rPr>
              <a:t>και να αναπτύξουν μια μεγαλύτερη ευαισθησία σε θέματα συνεργασίας και </a:t>
            </a:r>
            <a:r>
              <a:rPr lang="el-GR" altLang="el-GR" sz="3100" b="1" dirty="0" err="1">
                <a:solidFill>
                  <a:schemeClr val="bg1"/>
                </a:solidFill>
              </a:rPr>
              <a:t>ενσυναίσθηση</a:t>
            </a:r>
            <a:r>
              <a:rPr lang="el-GR" altLang="el-GR" sz="3100" b="1" dirty="0">
                <a:solidFill>
                  <a:schemeClr val="bg1"/>
                </a:solidFill>
              </a:rPr>
              <a:t> για τις οικογένειες</a:t>
            </a:r>
            <a:r>
              <a:rPr lang="en-US" altLang="el-GR" sz="3100" b="1" dirty="0">
                <a:solidFill>
                  <a:schemeClr val="bg1"/>
                </a:solidFill>
              </a:rPr>
              <a:t>.</a:t>
            </a:r>
            <a:r>
              <a:rPr lang="el-GR" altLang="el-GR" sz="3100" b="1" dirty="0">
                <a:solidFill>
                  <a:schemeClr val="bg1"/>
                </a:solidFill>
              </a:rPr>
              <a:t> </a:t>
            </a:r>
            <a:endParaRPr lang="el-GR" sz="3100" dirty="0">
              <a:solidFill>
                <a:schemeClr val="bg1"/>
              </a:solidFill>
            </a:endParaRPr>
          </a:p>
        </p:txBody>
      </p:sp>
      <p:sp>
        <p:nvSpPr>
          <p:cNvPr id="4" name="3 - Θέση υποσέλιδου">
            <a:extLst>
              <a:ext uri="{FF2B5EF4-FFF2-40B4-BE49-F238E27FC236}">
                <a16:creationId xmlns:a16="http://schemas.microsoft.com/office/drawing/2014/main" id="{258386B3-1F73-4200-B739-9BF97B1F2F44}"/>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987EBD72-AA5D-4B62-969F-FD617F4E1579}"/>
              </a:ext>
            </a:extLst>
          </p:cNvPr>
          <p:cNvSpPr>
            <a:spLocks noGrp="1"/>
          </p:cNvSpPr>
          <p:nvPr>
            <p:ph type="dt" sz="quarter" idx="11"/>
          </p:nvPr>
        </p:nvSpPr>
        <p:spPr/>
        <p:txBody>
          <a:bodyPr/>
          <a:lstStyle/>
          <a:p>
            <a:pPr>
              <a:defRPr/>
            </a:pPr>
            <a:fld id="{A82B5B70-76B5-482D-B233-1350C7CC7A76}"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9D4D8949-128C-443A-8B6D-D64DF4F939CF}"/>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30C2C18-0D66-4F67-B7E5-9B1B651037F7}" type="slidenum">
              <a:rPr lang="el-GR" altLang="el-GR">
                <a:solidFill>
                  <a:srgbClr val="282E2E"/>
                </a:solidFill>
                <a:latin typeface="Calibri" panose="020F0502020204030204" pitchFamily="34" charset="0"/>
              </a:rPr>
              <a:pPr eaLnBrk="1" hangingPunct="1"/>
              <a:t>18</a:t>
            </a:fld>
            <a:endParaRPr lang="el-GR" altLang="el-GR">
              <a:solidFill>
                <a:srgbClr val="282E2E"/>
              </a:solidFill>
              <a:latin typeface="Calibri" panose="020F0502020204030204" pitchFamily="34" charset="0"/>
            </a:endParaRPr>
          </a:p>
        </p:txBody>
      </p:sp>
      <p:sp>
        <p:nvSpPr>
          <p:cNvPr id="7" name="6 - Ραβδωτό δεξιό βέλος">
            <a:extLst>
              <a:ext uri="{FF2B5EF4-FFF2-40B4-BE49-F238E27FC236}">
                <a16:creationId xmlns:a16="http://schemas.microsoft.com/office/drawing/2014/main" id="{54BB73B6-A6D4-4548-8128-1F357A121E40}"/>
              </a:ext>
            </a:extLst>
          </p:cNvPr>
          <p:cNvSpPr/>
          <p:nvPr/>
        </p:nvSpPr>
        <p:spPr>
          <a:xfrm>
            <a:off x="176213" y="2713038"/>
            <a:ext cx="1062037" cy="487362"/>
          </a:xfrm>
          <a:prstGeom prst="stripedRightArrow">
            <a:avLst/>
          </a:prstGeom>
          <a:solidFill>
            <a:schemeClr val="accent1">
              <a:lumMod val="20000"/>
              <a:lumOff val="80000"/>
            </a:schemeClr>
          </a:solidFill>
          <a:ln w="762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8" name="7 - Ραβδωτό δεξιό βέλος">
            <a:extLst>
              <a:ext uri="{FF2B5EF4-FFF2-40B4-BE49-F238E27FC236}">
                <a16:creationId xmlns:a16="http://schemas.microsoft.com/office/drawing/2014/main" id="{AEBC1E54-3250-4752-A980-32A7F385B5F7}"/>
              </a:ext>
            </a:extLst>
          </p:cNvPr>
          <p:cNvSpPr/>
          <p:nvPr/>
        </p:nvSpPr>
        <p:spPr>
          <a:xfrm>
            <a:off x="192088" y="4060825"/>
            <a:ext cx="1062037" cy="487363"/>
          </a:xfrm>
          <a:prstGeom prst="stripedRightArrow">
            <a:avLst/>
          </a:prstGeom>
          <a:solidFill>
            <a:schemeClr val="accent1">
              <a:lumMod val="20000"/>
              <a:lumOff val="80000"/>
            </a:schemeClr>
          </a:solidFill>
          <a:ln w="762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2 - Θέση περιεχομένου">
            <a:extLst>
              <a:ext uri="{FF2B5EF4-FFF2-40B4-BE49-F238E27FC236}">
                <a16:creationId xmlns:a16="http://schemas.microsoft.com/office/drawing/2014/main" id="{D999E3CC-B505-4255-ADAE-DFC9C8721F86}"/>
              </a:ext>
            </a:extLst>
          </p:cNvPr>
          <p:cNvSpPr>
            <a:spLocks noGrp="1"/>
          </p:cNvSpPr>
          <p:nvPr>
            <p:ph idx="1"/>
          </p:nvPr>
        </p:nvSpPr>
        <p:spPr>
          <a:xfrm>
            <a:off x="384175" y="384175"/>
            <a:ext cx="11547475" cy="5645150"/>
          </a:xfrm>
          <a:solidFill>
            <a:schemeClr val="tx1"/>
          </a:solidFill>
        </p:spPr>
        <p:txBody>
          <a:bodyPr/>
          <a:lstStyle/>
          <a:p>
            <a:pPr algn="just"/>
            <a:r>
              <a:rPr lang="el-GR" altLang="el-GR" sz="2400" b="1">
                <a:solidFill>
                  <a:schemeClr val="bg2"/>
                </a:solidFill>
              </a:rPr>
              <a:t>Έρευνα σε 673 γονείς παιδιών προσχολικής ηλικίας, με στόχο τη διερεύνηση της στάσης τους απέναντι στο Νηπιαγωγείο, πόσο αυτή επηρεάζεται από τα κοινωνιολογικά τους χαρακτηριστικά (</a:t>
            </a:r>
            <a:r>
              <a:rPr lang="it-IT" altLang="el-GR" sz="2400" b="1">
                <a:solidFill>
                  <a:schemeClr val="bg2"/>
                </a:solidFill>
              </a:rPr>
              <a:t>Sakellariou,</a:t>
            </a:r>
            <a:r>
              <a:rPr lang="el-GR" altLang="el-GR" sz="2400" b="1">
                <a:solidFill>
                  <a:schemeClr val="bg2"/>
                </a:solidFill>
              </a:rPr>
              <a:t> </a:t>
            </a:r>
            <a:r>
              <a:rPr lang="it-IT" altLang="el-GR" sz="2400" b="1">
                <a:solidFill>
                  <a:schemeClr val="bg2"/>
                </a:solidFill>
              </a:rPr>
              <a:t>2006) </a:t>
            </a:r>
            <a:r>
              <a:rPr lang="el-GR" altLang="el-GR" sz="2400" b="1">
                <a:solidFill>
                  <a:schemeClr val="bg2"/>
                </a:solidFill>
              </a:rPr>
              <a:t>κατέδειξε:</a:t>
            </a:r>
          </a:p>
          <a:p>
            <a:pPr algn="just">
              <a:buFont typeface="Wingdings" panose="05000000000000000000" pitchFamily="2" charset="2"/>
              <a:buChar char="ü"/>
            </a:pPr>
            <a:r>
              <a:rPr lang="el-GR" altLang="el-GR" sz="2400" b="1">
                <a:solidFill>
                  <a:schemeClr val="bg2"/>
                </a:solidFill>
              </a:rPr>
              <a:t>Μεγάλη διαθεσιμότητα των γονέων για συνεργασία που ωστόσο συνοδεύεται από μικρή συχνότητα επισκέψεων στο νηπιαγωγείο για ενημέρωση και ακόμη μικρότερη επισκεψιμότητα για ενημέρωση ως προς τις δραστηριότητες στο νηπιαγωγείο. </a:t>
            </a:r>
          </a:p>
          <a:p>
            <a:pPr algn="just"/>
            <a:r>
              <a:rPr lang="el-GR" altLang="el-GR" sz="2400" b="1" u="sng">
                <a:solidFill>
                  <a:schemeClr val="bg2"/>
                </a:solidFill>
              </a:rPr>
              <a:t>Το γεγονός αυτό αναδεικνύει την ανάγκη οι νηπιαγωγοί να βελτιώσουν τις τεχνικές αλληλεπίδρασης με τους γονείς. </a:t>
            </a:r>
            <a:r>
              <a:rPr lang="el-GR" altLang="el-GR" sz="2400" u="sng">
                <a:solidFill>
                  <a:schemeClr val="bg2"/>
                </a:solidFill>
              </a:rPr>
              <a:t> </a:t>
            </a:r>
          </a:p>
          <a:p>
            <a:pPr algn="just">
              <a:buFont typeface="Wingdings" panose="05000000000000000000" pitchFamily="2" charset="2"/>
              <a:buChar char="ü"/>
            </a:pPr>
            <a:r>
              <a:rPr lang="el-GR" altLang="el-GR" sz="2400" b="1">
                <a:solidFill>
                  <a:schemeClr val="bg2"/>
                </a:solidFill>
              </a:rPr>
              <a:t>Διαφοροποίηση ως προς το φύλο, με τις μητέρες να δείχνουν σαφώς μεγαλύτερη διάθεση για συνεργασία από τους πατέράδες.</a:t>
            </a:r>
          </a:p>
          <a:p>
            <a:pPr algn="just">
              <a:buFont typeface="Arial" panose="020B0604020202020204" pitchFamily="34" charset="0"/>
              <a:buNone/>
            </a:pPr>
            <a:r>
              <a:rPr lang="el-GR" altLang="el-GR" sz="2400" b="1">
                <a:solidFill>
                  <a:schemeClr val="bg2"/>
                </a:solidFill>
              </a:rPr>
              <a:t>    </a:t>
            </a:r>
            <a:r>
              <a:rPr lang="el-GR" altLang="el-GR" sz="2400" b="1" u="sng">
                <a:solidFill>
                  <a:schemeClr val="bg2"/>
                </a:solidFill>
              </a:rPr>
              <a:t>Το γεγονός αυτό υποδεικνύει την ανάγκη οι νηπιαγωγοί να ενδυναμώσουν τη σχέση πατέρα –νηπιαγωγού, αφού η εμπειρική βιβλιογραφία έχει καταγράψει αυτή τη σχέση ως καθοριστικό παράγοντα ποιοτικής εκπαίδευσης.</a:t>
            </a:r>
          </a:p>
          <a:p>
            <a:endParaRPr lang="el-GR" altLang="el-GR" b="1"/>
          </a:p>
          <a:p>
            <a:endParaRPr lang="el-GR" altLang="el-GR"/>
          </a:p>
        </p:txBody>
      </p:sp>
      <p:sp>
        <p:nvSpPr>
          <p:cNvPr id="4" name="3 - Θέση υποσέλιδου">
            <a:extLst>
              <a:ext uri="{FF2B5EF4-FFF2-40B4-BE49-F238E27FC236}">
                <a16:creationId xmlns:a16="http://schemas.microsoft.com/office/drawing/2014/main" id="{FBBA8CD2-49FC-43B4-B73D-F4CA3F0B93FA}"/>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30706234-FA18-4CE2-A624-A20EB57FEFC8}"/>
              </a:ext>
            </a:extLst>
          </p:cNvPr>
          <p:cNvSpPr>
            <a:spLocks noGrp="1"/>
          </p:cNvSpPr>
          <p:nvPr>
            <p:ph type="dt" sz="quarter" idx="11"/>
          </p:nvPr>
        </p:nvSpPr>
        <p:spPr/>
        <p:txBody>
          <a:bodyPr/>
          <a:lstStyle/>
          <a:p>
            <a:pPr>
              <a:defRPr/>
            </a:pPr>
            <a:fld id="{156EDA3A-6E74-4C70-868E-4D96A4319548}"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CA453B60-88CC-423D-AEBB-99FE21645DF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34E4362-C02A-4853-97B1-E8897FA7C3D3}" type="slidenum">
              <a:rPr lang="el-GR" altLang="el-GR">
                <a:solidFill>
                  <a:srgbClr val="282E2E"/>
                </a:solidFill>
                <a:latin typeface="Calibri" panose="020F0502020204030204" pitchFamily="34" charset="0"/>
              </a:rPr>
              <a:pPr eaLnBrk="1" hangingPunct="1"/>
              <a:t>19</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a:extLst>
              <a:ext uri="{FF2B5EF4-FFF2-40B4-BE49-F238E27FC236}">
                <a16:creationId xmlns:a16="http://schemas.microsoft.com/office/drawing/2014/main" id="{1C06BC34-6C3E-4723-8F76-09F580FF31A9}"/>
              </a:ext>
            </a:extLst>
          </p:cNvPr>
          <p:cNvSpPr>
            <a:spLocks noGrp="1"/>
          </p:cNvSpPr>
          <p:nvPr>
            <p:ph type="title"/>
          </p:nvPr>
        </p:nvSpPr>
        <p:spPr>
          <a:xfrm>
            <a:off x="1341438" y="0"/>
            <a:ext cx="9509125" cy="1165225"/>
          </a:xfrm>
        </p:spPr>
        <p:txBody>
          <a:bodyPr/>
          <a:lstStyle/>
          <a:p>
            <a:pPr algn="ctr"/>
            <a:r>
              <a:rPr lang="el-GR" altLang="el-GR">
                <a:solidFill>
                  <a:srgbClr val="1DD3CA"/>
                </a:solidFill>
              </a:rPr>
              <a:t>ΠΕΡΙΕΧΟΜΕΝΑ</a:t>
            </a:r>
          </a:p>
        </p:txBody>
      </p:sp>
      <p:sp>
        <p:nvSpPr>
          <p:cNvPr id="6147" name="2 - Θέση περιεχομένου">
            <a:extLst>
              <a:ext uri="{FF2B5EF4-FFF2-40B4-BE49-F238E27FC236}">
                <a16:creationId xmlns:a16="http://schemas.microsoft.com/office/drawing/2014/main" id="{6408B9E1-1B2E-4EB7-9625-662920E2DBF0}"/>
              </a:ext>
            </a:extLst>
          </p:cNvPr>
          <p:cNvSpPr>
            <a:spLocks noGrp="1"/>
          </p:cNvSpPr>
          <p:nvPr>
            <p:ph idx="1"/>
          </p:nvPr>
        </p:nvSpPr>
        <p:spPr>
          <a:xfrm>
            <a:off x="825500" y="1563688"/>
            <a:ext cx="10604500" cy="4465637"/>
          </a:xfrm>
          <a:solidFill>
            <a:schemeClr val="tx1"/>
          </a:solidFill>
        </p:spPr>
        <p:txBody>
          <a:bodyPr/>
          <a:lstStyle/>
          <a:p>
            <a:pPr>
              <a:buFont typeface="Arial" panose="020B0604020202020204" pitchFamily="34" charset="0"/>
              <a:buBlip>
                <a:blip r:embed="rId2"/>
              </a:buBlip>
            </a:pPr>
            <a:r>
              <a:rPr lang="el-GR" altLang="el-GR" sz="2400" b="1">
                <a:solidFill>
                  <a:schemeClr val="bg2"/>
                </a:solidFill>
              </a:rPr>
              <a:t>Βασικές Αρχές της Συνεργασίας Οικογένειας και Σχολείου</a:t>
            </a:r>
            <a:endParaRPr lang="el-GR" altLang="el-GR" sz="2400">
              <a:solidFill>
                <a:schemeClr val="bg2"/>
              </a:solidFill>
            </a:endParaRPr>
          </a:p>
          <a:p>
            <a:pPr>
              <a:buFont typeface="Arial" panose="020B0604020202020204" pitchFamily="34" charset="0"/>
              <a:buBlip>
                <a:blip r:embed="rId2"/>
              </a:buBlip>
            </a:pPr>
            <a:r>
              <a:rPr lang="el-GR" altLang="el-GR" sz="2400" b="1">
                <a:solidFill>
                  <a:schemeClr val="bg2"/>
                </a:solidFill>
              </a:rPr>
              <a:t>Οργανωτικές Αρχές της Συνεργασίας Οικογένειας, Σχολείου και Κοινότητας</a:t>
            </a:r>
            <a:endParaRPr lang="el-GR" altLang="el-GR" sz="2400">
              <a:solidFill>
                <a:schemeClr val="bg2"/>
              </a:solidFill>
            </a:endParaRPr>
          </a:p>
          <a:p>
            <a:pPr>
              <a:buFont typeface="Arial" panose="020B0604020202020204" pitchFamily="34" charset="0"/>
              <a:buBlip>
                <a:blip r:embed="rId2"/>
              </a:buBlip>
            </a:pPr>
            <a:r>
              <a:rPr lang="el-GR" altLang="el-GR" sz="2400" b="1">
                <a:solidFill>
                  <a:schemeClr val="bg2"/>
                </a:solidFill>
              </a:rPr>
              <a:t>Σύγχρονα Συστημικά Μοντέλα για τη Συνεργασία οικογένειας και Σχολείου</a:t>
            </a:r>
            <a:endParaRPr lang="el-GR" altLang="el-GR" sz="2400">
              <a:solidFill>
                <a:schemeClr val="bg2"/>
              </a:solidFill>
            </a:endParaRPr>
          </a:p>
          <a:p>
            <a:pPr>
              <a:buFont typeface="Wingdings" panose="05000000000000000000" pitchFamily="2" charset="2"/>
              <a:buChar char="ü"/>
            </a:pPr>
            <a:r>
              <a:rPr lang="el-GR" altLang="el-GR" sz="2400" b="1">
                <a:solidFill>
                  <a:schemeClr val="bg2"/>
                </a:solidFill>
              </a:rPr>
              <a:t>To βιο-οικοσυστημικό μοντέλο του U. Bronfenbrenner</a:t>
            </a:r>
          </a:p>
          <a:p>
            <a:pPr>
              <a:buFont typeface="Wingdings" panose="05000000000000000000" pitchFamily="2" charset="2"/>
              <a:buChar char="ü"/>
            </a:pPr>
            <a:r>
              <a:rPr lang="el-GR" altLang="el-GR" sz="2400" b="1">
                <a:solidFill>
                  <a:schemeClr val="bg2"/>
                </a:solidFill>
              </a:rPr>
              <a:t>Το μοντέλο των επικαλυπτόμενων σφαιρών επιρροής της J. Epstein</a:t>
            </a:r>
          </a:p>
          <a:p>
            <a:pPr>
              <a:buFont typeface="Arial" panose="020B0604020202020204" pitchFamily="34" charset="0"/>
              <a:buBlip>
                <a:blip r:embed="rId2"/>
              </a:buBlip>
            </a:pPr>
            <a:r>
              <a:rPr lang="el-GR" altLang="el-GR" sz="2400" b="1">
                <a:solidFill>
                  <a:schemeClr val="bg2"/>
                </a:solidFill>
              </a:rPr>
              <a:t>Το μοντέλο των σχέσεων Οικογένειας  –   Σχολείου των Ryan &amp; Adams </a:t>
            </a:r>
          </a:p>
          <a:p>
            <a:pPr>
              <a:buFont typeface="Arial" panose="020B0604020202020204" pitchFamily="34" charset="0"/>
              <a:buBlip>
                <a:blip r:embed="rId2"/>
              </a:buBlip>
            </a:pPr>
            <a:r>
              <a:rPr lang="el-GR" altLang="el-GR" sz="2400" b="1">
                <a:solidFill>
                  <a:schemeClr val="bg2"/>
                </a:solidFill>
              </a:rPr>
              <a:t>Ακαδημαϊκες και Κοινωνικές συνέπειες της συνεργασίας Οικογένειας, Σχολείου, Κοινότητας</a:t>
            </a:r>
            <a:endParaRPr lang="el-GR" altLang="el-GR" sz="2400">
              <a:solidFill>
                <a:schemeClr val="bg2"/>
              </a:solidFill>
            </a:endParaRPr>
          </a:p>
          <a:p>
            <a:endParaRPr lang="el-GR" altLang="el-GR">
              <a:solidFill>
                <a:schemeClr val="bg2"/>
              </a:solidFill>
            </a:endParaRPr>
          </a:p>
          <a:p>
            <a:endParaRPr lang="el-GR" altLang="el-GR"/>
          </a:p>
          <a:p>
            <a:pPr>
              <a:buFont typeface="Arial" panose="020B0604020202020204" pitchFamily="34" charset="0"/>
              <a:buNone/>
            </a:pPr>
            <a:endParaRPr lang="el-GR" altLang="el-GR" b="1"/>
          </a:p>
          <a:p>
            <a:endParaRPr lang="el-GR" altLang="el-GR"/>
          </a:p>
          <a:p>
            <a:endParaRPr lang="el-GR" altLang="el-GR"/>
          </a:p>
        </p:txBody>
      </p:sp>
      <p:sp>
        <p:nvSpPr>
          <p:cNvPr id="4" name="3 - Θέση υποσέλιδου">
            <a:extLst>
              <a:ext uri="{FF2B5EF4-FFF2-40B4-BE49-F238E27FC236}">
                <a16:creationId xmlns:a16="http://schemas.microsoft.com/office/drawing/2014/main" id="{2F6B1B2C-1B1F-4047-805A-B505A24EF60C}"/>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45DCCD3B-E20E-4002-9635-60386BD727FA}"/>
              </a:ext>
            </a:extLst>
          </p:cNvPr>
          <p:cNvSpPr>
            <a:spLocks noGrp="1"/>
          </p:cNvSpPr>
          <p:nvPr>
            <p:ph type="dt" sz="quarter" idx="11"/>
          </p:nvPr>
        </p:nvSpPr>
        <p:spPr/>
        <p:txBody>
          <a:bodyPr/>
          <a:lstStyle/>
          <a:p>
            <a:pPr>
              <a:defRPr/>
            </a:pPr>
            <a:fld id="{057A34BC-201F-41F1-BD89-2ED1E5B3DF53}"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2F2F84CC-2DF8-4260-82EC-C4CE77A75D5A}"/>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7E58981-22D1-41EA-846F-4941174A4B95}" type="slidenum">
              <a:rPr lang="el-GR" altLang="el-GR">
                <a:solidFill>
                  <a:srgbClr val="282E2E"/>
                </a:solidFill>
                <a:latin typeface="Calibri" panose="020F0502020204030204" pitchFamily="34" charset="0"/>
              </a:rPr>
              <a:pPr eaLnBrk="1" hangingPunct="1"/>
              <a:t>2</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2 - Θέση περιεχομένου">
            <a:extLst>
              <a:ext uri="{FF2B5EF4-FFF2-40B4-BE49-F238E27FC236}">
                <a16:creationId xmlns:a16="http://schemas.microsoft.com/office/drawing/2014/main" id="{8F13814B-7DCC-4FC9-B4A4-D3C3B8D0659E}"/>
              </a:ext>
            </a:extLst>
          </p:cNvPr>
          <p:cNvSpPr>
            <a:spLocks noGrp="1"/>
          </p:cNvSpPr>
          <p:nvPr>
            <p:ph idx="1"/>
          </p:nvPr>
        </p:nvSpPr>
        <p:spPr>
          <a:xfrm>
            <a:off x="604838" y="354013"/>
            <a:ext cx="10987087" cy="5854700"/>
          </a:xfrm>
          <a:solidFill>
            <a:schemeClr val="tx1"/>
          </a:solidFill>
        </p:spPr>
        <p:txBody>
          <a:bodyPr/>
          <a:lstStyle/>
          <a:p>
            <a:r>
              <a:rPr lang="el-GR" altLang="el-GR" sz="2400" b="1" u="sng">
                <a:solidFill>
                  <a:schemeClr val="bg2"/>
                </a:solidFill>
              </a:rPr>
              <a:t>Γονείς μεσαίου μορφωτικού επιπέδου </a:t>
            </a:r>
            <a:r>
              <a:rPr lang="el-GR" altLang="el-GR" sz="2400" b="1">
                <a:solidFill>
                  <a:schemeClr val="bg2"/>
                </a:solidFill>
              </a:rPr>
              <a:t>δηλώνουν κατά πλειοψηφία ότι το Νηπιαγωγείο ανταποκρίνεται στο σκοπό του, ενώ αντίθετα </a:t>
            </a:r>
            <a:r>
              <a:rPr lang="el-GR" altLang="el-GR" sz="2400" b="1" u="sng">
                <a:solidFill>
                  <a:schemeClr val="bg2"/>
                </a:solidFill>
              </a:rPr>
              <a:t>γονείς ανώτερου μορφωτικού επιπέδου </a:t>
            </a:r>
            <a:r>
              <a:rPr lang="el-GR" altLang="el-GR" sz="2400" b="1">
                <a:solidFill>
                  <a:schemeClr val="bg2"/>
                </a:solidFill>
              </a:rPr>
              <a:t>διατηρούν επιφυλάξεις. </a:t>
            </a:r>
          </a:p>
          <a:p>
            <a:r>
              <a:rPr lang="el-GR" altLang="el-GR" sz="2400" b="1">
                <a:solidFill>
                  <a:schemeClr val="bg2"/>
                </a:solidFill>
              </a:rPr>
              <a:t>Παρόμοια απαντούν και οι γονείς που έχουν μόνο κορίτσια, σε αντίθεση με γονείς που έχουν μόνο αγόρια.</a:t>
            </a:r>
          </a:p>
          <a:p>
            <a:r>
              <a:rPr lang="el-GR" altLang="el-GR" sz="2400" b="1">
                <a:solidFill>
                  <a:schemeClr val="bg2"/>
                </a:solidFill>
              </a:rPr>
              <a:t> </a:t>
            </a:r>
            <a:r>
              <a:rPr lang="el-GR" altLang="el-GR" sz="2400" b="1" u="sng">
                <a:solidFill>
                  <a:schemeClr val="bg2"/>
                </a:solidFill>
              </a:rPr>
              <a:t>Μητέρες με χαμηλό κοινωνικοοικονομικό επίπεδο </a:t>
            </a:r>
            <a:r>
              <a:rPr lang="el-GR" altLang="el-GR" sz="2400" b="1">
                <a:solidFill>
                  <a:schemeClr val="bg2"/>
                </a:solidFill>
              </a:rPr>
              <a:t>αναφέρουν, ότι το επίπεδο συμμετοχής τους είναι αντιπροσωπευτικό του πόσο ευπρόσδεκτες αισθάνονται στο Νηπιαγωγείο και από τη δυνατότητα που έχουν να προσφέρουν εθελοντικά τη βοήθειά τους όταν λαμβάνεται υπόψη το εργασιακό τους πρόγραμμα.</a:t>
            </a:r>
          </a:p>
          <a:p>
            <a:endParaRPr lang="el-GR" altLang="el-GR"/>
          </a:p>
        </p:txBody>
      </p:sp>
      <p:sp>
        <p:nvSpPr>
          <p:cNvPr id="4" name="3 - Θέση υποσέλιδου">
            <a:extLst>
              <a:ext uri="{FF2B5EF4-FFF2-40B4-BE49-F238E27FC236}">
                <a16:creationId xmlns:a16="http://schemas.microsoft.com/office/drawing/2014/main" id="{C08C6B13-0C6E-4BD6-893C-66103114497E}"/>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825D3B5C-DDF9-459F-8C2A-F37B18F59076}"/>
              </a:ext>
            </a:extLst>
          </p:cNvPr>
          <p:cNvSpPr>
            <a:spLocks noGrp="1"/>
          </p:cNvSpPr>
          <p:nvPr>
            <p:ph type="dt" sz="quarter" idx="11"/>
          </p:nvPr>
        </p:nvSpPr>
        <p:spPr/>
        <p:txBody>
          <a:bodyPr/>
          <a:lstStyle/>
          <a:p>
            <a:pPr>
              <a:defRPr/>
            </a:pPr>
            <a:fld id="{156EDA3A-6E74-4C70-868E-4D96A4319548}"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EF55BCE0-D681-49C0-B621-A227EE272CC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A48B5BB-EEFD-4D71-AFFF-CBB2E7A849AC}" type="slidenum">
              <a:rPr lang="el-GR" altLang="el-GR">
                <a:solidFill>
                  <a:srgbClr val="282E2E"/>
                </a:solidFill>
                <a:latin typeface="Calibri" panose="020F0502020204030204" pitchFamily="34" charset="0"/>
              </a:rPr>
              <a:pPr eaLnBrk="1" hangingPunct="1"/>
              <a:t>20</a:t>
            </a:fld>
            <a:endParaRPr lang="el-GR" altLang="el-GR">
              <a:solidFill>
                <a:srgbClr val="282E2E"/>
              </a:solidFill>
              <a:latin typeface="Calibri" panose="020F0502020204030204" pitchFamily="34" charset="0"/>
            </a:endParaRPr>
          </a:p>
        </p:txBody>
      </p:sp>
      <p:sp>
        <p:nvSpPr>
          <p:cNvPr id="7" name="6 - Ορθογώνιο">
            <a:extLst>
              <a:ext uri="{FF2B5EF4-FFF2-40B4-BE49-F238E27FC236}">
                <a16:creationId xmlns:a16="http://schemas.microsoft.com/office/drawing/2014/main" id="{CB4ED76A-08DE-49EC-B91F-079331DBC868}"/>
              </a:ext>
            </a:extLst>
          </p:cNvPr>
          <p:cNvSpPr/>
          <p:nvPr/>
        </p:nvSpPr>
        <p:spPr>
          <a:xfrm>
            <a:off x="811213" y="4011613"/>
            <a:ext cx="10588625" cy="20494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2400" b="1" dirty="0">
                <a:solidFill>
                  <a:schemeClr val="bg2"/>
                </a:solidFill>
              </a:rPr>
              <a:t> </a:t>
            </a:r>
            <a:r>
              <a:rPr lang="el-GR" sz="2400" b="1" i="1" dirty="0">
                <a:solidFill>
                  <a:schemeClr val="bg2"/>
                </a:solidFill>
              </a:rPr>
              <a:t>Η έρευνα αυτή συμβάλλει στη βιβλιογραφία που αφορά τους παράγοντες που επηρεάζουν τη στάση των γονέων απέναντι στο Νηπιαγωγείο, αφού παρέχει μία πρώτη εμπειρική τεκμηρίωση, τόσο της σημασίας </a:t>
            </a:r>
            <a:r>
              <a:rPr lang="el-GR" sz="2400" b="1" i="1" u="sng" dirty="0">
                <a:solidFill>
                  <a:schemeClr val="bg2"/>
                </a:solidFill>
              </a:rPr>
              <a:t>των κοινωνιολογικών χαρακτηριστικών των γονέων</a:t>
            </a:r>
            <a:r>
              <a:rPr lang="el-GR" sz="2400" b="1" i="1" dirty="0">
                <a:solidFill>
                  <a:schemeClr val="bg2"/>
                </a:solidFill>
              </a:rPr>
              <a:t>, όσο και του επιπέδου επικοινωνίας τους με το Νηπιαγωγείο.</a:t>
            </a:r>
          </a:p>
          <a:p>
            <a:pPr algn="ctr">
              <a:defRPr/>
            </a:pPr>
            <a:endParaRPr lang="el-GR" dirty="0"/>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a:extLst>
              <a:ext uri="{FF2B5EF4-FFF2-40B4-BE49-F238E27FC236}">
                <a16:creationId xmlns:a16="http://schemas.microsoft.com/office/drawing/2014/main" id="{C58720A6-F555-4507-A4F1-5DA414C4080C}"/>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CF2E65FB-CE14-419A-BC19-D9C1BC85A866}"/>
              </a:ext>
            </a:extLst>
          </p:cNvPr>
          <p:cNvSpPr>
            <a:spLocks noGrp="1"/>
          </p:cNvSpPr>
          <p:nvPr>
            <p:ph type="dt" sz="quarter" idx="11"/>
          </p:nvPr>
        </p:nvSpPr>
        <p:spPr/>
        <p:txBody>
          <a:bodyPr/>
          <a:lstStyle/>
          <a:p>
            <a:pPr>
              <a:defRPr/>
            </a:pPr>
            <a:fld id="{A82B5B70-76B5-482D-B233-1350C7CC7A76}"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C5D9C78C-E98F-4572-896A-BD111688CDED}"/>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0FA778F-FF43-4E7C-A833-BBFF2D9DF28A}" type="slidenum">
              <a:rPr lang="el-GR" altLang="el-GR">
                <a:solidFill>
                  <a:srgbClr val="282E2E"/>
                </a:solidFill>
                <a:latin typeface="Calibri" panose="020F0502020204030204" pitchFamily="34" charset="0"/>
              </a:rPr>
              <a:pPr eaLnBrk="1" hangingPunct="1"/>
              <a:t>21</a:t>
            </a:fld>
            <a:endParaRPr lang="el-GR" altLang="el-GR">
              <a:solidFill>
                <a:srgbClr val="282E2E"/>
              </a:solidFill>
              <a:latin typeface="Calibri" panose="020F0502020204030204" pitchFamily="34" charset="0"/>
            </a:endParaRPr>
          </a:p>
        </p:txBody>
      </p:sp>
      <p:sp>
        <p:nvSpPr>
          <p:cNvPr id="25605" name="6 - Ορθογώνιο">
            <a:extLst>
              <a:ext uri="{FF2B5EF4-FFF2-40B4-BE49-F238E27FC236}">
                <a16:creationId xmlns:a16="http://schemas.microsoft.com/office/drawing/2014/main" id="{F4A558B8-BF78-4435-8C12-AFCDFF90AFFD}"/>
              </a:ext>
            </a:extLst>
          </p:cNvPr>
          <p:cNvSpPr>
            <a:spLocks noChangeArrowheads="1"/>
          </p:cNvSpPr>
          <p:nvPr/>
        </p:nvSpPr>
        <p:spPr bwMode="auto">
          <a:xfrm>
            <a:off x="471488" y="546100"/>
            <a:ext cx="11268075" cy="5632450"/>
          </a:xfrm>
          <a:prstGeom prst="rect">
            <a:avLst/>
          </a:prstGeom>
          <a:solidFill>
            <a:schemeClr val="tx1"/>
          </a:solidFill>
          <a:ln w="57150">
            <a:solidFill>
              <a:schemeClr val="accent1"/>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50000"/>
              </a:lnSpc>
            </a:pPr>
            <a:r>
              <a:rPr lang="el-GR" altLang="el-GR" sz="2400" b="1">
                <a:solidFill>
                  <a:schemeClr val="bg1"/>
                </a:solidFill>
                <a:latin typeface="Calibri" panose="020F0502020204030204" pitchFamily="34" charset="0"/>
              </a:rPr>
              <a:t>Η έρευνα έχει τεκμηριώσει πλέον τη σημαντικότητα της συμμετοχής των γονέων στην εκπαίδευση των παιδιών τους και τη σχέση της</a:t>
            </a:r>
            <a:r>
              <a:rPr lang="en-US" altLang="el-GR" sz="2400" b="1">
                <a:solidFill>
                  <a:schemeClr val="bg1"/>
                </a:solidFill>
                <a:latin typeface="Calibri" panose="020F0502020204030204" pitchFamily="34" charset="0"/>
              </a:rPr>
              <a:t>:</a:t>
            </a:r>
          </a:p>
          <a:p>
            <a:pPr eaLnBrk="1" hangingPunct="1">
              <a:lnSpc>
                <a:spcPct val="150000"/>
              </a:lnSpc>
              <a:buFont typeface="Wingdings" panose="05000000000000000000" pitchFamily="2" charset="2"/>
              <a:buChar char="ü"/>
            </a:pPr>
            <a:r>
              <a:rPr lang="el-GR" altLang="el-GR" sz="2400" b="1">
                <a:solidFill>
                  <a:schemeClr val="bg1"/>
                </a:solidFill>
                <a:latin typeface="Calibri" panose="020F0502020204030204" pitchFamily="34" charset="0"/>
              </a:rPr>
              <a:t> με τις θετικές αναπτυξιακές εκβάσεις των παιδιών,</a:t>
            </a:r>
            <a:endParaRPr lang="en-US" altLang="el-GR" sz="2400" b="1">
              <a:solidFill>
                <a:schemeClr val="bg1"/>
              </a:solidFill>
              <a:latin typeface="Calibri" panose="020F0502020204030204" pitchFamily="34" charset="0"/>
            </a:endParaRPr>
          </a:p>
          <a:p>
            <a:pPr eaLnBrk="1" hangingPunct="1">
              <a:lnSpc>
                <a:spcPct val="150000"/>
              </a:lnSpc>
              <a:buFont typeface="Wingdings" panose="05000000000000000000" pitchFamily="2" charset="2"/>
              <a:buChar char="ü"/>
            </a:pPr>
            <a:r>
              <a:rPr lang="el-GR" altLang="el-GR" sz="2400" b="1">
                <a:solidFill>
                  <a:schemeClr val="bg1"/>
                </a:solidFill>
                <a:latin typeface="Calibri" panose="020F0502020204030204" pitchFamily="34" charset="0"/>
              </a:rPr>
              <a:t> με τα υψηλά επίπεδα προαγωγής στο σχολείο, </a:t>
            </a:r>
            <a:endParaRPr lang="en-US" altLang="el-GR" sz="2400" b="1">
              <a:solidFill>
                <a:schemeClr val="bg1"/>
              </a:solidFill>
              <a:latin typeface="Calibri" panose="020F0502020204030204" pitchFamily="34" charset="0"/>
            </a:endParaRPr>
          </a:p>
          <a:p>
            <a:pPr eaLnBrk="1" hangingPunct="1">
              <a:lnSpc>
                <a:spcPct val="150000"/>
              </a:lnSpc>
              <a:buFont typeface="Wingdings" panose="05000000000000000000" pitchFamily="2" charset="2"/>
              <a:buChar char="ü"/>
            </a:pPr>
            <a:r>
              <a:rPr lang="el-GR" altLang="el-GR" sz="2400" b="1">
                <a:solidFill>
                  <a:schemeClr val="bg1"/>
                </a:solidFill>
                <a:latin typeface="Calibri" panose="020F0502020204030204" pitchFamily="34" charset="0"/>
              </a:rPr>
              <a:t>με τη διατήρηση των θετικών επιδράσεων</a:t>
            </a:r>
            <a:endParaRPr lang="en-US" altLang="el-GR" sz="2400" b="1">
              <a:solidFill>
                <a:schemeClr val="bg1"/>
              </a:solidFill>
              <a:latin typeface="Calibri" panose="020F0502020204030204" pitchFamily="34" charset="0"/>
            </a:endParaRPr>
          </a:p>
          <a:p>
            <a:pPr eaLnBrk="1" hangingPunct="1">
              <a:lnSpc>
                <a:spcPct val="150000"/>
              </a:lnSpc>
              <a:buFont typeface="Wingdings" panose="05000000000000000000" pitchFamily="2" charset="2"/>
              <a:buChar char="ü"/>
            </a:pPr>
            <a:r>
              <a:rPr lang="el-GR" altLang="el-GR" sz="2400" b="1">
                <a:solidFill>
                  <a:schemeClr val="bg1"/>
                </a:solidFill>
                <a:latin typeface="Calibri" panose="020F0502020204030204" pitchFamily="34" charset="0"/>
              </a:rPr>
              <a:t> και τη μέγιστη κοινωνική ικανότητα των παιδιών. </a:t>
            </a:r>
            <a:endParaRPr lang="en-US" altLang="el-GR" sz="2400" b="1">
              <a:solidFill>
                <a:schemeClr val="bg1"/>
              </a:solidFill>
              <a:latin typeface="Calibri" panose="020F0502020204030204" pitchFamily="34" charset="0"/>
            </a:endParaRPr>
          </a:p>
          <a:p>
            <a:pPr eaLnBrk="1" hangingPunct="1">
              <a:lnSpc>
                <a:spcPct val="150000"/>
              </a:lnSpc>
            </a:pPr>
            <a:endParaRPr lang="el-GR" altLang="el-GR" sz="2400" b="1">
              <a:solidFill>
                <a:schemeClr val="bg1"/>
              </a:solidFill>
              <a:latin typeface="Calibri" panose="020F0502020204030204" pitchFamily="34" charset="0"/>
            </a:endParaRPr>
          </a:p>
          <a:p>
            <a:pPr eaLnBrk="1" hangingPunct="1">
              <a:lnSpc>
                <a:spcPct val="150000"/>
              </a:lnSpc>
            </a:pPr>
            <a:r>
              <a:rPr lang="el-GR" altLang="el-GR" sz="2400" b="1" i="1" u="sng">
                <a:solidFill>
                  <a:schemeClr val="bg1"/>
                </a:solidFill>
                <a:latin typeface="Calibri" panose="020F0502020204030204" pitchFamily="34" charset="0"/>
              </a:rPr>
              <a:t>Ωστόσο, παρά τις έρευνες που έχουν γίνει για τη συμμετοχή των γονέων, πολλά είναι τα αναπάντητα ερωτήματα, εξαιτίας των μεθοδολογικών αδυναμιών που επηρεάζουν πολλές έρευνες.</a:t>
            </a:r>
          </a:p>
        </p:txBody>
      </p:sp>
      <p:sp>
        <p:nvSpPr>
          <p:cNvPr id="25606" name="AutoShape 2" descr="Αποτέλεσμα εικόνας για early childhood">
            <a:extLst>
              <a:ext uri="{FF2B5EF4-FFF2-40B4-BE49-F238E27FC236}">
                <a16:creationId xmlns:a16="http://schemas.microsoft.com/office/drawing/2014/main" id="{AC6BB418-B5D0-46C0-897B-3BE152D4011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pic>
        <p:nvPicPr>
          <p:cNvPr id="25607" name="Picture 3">
            <a:extLst>
              <a:ext uri="{FF2B5EF4-FFF2-40B4-BE49-F238E27FC236}">
                <a16:creationId xmlns:a16="http://schemas.microsoft.com/office/drawing/2014/main" id="{22AEFAA3-31C0-4068-9291-11CF4B5414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0038" y="1681163"/>
            <a:ext cx="2692400" cy="200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2 - Θέση περιεχομένου">
            <a:extLst>
              <a:ext uri="{FF2B5EF4-FFF2-40B4-BE49-F238E27FC236}">
                <a16:creationId xmlns:a16="http://schemas.microsoft.com/office/drawing/2014/main" id="{E088F84D-A3BD-4F46-ABCC-66333683BA07}"/>
              </a:ext>
            </a:extLst>
          </p:cNvPr>
          <p:cNvSpPr>
            <a:spLocks noGrp="1"/>
          </p:cNvSpPr>
          <p:nvPr>
            <p:ph idx="1"/>
          </p:nvPr>
        </p:nvSpPr>
        <p:spPr>
          <a:xfrm>
            <a:off x="339725" y="192088"/>
            <a:ext cx="11577638" cy="6238875"/>
          </a:xfrm>
          <a:solidFill>
            <a:schemeClr val="tx1"/>
          </a:solidFill>
        </p:spPr>
        <p:txBody>
          <a:bodyPr/>
          <a:lstStyle/>
          <a:p>
            <a:endParaRPr lang="el-GR" altLang="el-GR" b="1">
              <a:solidFill>
                <a:schemeClr val="bg2"/>
              </a:solidFill>
            </a:endParaRPr>
          </a:p>
          <a:p>
            <a:pPr>
              <a:buFont typeface="Arial" panose="020B0604020202020204" pitchFamily="34" charset="0"/>
              <a:buBlip>
                <a:blip r:embed="rId2"/>
              </a:buBlip>
            </a:pPr>
            <a:r>
              <a:rPr lang="el-GR" altLang="el-GR" sz="2200" b="1">
                <a:solidFill>
                  <a:schemeClr val="bg2"/>
                </a:solidFill>
              </a:rPr>
              <a:t>Η ΕΠΙΚΟΙΝΩΝΙΑ ΩΣ ΠΑΡΑΓΟΝΤΑΣ ΕΝΔΥΝΑΜΩΣΗΣ ΤΗΣ ΣΥΝΕΡΓΑΣΙΑΣ ΟΙΚΟΓΕΝΕΙΑΣ- ΣΧΟΛΕΙΟΥ- ΚΟΙΝΩΝΙΑΣ</a:t>
            </a:r>
            <a:endParaRPr lang="el-GR" altLang="el-GR" sz="2200">
              <a:solidFill>
                <a:schemeClr val="bg2"/>
              </a:solidFill>
            </a:endParaRPr>
          </a:p>
          <a:p>
            <a:pPr>
              <a:buFont typeface="Arial" panose="020B0604020202020204" pitchFamily="34" charset="0"/>
              <a:buBlip>
                <a:blip r:embed="rId2"/>
              </a:buBlip>
            </a:pPr>
            <a:r>
              <a:rPr lang="el-GR" altLang="el-GR" sz="2200" b="1">
                <a:solidFill>
                  <a:schemeClr val="bg2"/>
                </a:solidFill>
              </a:rPr>
              <a:t>ΣΥΝΕΡΓΑΣΙΑ ΟΙΚΟΓΕΝΕΙΑΣ ΚΑΙ ΣΧΟΛΕΙΟΥ: ΔΙΔΑΚΤΙΚΕΣ ΠΡΟΤΑΣΕΙΣ</a:t>
            </a:r>
          </a:p>
          <a:p>
            <a:pPr>
              <a:buFont typeface="Arial" panose="020B0604020202020204" pitchFamily="34" charset="0"/>
              <a:buBlip>
                <a:blip r:embed="rId2"/>
              </a:buBlip>
            </a:pPr>
            <a:r>
              <a:rPr lang="el-GR" altLang="el-GR" sz="2200" b="1">
                <a:solidFill>
                  <a:schemeClr val="bg2"/>
                </a:solidFill>
              </a:rPr>
              <a:t>Τομείς ανάπτυξης συνεργασίας σχολείου, οικογένειας,  κοινότητας σύμφωνα με τους Atkin, Bastiani και Goode</a:t>
            </a:r>
            <a:endParaRPr lang="el-GR" altLang="el-GR" sz="2200">
              <a:solidFill>
                <a:schemeClr val="bg2"/>
              </a:solidFill>
            </a:endParaRPr>
          </a:p>
          <a:p>
            <a:pPr>
              <a:buFont typeface="Arial" panose="020B0604020202020204" pitchFamily="34" charset="0"/>
              <a:buBlip>
                <a:blip r:embed="rId2"/>
              </a:buBlip>
            </a:pPr>
            <a:r>
              <a:rPr lang="el-GR" altLang="el-GR" sz="2200" b="1">
                <a:solidFill>
                  <a:schemeClr val="bg2"/>
                </a:solidFill>
              </a:rPr>
              <a:t>Τύποι συνεργασίας οικογένειας, σχολείου, κοινότητας σύμφωνα με τους Atkin, Bastiani και Goode</a:t>
            </a:r>
            <a:endParaRPr lang="el-GR" altLang="el-GR" sz="2200">
              <a:solidFill>
                <a:schemeClr val="bg2"/>
              </a:solidFill>
            </a:endParaRPr>
          </a:p>
          <a:p>
            <a:pPr>
              <a:buFont typeface="Arial" panose="020B0604020202020204" pitchFamily="34" charset="0"/>
              <a:buBlip>
                <a:blip r:embed="rId2"/>
              </a:buBlip>
            </a:pPr>
            <a:r>
              <a:rPr lang="el-GR" altLang="el-GR" sz="2200" b="1">
                <a:solidFill>
                  <a:schemeClr val="bg2"/>
                </a:solidFill>
              </a:rPr>
              <a:t>Διδακτικές Προτάσεις  – Εφαρμοσμένα Προγράμματα Συνεργασίας Οικογένειας και Σχολείου</a:t>
            </a:r>
            <a:endParaRPr lang="el-GR" altLang="el-GR" sz="2200">
              <a:solidFill>
                <a:schemeClr val="bg2"/>
              </a:solidFill>
            </a:endParaRPr>
          </a:p>
          <a:p>
            <a:pPr>
              <a:buFont typeface="Arial" panose="020B0604020202020204" pitchFamily="34" charset="0"/>
              <a:buBlip>
                <a:blip r:embed="rId2"/>
              </a:buBlip>
            </a:pPr>
            <a:r>
              <a:rPr lang="el-GR" altLang="el-GR" sz="2200" b="1">
                <a:solidFill>
                  <a:schemeClr val="bg2"/>
                </a:solidFill>
              </a:rPr>
              <a:t>Η περίπτωση των Δημόσιων Σχολείων του </a:t>
            </a:r>
            <a:r>
              <a:rPr lang="en-US" altLang="el-GR" sz="2200" b="1">
                <a:solidFill>
                  <a:schemeClr val="bg2"/>
                </a:solidFill>
              </a:rPr>
              <a:t>Arlington </a:t>
            </a:r>
            <a:endParaRPr lang="el-GR" altLang="el-GR" sz="2200">
              <a:solidFill>
                <a:schemeClr val="bg2"/>
              </a:solidFill>
            </a:endParaRPr>
          </a:p>
          <a:p>
            <a:pPr>
              <a:buFont typeface="Arial" panose="020B0604020202020204" pitchFamily="34" charset="0"/>
              <a:buBlip>
                <a:blip r:embed="rId2"/>
              </a:buBlip>
            </a:pPr>
            <a:r>
              <a:rPr lang="el-GR" altLang="el-GR" sz="2200" b="1">
                <a:solidFill>
                  <a:schemeClr val="bg2"/>
                </a:solidFill>
              </a:rPr>
              <a:t>Η περίπτωση του Δημόσιου Σχολείου </a:t>
            </a:r>
            <a:r>
              <a:rPr lang="en-US" altLang="el-GR" sz="2200" b="1">
                <a:solidFill>
                  <a:schemeClr val="bg2"/>
                </a:solidFill>
              </a:rPr>
              <a:t>Kate Waller</a:t>
            </a:r>
            <a:r>
              <a:rPr lang="el-GR" altLang="el-GR" sz="2200" b="1">
                <a:solidFill>
                  <a:schemeClr val="bg2"/>
                </a:solidFill>
              </a:rPr>
              <a:t> του </a:t>
            </a:r>
            <a:r>
              <a:rPr lang="en-US" altLang="el-GR" sz="2200" b="1">
                <a:solidFill>
                  <a:schemeClr val="bg2"/>
                </a:solidFill>
              </a:rPr>
              <a:t>Barrett</a:t>
            </a:r>
            <a:endParaRPr lang="el-GR" altLang="el-GR" sz="2200" b="1">
              <a:solidFill>
                <a:schemeClr val="bg2"/>
              </a:solidFill>
            </a:endParaRPr>
          </a:p>
          <a:p>
            <a:pPr>
              <a:buFont typeface="Arial" panose="020B0604020202020204" pitchFamily="34" charset="0"/>
              <a:buBlip>
                <a:blip r:embed="rId2"/>
              </a:buBlip>
            </a:pPr>
            <a:r>
              <a:rPr lang="el-GR" altLang="el-GR" sz="2200" b="1">
                <a:solidFill>
                  <a:schemeClr val="bg2"/>
                </a:solidFill>
              </a:rPr>
              <a:t>Η περίπτωση του Προγράμματος ΡΑΤ – «Οι Γονείς ως Δάσκαλοι» (Parents Αs Τeachers – PAT)</a:t>
            </a:r>
            <a:endParaRPr lang="el-GR" altLang="el-GR" sz="2200">
              <a:solidFill>
                <a:schemeClr val="bg2"/>
              </a:solidFill>
            </a:endParaRPr>
          </a:p>
          <a:p>
            <a:pPr>
              <a:buFont typeface="Arial" panose="020B0604020202020204" pitchFamily="34" charset="0"/>
              <a:buBlip>
                <a:blip r:embed="rId2"/>
              </a:buBlip>
            </a:pPr>
            <a:r>
              <a:rPr lang="el-GR" altLang="el-GR" sz="2200" b="1">
                <a:solidFill>
                  <a:schemeClr val="bg2"/>
                </a:solidFill>
              </a:rPr>
              <a:t>ΤΥΠΙΚΕΣ ΚΑΙ ΑΤΥΠΕΣ ΜΟΡΦΕΣ ΣΥΝΕΡΓΑΣΙΑΣ</a:t>
            </a:r>
            <a:r>
              <a:rPr lang="el-GR" altLang="el-GR" sz="2200" i="1">
                <a:solidFill>
                  <a:schemeClr val="bg2"/>
                </a:solidFill>
              </a:rPr>
              <a:t> </a:t>
            </a:r>
            <a:r>
              <a:rPr lang="el-GR" altLang="el-GR" sz="2200" b="1">
                <a:solidFill>
                  <a:schemeClr val="bg2"/>
                </a:solidFill>
              </a:rPr>
              <a:t>ΟΙΚΟΓΕΝΕΙΑΣ ΚΑΙ ΝΗΠΙΑΓΩΓΕΙΟΥ</a:t>
            </a:r>
            <a:endParaRPr lang="el-GR" altLang="el-GR" sz="2200">
              <a:solidFill>
                <a:schemeClr val="bg2"/>
              </a:solidFill>
            </a:endParaRPr>
          </a:p>
          <a:p>
            <a:endParaRPr lang="el-GR" altLang="el-GR">
              <a:solidFill>
                <a:schemeClr val="bg2"/>
              </a:solidFill>
            </a:endParaRPr>
          </a:p>
          <a:p>
            <a:endParaRPr lang="el-GR" altLang="el-GR">
              <a:solidFill>
                <a:schemeClr val="bg2"/>
              </a:solidFill>
            </a:endParaRPr>
          </a:p>
        </p:txBody>
      </p:sp>
      <p:sp>
        <p:nvSpPr>
          <p:cNvPr id="4" name="3 - Θέση υποσέλιδου">
            <a:extLst>
              <a:ext uri="{FF2B5EF4-FFF2-40B4-BE49-F238E27FC236}">
                <a16:creationId xmlns:a16="http://schemas.microsoft.com/office/drawing/2014/main" id="{CBBB1206-6138-445F-90BF-FC8FFEB46583}"/>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F19E7DC9-E760-4E0B-A77E-377A3EA2ED74}"/>
              </a:ext>
            </a:extLst>
          </p:cNvPr>
          <p:cNvSpPr>
            <a:spLocks noGrp="1"/>
          </p:cNvSpPr>
          <p:nvPr>
            <p:ph type="dt" sz="quarter" idx="11"/>
          </p:nvPr>
        </p:nvSpPr>
        <p:spPr/>
        <p:txBody>
          <a:bodyPr/>
          <a:lstStyle/>
          <a:p>
            <a:pPr>
              <a:defRPr/>
            </a:pPr>
            <a:fld id="{057A34BC-201F-41F1-BD89-2ED1E5B3DF53}"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3340AAA3-F27C-4215-AB5A-0E97958E15F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E590431-71C0-4F68-B0DB-D27B0D808E7E}" type="slidenum">
              <a:rPr lang="el-GR" altLang="el-GR">
                <a:solidFill>
                  <a:srgbClr val="282E2E"/>
                </a:solidFill>
                <a:latin typeface="Calibri" panose="020F0502020204030204" pitchFamily="34" charset="0"/>
              </a:rPr>
              <a:pPr eaLnBrk="1" hangingPunct="1"/>
              <a:t>3</a:t>
            </a:fld>
            <a:endParaRPr lang="el-GR" altLang="el-GR">
              <a:solidFill>
                <a:srgbClr val="282E2E"/>
              </a:solidFill>
              <a:latin typeface="Calibri" panose="020F0502020204030204" pitchFamily="34" charset="0"/>
            </a:endParaRP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29141801-7CE6-4D57-B560-CF334FE10BE3}"/>
              </a:ext>
            </a:extLst>
          </p:cNvPr>
          <p:cNvSpPr>
            <a:spLocks noGrp="1"/>
          </p:cNvSpPr>
          <p:nvPr>
            <p:ph type="title"/>
          </p:nvPr>
        </p:nvSpPr>
        <p:spPr>
          <a:xfrm>
            <a:off x="1325563" y="2492375"/>
            <a:ext cx="9601200" cy="2114550"/>
          </a:xfrm>
          <a:solidFill>
            <a:schemeClr val="tx1"/>
          </a:solidFill>
          <a:ln w="57150">
            <a:solidFill>
              <a:schemeClr val="accent1"/>
            </a:solidFill>
          </a:ln>
        </p:spPr>
        <p:txBody>
          <a:bodyPr/>
          <a:lstStyle/>
          <a:p>
            <a:pPr>
              <a:buFont typeface="Arial" charset="0"/>
              <a:buNone/>
              <a:defRPr/>
            </a:pPr>
            <a:r>
              <a:rPr lang="el-GR" altLang="el-GR" sz="4000" b="1" dirty="0">
                <a:solidFill>
                  <a:schemeClr val="bg1"/>
                </a:solidFill>
              </a:rPr>
              <a:t>ΑΚΑΔΗΜΑΪΚΕΣ ΚΑΙ ΚΟΙΝΩΝΙΚΕΣ ΣΥΝΕΠΕΙΕΣ</a:t>
            </a:r>
            <a:br>
              <a:rPr lang="en-US" altLang="el-GR" sz="4000" b="1" dirty="0">
                <a:solidFill>
                  <a:schemeClr val="bg1"/>
                </a:solidFill>
              </a:rPr>
            </a:br>
            <a:r>
              <a:rPr lang="el-GR" altLang="el-GR" sz="4000" b="1" dirty="0">
                <a:solidFill>
                  <a:schemeClr val="bg1"/>
                </a:solidFill>
              </a:rPr>
              <a:t>ΣΥΝΕΡΓΑΣΙΑΣ ΣΧΟΛΕΙΟΥ, ΟΙΚΟΓΕΝΕΙΑΣ, ΚΟΙΝΟΤΗΤΑΣ</a:t>
            </a:r>
            <a:endParaRPr lang="el-GR" sz="4000" dirty="0"/>
          </a:p>
        </p:txBody>
      </p:sp>
      <p:sp>
        <p:nvSpPr>
          <p:cNvPr id="4" name="3 - Θέση υποσέλιδου">
            <a:extLst>
              <a:ext uri="{FF2B5EF4-FFF2-40B4-BE49-F238E27FC236}">
                <a16:creationId xmlns:a16="http://schemas.microsoft.com/office/drawing/2014/main" id="{CBC2BC6E-3774-4D94-9F3C-0D1A6A3B7EB6}"/>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7354E910-D471-4503-9B33-C66F7591C5ED}"/>
              </a:ext>
            </a:extLst>
          </p:cNvPr>
          <p:cNvSpPr>
            <a:spLocks noGrp="1"/>
          </p:cNvSpPr>
          <p:nvPr>
            <p:ph type="dt" sz="quarter" idx="11"/>
          </p:nvPr>
        </p:nvSpPr>
        <p:spPr/>
        <p:txBody>
          <a:bodyPr/>
          <a:lstStyle/>
          <a:p>
            <a:pPr>
              <a:defRPr/>
            </a:pPr>
            <a:fld id="{A82B5B70-76B5-482D-B233-1350C7CC7A76}"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FB90D8A1-B914-471A-9360-CC93062963BE}"/>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03C03F5-6921-4619-B805-17385DF4151A}" type="slidenum">
              <a:rPr lang="el-GR" altLang="el-GR">
                <a:solidFill>
                  <a:srgbClr val="282E2E"/>
                </a:solidFill>
                <a:latin typeface="Calibri" panose="020F0502020204030204" pitchFamily="34" charset="0"/>
              </a:rPr>
              <a:pPr eaLnBrk="1" hangingPunct="1"/>
              <a:t>4</a:t>
            </a:fld>
            <a:endParaRPr lang="el-GR" altLang="el-GR">
              <a:solidFill>
                <a:srgbClr val="282E2E"/>
              </a:solidFill>
              <a:latin typeface="Calibri" panose="020F0502020204030204" pitchFamily="34" charset="0"/>
            </a:endParaRPr>
          </a:p>
        </p:txBody>
      </p:sp>
      <p:sp>
        <p:nvSpPr>
          <p:cNvPr id="8198" name="AutoShape 2" descr="Αποτέλεσμα εικόνας για early childhood">
            <a:extLst>
              <a:ext uri="{FF2B5EF4-FFF2-40B4-BE49-F238E27FC236}">
                <a16:creationId xmlns:a16="http://schemas.microsoft.com/office/drawing/2014/main" id="{84570184-D3F7-4431-B273-57ED7B6D45D8}"/>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pic>
        <p:nvPicPr>
          <p:cNvPr id="8199" name="Picture 3">
            <a:extLst>
              <a:ext uri="{FF2B5EF4-FFF2-40B4-BE49-F238E27FC236}">
                <a16:creationId xmlns:a16="http://schemas.microsoft.com/office/drawing/2014/main" id="{C08ECFE6-D22C-4AA4-82BF-201D803AFF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4963" y="474663"/>
            <a:ext cx="3160712" cy="173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2 - Θέση περιεχομένου">
            <a:extLst>
              <a:ext uri="{FF2B5EF4-FFF2-40B4-BE49-F238E27FC236}">
                <a16:creationId xmlns:a16="http://schemas.microsoft.com/office/drawing/2014/main" id="{F9E4F394-DF0C-4AE3-A5B3-6887B688B91C}"/>
              </a:ext>
            </a:extLst>
          </p:cNvPr>
          <p:cNvSpPr>
            <a:spLocks noGrp="1"/>
          </p:cNvSpPr>
          <p:nvPr>
            <p:ph idx="1"/>
          </p:nvPr>
        </p:nvSpPr>
        <p:spPr>
          <a:xfrm>
            <a:off x="1341438" y="649288"/>
            <a:ext cx="10074275" cy="5380037"/>
          </a:xfrm>
          <a:solidFill>
            <a:schemeClr val="tx1"/>
          </a:solidFill>
        </p:spPr>
        <p:txBody>
          <a:bodyPr/>
          <a:lstStyle/>
          <a:p>
            <a:pPr algn="just">
              <a:lnSpc>
                <a:spcPct val="150000"/>
              </a:lnSpc>
              <a:buFont typeface="Arial" panose="020B0604020202020204" pitchFamily="34" charset="0"/>
              <a:buBlip>
                <a:blip r:embed="rId2"/>
              </a:buBlip>
            </a:pPr>
            <a:r>
              <a:rPr lang="el-GR" altLang="el-GR" sz="2800" b="1">
                <a:solidFill>
                  <a:schemeClr val="bg1"/>
                </a:solidFill>
              </a:rPr>
              <a:t>Αν και έχουν γίνει τα </a:t>
            </a:r>
            <a:r>
              <a:rPr lang="el-GR" altLang="el-GR" sz="2800" b="1" u="sng">
                <a:solidFill>
                  <a:schemeClr val="bg1"/>
                </a:solidFill>
              </a:rPr>
              <a:t>τελευταία χρόνια</a:t>
            </a:r>
            <a:r>
              <a:rPr lang="el-GR" altLang="el-GR" sz="2800" b="1">
                <a:solidFill>
                  <a:schemeClr val="bg1"/>
                </a:solidFill>
              </a:rPr>
              <a:t> αρκετές μελέτες για το θέμα της συμμετοχής των οικογενειών στα  σχολικά προγράμματα, ωστόσο πολλές είναι οι αναπάντητες ερωτήσεις</a:t>
            </a:r>
            <a:r>
              <a:rPr lang="en-US" altLang="el-GR" sz="2800" b="1">
                <a:solidFill>
                  <a:schemeClr val="bg1"/>
                </a:solidFill>
              </a:rPr>
              <a:t>.</a:t>
            </a:r>
          </a:p>
          <a:p>
            <a:pPr algn="just">
              <a:lnSpc>
                <a:spcPct val="150000"/>
              </a:lnSpc>
              <a:buFont typeface="Arial" panose="020B0604020202020204" pitchFamily="34" charset="0"/>
              <a:buBlip>
                <a:blip r:embed="rId2"/>
              </a:buBlip>
            </a:pPr>
            <a:r>
              <a:rPr lang="el-GR" altLang="el-GR" sz="2800" b="1">
                <a:solidFill>
                  <a:schemeClr val="bg1"/>
                </a:solidFill>
              </a:rPr>
              <a:t>Κάνοντας μια ανασκόπηση σε </a:t>
            </a:r>
            <a:r>
              <a:rPr lang="el-GR" altLang="el-GR" sz="2800" b="1" u="sng">
                <a:solidFill>
                  <a:schemeClr val="bg1"/>
                </a:solidFill>
              </a:rPr>
              <a:t>200 ερευνητικές μελέτες </a:t>
            </a:r>
            <a:r>
              <a:rPr lang="el-GR" altLang="el-GR" sz="2800" b="1">
                <a:solidFill>
                  <a:schemeClr val="bg1"/>
                </a:solidFill>
              </a:rPr>
              <a:t>για τη συμμετοχή των γονέων,</a:t>
            </a:r>
          </a:p>
          <a:p>
            <a:pPr>
              <a:lnSpc>
                <a:spcPct val="150000"/>
              </a:lnSpc>
            </a:pPr>
            <a:r>
              <a:rPr lang="el-GR" altLang="el-GR" sz="2800" b="1">
                <a:solidFill>
                  <a:schemeClr val="bg1"/>
                </a:solidFill>
              </a:rPr>
              <a:t> </a:t>
            </a:r>
            <a:r>
              <a:rPr lang="en-US" altLang="el-GR" sz="2800" b="1">
                <a:solidFill>
                  <a:schemeClr val="bg1"/>
                </a:solidFill>
              </a:rPr>
              <a:t>O</a:t>
            </a:r>
            <a:r>
              <a:rPr lang="el-GR" altLang="el-GR" sz="2800" b="1">
                <a:solidFill>
                  <a:schemeClr val="bg1"/>
                </a:solidFill>
              </a:rPr>
              <a:t>ι </a:t>
            </a:r>
            <a:r>
              <a:rPr lang="en-US" altLang="el-GR" sz="2800" b="1" u="sng">
                <a:solidFill>
                  <a:schemeClr val="bg1"/>
                </a:solidFill>
              </a:rPr>
              <a:t>Baker</a:t>
            </a:r>
            <a:r>
              <a:rPr lang="el-GR" altLang="el-GR" sz="2800" b="1" u="sng">
                <a:solidFill>
                  <a:schemeClr val="bg1"/>
                </a:solidFill>
              </a:rPr>
              <a:t> &amp; </a:t>
            </a:r>
            <a:r>
              <a:rPr lang="en-US" altLang="el-GR" sz="2800" b="1" u="sng">
                <a:solidFill>
                  <a:schemeClr val="bg1"/>
                </a:solidFill>
              </a:rPr>
              <a:t>Soden</a:t>
            </a:r>
            <a:r>
              <a:rPr lang="el-GR" altLang="el-GR" sz="2800" b="1" u="sng">
                <a:solidFill>
                  <a:schemeClr val="bg1"/>
                </a:solidFill>
              </a:rPr>
              <a:t> </a:t>
            </a:r>
            <a:r>
              <a:rPr lang="el-GR" altLang="el-GR" sz="2800" b="1">
                <a:solidFill>
                  <a:schemeClr val="bg1"/>
                </a:solidFill>
              </a:rPr>
              <a:t>προσδιόρισαν στην πλειοψηφία τους μεθοδολογικούς περιορισμούς. </a:t>
            </a:r>
            <a:br>
              <a:rPr lang="el-GR" altLang="el-GR" sz="2800" b="1">
                <a:solidFill>
                  <a:schemeClr val="tx2"/>
                </a:solidFill>
              </a:rPr>
            </a:br>
            <a:endParaRPr lang="el-GR" altLang="el-GR" sz="2800" b="1">
              <a:solidFill>
                <a:schemeClr val="tx2"/>
              </a:solidFill>
            </a:endParaRPr>
          </a:p>
          <a:p>
            <a:endParaRPr lang="el-GR" altLang="el-GR">
              <a:solidFill>
                <a:schemeClr val="bg1"/>
              </a:solidFill>
            </a:endParaRPr>
          </a:p>
        </p:txBody>
      </p:sp>
      <p:sp>
        <p:nvSpPr>
          <p:cNvPr id="4" name="3 - Θέση υποσέλιδου">
            <a:extLst>
              <a:ext uri="{FF2B5EF4-FFF2-40B4-BE49-F238E27FC236}">
                <a16:creationId xmlns:a16="http://schemas.microsoft.com/office/drawing/2014/main" id="{11F66F5B-115E-46E8-9D78-603EA53EC874}"/>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6F8DDF09-BD9C-4E42-9511-E7B8D2A43478}"/>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120D9438-CD61-437D-A65E-AA7FC5EE1CA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42B49F1-1169-4440-86D2-C02C58C372AA}" type="slidenum">
              <a:rPr lang="el-GR" altLang="el-GR">
                <a:solidFill>
                  <a:srgbClr val="282E2E"/>
                </a:solidFill>
                <a:latin typeface="Calibri" panose="020F0502020204030204" pitchFamily="34" charset="0"/>
              </a:rPr>
              <a:pPr eaLnBrk="1" hangingPunct="1"/>
              <a:t>5</a:t>
            </a:fld>
            <a:endParaRPr lang="el-GR" altLang="el-GR">
              <a:solidFill>
                <a:srgbClr val="282E2E"/>
              </a:solidFill>
              <a:latin typeface="Calibri" panose="020F0502020204030204" pitchFamily="34" charset="0"/>
            </a:endParaRPr>
          </a:p>
        </p:txBody>
      </p:sp>
      <p:sp>
        <p:nvSpPr>
          <p:cNvPr id="7" name="6 - Δεξιό βέλος">
            <a:extLst>
              <a:ext uri="{FF2B5EF4-FFF2-40B4-BE49-F238E27FC236}">
                <a16:creationId xmlns:a16="http://schemas.microsoft.com/office/drawing/2014/main" id="{F5DC7C19-84F5-4C32-B63B-4DFAA364F2DE}"/>
              </a:ext>
            </a:extLst>
          </p:cNvPr>
          <p:cNvSpPr/>
          <p:nvPr/>
        </p:nvSpPr>
        <p:spPr>
          <a:xfrm>
            <a:off x="323850" y="4689475"/>
            <a:ext cx="914400" cy="5318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9223" name="AutoShape 2" descr="Αποτέλεσμα εικόνας για ερευνες">
            <a:extLst>
              <a:ext uri="{FF2B5EF4-FFF2-40B4-BE49-F238E27FC236}">
                <a16:creationId xmlns:a16="http://schemas.microsoft.com/office/drawing/2014/main" id="{7808BB47-6FD7-484E-B05F-6952CEDD36C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pic>
        <p:nvPicPr>
          <p:cNvPr id="9224" name="Picture 3">
            <a:extLst>
              <a:ext uri="{FF2B5EF4-FFF2-40B4-BE49-F238E27FC236}">
                <a16:creationId xmlns:a16="http://schemas.microsoft.com/office/drawing/2014/main" id="{D6E00D24-5942-4617-B339-66D3B01F04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0238" y="3509963"/>
            <a:ext cx="1704975" cy="95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a:extLst>
              <a:ext uri="{FF2B5EF4-FFF2-40B4-BE49-F238E27FC236}">
                <a16:creationId xmlns:a16="http://schemas.microsoft.com/office/drawing/2014/main" id="{1D252DD3-9671-4B61-B570-DB40DAB7B358}"/>
              </a:ext>
            </a:extLst>
          </p:cNvPr>
          <p:cNvSpPr>
            <a:spLocks noGrp="1"/>
          </p:cNvSpPr>
          <p:nvPr>
            <p:ph idx="1"/>
          </p:nvPr>
        </p:nvSpPr>
        <p:spPr>
          <a:xfrm>
            <a:off x="1341438" y="841375"/>
            <a:ext cx="9509125" cy="5187950"/>
          </a:xfrm>
          <a:solidFill>
            <a:schemeClr val="accent1">
              <a:lumMod val="20000"/>
              <a:lumOff val="80000"/>
            </a:schemeClr>
          </a:solidFill>
        </p:spPr>
        <p:txBody>
          <a:bodyPr/>
          <a:lstStyle/>
          <a:p>
            <a:pPr>
              <a:buFont typeface="Arial" charset="0"/>
              <a:buChar char="•"/>
              <a:defRPr/>
            </a:pPr>
            <a:endParaRPr lang="el-GR" dirty="0"/>
          </a:p>
        </p:txBody>
      </p:sp>
      <p:sp>
        <p:nvSpPr>
          <p:cNvPr id="4" name="3 - Θέση υποσέλιδου">
            <a:extLst>
              <a:ext uri="{FF2B5EF4-FFF2-40B4-BE49-F238E27FC236}">
                <a16:creationId xmlns:a16="http://schemas.microsoft.com/office/drawing/2014/main" id="{04BD4485-EC2F-4DC2-8BAD-6B0E5CE35FB9}"/>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497AEF6A-46A1-46E7-8F62-839005EF2ECF}"/>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D6F00F09-6D92-413C-AD8C-1168AC298BDE}"/>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C484EC9-D4F9-46D2-9E57-93F052A46C34}" type="slidenum">
              <a:rPr lang="el-GR" altLang="el-GR">
                <a:solidFill>
                  <a:srgbClr val="282E2E"/>
                </a:solidFill>
                <a:latin typeface="Calibri" panose="020F0502020204030204" pitchFamily="34" charset="0"/>
              </a:rPr>
              <a:pPr eaLnBrk="1" hangingPunct="1"/>
              <a:t>6</a:t>
            </a:fld>
            <a:endParaRPr lang="el-GR" altLang="el-GR">
              <a:solidFill>
                <a:srgbClr val="282E2E"/>
              </a:solidFill>
              <a:latin typeface="Calibri" panose="020F0502020204030204" pitchFamily="34" charset="0"/>
            </a:endParaRPr>
          </a:p>
        </p:txBody>
      </p:sp>
      <p:sp>
        <p:nvSpPr>
          <p:cNvPr id="7" name="6 - Δεξιό βέλος">
            <a:extLst>
              <a:ext uri="{FF2B5EF4-FFF2-40B4-BE49-F238E27FC236}">
                <a16:creationId xmlns:a16="http://schemas.microsoft.com/office/drawing/2014/main" id="{3479E78A-BFC4-4EF9-B49D-21ED7DECF33E}"/>
              </a:ext>
            </a:extLst>
          </p:cNvPr>
          <p:cNvSpPr/>
          <p:nvPr/>
        </p:nvSpPr>
        <p:spPr>
          <a:xfrm>
            <a:off x="1416050" y="1460500"/>
            <a:ext cx="7639050" cy="4438650"/>
          </a:xfrm>
          <a:prstGeom prst="rightArrow">
            <a:avLst/>
          </a:prstGeom>
          <a:solidFill>
            <a:schemeClr val="tx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lnSpc>
                <a:spcPct val="90000"/>
              </a:lnSpc>
              <a:defRPr/>
            </a:pPr>
            <a:r>
              <a:rPr lang="el-GR" altLang="el-GR" sz="2800" b="1" dirty="0">
                <a:solidFill>
                  <a:schemeClr val="bg1"/>
                </a:solidFill>
              </a:rPr>
              <a:t>Σύμφωνα με τις αναφερόμενες μελέτες, όταν οι γονείς συμμετέχουν στην παιδαγωγική διαδικασία, προκύπτουν </a:t>
            </a:r>
            <a:r>
              <a:rPr lang="el-GR" altLang="el-GR" sz="2800" b="1" u="sng" dirty="0">
                <a:solidFill>
                  <a:schemeClr val="bg1"/>
                </a:solidFill>
              </a:rPr>
              <a:t>ακαδημαϊκά και κοινωνικά οφέλη </a:t>
            </a:r>
            <a:r>
              <a:rPr lang="el-GR" altLang="el-GR" sz="2800" b="1" dirty="0">
                <a:solidFill>
                  <a:schemeClr val="bg1"/>
                </a:solidFill>
              </a:rPr>
              <a:t>για τα παιδιά.   </a:t>
            </a:r>
          </a:p>
        </p:txBody>
      </p:sp>
      <p:pic>
        <p:nvPicPr>
          <p:cNvPr id="10247" name="Picture 2" descr="Αποτέλεσμα εικόνας για early childhood">
            <a:extLst>
              <a:ext uri="{FF2B5EF4-FFF2-40B4-BE49-F238E27FC236}">
                <a16:creationId xmlns:a16="http://schemas.microsoft.com/office/drawing/2014/main" id="{9AAADA2F-CF04-4993-995A-2334415F03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23363" y="2532063"/>
            <a:ext cx="2390775" cy="181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2 - Θέση περιεχομένου">
            <a:extLst>
              <a:ext uri="{FF2B5EF4-FFF2-40B4-BE49-F238E27FC236}">
                <a16:creationId xmlns:a16="http://schemas.microsoft.com/office/drawing/2014/main" id="{C74879B7-8613-4CE0-9F6A-1889CA74D4BE}"/>
              </a:ext>
            </a:extLst>
          </p:cNvPr>
          <p:cNvSpPr>
            <a:spLocks noGrp="1"/>
          </p:cNvSpPr>
          <p:nvPr>
            <p:ph idx="1"/>
          </p:nvPr>
        </p:nvSpPr>
        <p:spPr>
          <a:xfrm>
            <a:off x="1165225" y="560388"/>
            <a:ext cx="10323513" cy="5468937"/>
          </a:xfrm>
          <a:solidFill>
            <a:schemeClr val="tx1"/>
          </a:solidFill>
          <a:ln w="57150">
            <a:solidFill>
              <a:schemeClr val="accent1"/>
            </a:solidFill>
            <a:miter lim="800000"/>
            <a:headEnd/>
            <a:tailEnd/>
          </a:ln>
        </p:spPr>
        <p:txBody>
          <a:bodyPr/>
          <a:lstStyle/>
          <a:p>
            <a:pPr>
              <a:lnSpc>
                <a:spcPct val="150000"/>
              </a:lnSpc>
            </a:pPr>
            <a:r>
              <a:rPr lang="el-GR" altLang="el-GR" sz="2800" b="1">
                <a:solidFill>
                  <a:schemeClr val="bg1"/>
                </a:solidFill>
              </a:rPr>
              <a:t>Τα παιδιά των οποίων οι γονείς παρουσιάζουν υψηλά επίπεδα συμμετοχής στο σχολείο, καταδεικνύουν</a:t>
            </a:r>
            <a:r>
              <a:rPr lang="en-US" altLang="el-GR" sz="2800" b="1">
                <a:solidFill>
                  <a:schemeClr val="bg1"/>
                </a:solidFill>
              </a:rPr>
              <a:t>:</a:t>
            </a:r>
            <a:endParaRPr lang="el-GR" altLang="el-GR" sz="2800" b="1">
              <a:solidFill>
                <a:schemeClr val="bg1"/>
              </a:solidFill>
            </a:endParaRPr>
          </a:p>
          <a:p>
            <a:pPr>
              <a:buFont typeface="Wingdings" panose="05000000000000000000" pitchFamily="2" charset="2"/>
              <a:buChar char="ü"/>
            </a:pPr>
            <a:r>
              <a:rPr lang="el-GR" altLang="el-GR" sz="2800" b="1">
                <a:solidFill>
                  <a:schemeClr val="bg1"/>
                </a:solidFill>
              </a:rPr>
              <a:t> μεγαλύτερα επίπεδα κοινωνικής ικανότητας,</a:t>
            </a:r>
          </a:p>
          <a:p>
            <a:pPr>
              <a:buFont typeface="Wingdings" panose="05000000000000000000" pitchFamily="2" charset="2"/>
              <a:buChar char="ü"/>
            </a:pPr>
            <a:r>
              <a:rPr lang="el-GR" altLang="el-GR" sz="2800" b="1">
                <a:solidFill>
                  <a:schemeClr val="bg1"/>
                </a:solidFill>
              </a:rPr>
              <a:t> υψηλότερα επίπεδα προσαρμοστικής συμπεριφοράς,</a:t>
            </a:r>
          </a:p>
          <a:p>
            <a:pPr>
              <a:buFont typeface="Wingdings" panose="05000000000000000000" pitchFamily="2" charset="2"/>
              <a:buChar char="ü"/>
            </a:pPr>
            <a:r>
              <a:rPr lang="el-GR" altLang="el-GR" sz="2800" b="1">
                <a:solidFill>
                  <a:schemeClr val="bg1"/>
                </a:solidFill>
              </a:rPr>
              <a:t> πρώιμες βασικές σχολικές δεξιότητες, </a:t>
            </a:r>
          </a:p>
          <a:p>
            <a:pPr>
              <a:buFont typeface="Wingdings" panose="05000000000000000000" pitchFamily="2" charset="2"/>
              <a:buChar char="ü"/>
            </a:pPr>
            <a:r>
              <a:rPr lang="el-GR" altLang="el-GR" sz="2800" b="1">
                <a:solidFill>
                  <a:schemeClr val="bg1"/>
                </a:solidFill>
              </a:rPr>
              <a:t>μεγαλύτερη ακαδημαϊκή επίδοση στα μαθηματικά και την ανάγνωση,</a:t>
            </a:r>
          </a:p>
          <a:p>
            <a:pPr>
              <a:buFont typeface="Wingdings" panose="05000000000000000000" pitchFamily="2" charset="2"/>
              <a:buChar char="ü"/>
            </a:pPr>
            <a:r>
              <a:rPr lang="el-GR" altLang="el-GR" sz="2800" b="1">
                <a:solidFill>
                  <a:schemeClr val="bg1"/>
                </a:solidFill>
              </a:rPr>
              <a:t> και υψηλότερα ποσοστά σχολικής ολοκλήρωσης</a:t>
            </a:r>
          </a:p>
          <a:p>
            <a:endParaRPr lang="el-GR" altLang="el-GR"/>
          </a:p>
        </p:txBody>
      </p:sp>
      <p:sp>
        <p:nvSpPr>
          <p:cNvPr id="4" name="3 - Θέση υποσέλιδου">
            <a:extLst>
              <a:ext uri="{FF2B5EF4-FFF2-40B4-BE49-F238E27FC236}">
                <a16:creationId xmlns:a16="http://schemas.microsoft.com/office/drawing/2014/main" id="{CE99710C-3F12-4CA6-9EEB-E595010D76D6}"/>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676B66D3-4C94-460B-9872-2845F0E4B35B}"/>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24BE1783-4760-4E6B-8CB8-3790A676BBC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CB8D17D-844E-4E13-A84E-7EE2A5B074E4}" type="slidenum">
              <a:rPr lang="el-GR" altLang="el-GR">
                <a:solidFill>
                  <a:srgbClr val="282E2E"/>
                </a:solidFill>
                <a:latin typeface="Calibri" panose="020F0502020204030204" pitchFamily="34" charset="0"/>
              </a:rPr>
              <a:pPr eaLnBrk="1" hangingPunct="1"/>
              <a:t>7</a:t>
            </a:fld>
            <a:endParaRPr lang="el-GR" altLang="el-GR">
              <a:solidFill>
                <a:srgbClr val="282E2E"/>
              </a:solidFill>
              <a:latin typeface="Calibri" panose="020F0502020204030204" pitchFamily="34" charset="0"/>
            </a:endParaRPr>
          </a:p>
        </p:txBody>
      </p:sp>
      <p:sp>
        <p:nvSpPr>
          <p:cNvPr id="11270" name="AutoShape 2" descr="Αποτέλεσμα εικόνας για γονεις στο σχολειο">
            <a:extLst>
              <a:ext uri="{FF2B5EF4-FFF2-40B4-BE49-F238E27FC236}">
                <a16:creationId xmlns:a16="http://schemas.microsoft.com/office/drawing/2014/main" id="{D7D2CC00-76B9-4A8C-A065-84DB73E5AB3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pic>
        <p:nvPicPr>
          <p:cNvPr id="11271" name="Picture 3">
            <a:extLst>
              <a:ext uri="{FF2B5EF4-FFF2-40B4-BE49-F238E27FC236}">
                <a16:creationId xmlns:a16="http://schemas.microsoft.com/office/drawing/2014/main" id="{6A3ED4DA-6C3D-4368-A985-D94BFC7AD1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91513" y="1301750"/>
            <a:ext cx="2968625"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υποσέλιδου">
            <a:extLst>
              <a:ext uri="{FF2B5EF4-FFF2-40B4-BE49-F238E27FC236}">
                <a16:creationId xmlns:a16="http://schemas.microsoft.com/office/drawing/2014/main" id="{076A3B38-3332-4161-98E3-E15314986940}"/>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6A86B637-9D4E-4242-982E-DF1FC4749360}"/>
              </a:ext>
            </a:extLst>
          </p:cNvPr>
          <p:cNvSpPr>
            <a:spLocks noGrp="1"/>
          </p:cNvSpPr>
          <p:nvPr>
            <p:ph type="dt" sz="quarter" idx="11"/>
          </p:nvPr>
        </p:nvSpPr>
        <p:spPr/>
        <p:txBody>
          <a:bodyPr/>
          <a:lstStyle/>
          <a:p>
            <a:pPr>
              <a:defRPr/>
            </a:pPr>
            <a:fld id="{A82B5B70-76B5-482D-B233-1350C7CC7A76}"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5F3FF4CB-6036-434E-84E3-00A709F442CD}"/>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E0BBFD4-AE7A-4AEB-BBAE-6BB0930FF28B}" type="slidenum">
              <a:rPr lang="el-GR" altLang="el-GR">
                <a:solidFill>
                  <a:srgbClr val="282E2E"/>
                </a:solidFill>
                <a:latin typeface="Calibri" panose="020F0502020204030204" pitchFamily="34" charset="0"/>
              </a:rPr>
              <a:pPr eaLnBrk="1" hangingPunct="1"/>
              <a:t>8</a:t>
            </a:fld>
            <a:endParaRPr lang="el-GR" altLang="el-GR">
              <a:solidFill>
                <a:srgbClr val="282E2E"/>
              </a:solidFill>
              <a:latin typeface="Calibri" panose="020F0502020204030204" pitchFamily="34" charset="0"/>
            </a:endParaRPr>
          </a:p>
        </p:txBody>
      </p:sp>
      <p:sp>
        <p:nvSpPr>
          <p:cNvPr id="12293" name="6 - Ορθογώνιο">
            <a:extLst>
              <a:ext uri="{FF2B5EF4-FFF2-40B4-BE49-F238E27FC236}">
                <a16:creationId xmlns:a16="http://schemas.microsoft.com/office/drawing/2014/main" id="{9E508278-43B5-4B6D-8878-6FFBD0E7EF63}"/>
              </a:ext>
            </a:extLst>
          </p:cNvPr>
          <p:cNvSpPr>
            <a:spLocks noChangeArrowheads="1"/>
          </p:cNvSpPr>
          <p:nvPr/>
        </p:nvSpPr>
        <p:spPr bwMode="auto">
          <a:xfrm>
            <a:off x="604838" y="604838"/>
            <a:ext cx="10795000" cy="517048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l-GR" altLang="el-GR" sz="2600" b="1">
                <a:solidFill>
                  <a:schemeClr val="bg1"/>
                </a:solidFill>
                <a:latin typeface="Calibri" panose="020F0502020204030204" pitchFamily="34" charset="0"/>
              </a:rPr>
              <a:t>Οι </a:t>
            </a:r>
            <a:r>
              <a:rPr lang="en-US" altLang="el-GR" sz="2600" b="1" u="sng">
                <a:solidFill>
                  <a:schemeClr val="bg1"/>
                </a:solidFill>
                <a:latin typeface="Calibri" panose="020F0502020204030204" pitchFamily="34" charset="0"/>
              </a:rPr>
              <a:t>Elliot</a:t>
            </a:r>
            <a:r>
              <a:rPr lang="el-GR" altLang="el-GR" sz="2600" b="1" u="sng">
                <a:solidFill>
                  <a:schemeClr val="bg1"/>
                </a:solidFill>
                <a:latin typeface="Calibri" panose="020F0502020204030204" pitchFamily="34" charset="0"/>
              </a:rPr>
              <a:t> &amp; </a:t>
            </a:r>
            <a:r>
              <a:rPr lang="en-US" altLang="el-GR" sz="2600" b="1" u="sng">
                <a:solidFill>
                  <a:schemeClr val="bg1"/>
                </a:solidFill>
                <a:latin typeface="Calibri" panose="020F0502020204030204" pitchFamily="34" charset="0"/>
              </a:rPr>
              <a:t>Hewison</a:t>
            </a:r>
            <a:r>
              <a:rPr lang="el-GR" altLang="el-GR" sz="2600" b="1" u="sng">
                <a:solidFill>
                  <a:schemeClr val="bg1"/>
                </a:solidFill>
                <a:latin typeface="Calibri" panose="020F0502020204030204" pitchFamily="34" charset="0"/>
              </a:rPr>
              <a:t> </a:t>
            </a:r>
            <a:r>
              <a:rPr lang="el-GR" altLang="el-GR" sz="2600" b="1">
                <a:solidFill>
                  <a:schemeClr val="bg1"/>
                </a:solidFill>
                <a:latin typeface="Calibri" panose="020F0502020204030204" pitchFamily="34" charset="0"/>
              </a:rPr>
              <a:t>υποστήριξαν μέσα από τα ερευνητικά τους δεδομένα, ότι </a:t>
            </a:r>
            <a:r>
              <a:rPr lang="el-GR" altLang="el-GR" sz="2600" b="1" i="1">
                <a:solidFill>
                  <a:schemeClr val="bg1"/>
                </a:solidFill>
                <a:latin typeface="Calibri" panose="020F0502020204030204" pitchFamily="34" charset="0"/>
              </a:rPr>
              <a:t>ο συνδυασμός των μορφωτικών συνηθειών των γονέων, με τα μορφωτικά υλικά βασικής εκπαίδευσης </a:t>
            </a:r>
            <a:r>
              <a:rPr lang="el-GR" altLang="el-GR" sz="2600" b="1">
                <a:solidFill>
                  <a:schemeClr val="bg1"/>
                </a:solidFill>
                <a:latin typeface="Calibri" panose="020F0502020204030204" pitchFamily="34" charset="0"/>
              </a:rPr>
              <a:t>που παρέχουν στα παιδιά τους στο σπίτι, συμβάλλουν στην ανάπτυξη της σχολικής τους ετοιμότητας,</a:t>
            </a:r>
            <a:endParaRPr lang="en-US" altLang="el-GR" sz="2600" b="1">
              <a:solidFill>
                <a:schemeClr val="bg1"/>
              </a:solidFill>
              <a:latin typeface="Calibri" panose="020F0502020204030204" pitchFamily="34" charset="0"/>
            </a:endParaRPr>
          </a:p>
          <a:p>
            <a:pPr algn="just" eaLnBrk="1" hangingPunct="1"/>
            <a:endParaRPr lang="en-US" altLang="el-GR" sz="2600" b="1">
              <a:solidFill>
                <a:schemeClr val="bg1"/>
              </a:solidFill>
              <a:latin typeface="Calibri" panose="020F0502020204030204" pitchFamily="34" charset="0"/>
            </a:endParaRPr>
          </a:p>
          <a:p>
            <a:pPr algn="just" eaLnBrk="1" hangingPunct="1"/>
            <a:r>
              <a:rPr lang="en-US" altLang="el-GR" sz="2600" b="1">
                <a:solidFill>
                  <a:schemeClr val="bg1"/>
                </a:solidFill>
                <a:latin typeface="Calibri" panose="020F0502020204030204" pitchFamily="34" charset="0"/>
              </a:rPr>
              <a:t>O</a:t>
            </a:r>
            <a:r>
              <a:rPr lang="el-GR" altLang="el-GR" sz="2600" b="1">
                <a:solidFill>
                  <a:schemeClr val="bg1"/>
                </a:solidFill>
                <a:latin typeface="Calibri" panose="020F0502020204030204" pitchFamily="34" charset="0"/>
              </a:rPr>
              <a:t>ι </a:t>
            </a:r>
            <a:r>
              <a:rPr lang="en-US" altLang="el-GR" sz="2600" b="1" u="sng">
                <a:solidFill>
                  <a:schemeClr val="bg1"/>
                </a:solidFill>
                <a:latin typeface="Calibri" panose="020F0502020204030204" pitchFamily="34" charset="0"/>
              </a:rPr>
              <a:t>Reese</a:t>
            </a:r>
            <a:r>
              <a:rPr lang="el-GR" altLang="el-GR" sz="2600" b="1" u="sng">
                <a:solidFill>
                  <a:schemeClr val="bg1"/>
                </a:solidFill>
                <a:latin typeface="Calibri" panose="020F0502020204030204" pitchFamily="34" charset="0"/>
              </a:rPr>
              <a:t> &amp; </a:t>
            </a:r>
            <a:r>
              <a:rPr lang="en-US" altLang="el-GR" sz="2600" b="1" u="sng">
                <a:solidFill>
                  <a:schemeClr val="bg1"/>
                </a:solidFill>
                <a:latin typeface="Calibri" panose="020F0502020204030204" pitchFamily="34" charset="0"/>
              </a:rPr>
              <a:t>Callimore</a:t>
            </a:r>
            <a:r>
              <a:rPr lang="el-GR" altLang="el-GR" sz="2600" b="1" u="sng">
                <a:solidFill>
                  <a:schemeClr val="bg1"/>
                </a:solidFill>
                <a:latin typeface="Calibri" panose="020F0502020204030204" pitchFamily="34" charset="0"/>
              </a:rPr>
              <a:t> </a:t>
            </a:r>
            <a:r>
              <a:rPr lang="el-GR" altLang="el-GR" sz="2600" b="1">
                <a:solidFill>
                  <a:schemeClr val="bg1"/>
                </a:solidFill>
                <a:latin typeface="Calibri" panose="020F0502020204030204" pitchFamily="34" charset="0"/>
              </a:rPr>
              <a:t>διατύπωσαν την άποψη, ότι μέσα από την ακαδημαϊκή αλληλεπίδραση στο σπίτι με τους γονείς, τα παιδιά ανέπτυξαν νωρίτερα γλωσσικές δεξιότητες, από τα παιδιά που δεν είχαν αντίστοιχες ευκαιρίες. </a:t>
            </a:r>
          </a:p>
          <a:p>
            <a:pPr algn="just" eaLnBrk="1" hangingPunct="1"/>
            <a:endParaRPr lang="el-GR" altLang="el-GR" sz="2600" b="1">
              <a:solidFill>
                <a:schemeClr val="bg1"/>
              </a:solidFill>
              <a:latin typeface="Calibri" panose="020F0502020204030204" pitchFamily="34" charset="0"/>
            </a:endParaRPr>
          </a:p>
          <a:p>
            <a:pPr algn="just" eaLnBrk="1" hangingPunct="1"/>
            <a:r>
              <a:rPr lang="el-GR" altLang="el-GR" sz="2600" b="1" u="sng">
                <a:solidFill>
                  <a:schemeClr val="bg1"/>
                </a:solidFill>
                <a:latin typeface="Calibri" panose="020F0502020204030204" pitchFamily="34" charset="0"/>
              </a:rPr>
              <a:t>Σύγχρονη έρευνα των </a:t>
            </a:r>
            <a:r>
              <a:rPr lang="en-US" altLang="el-GR" sz="2600" b="1" u="sng">
                <a:solidFill>
                  <a:schemeClr val="bg1"/>
                </a:solidFill>
                <a:latin typeface="Calibri" panose="020F0502020204030204" pitchFamily="34" charset="0"/>
              </a:rPr>
              <a:t>Farver et al</a:t>
            </a:r>
            <a:r>
              <a:rPr lang="el-GR" altLang="el-GR" sz="2600" b="1" u="sng">
                <a:solidFill>
                  <a:schemeClr val="bg1"/>
                </a:solidFill>
                <a:latin typeface="Calibri" panose="020F0502020204030204" pitchFamily="34" charset="0"/>
              </a:rPr>
              <a:t>.</a:t>
            </a:r>
            <a:r>
              <a:rPr lang="el-GR" altLang="el-GR" sz="2600" b="1">
                <a:solidFill>
                  <a:schemeClr val="bg1"/>
                </a:solidFill>
                <a:latin typeface="Calibri" panose="020F0502020204030204" pitchFamily="34" charset="0"/>
              </a:rPr>
              <a:t>, κατέδειξε ότι η συμμετοχή των γονέων και η ενθάρρυνση των παιδιών για μορφωτικές δραστηριότητες συνδέονται με τις δεξιότητες της σχολικής ετοιμότητας των παιδιών. </a:t>
            </a:r>
            <a:br>
              <a:rPr lang="el-GR" altLang="el-GR" b="1">
                <a:solidFill>
                  <a:schemeClr val="tx2"/>
                </a:solidFill>
                <a:latin typeface="Calibri" panose="020F0502020204030204" pitchFamily="34" charset="0"/>
              </a:rPr>
            </a:br>
            <a:endParaRPr lang="el-GR" altLang="el-GR" b="1">
              <a:solidFill>
                <a:schemeClr val="tx2"/>
              </a:solidFill>
              <a:latin typeface="Calibri" panose="020F0502020204030204" pitchFamily="34" charset="0"/>
            </a:endParaRPr>
          </a:p>
        </p:txBody>
      </p:sp>
      <p:sp>
        <p:nvSpPr>
          <p:cNvPr id="8" name="7 - Κορνίζα">
            <a:extLst>
              <a:ext uri="{FF2B5EF4-FFF2-40B4-BE49-F238E27FC236}">
                <a16:creationId xmlns:a16="http://schemas.microsoft.com/office/drawing/2014/main" id="{DE3AC30A-FEAF-4464-88F2-C9BC869EDA87}"/>
              </a:ext>
            </a:extLst>
          </p:cNvPr>
          <p:cNvSpPr/>
          <p:nvPr/>
        </p:nvSpPr>
        <p:spPr>
          <a:xfrm>
            <a:off x="0" y="604838"/>
            <a:ext cx="487363" cy="442912"/>
          </a:xfrm>
          <a:prstGeom prst="bevel">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9" name="8 - Κορνίζα">
            <a:extLst>
              <a:ext uri="{FF2B5EF4-FFF2-40B4-BE49-F238E27FC236}">
                <a16:creationId xmlns:a16="http://schemas.microsoft.com/office/drawing/2014/main" id="{EED74362-A10C-4C6C-B607-46E6057657D3}"/>
              </a:ext>
            </a:extLst>
          </p:cNvPr>
          <p:cNvSpPr/>
          <p:nvPr/>
        </p:nvSpPr>
        <p:spPr>
          <a:xfrm>
            <a:off x="0" y="2747963"/>
            <a:ext cx="487363" cy="442912"/>
          </a:xfrm>
          <a:prstGeom prst="bevel">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10" name="9 - Κορνίζα">
            <a:extLst>
              <a:ext uri="{FF2B5EF4-FFF2-40B4-BE49-F238E27FC236}">
                <a16:creationId xmlns:a16="http://schemas.microsoft.com/office/drawing/2014/main" id="{327F4E58-9C77-4300-BF43-937A9A7B8747}"/>
              </a:ext>
            </a:extLst>
          </p:cNvPr>
          <p:cNvSpPr/>
          <p:nvPr/>
        </p:nvSpPr>
        <p:spPr>
          <a:xfrm>
            <a:off x="0" y="4311650"/>
            <a:ext cx="487363" cy="442913"/>
          </a:xfrm>
          <a:prstGeom prst="bevel">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12297" name="AutoShape 2" descr="Αποτέλεσμα εικόνας για ερευνες">
            <a:extLst>
              <a:ext uri="{FF2B5EF4-FFF2-40B4-BE49-F238E27FC236}">
                <a16:creationId xmlns:a16="http://schemas.microsoft.com/office/drawing/2014/main" id="{6BC17C5E-D661-4751-BF97-753410432E0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pic>
        <p:nvPicPr>
          <p:cNvPr id="12298" name="Picture 3">
            <a:extLst>
              <a:ext uri="{FF2B5EF4-FFF2-40B4-BE49-F238E27FC236}">
                <a16:creationId xmlns:a16="http://schemas.microsoft.com/office/drawing/2014/main" id="{20DF2ADE-C657-403B-8D0C-EDA7BDCF0C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50463" y="1905000"/>
            <a:ext cx="1231900"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2 - Θέση περιεχομένου">
            <a:extLst>
              <a:ext uri="{FF2B5EF4-FFF2-40B4-BE49-F238E27FC236}">
                <a16:creationId xmlns:a16="http://schemas.microsoft.com/office/drawing/2014/main" id="{8699A562-2357-4BE6-88A0-A49F1265C110}"/>
              </a:ext>
            </a:extLst>
          </p:cNvPr>
          <p:cNvSpPr>
            <a:spLocks noGrp="1"/>
          </p:cNvSpPr>
          <p:nvPr>
            <p:ph idx="1"/>
          </p:nvPr>
        </p:nvSpPr>
        <p:spPr>
          <a:xfrm>
            <a:off x="1341438" y="487363"/>
            <a:ext cx="10191750" cy="5541962"/>
          </a:xfrm>
          <a:solidFill>
            <a:schemeClr val="tx1"/>
          </a:solidFill>
          <a:ln w="57150">
            <a:solidFill>
              <a:schemeClr val="accent1"/>
            </a:solidFill>
            <a:miter lim="800000"/>
            <a:headEnd/>
            <a:tailEnd/>
          </a:ln>
        </p:spPr>
        <p:txBody>
          <a:bodyPr/>
          <a:lstStyle/>
          <a:p>
            <a:pPr algn="just">
              <a:lnSpc>
                <a:spcPct val="150000"/>
              </a:lnSpc>
            </a:pPr>
            <a:r>
              <a:rPr lang="el-GR" altLang="el-GR" sz="2800" b="1">
                <a:solidFill>
                  <a:schemeClr val="bg1"/>
                </a:solidFill>
              </a:rPr>
              <a:t>Η έρευνα των </a:t>
            </a:r>
            <a:r>
              <a:rPr lang="en-US" altLang="el-GR" sz="2800" b="1" u="sng">
                <a:solidFill>
                  <a:schemeClr val="bg1"/>
                </a:solidFill>
              </a:rPr>
              <a:t>Grolnikck</a:t>
            </a:r>
            <a:r>
              <a:rPr lang="el-GR" altLang="el-GR" sz="2800" b="1" u="sng">
                <a:solidFill>
                  <a:schemeClr val="bg1"/>
                </a:solidFill>
              </a:rPr>
              <a:t> &amp; </a:t>
            </a:r>
            <a:r>
              <a:rPr lang="en-US" altLang="el-GR" sz="2800" b="1" u="sng">
                <a:solidFill>
                  <a:schemeClr val="bg1"/>
                </a:solidFill>
              </a:rPr>
              <a:t>Slowiaczek</a:t>
            </a:r>
            <a:r>
              <a:rPr lang="el-GR" altLang="el-GR" sz="2800" b="1">
                <a:solidFill>
                  <a:schemeClr val="bg1"/>
                </a:solidFill>
              </a:rPr>
              <a:t>, ανέδειξε τη συμμετοχή των γονέων στις ακαδημαϊκές δραστηριότητες των παιδιών τους στα προσχολικά προγράμματα, ως </a:t>
            </a:r>
            <a:r>
              <a:rPr lang="el-GR" altLang="el-GR" sz="2800" b="1" u="sng">
                <a:solidFill>
                  <a:schemeClr val="bg1"/>
                </a:solidFill>
              </a:rPr>
              <a:t>πολυδιάστατη δομή</a:t>
            </a:r>
            <a:r>
              <a:rPr lang="en-US" altLang="el-GR" sz="2800" b="1">
                <a:solidFill>
                  <a:schemeClr val="bg1"/>
                </a:solidFill>
              </a:rPr>
              <a:t>:</a:t>
            </a:r>
          </a:p>
          <a:p>
            <a:pPr algn="just">
              <a:lnSpc>
                <a:spcPct val="150000"/>
              </a:lnSpc>
              <a:buFont typeface="Arial" panose="020B0604020202020204" pitchFamily="34" charset="0"/>
              <a:buBlip>
                <a:blip r:embed="rId2"/>
              </a:buBlip>
            </a:pPr>
            <a:r>
              <a:rPr lang="el-GR" altLang="el-GR" sz="2800" b="1">
                <a:solidFill>
                  <a:schemeClr val="bg1"/>
                </a:solidFill>
              </a:rPr>
              <a:t>  μέσα από την αλληλεπίδραση των γονέων στις δραστηριότητες εκμάθησης στο σπίτι,</a:t>
            </a:r>
            <a:endParaRPr lang="en-US" altLang="el-GR" sz="2800" b="1">
              <a:solidFill>
                <a:schemeClr val="bg1"/>
              </a:solidFill>
            </a:endParaRPr>
          </a:p>
          <a:p>
            <a:pPr algn="just">
              <a:lnSpc>
                <a:spcPct val="150000"/>
              </a:lnSpc>
              <a:buFont typeface="Arial" panose="020B0604020202020204" pitchFamily="34" charset="0"/>
              <a:buBlip>
                <a:blip r:embed="rId2"/>
              </a:buBlip>
            </a:pPr>
            <a:r>
              <a:rPr lang="el-GR" altLang="el-GR" sz="2800" b="1">
                <a:solidFill>
                  <a:schemeClr val="bg1"/>
                </a:solidFill>
              </a:rPr>
              <a:t> αλλά και με τη συμμετοχή τους στο σχολείο, </a:t>
            </a:r>
            <a:r>
              <a:rPr lang="el-GR" altLang="el-GR" sz="2800" b="1" u="sng">
                <a:solidFill>
                  <a:schemeClr val="bg1"/>
                </a:solidFill>
              </a:rPr>
              <a:t>με δική τους πρωτοβουλία.</a:t>
            </a:r>
          </a:p>
          <a:p>
            <a:endParaRPr lang="el-GR" altLang="el-GR"/>
          </a:p>
        </p:txBody>
      </p:sp>
      <p:sp>
        <p:nvSpPr>
          <p:cNvPr id="4" name="3 - Θέση υποσέλιδου">
            <a:extLst>
              <a:ext uri="{FF2B5EF4-FFF2-40B4-BE49-F238E27FC236}">
                <a16:creationId xmlns:a16="http://schemas.microsoft.com/office/drawing/2014/main" id="{87CB3DCE-2675-4320-8948-24E873607E18}"/>
              </a:ext>
            </a:extLst>
          </p:cNvPr>
          <p:cNvSpPr>
            <a:spLocks noGrp="1"/>
          </p:cNvSpPr>
          <p:nvPr>
            <p:ph type="ftr" sz="quarter" idx="10"/>
          </p:nvPr>
        </p:nvSpPr>
        <p:spPr/>
        <p:txBody>
          <a:bodyPr/>
          <a:lstStyle/>
          <a:p>
            <a:pPr>
              <a:defRPr/>
            </a:pPr>
            <a:r>
              <a:rPr lang="el-GR"/>
              <a:t>Παναγιωτα Στρατη</a:t>
            </a:r>
          </a:p>
        </p:txBody>
      </p:sp>
      <p:sp>
        <p:nvSpPr>
          <p:cNvPr id="5" name="4 - Θέση ημερομηνίας">
            <a:extLst>
              <a:ext uri="{FF2B5EF4-FFF2-40B4-BE49-F238E27FC236}">
                <a16:creationId xmlns:a16="http://schemas.microsoft.com/office/drawing/2014/main" id="{AFD606AB-B71D-46C3-A624-AE5A57F8BCF7}"/>
              </a:ext>
            </a:extLst>
          </p:cNvPr>
          <p:cNvSpPr>
            <a:spLocks noGrp="1"/>
          </p:cNvSpPr>
          <p:nvPr>
            <p:ph type="dt" sz="quarter" idx="11"/>
          </p:nvPr>
        </p:nvSpPr>
        <p:spPr/>
        <p:txBody>
          <a:bodyPr/>
          <a:lstStyle/>
          <a:p>
            <a:pPr>
              <a:defRPr/>
            </a:pPr>
            <a:fld id="{2CB7038D-D2AF-4C11-87A5-C8BFFACD171C}" type="datetime1">
              <a:rPr lang="el-GR" smtClean="0"/>
              <a:pPr>
                <a:defRPr/>
              </a:pPr>
              <a:t>22/12/2019</a:t>
            </a:fld>
            <a:endParaRPr lang="el-GR" dirty="0"/>
          </a:p>
        </p:txBody>
      </p:sp>
      <p:sp>
        <p:nvSpPr>
          <p:cNvPr id="6" name="5 - Θέση αριθμού διαφάνειας">
            <a:extLst>
              <a:ext uri="{FF2B5EF4-FFF2-40B4-BE49-F238E27FC236}">
                <a16:creationId xmlns:a16="http://schemas.microsoft.com/office/drawing/2014/main" id="{E129B9F2-BC34-46B4-BA8E-249E28BD4A5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04F9A41-505C-4E2E-83FE-C13CD8F38B98}" type="slidenum">
              <a:rPr lang="el-GR" altLang="el-GR">
                <a:solidFill>
                  <a:srgbClr val="282E2E"/>
                </a:solidFill>
                <a:latin typeface="Calibri" panose="020F0502020204030204" pitchFamily="34" charset="0"/>
              </a:rPr>
              <a:pPr eaLnBrk="1" hangingPunct="1"/>
              <a:t>9</a:t>
            </a:fld>
            <a:endParaRPr lang="el-GR" altLang="el-GR">
              <a:solidFill>
                <a:srgbClr val="282E2E"/>
              </a:solidFill>
              <a:latin typeface="Calibri" panose="020F0502020204030204" pitchFamily="34" charset="0"/>
            </a:endParaRPr>
          </a:p>
        </p:txBody>
      </p:sp>
      <p:pic>
        <p:nvPicPr>
          <p:cNvPr id="13318" name="Picture 2">
            <a:extLst>
              <a:ext uri="{FF2B5EF4-FFF2-40B4-BE49-F238E27FC236}">
                <a16:creationId xmlns:a16="http://schemas.microsoft.com/office/drawing/2014/main" id="{8ED41551-F7C4-4D64-841A-5BB65873A6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18075" y="5043488"/>
            <a:ext cx="1336675"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theme/theme1.xml><?xml version="1.0" encoding="utf-8"?>
<a:theme xmlns:a="http://schemas.openxmlformats.org/drawingml/2006/main" name="TF02895254-1">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3246549_TF02895254" id="{2E985D35-CC64-49FD-BD17-72948FE5ED13}" vid="{7B7576DE-0183-421C-A940-B9F854D54BC2}"/>
    </a:ext>
  </a:extLst>
</a:theme>
</file>

<file path=ppt/theme/theme2.xml><?xml version="1.0" encoding="utf-8"?>
<a:theme xmlns:a="http://schemas.openxmlformats.org/drawingml/2006/main" name="Θέμα του Offic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Θέμα του Offic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Props1.xml><?xml version="1.0" encoding="utf-8"?>
<ds:datastoreItem xmlns:ds="http://schemas.openxmlformats.org/officeDocument/2006/customXml" ds:itemID="{FAC2023F-644C-4F7E-8E8C-CDBE4A63C7D1}">
  <ds:schemaRefs>
    <ds:schemaRef ds:uri="http://schemas.microsoft.com/sharepoint/v3/contenttype/forms"/>
  </ds:schemaRefs>
</ds:datastoreItem>
</file>

<file path=customXml/itemProps2.xml><?xml version="1.0" encoding="utf-8"?>
<ds:datastoreItem xmlns:ds="http://schemas.openxmlformats.org/officeDocument/2006/customXml" ds:itemID="{ED65A2C9-CB67-4F36-A412-EEC1AD297F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95BDFE4-A27C-47F7-AAF9-C70A6129AB81}">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TF02895254-1</Template>
  <TotalTime>881</TotalTime>
  <Words>1577</Words>
  <Application>Microsoft Office PowerPoint</Application>
  <PresentationFormat>Ευρεία οθόνη</PresentationFormat>
  <Paragraphs>146</Paragraphs>
  <Slides>21</Slides>
  <Notes>1</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21</vt:i4>
      </vt:variant>
    </vt:vector>
  </HeadingPairs>
  <TitlesOfParts>
    <vt:vector size="25" baseType="lpstr">
      <vt:lpstr>Arial</vt:lpstr>
      <vt:lpstr>Calibri</vt:lpstr>
      <vt:lpstr>Wingdings</vt:lpstr>
      <vt:lpstr>TF02895254-1</vt:lpstr>
      <vt:lpstr>ΣΥΝΕΡΓΑΣΙΑ ΟΙΚΟΓΕΝΕΙΑΣ, ΣΧΟΛΕΙΟΥ ΚΑΙ ΚΟΙΝΟΤΗΤΑΣ</vt:lpstr>
      <vt:lpstr>ΠΕΡΙΕΧΟΜΕΝΑ</vt:lpstr>
      <vt:lpstr>Παρουσίαση του PowerPoint</vt:lpstr>
      <vt:lpstr>ΑΚΑΔΗΜΑΪΚΕΣ ΚΑΙ ΚΟΙΝΩΝΙΚΕΣ ΣΥΝΕΠΕΙΕΣ ΣΥΝΕΡΓΑΣΙΑΣ ΣΧΟΛΕΙΟΥ, ΟΙΚΟΓΕΝΕΙΑΣ, ΚΟΙΝΟΤΗΤΑΣ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Σύμφωνα με τους Coleman &amp; Willinga  οι εκπαιδευτικοί θα πρέπει: να ερευνήσουν και να κατανοήσουν τις πιέσεις που αντιμετωπίζουν οι γονείς σήμερα  και να αναπτύξουν μια μεγαλύτερη ευαισθησία σε θέματα συνεργασίας και ενσυναίσθηση για τις οικογένειες. </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Διάταξη τίτλου</dc:title>
  <dc:creator>John</dc:creator>
  <cp:lastModifiedBy>ΤΖΙΜΑ ΕΛΕΝΗ</cp:lastModifiedBy>
  <cp:revision>157</cp:revision>
  <dcterms:created xsi:type="dcterms:W3CDTF">2019-09-16T13:55:28Z</dcterms:created>
  <dcterms:modified xsi:type="dcterms:W3CDTF">2019-12-22T12:47:55Z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