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1"/>
  </p:notesMasterIdLst>
  <p:handoutMasterIdLst>
    <p:handoutMasterId r:id="rId42"/>
  </p:handoutMasterIdLst>
  <p:sldIdLst>
    <p:sldId id="256" r:id="rId5"/>
    <p:sldId id="298" r:id="rId6"/>
    <p:sldId id="299" r:id="rId7"/>
    <p:sldId id="300" r:id="rId8"/>
    <p:sldId id="301" r:id="rId9"/>
    <p:sldId id="318" r:id="rId10"/>
    <p:sldId id="319" r:id="rId11"/>
    <p:sldId id="320" r:id="rId12"/>
    <p:sldId id="321" r:id="rId13"/>
    <p:sldId id="326" r:id="rId14"/>
    <p:sldId id="325" r:id="rId15"/>
    <p:sldId id="302" r:id="rId16"/>
    <p:sldId id="324" r:id="rId17"/>
    <p:sldId id="323" r:id="rId18"/>
    <p:sldId id="322" r:id="rId19"/>
    <p:sldId id="303" r:id="rId20"/>
    <p:sldId id="304" r:id="rId21"/>
    <p:sldId id="305" r:id="rId22"/>
    <p:sldId id="306" r:id="rId23"/>
    <p:sldId id="307" r:id="rId24"/>
    <p:sldId id="330" r:id="rId25"/>
    <p:sldId id="327" r:id="rId26"/>
    <p:sldId id="329" r:id="rId27"/>
    <p:sldId id="328" r:id="rId28"/>
    <p:sldId id="308" r:id="rId29"/>
    <p:sldId id="336" r:id="rId30"/>
    <p:sldId id="337" r:id="rId31"/>
    <p:sldId id="331" r:id="rId32"/>
    <p:sldId id="310" r:id="rId33"/>
    <p:sldId id="332" r:id="rId34"/>
    <p:sldId id="333" r:id="rId35"/>
    <p:sldId id="334" r:id="rId36"/>
    <p:sldId id="335" r:id="rId37"/>
    <p:sldId id="338" r:id="rId38"/>
    <p:sldId id="339" r:id="rId39"/>
    <p:sldId id="340" r:id="rId40"/>
  </p:sldIdLst>
  <p:sldSz cx="12192000" cy="6858000"/>
  <p:notesSz cx="6858000" cy="9144000"/>
  <p:defaultTextStyle>
    <a:defPPr>
      <a:defRPr lang="el-G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1DD3CA"/>
    <a:srgbClr val="CC99FF"/>
    <a:srgbClr val="F4FCFE"/>
    <a:srgbClr val="FFFF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5294" autoAdjust="0"/>
  </p:normalViewPr>
  <p:slideViewPr>
    <p:cSldViewPr snapToGrid="0">
      <p:cViewPr varScale="1">
        <p:scale>
          <a:sx n="70" d="100"/>
          <a:sy n="70" d="100"/>
        </p:scale>
        <p:origin x="708" y="66"/>
      </p:cViewPr>
      <p:guideLst>
        <p:guide orient="horz" pos="2160"/>
        <p:guide pos="3840"/>
      </p:guideLst>
    </p:cSldViewPr>
  </p:slideViewPr>
  <p:notesTextViewPr>
    <p:cViewPr>
      <p:scale>
        <a:sx n="1" d="1"/>
        <a:sy n="1" d="1"/>
      </p:scale>
      <p:origin x="0" y="0"/>
    </p:cViewPr>
  </p:notesTextViewPr>
  <p:notesViewPr>
    <p:cSldViewPr snapToGrid="0">
      <p:cViewPr varScale="1">
        <p:scale>
          <a:sx n="90" d="100"/>
          <a:sy n="90" d="100"/>
        </p:scale>
        <p:origin x="3774"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C3F12B9D-3F07-4D16-B0A7-66DCEFF9383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Θέση ημερομηνίας 2">
            <a:extLst>
              <a:ext uri="{FF2B5EF4-FFF2-40B4-BE49-F238E27FC236}">
                <a16:creationId xmlns:a16="http://schemas.microsoft.com/office/drawing/2014/main" id="{9322BF6E-076C-409F-AC7D-D1DCB42555D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AE22BF0-0FBC-4405-815F-6664313EBB0F}" type="datetime1">
              <a:rPr lang="el-GR"/>
              <a:pPr>
                <a:defRPr/>
              </a:pPr>
              <a:t>22/12/2019</a:t>
            </a:fld>
            <a:endParaRPr lang="el-GR" dirty="0"/>
          </a:p>
        </p:txBody>
      </p:sp>
      <p:sp>
        <p:nvSpPr>
          <p:cNvPr id="4" name="Θέση υποσέλιδου 3">
            <a:extLst>
              <a:ext uri="{FF2B5EF4-FFF2-40B4-BE49-F238E27FC236}">
                <a16:creationId xmlns:a16="http://schemas.microsoft.com/office/drawing/2014/main" id="{8FA82BD5-E3D5-4901-A28B-A2A4615D4BE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l-GR"/>
          </a:p>
        </p:txBody>
      </p:sp>
      <p:sp>
        <p:nvSpPr>
          <p:cNvPr id="5" name="Θέση αριθμού διαφάνειας 4">
            <a:extLst>
              <a:ext uri="{FF2B5EF4-FFF2-40B4-BE49-F238E27FC236}">
                <a16:creationId xmlns:a16="http://schemas.microsoft.com/office/drawing/2014/main" id="{DEAFE6D7-5ED0-447A-8049-619459E08430}"/>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CB19B03B-DC31-42D0-B93B-447F6F24B65C}" type="slidenum">
              <a:rPr lang="el-GR" altLang="el-GR"/>
              <a:pPr/>
              <a:t>‹#›</a:t>
            </a:fld>
            <a:endParaRPr lang="el-GR" altLang="el-G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17D73B9C-0CE3-478B-BF95-E116421CEEF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Θέση ημερομηνίας 2">
            <a:extLst>
              <a:ext uri="{FF2B5EF4-FFF2-40B4-BE49-F238E27FC236}">
                <a16:creationId xmlns:a16="http://schemas.microsoft.com/office/drawing/2014/main" id="{22F0E214-7F7D-4404-9FC7-401FF49433A4}"/>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408AAC5-A84C-4E07-A49E-BFD60177EDC3}" type="datetime1">
              <a:rPr lang="el-GR"/>
              <a:pPr>
                <a:defRPr/>
              </a:pPr>
              <a:t>22/12/2019</a:t>
            </a:fld>
            <a:endParaRPr lang="el-GR" dirty="0"/>
          </a:p>
        </p:txBody>
      </p:sp>
      <p:sp>
        <p:nvSpPr>
          <p:cNvPr id="4" name="Θέση εικόνας διαφάνειας 3">
            <a:extLst>
              <a:ext uri="{FF2B5EF4-FFF2-40B4-BE49-F238E27FC236}">
                <a16:creationId xmlns:a16="http://schemas.microsoft.com/office/drawing/2014/main" id="{73E2460E-7021-42E9-AC05-D4E80F9B7ACD}"/>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l-GR" noProof="0" dirty="0"/>
          </a:p>
        </p:txBody>
      </p:sp>
      <p:sp>
        <p:nvSpPr>
          <p:cNvPr id="5" name="Θέση σημειώσεων 4">
            <a:extLst>
              <a:ext uri="{FF2B5EF4-FFF2-40B4-BE49-F238E27FC236}">
                <a16:creationId xmlns:a16="http://schemas.microsoft.com/office/drawing/2014/main" id="{27B61B2F-DFB0-4010-B15D-53FD06BC883F}"/>
              </a:ext>
            </a:extLst>
          </p:cNvPr>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el-GR" noProof="0" dirty="0"/>
              <a:t>Επεξεργασία στυλ υποδείγματος κειμένου</a:t>
            </a:r>
          </a:p>
          <a:p>
            <a:pPr lvl="1"/>
            <a:r>
              <a:rPr lang="el-GR" noProof="0" dirty="0"/>
              <a:t>Δεύτερου επιπέδου</a:t>
            </a:r>
          </a:p>
          <a:p>
            <a:pPr lvl="2"/>
            <a:r>
              <a:rPr lang="el-GR" noProof="0" dirty="0"/>
              <a:t>Τρίτου επιπέδου</a:t>
            </a:r>
          </a:p>
          <a:p>
            <a:pPr lvl="3"/>
            <a:r>
              <a:rPr lang="el-GR" noProof="0" dirty="0"/>
              <a:t>Τέταρτου επιπέδου</a:t>
            </a:r>
          </a:p>
          <a:p>
            <a:pPr lvl="4"/>
            <a:r>
              <a:rPr lang="el-GR" noProof="0" dirty="0"/>
              <a:t>Πέμπτου επιπέδου</a:t>
            </a:r>
          </a:p>
        </p:txBody>
      </p:sp>
      <p:sp>
        <p:nvSpPr>
          <p:cNvPr id="6" name="Θέση υποσέλιδου 5">
            <a:extLst>
              <a:ext uri="{FF2B5EF4-FFF2-40B4-BE49-F238E27FC236}">
                <a16:creationId xmlns:a16="http://schemas.microsoft.com/office/drawing/2014/main" id="{9580F850-C350-46ED-B47D-E092EFC6D53C}"/>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l-GR"/>
          </a:p>
        </p:txBody>
      </p:sp>
      <p:sp>
        <p:nvSpPr>
          <p:cNvPr id="7" name="Θέση αριθμού διαφάνειας 6">
            <a:extLst>
              <a:ext uri="{FF2B5EF4-FFF2-40B4-BE49-F238E27FC236}">
                <a16:creationId xmlns:a16="http://schemas.microsoft.com/office/drawing/2014/main" id="{D60B588C-15A4-4DFE-B7F3-A03FE2934E0C}"/>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D82D6E57-4B17-42C2-881E-06DD21189D67}" type="slidenum">
              <a:rPr lang="el-GR" altLang="el-GR"/>
              <a:pPr/>
              <a:t>‹#›</a:t>
            </a:fld>
            <a:endParaRPr lang="el-GR" altLang="el-GR"/>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Θέση εικόνας διαφάνειας 1">
            <a:extLst>
              <a:ext uri="{FF2B5EF4-FFF2-40B4-BE49-F238E27FC236}">
                <a16:creationId xmlns:a16="http://schemas.microsoft.com/office/drawing/2014/main" id="{52B26542-E5EC-429D-A88B-D0AA01AA953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Θέση σημειώσεων 2">
            <a:extLst>
              <a:ext uri="{FF2B5EF4-FFF2-40B4-BE49-F238E27FC236}">
                <a16:creationId xmlns:a16="http://schemas.microsoft.com/office/drawing/2014/main" id="{848DD1B8-CB74-4536-B851-0B8EA4816D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16388" name="Θέση αριθμού διαφάνειας 3">
            <a:extLst>
              <a:ext uri="{FF2B5EF4-FFF2-40B4-BE49-F238E27FC236}">
                <a16:creationId xmlns:a16="http://schemas.microsoft.com/office/drawing/2014/main" id="{45CB9F04-ACE0-4E5E-93F1-5464C70F01BA}"/>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96DBAC4-52A9-4F45-8359-F5DA8029F9E0}" type="slidenum">
              <a:rPr lang="el-GR" altLang="el-GR">
                <a:latin typeface="Calibri" panose="020F0502020204030204" pitchFamily="34" charset="0"/>
              </a:rPr>
              <a:pPr eaLnBrk="1" hangingPunct="1"/>
              <a:t>1</a:t>
            </a:fld>
            <a:endParaRPr lang="el-GR" altLang="el-GR">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Ορθογώνιο 3">
            <a:extLst>
              <a:ext uri="{FF2B5EF4-FFF2-40B4-BE49-F238E27FC236}">
                <a16:creationId xmlns:a16="http://schemas.microsoft.com/office/drawing/2014/main" id="{ADBA6369-F7CA-4B3A-BE0B-4EDD8CA37A4B}"/>
              </a:ext>
            </a:extLst>
          </p:cNvPr>
          <p:cNvSpPr/>
          <p:nvPr/>
        </p:nvSpPr>
        <p:spPr>
          <a:xfrm>
            <a:off x="0" y="0"/>
            <a:ext cx="12188825" cy="1905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Ορθογώνιο 4">
            <a:extLst>
              <a:ext uri="{FF2B5EF4-FFF2-40B4-BE49-F238E27FC236}">
                <a16:creationId xmlns:a16="http://schemas.microsoft.com/office/drawing/2014/main" id="{ADF7312B-A33A-4021-BC20-8D4B03DF45C1}"/>
              </a:ext>
            </a:extLst>
          </p:cNvPr>
          <p:cNvSpPr/>
          <p:nvPr/>
        </p:nvSpPr>
        <p:spPr>
          <a:xfrm>
            <a:off x="0" y="5102225"/>
            <a:ext cx="12188825" cy="175577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2" name="Τίτλος 1"/>
          <p:cNvSpPr>
            <a:spLocks noGrp="1"/>
          </p:cNvSpPr>
          <p:nvPr>
            <p:ph type="ctrTitle"/>
          </p:nvPr>
        </p:nvSpPr>
        <p:spPr>
          <a:xfrm>
            <a:off x="1295400" y="2286000"/>
            <a:ext cx="9601200" cy="1517904"/>
          </a:xfrm>
        </p:spPr>
        <p:txBody>
          <a:bodyPr rtlCol="0"/>
          <a:lstStyle>
            <a:lvl1pPr algn="ctr">
              <a:defRPr sz="5400"/>
            </a:lvl1pPr>
          </a:lstStyle>
          <a:p>
            <a:r>
              <a:rPr lang="el-GR" noProof="0"/>
              <a:t>Kλικ για επεξεργασία του τίτλου</a:t>
            </a:r>
            <a:endParaRPr lang="el-GR" noProof="0" dirty="0"/>
          </a:p>
        </p:txBody>
      </p:sp>
      <p:sp>
        <p:nvSpPr>
          <p:cNvPr id="3" name="Υπότιτλος 2"/>
          <p:cNvSpPr>
            <a:spLocks noGrp="1"/>
          </p:cNvSpPr>
          <p:nvPr>
            <p:ph type="subTitle" idx="1"/>
          </p:nvPr>
        </p:nvSpPr>
        <p:spPr>
          <a:xfrm>
            <a:off x="1295400" y="3959352"/>
            <a:ext cx="9601200" cy="914400"/>
          </a:xfrm>
        </p:spPr>
        <p:txBody>
          <a:bodyPr rtlCol="0">
            <a:normAutofit/>
          </a:bodyPr>
          <a:lstStyle>
            <a:lvl1pPr marL="0" indent="0" algn="ctr">
              <a:spcBef>
                <a:spcPts val="0"/>
              </a:spcBef>
              <a:buNone/>
              <a:defRPr sz="2000" cap="all" baseline="0"/>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noProof="0"/>
              <a:t>Κάντε κλικ για να επεξεργαστείτε τον υπότιτλο του υποδείγματος</a:t>
            </a:r>
            <a:endParaRPr lang="el-GR" noProof="0" dirty="0"/>
          </a:p>
        </p:txBody>
      </p:sp>
    </p:spTree>
    <p:extLst>
      <p:ext uri="{BB962C8B-B14F-4D97-AF65-F5344CB8AC3E}">
        <p14:creationId xmlns:p14="http://schemas.microsoft.com/office/powerpoint/2010/main" val="3739479093"/>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r>
              <a:rPr lang="el-GR" noProof="0"/>
              <a:t>Kλικ για επεξεργασία του τίτλου</a:t>
            </a:r>
            <a:endParaRPr lang="el-GR" noProof="0" dirty="0"/>
          </a:p>
        </p:txBody>
      </p:sp>
      <p:sp>
        <p:nvSpPr>
          <p:cNvPr id="3" name="Θέση κατακόρυφου κειμένου 2"/>
          <p:cNvSpPr>
            <a:spLocks noGrp="1"/>
          </p:cNvSpPr>
          <p:nvPr>
            <p:ph type="body" orient="vert" idx="1"/>
          </p:nvPr>
        </p:nvSpPr>
        <p:spPr/>
        <p:txBody>
          <a:bodyPr vert="eaVert" rtlCol="0"/>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4" name="Θέση υποσέλιδου 4">
            <a:extLst>
              <a:ext uri="{FF2B5EF4-FFF2-40B4-BE49-F238E27FC236}">
                <a16:creationId xmlns:a16="http://schemas.microsoft.com/office/drawing/2014/main" id="{55FA7F6F-D011-4902-A5DF-9C5F86EF8278}"/>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5" name="Θέση ημερομηνίας 3">
            <a:extLst>
              <a:ext uri="{FF2B5EF4-FFF2-40B4-BE49-F238E27FC236}">
                <a16:creationId xmlns:a16="http://schemas.microsoft.com/office/drawing/2014/main" id="{9411808E-42BF-4489-9C71-BE65EC48C898}"/>
              </a:ext>
            </a:extLst>
          </p:cNvPr>
          <p:cNvSpPr>
            <a:spLocks noGrp="1"/>
          </p:cNvSpPr>
          <p:nvPr>
            <p:ph type="dt" sz="half" idx="11"/>
          </p:nvPr>
        </p:nvSpPr>
        <p:spPr/>
        <p:txBody>
          <a:bodyPr/>
          <a:lstStyle>
            <a:lvl1pPr>
              <a:defRPr/>
            </a:lvl1pPr>
          </a:lstStyle>
          <a:p>
            <a:pPr>
              <a:defRPr/>
            </a:pPr>
            <a:fld id="{165D88C5-EE71-4896-B5D2-7444A592BA76}" type="datetime1">
              <a:rPr lang="el-GR"/>
              <a:pPr>
                <a:defRPr/>
              </a:pPr>
              <a:t>22/12/2019</a:t>
            </a:fld>
            <a:endParaRPr lang="el-GR" dirty="0"/>
          </a:p>
        </p:txBody>
      </p:sp>
      <p:sp>
        <p:nvSpPr>
          <p:cNvPr id="6" name="Θέση αριθμού διαφάνειας 5">
            <a:extLst>
              <a:ext uri="{FF2B5EF4-FFF2-40B4-BE49-F238E27FC236}">
                <a16:creationId xmlns:a16="http://schemas.microsoft.com/office/drawing/2014/main" id="{B6778181-E449-4321-9793-216ADFBEAB60}"/>
              </a:ext>
            </a:extLst>
          </p:cNvPr>
          <p:cNvSpPr>
            <a:spLocks noGrp="1"/>
          </p:cNvSpPr>
          <p:nvPr>
            <p:ph type="sldNum" sz="quarter" idx="12"/>
          </p:nvPr>
        </p:nvSpPr>
        <p:spPr/>
        <p:txBody>
          <a:bodyPr/>
          <a:lstStyle>
            <a:lvl1pPr>
              <a:defRPr/>
            </a:lvl1pPr>
          </a:lstStyle>
          <a:p>
            <a:fld id="{C076958E-F817-46E2-A8B5-3EB9913828F8}" type="slidenum">
              <a:rPr lang="el-GR" altLang="el-GR"/>
              <a:pPr/>
              <a:t>‹#›</a:t>
            </a:fld>
            <a:endParaRPr lang="el-GR" altLang="el-GR"/>
          </a:p>
        </p:txBody>
      </p:sp>
    </p:spTree>
    <p:extLst>
      <p:ext uri="{BB962C8B-B14F-4D97-AF65-F5344CB8AC3E}">
        <p14:creationId xmlns:p14="http://schemas.microsoft.com/office/powerpoint/2010/main" val="1277924500"/>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274638"/>
            <a:ext cx="2628900" cy="5897562"/>
          </a:xfrm>
        </p:spPr>
        <p:txBody>
          <a:bodyPr vert="eaVert" rtlCol="0"/>
          <a:lstStyle/>
          <a:p>
            <a:r>
              <a:rPr lang="el-GR" noProof="0"/>
              <a:t>Kλικ για επεξεργασία του τίτλου</a:t>
            </a:r>
            <a:endParaRPr lang="el-GR" noProof="0" dirty="0"/>
          </a:p>
        </p:txBody>
      </p:sp>
      <p:sp>
        <p:nvSpPr>
          <p:cNvPr id="3" name="Θέση κατακόρυφου κειμένου 2"/>
          <p:cNvSpPr>
            <a:spLocks noGrp="1"/>
          </p:cNvSpPr>
          <p:nvPr>
            <p:ph type="body" orient="vert" idx="1"/>
          </p:nvPr>
        </p:nvSpPr>
        <p:spPr>
          <a:xfrm>
            <a:off x="838200" y="274638"/>
            <a:ext cx="7734300" cy="5897562"/>
          </a:xfrm>
        </p:spPr>
        <p:txBody>
          <a:bodyPr vert="eaVert" rtlCol="0"/>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4" name="Θέση υποσέλιδου 4">
            <a:extLst>
              <a:ext uri="{FF2B5EF4-FFF2-40B4-BE49-F238E27FC236}">
                <a16:creationId xmlns:a16="http://schemas.microsoft.com/office/drawing/2014/main" id="{3B9445DB-EFDF-4FA9-B076-A00C9E596691}"/>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5" name="Θέση ημερομηνίας 3">
            <a:extLst>
              <a:ext uri="{FF2B5EF4-FFF2-40B4-BE49-F238E27FC236}">
                <a16:creationId xmlns:a16="http://schemas.microsoft.com/office/drawing/2014/main" id="{49414AD1-2A1C-4AFD-9C1C-44B790A48DF0}"/>
              </a:ext>
            </a:extLst>
          </p:cNvPr>
          <p:cNvSpPr>
            <a:spLocks noGrp="1"/>
          </p:cNvSpPr>
          <p:nvPr>
            <p:ph type="dt" sz="half" idx="11"/>
          </p:nvPr>
        </p:nvSpPr>
        <p:spPr/>
        <p:txBody>
          <a:bodyPr/>
          <a:lstStyle>
            <a:lvl1pPr>
              <a:defRPr/>
            </a:lvl1pPr>
          </a:lstStyle>
          <a:p>
            <a:pPr>
              <a:defRPr/>
            </a:pPr>
            <a:fld id="{0B21E913-8FC4-49DF-8A0C-28AE03E7F7A3}" type="datetime1">
              <a:rPr lang="el-GR"/>
              <a:pPr>
                <a:defRPr/>
              </a:pPr>
              <a:t>22/12/2019</a:t>
            </a:fld>
            <a:endParaRPr lang="el-GR" dirty="0"/>
          </a:p>
        </p:txBody>
      </p:sp>
      <p:sp>
        <p:nvSpPr>
          <p:cNvPr id="6" name="Θέση αριθμού διαφάνειας 5">
            <a:extLst>
              <a:ext uri="{FF2B5EF4-FFF2-40B4-BE49-F238E27FC236}">
                <a16:creationId xmlns:a16="http://schemas.microsoft.com/office/drawing/2014/main" id="{CB2DE464-E505-48C3-8004-D2A31072A584}"/>
              </a:ext>
            </a:extLst>
          </p:cNvPr>
          <p:cNvSpPr>
            <a:spLocks noGrp="1"/>
          </p:cNvSpPr>
          <p:nvPr>
            <p:ph type="sldNum" sz="quarter" idx="12"/>
          </p:nvPr>
        </p:nvSpPr>
        <p:spPr/>
        <p:txBody>
          <a:bodyPr/>
          <a:lstStyle>
            <a:lvl1pPr>
              <a:defRPr/>
            </a:lvl1pPr>
          </a:lstStyle>
          <a:p>
            <a:fld id="{AE20F954-4A87-4A2D-85DF-77821DA326C4}" type="slidenum">
              <a:rPr lang="el-GR" altLang="el-GR"/>
              <a:pPr/>
              <a:t>‹#›</a:t>
            </a:fld>
            <a:endParaRPr lang="el-GR" altLang="el-GR"/>
          </a:p>
        </p:txBody>
      </p:sp>
    </p:spTree>
    <p:extLst>
      <p:ext uri="{BB962C8B-B14F-4D97-AF65-F5344CB8AC3E}">
        <p14:creationId xmlns:p14="http://schemas.microsoft.com/office/powerpoint/2010/main" val="2145999231"/>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r>
              <a:rPr lang="el-GR" noProof="0"/>
              <a:t>Kλικ για επεξεργασία του τίτλου</a:t>
            </a:r>
            <a:endParaRPr lang="el-GR" noProof="0" dirty="0"/>
          </a:p>
        </p:txBody>
      </p:sp>
      <p:sp>
        <p:nvSpPr>
          <p:cNvPr id="3" name="Θέση περιεχομένου 2"/>
          <p:cNvSpPr>
            <a:spLocks noGrp="1"/>
          </p:cNvSpPr>
          <p:nvPr>
            <p:ph idx="1"/>
          </p:nvPr>
        </p:nvSpPr>
        <p:spPr/>
        <p:txBody>
          <a:bodyPr rtlCol="0"/>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4" name="Θέση υποσέλιδου 4">
            <a:extLst>
              <a:ext uri="{FF2B5EF4-FFF2-40B4-BE49-F238E27FC236}">
                <a16:creationId xmlns:a16="http://schemas.microsoft.com/office/drawing/2014/main" id="{5356CC2C-FDF2-437A-93DF-899065240D59}"/>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5" name="Θέση ημερομηνίας 3">
            <a:extLst>
              <a:ext uri="{FF2B5EF4-FFF2-40B4-BE49-F238E27FC236}">
                <a16:creationId xmlns:a16="http://schemas.microsoft.com/office/drawing/2014/main" id="{F40FD72A-C899-4671-AB2A-FF13D3145E6A}"/>
              </a:ext>
            </a:extLst>
          </p:cNvPr>
          <p:cNvSpPr>
            <a:spLocks noGrp="1"/>
          </p:cNvSpPr>
          <p:nvPr>
            <p:ph type="dt" sz="half" idx="11"/>
          </p:nvPr>
        </p:nvSpPr>
        <p:spPr/>
        <p:txBody>
          <a:bodyPr/>
          <a:lstStyle>
            <a:lvl1pPr>
              <a:defRPr/>
            </a:lvl1pPr>
          </a:lstStyle>
          <a:p>
            <a:pPr>
              <a:defRPr/>
            </a:pPr>
            <a:fld id="{1E35C878-2CB2-4BF3-B18E-381649CA3222}" type="datetime1">
              <a:rPr lang="el-GR"/>
              <a:pPr>
                <a:defRPr/>
              </a:pPr>
              <a:t>22/12/2019</a:t>
            </a:fld>
            <a:endParaRPr lang="el-GR" dirty="0"/>
          </a:p>
        </p:txBody>
      </p:sp>
      <p:sp>
        <p:nvSpPr>
          <p:cNvPr id="6" name="Θέση αριθμού διαφάνειας 5">
            <a:extLst>
              <a:ext uri="{FF2B5EF4-FFF2-40B4-BE49-F238E27FC236}">
                <a16:creationId xmlns:a16="http://schemas.microsoft.com/office/drawing/2014/main" id="{DAC85971-3C48-4996-B0C2-49EA8779FAC1}"/>
              </a:ext>
            </a:extLst>
          </p:cNvPr>
          <p:cNvSpPr>
            <a:spLocks noGrp="1"/>
          </p:cNvSpPr>
          <p:nvPr>
            <p:ph type="sldNum" sz="quarter" idx="12"/>
          </p:nvPr>
        </p:nvSpPr>
        <p:spPr/>
        <p:txBody>
          <a:bodyPr/>
          <a:lstStyle>
            <a:lvl1pPr>
              <a:defRPr/>
            </a:lvl1pPr>
          </a:lstStyle>
          <a:p>
            <a:fld id="{0E8B100A-F7BA-4C1D-A925-6F7977C98359}" type="slidenum">
              <a:rPr lang="el-GR" altLang="el-GR"/>
              <a:pPr/>
              <a:t>‹#›</a:t>
            </a:fld>
            <a:endParaRPr lang="el-GR" altLang="el-GR"/>
          </a:p>
        </p:txBody>
      </p:sp>
    </p:spTree>
    <p:extLst>
      <p:ext uri="{BB962C8B-B14F-4D97-AF65-F5344CB8AC3E}">
        <p14:creationId xmlns:p14="http://schemas.microsoft.com/office/powerpoint/2010/main" val="634457451"/>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4" name="Ορθογώνιο 6">
            <a:extLst>
              <a:ext uri="{FF2B5EF4-FFF2-40B4-BE49-F238E27FC236}">
                <a16:creationId xmlns:a16="http://schemas.microsoft.com/office/drawing/2014/main" id="{A7C4F336-0DD0-4ED3-9DA7-1B9D8AB751CA}"/>
              </a:ext>
            </a:extLst>
          </p:cNvPr>
          <p:cNvSpPr/>
          <p:nvPr/>
        </p:nvSpPr>
        <p:spPr>
          <a:xfrm>
            <a:off x="0" y="274638"/>
            <a:ext cx="12192000" cy="63087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2" name="Τίτλος 1"/>
          <p:cNvSpPr>
            <a:spLocks noGrp="1"/>
          </p:cNvSpPr>
          <p:nvPr>
            <p:ph type="title"/>
          </p:nvPr>
        </p:nvSpPr>
        <p:spPr>
          <a:xfrm>
            <a:off x="1295400" y="2130552"/>
            <a:ext cx="9601200" cy="2359152"/>
          </a:xfrm>
        </p:spPr>
        <p:txBody>
          <a:bodyPr rtlCol="0">
            <a:normAutofit/>
          </a:bodyPr>
          <a:lstStyle>
            <a:lvl1pPr algn="ctr">
              <a:defRPr sz="5400" b="0" baseline="0">
                <a:solidFill>
                  <a:schemeClr val="bg1">
                    <a:lumMod val="75000"/>
                  </a:schemeClr>
                </a:solidFill>
              </a:defRPr>
            </a:lvl1pPr>
          </a:lstStyle>
          <a:p>
            <a:r>
              <a:rPr lang="el-GR" noProof="0"/>
              <a:t>Kλικ για επεξεργασία του τίτλου</a:t>
            </a:r>
            <a:endParaRPr lang="el-GR" noProof="0" dirty="0"/>
          </a:p>
        </p:txBody>
      </p:sp>
      <p:sp>
        <p:nvSpPr>
          <p:cNvPr id="3" name="Θέση κειμένου 2"/>
          <p:cNvSpPr>
            <a:spLocks noGrp="1"/>
          </p:cNvSpPr>
          <p:nvPr>
            <p:ph type="body" idx="1"/>
          </p:nvPr>
        </p:nvSpPr>
        <p:spPr>
          <a:xfrm>
            <a:off x="1295400" y="4572000"/>
            <a:ext cx="9601200" cy="841248"/>
          </a:xfrm>
        </p:spPr>
        <p:txBody>
          <a:bodyPr rtlCol="0"/>
          <a:lstStyle>
            <a:lvl1pPr marL="0" indent="0" algn="ctr">
              <a:spcBef>
                <a:spcPts val="0"/>
              </a:spcBef>
              <a:buNone/>
              <a:defRPr sz="2000" cap="all" baseline="0">
                <a:solidFill>
                  <a:schemeClr val="bg1">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5" name="Θέση υποσέλιδου 4">
            <a:extLst>
              <a:ext uri="{FF2B5EF4-FFF2-40B4-BE49-F238E27FC236}">
                <a16:creationId xmlns:a16="http://schemas.microsoft.com/office/drawing/2014/main" id="{C0867126-2545-4F12-8209-165DC726C039}"/>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6" name="Θέση ημερομηνίας 3">
            <a:extLst>
              <a:ext uri="{FF2B5EF4-FFF2-40B4-BE49-F238E27FC236}">
                <a16:creationId xmlns:a16="http://schemas.microsoft.com/office/drawing/2014/main" id="{97828371-2BBE-43EB-8610-F992C7E69735}"/>
              </a:ext>
            </a:extLst>
          </p:cNvPr>
          <p:cNvSpPr>
            <a:spLocks noGrp="1"/>
          </p:cNvSpPr>
          <p:nvPr>
            <p:ph type="dt" sz="half" idx="11"/>
          </p:nvPr>
        </p:nvSpPr>
        <p:spPr/>
        <p:txBody>
          <a:bodyPr/>
          <a:lstStyle>
            <a:lvl1pPr>
              <a:defRPr/>
            </a:lvl1pPr>
          </a:lstStyle>
          <a:p>
            <a:pPr>
              <a:defRPr/>
            </a:pPr>
            <a:fld id="{C5077023-8851-4099-9AF7-33A7D607E640}" type="datetime1">
              <a:rPr lang="el-GR"/>
              <a:pPr>
                <a:defRPr/>
              </a:pPr>
              <a:t>22/12/2019</a:t>
            </a:fld>
            <a:endParaRPr lang="el-GR" dirty="0"/>
          </a:p>
        </p:txBody>
      </p:sp>
      <p:sp>
        <p:nvSpPr>
          <p:cNvPr id="7" name="Θέση αριθμού διαφάνειας 5">
            <a:extLst>
              <a:ext uri="{FF2B5EF4-FFF2-40B4-BE49-F238E27FC236}">
                <a16:creationId xmlns:a16="http://schemas.microsoft.com/office/drawing/2014/main" id="{64B1FE3A-3E66-4E93-8C15-E51F535F6424}"/>
              </a:ext>
            </a:extLst>
          </p:cNvPr>
          <p:cNvSpPr>
            <a:spLocks noGrp="1"/>
          </p:cNvSpPr>
          <p:nvPr>
            <p:ph type="sldNum" sz="quarter" idx="12"/>
          </p:nvPr>
        </p:nvSpPr>
        <p:spPr/>
        <p:txBody>
          <a:bodyPr/>
          <a:lstStyle>
            <a:lvl1pPr>
              <a:defRPr/>
            </a:lvl1pPr>
          </a:lstStyle>
          <a:p>
            <a:fld id="{AC09A65E-9EA6-4516-B0E4-FB56657F4083}" type="slidenum">
              <a:rPr lang="el-GR" altLang="el-GR"/>
              <a:pPr/>
              <a:t>‹#›</a:t>
            </a:fld>
            <a:endParaRPr lang="el-GR" altLang="el-GR"/>
          </a:p>
        </p:txBody>
      </p:sp>
    </p:spTree>
    <p:extLst>
      <p:ext uri="{BB962C8B-B14F-4D97-AF65-F5344CB8AC3E}">
        <p14:creationId xmlns:p14="http://schemas.microsoft.com/office/powerpoint/2010/main" val="2392504744"/>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rtl="0">
              <a:defRPr/>
            </a:lvl1pPr>
          </a:lstStyle>
          <a:p>
            <a:r>
              <a:rPr lang="el-GR" noProof="0"/>
              <a:t>Kλικ για επεξεργασία του τίτλου</a:t>
            </a:r>
            <a:endParaRPr lang="el-GR" noProof="0" dirty="0"/>
          </a:p>
        </p:txBody>
      </p:sp>
      <p:sp>
        <p:nvSpPr>
          <p:cNvPr id="3" name="Θέση περιεχομένου 2"/>
          <p:cNvSpPr>
            <a:spLocks noGrp="1"/>
          </p:cNvSpPr>
          <p:nvPr>
            <p:ph sz="half" idx="1"/>
          </p:nvPr>
        </p:nvSpPr>
        <p:spPr>
          <a:xfrm>
            <a:off x="1341120" y="1901952"/>
            <a:ext cx="4572000" cy="4123944"/>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4" name="Θέση περιεχομένου 3"/>
          <p:cNvSpPr>
            <a:spLocks noGrp="1"/>
          </p:cNvSpPr>
          <p:nvPr>
            <p:ph sz="half" idx="2"/>
          </p:nvPr>
        </p:nvSpPr>
        <p:spPr>
          <a:xfrm>
            <a:off x="6278880" y="1901952"/>
            <a:ext cx="4572000" cy="4123944"/>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5" name="Θέση υποσέλιδου 4">
            <a:extLst>
              <a:ext uri="{FF2B5EF4-FFF2-40B4-BE49-F238E27FC236}">
                <a16:creationId xmlns:a16="http://schemas.microsoft.com/office/drawing/2014/main" id="{2B1AF001-11F1-4530-B269-63B1383D6544}"/>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6" name="Θέση ημερομηνίας 3">
            <a:extLst>
              <a:ext uri="{FF2B5EF4-FFF2-40B4-BE49-F238E27FC236}">
                <a16:creationId xmlns:a16="http://schemas.microsoft.com/office/drawing/2014/main" id="{F3A29FCE-CA21-4CB0-91E5-B01C9BA90A40}"/>
              </a:ext>
            </a:extLst>
          </p:cNvPr>
          <p:cNvSpPr>
            <a:spLocks noGrp="1"/>
          </p:cNvSpPr>
          <p:nvPr>
            <p:ph type="dt" sz="half" idx="11"/>
          </p:nvPr>
        </p:nvSpPr>
        <p:spPr/>
        <p:txBody>
          <a:bodyPr/>
          <a:lstStyle>
            <a:lvl1pPr>
              <a:defRPr/>
            </a:lvl1pPr>
          </a:lstStyle>
          <a:p>
            <a:pPr>
              <a:defRPr/>
            </a:pPr>
            <a:fld id="{7F80A5E2-89EF-4139-AF39-E369BB905EA5}" type="datetime1">
              <a:rPr lang="el-GR"/>
              <a:pPr>
                <a:defRPr/>
              </a:pPr>
              <a:t>22/12/2019</a:t>
            </a:fld>
            <a:endParaRPr lang="el-GR" dirty="0"/>
          </a:p>
        </p:txBody>
      </p:sp>
      <p:sp>
        <p:nvSpPr>
          <p:cNvPr id="7" name="Θέση αριθμού διαφάνειας 5">
            <a:extLst>
              <a:ext uri="{FF2B5EF4-FFF2-40B4-BE49-F238E27FC236}">
                <a16:creationId xmlns:a16="http://schemas.microsoft.com/office/drawing/2014/main" id="{0784C57D-6812-4527-A5AF-5288C5948369}"/>
              </a:ext>
            </a:extLst>
          </p:cNvPr>
          <p:cNvSpPr>
            <a:spLocks noGrp="1"/>
          </p:cNvSpPr>
          <p:nvPr>
            <p:ph type="sldNum" sz="quarter" idx="12"/>
          </p:nvPr>
        </p:nvSpPr>
        <p:spPr/>
        <p:txBody>
          <a:bodyPr/>
          <a:lstStyle>
            <a:lvl1pPr>
              <a:defRPr/>
            </a:lvl1pPr>
          </a:lstStyle>
          <a:p>
            <a:fld id="{305480D8-A89E-4121-BE45-F802A015247C}" type="slidenum">
              <a:rPr lang="el-GR" altLang="el-GR"/>
              <a:pPr/>
              <a:t>‹#›</a:t>
            </a:fld>
            <a:endParaRPr lang="el-GR" altLang="el-GR"/>
          </a:p>
        </p:txBody>
      </p:sp>
    </p:spTree>
    <p:extLst>
      <p:ext uri="{BB962C8B-B14F-4D97-AF65-F5344CB8AC3E}">
        <p14:creationId xmlns:p14="http://schemas.microsoft.com/office/powerpoint/2010/main" val="2986119572"/>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rtl="0">
              <a:defRPr/>
            </a:lvl1pPr>
          </a:lstStyle>
          <a:p>
            <a:r>
              <a:rPr lang="el-GR" noProof="0"/>
              <a:t>Kλικ για επεξεργασία του τίτλου</a:t>
            </a:r>
            <a:endParaRPr lang="el-GR" noProof="0" dirty="0"/>
          </a:p>
        </p:txBody>
      </p:sp>
      <p:sp>
        <p:nvSpPr>
          <p:cNvPr id="3" name="Θέση κειμένου 2"/>
          <p:cNvSpPr>
            <a:spLocks noGrp="1"/>
          </p:cNvSpPr>
          <p:nvPr>
            <p:ph type="body" idx="1"/>
          </p:nvPr>
        </p:nvSpPr>
        <p:spPr>
          <a:xfrm>
            <a:off x="1341120" y="1837464"/>
            <a:ext cx="4572000" cy="766588"/>
          </a:xfrm>
        </p:spPr>
        <p:txBody>
          <a:bodyPr rtlCol="0"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Θέση περιεχομένου 3"/>
          <p:cNvSpPr>
            <a:spLocks noGrp="1"/>
          </p:cNvSpPr>
          <p:nvPr>
            <p:ph sz="half" idx="2"/>
          </p:nvPr>
        </p:nvSpPr>
        <p:spPr>
          <a:xfrm>
            <a:off x="1341120" y="2740732"/>
            <a:ext cx="4572000" cy="3288847"/>
          </a:xfrm>
        </p:spPr>
        <p:txBody>
          <a:bodyPr rtlCol="0">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5" name="Θέση κειμένου 4"/>
          <p:cNvSpPr>
            <a:spLocks noGrp="1"/>
          </p:cNvSpPr>
          <p:nvPr>
            <p:ph type="body" sz="quarter" idx="3"/>
          </p:nvPr>
        </p:nvSpPr>
        <p:spPr>
          <a:xfrm>
            <a:off x="6278880" y="1837464"/>
            <a:ext cx="4572000" cy="766588"/>
          </a:xfrm>
        </p:spPr>
        <p:txBody>
          <a:bodyPr rtlCol="0"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Θέση περιεχομένου 5"/>
          <p:cNvSpPr>
            <a:spLocks noGrp="1"/>
          </p:cNvSpPr>
          <p:nvPr>
            <p:ph sz="quarter" idx="4"/>
          </p:nvPr>
        </p:nvSpPr>
        <p:spPr>
          <a:xfrm>
            <a:off x="6278880" y="2740732"/>
            <a:ext cx="4572000" cy="3288847"/>
          </a:xfrm>
        </p:spPr>
        <p:txBody>
          <a:bodyPr rtlCol="0">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7" name="Θέση υποσέλιδου 4">
            <a:extLst>
              <a:ext uri="{FF2B5EF4-FFF2-40B4-BE49-F238E27FC236}">
                <a16:creationId xmlns:a16="http://schemas.microsoft.com/office/drawing/2014/main" id="{230C8D9E-7A16-4873-AAA7-C455C188D9CA}"/>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8" name="Θέση ημερομηνίας 3">
            <a:extLst>
              <a:ext uri="{FF2B5EF4-FFF2-40B4-BE49-F238E27FC236}">
                <a16:creationId xmlns:a16="http://schemas.microsoft.com/office/drawing/2014/main" id="{232F63CF-2EF4-4692-9A78-6ACE42ED53BC}"/>
              </a:ext>
            </a:extLst>
          </p:cNvPr>
          <p:cNvSpPr>
            <a:spLocks noGrp="1"/>
          </p:cNvSpPr>
          <p:nvPr>
            <p:ph type="dt" sz="half" idx="11"/>
          </p:nvPr>
        </p:nvSpPr>
        <p:spPr/>
        <p:txBody>
          <a:bodyPr/>
          <a:lstStyle>
            <a:lvl1pPr>
              <a:defRPr/>
            </a:lvl1pPr>
          </a:lstStyle>
          <a:p>
            <a:pPr>
              <a:defRPr/>
            </a:pPr>
            <a:fld id="{27AAA61D-0BA0-42C0-94AE-4113AD572BD9}" type="datetime1">
              <a:rPr lang="el-GR"/>
              <a:pPr>
                <a:defRPr/>
              </a:pPr>
              <a:t>22/12/2019</a:t>
            </a:fld>
            <a:endParaRPr lang="el-GR" dirty="0"/>
          </a:p>
        </p:txBody>
      </p:sp>
      <p:sp>
        <p:nvSpPr>
          <p:cNvPr id="9" name="Θέση αριθμού διαφάνειας 5">
            <a:extLst>
              <a:ext uri="{FF2B5EF4-FFF2-40B4-BE49-F238E27FC236}">
                <a16:creationId xmlns:a16="http://schemas.microsoft.com/office/drawing/2014/main" id="{1BDB530A-6ABA-47C7-856D-B66A4BB03512}"/>
              </a:ext>
            </a:extLst>
          </p:cNvPr>
          <p:cNvSpPr>
            <a:spLocks noGrp="1"/>
          </p:cNvSpPr>
          <p:nvPr>
            <p:ph type="sldNum" sz="quarter" idx="12"/>
          </p:nvPr>
        </p:nvSpPr>
        <p:spPr/>
        <p:txBody>
          <a:bodyPr/>
          <a:lstStyle>
            <a:lvl1pPr>
              <a:defRPr/>
            </a:lvl1pPr>
          </a:lstStyle>
          <a:p>
            <a:fld id="{09AFEE8B-2EB4-494D-842C-636229D6DFF9}" type="slidenum">
              <a:rPr lang="el-GR" altLang="el-GR"/>
              <a:pPr/>
              <a:t>‹#›</a:t>
            </a:fld>
            <a:endParaRPr lang="el-GR" altLang="el-GR"/>
          </a:p>
        </p:txBody>
      </p:sp>
    </p:spTree>
    <p:extLst>
      <p:ext uri="{BB962C8B-B14F-4D97-AF65-F5344CB8AC3E}">
        <p14:creationId xmlns:p14="http://schemas.microsoft.com/office/powerpoint/2010/main" val="2732943173"/>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rtl="0">
              <a:defRPr/>
            </a:lvl1pPr>
          </a:lstStyle>
          <a:p>
            <a:r>
              <a:rPr lang="el-GR" noProof="0"/>
              <a:t>Kλικ για επεξεργασία του τίτλου</a:t>
            </a:r>
            <a:endParaRPr lang="el-GR" noProof="0" dirty="0"/>
          </a:p>
        </p:txBody>
      </p:sp>
      <p:sp>
        <p:nvSpPr>
          <p:cNvPr id="3" name="Θέση υποσέλιδου 4">
            <a:extLst>
              <a:ext uri="{FF2B5EF4-FFF2-40B4-BE49-F238E27FC236}">
                <a16:creationId xmlns:a16="http://schemas.microsoft.com/office/drawing/2014/main" id="{86B827AA-8707-4A75-BFE9-B9C8BB7DEEF4}"/>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4" name="Θέση ημερομηνίας 3">
            <a:extLst>
              <a:ext uri="{FF2B5EF4-FFF2-40B4-BE49-F238E27FC236}">
                <a16:creationId xmlns:a16="http://schemas.microsoft.com/office/drawing/2014/main" id="{4C6469F3-CE0D-4C6F-B77F-2C6987F67BD2}"/>
              </a:ext>
            </a:extLst>
          </p:cNvPr>
          <p:cNvSpPr>
            <a:spLocks noGrp="1"/>
          </p:cNvSpPr>
          <p:nvPr>
            <p:ph type="dt" sz="half" idx="11"/>
          </p:nvPr>
        </p:nvSpPr>
        <p:spPr/>
        <p:txBody>
          <a:bodyPr/>
          <a:lstStyle>
            <a:lvl1pPr>
              <a:defRPr/>
            </a:lvl1pPr>
          </a:lstStyle>
          <a:p>
            <a:pPr>
              <a:defRPr/>
            </a:pPr>
            <a:fld id="{E6B31B2E-4705-4A04-8EA2-D1C3A0B307B1}" type="datetime1">
              <a:rPr lang="el-GR"/>
              <a:pPr>
                <a:defRPr/>
              </a:pPr>
              <a:t>22/12/2019</a:t>
            </a:fld>
            <a:endParaRPr lang="el-GR" dirty="0"/>
          </a:p>
        </p:txBody>
      </p:sp>
      <p:sp>
        <p:nvSpPr>
          <p:cNvPr id="5" name="Θέση αριθμού διαφάνειας 5">
            <a:extLst>
              <a:ext uri="{FF2B5EF4-FFF2-40B4-BE49-F238E27FC236}">
                <a16:creationId xmlns:a16="http://schemas.microsoft.com/office/drawing/2014/main" id="{D9AC396E-27C9-4BDD-89B1-7A693DFEE296}"/>
              </a:ext>
            </a:extLst>
          </p:cNvPr>
          <p:cNvSpPr>
            <a:spLocks noGrp="1"/>
          </p:cNvSpPr>
          <p:nvPr>
            <p:ph type="sldNum" sz="quarter" idx="12"/>
          </p:nvPr>
        </p:nvSpPr>
        <p:spPr/>
        <p:txBody>
          <a:bodyPr/>
          <a:lstStyle>
            <a:lvl1pPr>
              <a:defRPr/>
            </a:lvl1pPr>
          </a:lstStyle>
          <a:p>
            <a:fld id="{4F97B983-50EE-42E6-B519-28A3DE39DBF8}" type="slidenum">
              <a:rPr lang="el-GR" altLang="el-GR"/>
              <a:pPr/>
              <a:t>‹#›</a:t>
            </a:fld>
            <a:endParaRPr lang="el-GR" altLang="el-GR"/>
          </a:p>
        </p:txBody>
      </p:sp>
    </p:spTree>
    <p:extLst>
      <p:ext uri="{BB962C8B-B14F-4D97-AF65-F5344CB8AC3E}">
        <p14:creationId xmlns:p14="http://schemas.microsoft.com/office/powerpoint/2010/main" val="1171871101"/>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Ορθογώνιο 4">
            <a:extLst>
              <a:ext uri="{FF2B5EF4-FFF2-40B4-BE49-F238E27FC236}">
                <a16:creationId xmlns:a16="http://schemas.microsoft.com/office/drawing/2014/main" id="{633E3AA0-CEE0-4933-B92F-29C532821293}"/>
              </a:ext>
            </a:extLst>
          </p:cNvPr>
          <p:cNvSpPr/>
          <p:nvPr/>
        </p:nvSpPr>
        <p:spPr>
          <a:xfrm>
            <a:off x="0" y="0"/>
            <a:ext cx="12188825" cy="27463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Θέση υποσέλιδου 2">
            <a:extLst>
              <a:ext uri="{FF2B5EF4-FFF2-40B4-BE49-F238E27FC236}">
                <a16:creationId xmlns:a16="http://schemas.microsoft.com/office/drawing/2014/main" id="{2944AC91-C078-4AF7-AA2F-97A1DA8DD7BA}"/>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4" name="Θέση ημερομηνίας 1">
            <a:extLst>
              <a:ext uri="{FF2B5EF4-FFF2-40B4-BE49-F238E27FC236}">
                <a16:creationId xmlns:a16="http://schemas.microsoft.com/office/drawing/2014/main" id="{457EA07C-DF98-452F-A68C-94CDB8943738}"/>
              </a:ext>
            </a:extLst>
          </p:cNvPr>
          <p:cNvSpPr>
            <a:spLocks noGrp="1"/>
          </p:cNvSpPr>
          <p:nvPr>
            <p:ph type="dt" sz="half" idx="11"/>
          </p:nvPr>
        </p:nvSpPr>
        <p:spPr/>
        <p:txBody>
          <a:bodyPr/>
          <a:lstStyle>
            <a:lvl1pPr>
              <a:defRPr/>
            </a:lvl1pPr>
          </a:lstStyle>
          <a:p>
            <a:pPr>
              <a:defRPr/>
            </a:pPr>
            <a:fld id="{9467A6AC-B044-4EBA-8833-6F22AF87DF53}" type="datetime1">
              <a:rPr lang="el-GR"/>
              <a:pPr>
                <a:defRPr/>
              </a:pPr>
              <a:t>22/12/2019</a:t>
            </a:fld>
            <a:endParaRPr lang="el-GR" dirty="0"/>
          </a:p>
        </p:txBody>
      </p:sp>
      <p:sp>
        <p:nvSpPr>
          <p:cNvPr id="5" name="Θέση αριθμού διαφάνειας 3">
            <a:extLst>
              <a:ext uri="{FF2B5EF4-FFF2-40B4-BE49-F238E27FC236}">
                <a16:creationId xmlns:a16="http://schemas.microsoft.com/office/drawing/2014/main" id="{E9262E7A-1179-4FC5-90DC-E808DB07B2AD}"/>
              </a:ext>
            </a:extLst>
          </p:cNvPr>
          <p:cNvSpPr>
            <a:spLocks noGrp="1"/>
          </p:cNvSpPr>
          <p:nvPr>
            <p:ph type="sldNum" sz="quarter" idx="12"/>
          </p:nvPr>
        </p:nvSpPr>
        <p:spPr/>
        <p:txBody>
          <a:bodyPr/>
          <a:lstStyle>
            <a:lvl1pPr>
              <a:defRPr/>
            </a:lvl1pPr>
          </a:lstStyle>
          <a:p>
            <a:fld id="{1EE0CC33-95D8-49E8-87D8-F40CB507B47C}" type="slidenum">
              <a:rPr lang="el-GR" altLang="el-GR"/>
              <a:pPr/>
              <a:t>‹#›</a:t>
            </a:fld>
            <a:endParaRPr lang="el-GR" altLang="el-GR"/>
          </a:p>
        </p:txBody>
      </p:sp>
    </p:spTree>
    <p:extLst>
      <p:ext uri="{BB962C8B-B14F-4D97-AF65-F5344CB8AC3E}">
        <p14:creationId xmlns:p14="http://schemas.microsoft.com/office/powerpoint/2010/main" val="3243845366"/>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7470648" y="2350008"/>
            <a:ext cx="4206240" cy="1993392"/>
          </a:xfrm>
        </p:spPr>
        <p:txBody>
          <a:bodyPr rtlCol="0">
            <a:normAutofit/>
          </a:bodyPr>
          <a:lstStyle>
            <a:lvl1pPr>
              <a:defRPr sz="3400" b="0"/>
            </a:lvl1pPr>
          </a:lstStyle>
          <a:p>
            <a:r>
              <a:rPr lang="el-GR" noProof="0"/>
              <a:t>Kλικ για επεξεργασία του τίτλου</a:t>
            </a:r>
            <a:endParaRPr lang="el-GR" noProof="0" dirty="0"/>
          </a:p>
        </p:txBody>
      </p:sp>
      <p:sp>
        <p:nvSpPr>
          <p:cNvPr id="3" name="Θέση περιεχομένου 2"/>
          <p:cNvSpPr>
            <a:spLocks noGrp="1"/>
          </p:cNvSpPr>
          <p:nvPr>
            <p:ph idx="1"/>
          </p:nvPr>
        </p:nvSpPr>
        <p:spPr>
          <a:xfrm>
            <a:off x="457200" y="758952"/>
            <a:ext cx="6629400" cy="5330952"/>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4" name="Θέση κειμένου 3"/>
          <p:cNvSpPr>
            <a:spLocks noGrp="1"/>
          </p:cNvSpPr>
          <p:nvPr>
            <p:ph type="body" sz="half" idx="2"/>
          </p:nvPr>
        </p:nvSpPr>
        <p:spPr>
          <a:xfrm>
            <a:off x="7470648" y="4361688"/>
            <a:ext cx="4206240" cy="1728216"/>
          </a:xfrm>
        </p:spPr>
        <p:txBody>
          <a:bodyPr rtlCol="0">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Θέση υποσέλιδου 4">
            <a:extLst>
              <a:ext uri="{FF2B5EF4-FFF2-40B4-BE49-F238E27FC236}">
                <a16:creationId xmlns:a16="http://schemas.microsoft.com/office/drawing/2014/main" id="{6EB40D07-8396-4E7B-BF9A-5EB3E4239391}"/>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6" name="Θέση ημερομηνίας 3">
            <a:extLst>
              <a:ext uri="{FF2B5EF4-FFF2-40B4-BE49-F238E27FC236}">
                <a16:creationId xmlns:a16="http://schemas.microsoft.com/office/drawing/2014/main" id="{FF569616-14C4-4B7B-A4D7-76843AEF0237}"/>
              </a:ext>
            </a:extLst>
          </p:cNvPr>
          <p:cNvSpPr>
            <a:spLocks noGrp="1"/>
          </p:cNvSpPr>
          <p:nvPr>
            <p:ph type="dt" sz="half" idx="11"/>
          </p:nvPr>
        </p:nvSpPr>
        <p:spPr/>
        <p:txBody>
          <a:bodyPr/>
          <a:lstStyle>
            <a:lvl1pPr>
              <a:defRPr/>
            </a:lvl1pPr>
          </a:lstStyle>
          <a:p>
            <a:pPr>
              <a:defRPr/>
            </a:pPr>
            <a:fld id="{58CF2902-FC8F-43DE-8B1B-B7807E472BA3}" type="datetime1">
              <a:rPr lang="el-GR"/>
              <a:pPr>
                <a:defRPr/>
              </a:pPr>
              <a:t>22/12/2019</a:t>
            </a:fld>
            <a:endParaRPr lang="el-GR" dirty="0"/>
          </a:p>
        </p:txBody>
      </p:sp>
      <p:sp>
        <p:nvSpPr>
          <p:cNvPr id="7" name="Θέση αριθμού διαφάνειας 5">
            <a:extLst>
              <a:ext uri="{FF2B5EF4-FFF2-40B4-BE49-F238E27FC236}">
                <a16:creationId xmlns:a16="http://schemas.microsoft.com/office/drawing/2014/main" id="{98F14441-4F29-4829-9262-CF68D9CAC204}"/>
              </a:ext>
            </a:extLst>
          </p:cNvPr>
          <p:cNvSpPr>
            <a:spLocks noGrp="1"/>
          </p:cNvSpPr>
          <p:nvPr>
            <p:ph type="sldNum" sz="quarter" idx="12"/>
          </p:nvPr>
        </p:nvSpPr>
        <p:spPr/>
        <p:txBody>
          <a:bodyPr/>
          <a:lstStyle>
            <a:lvl1pPr>
              <a:defRPr/>
            </a:lvl1pPr>
          </a:lstStyle>
          <a:p>
            <a:fld id="{0C46F5DA-5F36-4EC2-86FB-BCBC98A5D5AB}" type="slidenum">
              <a:rPr lang="el-GR" altLang="el-GR"/>
              <a:pPr/>
              <a:t>‹#›</a:t>
            </a:fld>
            <a:endParaRPr lang="el-GR" altLang="el-GR"/>
          </a:p>
        </p:txBody>
      </p:sp>
    </p:spTree>
    <p:extLst>
      <p:ext uri="{BB962C8B-B14F-4D97-AF65-F5344CB8AC3E}">
        <p14:creationId xmlns:p14="http://schemas.microsoft.com/office/powerpoint/2010/main" val="3244431341"/>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7470648" y="2350008"/>
            <a:ext cx="4206240" cy="1993392"/>
          </a:xfrm>
        </p:spPr>
        <p:txBody>
          <a:bodyPr rtlCol="0">
            <a:normAutofit/>
          </a:bodyPr>
          <a:lstStyle>
            <a:lvl1pPr>
              <a:defRPr sz="3400" b="0"/>
            </a:lvl1pPr>
          </a:lstStyle>
          <a:p>
            <a:r>
              <a:rPr lang="el-GR" noProof="0"/>
              <a:t>Kλικ για επεξεργασία του τίτλου</a:t>
            </a:r>
            <a:endParaRPr lang="el-GR" noProof="0" dirty="0"/>
          </a:p>
        </p:txBody>
      </p:sp>
      <p:sp>
        <p:nvSpPr>
          <p:cNvPr id="3" name="Θέση εικόνας 2" descr="Ένα 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a:xfrm>
            <a:off x="301752" y="502920"/>
            <a:ext cx="6702552" cy="5843016"/>
          </a:xfrm>
          <a:solidFill>
            <a:schemeClr val="accent1">
              <a:lumMod val="40000"/>
              <a:lumOff val="60000"/>
            </a:schemeClr>
          </a:solidFill>
        </p:spPr>
        <p:txBody>
          <a:bodyPr rtlCol="0">
            <a:normAutofit/>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l-GR" noProof="0"/>
              <a:t>Κάντε κλικ στο εικονίδιο για να προσθέσετε μια εικόνα</a:t>
            </a:r>
            <a:endParaRPr lang="el-GR" noProof="0" dirty="0"/>
          </a:p>
        </p:txBody>
      </p:sp>
      <p:sp>
        <p:nvSpPr>
          <p:cNvPr id="4" name="Θέση κειμένου 3"/>
          <p:cNvSpPr>
            <a:spLocks noGrp="1"/>
          </p:cNvSpPr>
          <p:nvPr>
            <p:ph type="body" sz="half" idx="2"/>
          </p:nvPr>
        </p:nvSpPr>
        <p:spPr>
          <a:xfrm>
            <a:off x="7470648" y="4361688"/>
            <a:ext cx="4206240" cy="1728216"/>
          </a:xfrm>
        </p:spPr>
        <p:txBody>
          <a:bodyPr rtlCol="0">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Θέση υποσέλιδου 4">
            <a:extLst>
              <a:ext uri="{FF2B5EF4-FFF2-40B4-BE49-F238E27FC236}">
                <a16:creationId xmlns:a16="http://schemas.microsoft.com/office/drawing/2014/main" id="{F9A1571E-1BC4-4565-8C54-781455C34DCE}"/>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6" name="Θέση ημερομηνίας 3">
            <a:extLst>
              <a:ext uri="{FF2B5EF4-FFF2-40B4-BE49-F238E27FC236}">
                <a16:creationId xmlns:a16="http://schemas.microsoft.com/office/drawing/2014/main" id="{49DC3A10-FD3B-4CA3-80F7-48A7E7450E5B}"/>
              </a:ext>
            </a:extLst>
          </p:cNvPr>
          <p:cNvSpPr>
            <a:spLocks noGrp="1"/>
          </p:cNvSpPr>
          <p:nvPr>
            <p:ph type="dt" sz="half" idx="11"/>
          </p:nvPr>
        </p:nvSpPr>
        <p:spPr/>
        <p:txBody>
          <a:bodyPr/>
          <a:lstStyle>
            <a:lvl1pPr>
              <a:defRPr/>
            </a:lvl1pPr>
          </a:lstStyle>
          <a:p>
            <a:pPr>
              <a:defRPr/>
            </a:pPr>
            <a:fld id="{A092F52E-F511-429D-B056-F313F18D0AA4}" type="datetime1">
              <a:rPr lang="el-GR"/>
              <a:pPr>
                <a:defRPr/>
              </a:pPr>
              <a:t>22/12/2019</a:t>
            </a:fld>
            <a:endParaRPr lang="el-GR" dirty="0"/>
          </a:p>
        </p:txBody>
      </p:sp>
      <p:sp>
        <p:nvSpPr>
          <p:cNvPr id="7" name="Θέση αριθμού διαφάνειας 5">
            <a:extLst>
              <a:ext uri="{FF2B5EF4-FFF2-40B4-BE49-F238E27FC236}">
                <a16:creationId xmlns:a16="http://schemas.microsoft.com/office/drawing/2014/main" id="{F072D173-C4F5-4D80-85DC-204682248D2A}"/>
              </a:ext>
            </a:extLst>
          </p:cNvPr>
          <p:cNvSpPr>
            <a:spLocks noGrp="1"/>
          </p:cNvSpPr>
          <p:nvPr>
            <p:ph type="sldNum" sz="quarter" idx="12"/>
          </p:nvPr>
        </p:nvSpPr>
        <p:spPr/>
        <p:txBody>
          <a:bodyPr/>
          <a:lstStyle>
            <a:lvl1pPr>
              <a:defRPr/>
            </a:lvl1pPr>
          </a:lstStyle>
          <a:p>
            <a:fld id="{BC72FB54-2B4D-4166-9055-FB415375E229}" type="slidenum">
              <a:rPr lang="el-GR" altLang="el-GR"/>
              <a:pPr/>
              <a:t>‹#›</a:t>
            </a:fld>
            <a:endParaRPr lang="el-GR" altLang="el-GR"/>
          </a:p>
        </p:txBody>
      </p:sp>
    </p:spTree>
    <p:extLst>
      <p:ext uri="{BB962C8B-B14F-4D97-AF65-F5344CB8AC3E}">
        <p14:creationId xmlns:p14="http://schemas.microsoft.com/office/powerpoint/2010/main" val="791492161"/>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Ορθογώνιο 6">
            <a:extLst>
              <a:ext uri="{FF2B5EF4-FFF2-40B4-BE49-F238E27FC236}">
                <a16:creationId xmlns:a16="http://schemas.microsoft.com/office/drawing/2014/main" id="{83900149-5E6E-42AF-9D14-BA3F5C49CAFD}"/>
              </a:ext>
            </a:extLst>
          </p:cNvPr>
          <p:cNvSpPr/>
          <p:nvPr/>
        </p:nvSpPr>
        <p:spPr>
          <a:xfrm>
            <a:off x="0" y="6583363"/>
            <a:ext cx="12188825" cy="27463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1027" name="Θέση τίτλου 1">
            <a:extLst>
              <a:ext uri="{FF2B5EF4-FFF2-40B4-BE49-F238E27FC236}">
                <a16:creationId xmlns:a16="http://schemas.microsoft.com/office/drawing/2014/main" id="{5B469B41-6CC1-464C-AD3B-4D66B3880E1C}"/>
              </a:ext>
            </a:extLst>
          </p:cNvPr>
          <p:cNvSpPr>
            <a:spLocks noGrp="1"/>
          </p:cNvSpPr>
          <p:nvPr>
            <p:ph type="title"/>
          </p:nvPr>
        </p:nvSpPr>
        <p:spPr bwMode="auto">
          <a:xfrm>
            <a:off x="1341438" y="466725"/>
            <a:ext cx="9509125" cy="1233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l-GR" altLang="el-GR"/>
              <a:t>Κάντε κλικ για να επεξεργαστείτε το Στυλ κύριου τίτλου</a:t>
            </a:r>
          </a:p>
        </p:txBody>
      </p:sp>
      <p:sp>
        <p:nvSpPr>
          <p:cNvPr id="1028" name="Θέση κειμένου 2">
            <a:extLst>
              <a:ext uri="{FF2B5EF4-FFF2-40B4-BE49-F238E27FC236}">
                <a16:creationId xmlns:a16="http://schemas.microsoft.com/office/drawing/2014/main" id="{7CCD6725-D4B7-484B-961E-19FFFFBAC5B3}"/>
              </a:ext>
            </a:extLst>
          </p:cNvPr>
          <p:cNvSpPr>
            <a:spLocks noGrp="1"/>
          </p:cNvSpPr>
          <p:nvPr>
            <p:ph type="body" idx="1"/>
          </p:nvPr>
        </p:nvSpPr>
        <p:spPr bwMode="auto">
          <a:xfrm>
            <a:off x="1341438" y="1901825"/>
            <a:ext cx="9509125" cy="412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Επεξεργασία στυλ υποδείγματος κειμένου</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p>
        </p:txBody>
      </p:sp>
      <p:sp>
        <p:nvSpPr>
          <p:cNvPr id="5" name="Θέση υποσέλιδου 4">
            <a:extLst>
              <a:ext uri="{FF2B5EF4-FFF2-40B4-BE49-F238E27FC236}">
                <a16:creationId xmlns:a16="http://schemas.microsoft.com/office/drawing/2014/main" id="{04D7E07B-C7DA-4B14-858A-F4BAAFB9E639}"/>
              </a:ext>
            </a:extLst>
          </p:cNvPr>
          <p:cNvSpPr>
            <a:spLocks noGrp="1"/>
          </p:cNvSpPr>
          <p:nvPr>
            <p:ph type="ftr" sz="quarter" idx="3"/>
          </p:nvPr>
        </p:nvSpPr>
        <p:spPr>
          <a:xfrm>
            <a:off x="1341438" y="6602413"/>
            <a:ext cx="7159625" cy="236537"/>
          </a:xfrm>
          <a:prstGeom prst="rect">
            <a:avLst/>
          </a:prstGeom>
        </p:spPr>
        <p:txBody>
          <a:bodyPr vert="horz" lIns="91440" tIns="45720" rIns="91440" bIns="45720" rtlCol="0" anchor="ctr"/>
          <a:lstStyle>
            <a:lvl1pPr algn="l" fontAlgn="auto">
              <a:spcBef>
                <a:spcPts val="0"/>
              </a:spcBef>
              <a:spcAft>
                <a:spcPts val="0"/>
              </a:spcAft>
              <a:defRPr sz="1100" cap="all" baseline="0">
                <a:solidFill>
                  <a:schemeClr val="bg1">
                    <a:lumMod val="75000"/>
                  </a:schemeClr>
                </a:solidFill>
                <a:latin typeface="+mn-lt"/>
                <a:cs typeface="+mn-cs"/>
              </a:defRPr>
            </a:lvl1pPr>
          </a:lstStyle>
          <a:p>
            <a:pPr>
              <a:defRPr/>
            </a:pPr>
            <a:r>
              <a:rPr lang="el-GR"/>
              <a:t>Παναγιωτα Στρατη</a:t>
            </a:r>
          </a:p>
        </p:txBody>
      </p:sp>
      <p:sp>
        <p:nvSpPr>
          <p:cNvPr id="4" name="Θέση ημερομηνίας 3">
            <a:extLst>
              <a:ext uri="{FF2B5EF4-FFF2-40B4-BE49-F238E27FC236}">
                <a16:creationId xmlns:a16="http://schemas.microsoft.com/office/drawing/2014/main" id="{3D63D1A1-9C03-4016-B1B8-9EC2AEC93051}"/>
              </a:ext>
            </a:extLst>
          </p:cNvPr>
          <p:cNvSpPr>
            <a:spLocks noGrp="1"/>
          </p:cNvSpPr>
          <p:nvPr>
            <p:ph type="dt" sz="half" idx="2"/>
          </p:nvPr>
        </p:nvSpPr>
        <p:spPr>
          <a:xfrm>
            <a:off x="8626475" y="6602413"/>
            <a:ext cx="1484313" cy="236537"/>
          </a:xfrm>
          <a:prstGeom prst="rect">
            <a:avLst/>
          </a:prstGeom>
        </p:spPr>
        <p:txBody>
          <a:bodyPr vert="horz" lIns="91440" tIns="45720" rIns="91440" bIns="45720" rtlCol="0" anchor="ctr"/>
          <a:lstStyle>
            <a:lvl1pPr algn="r" fontAlgn="auto">
              <a:lnSpc>
                <a:spcPct val="75000"/>
              </a:lnSpc>
              <a:spcBef>
                <a:spcPts val="0"/>
              </a:spcBef>
              <a:spcAft>
                <a:spcPts val="0"/>
              </a:spcAft>
              <a:defRPr sz="1100" baseline="0">
                <a:solidFill>
                  <a:schemeClr val="bg1">
                    <a:lumMod val="75000"/>
                  </a:schemeClr>
                </a:solidFill>
                <a:latin typeface="+mn-lt"/>
                <a:cs typeface="+mn-cs"/>
              </a:defRPr>
            </a:lvl1pPr>
          </a:lstStyle>
          <a:p>
            <a:pPr>
              <a:defRPr/>
            </a:pPr>
            <a:fld id="{E5A1285A-E3A7-4B03-B4C3-3E3A47E609E1}" type="datetime1">
              <a:rPr lang="el-GR"/>
              <a:pPr>
                <a:defRPr/>
              </a:pPr>
              <a:t>22/12/2019</a:t>
            </a:fld>
            <a:endParaRPr lang="el-GR" dirty="0"/>
          </a:p>
        </p:txBody>
      </p:sp>
      <p:sp>
        <p:nvSpPr>
          <p:cNvPr id="6" name="Θέση αριθμού διαφάνειας 5">
            <a:extLst>
              <a:ext uri="{FF2B5EF4-FFF2-40B4-BE49-F238E27FC236}">
                <a16:creationId xmlns:a16="http://schemas.microsoft.com/office/drawing/2014/main" id="{EFAA5D57-7E00-44C0-A070-0790810BD904}"/>
              </a:ext>
            </a:extLst>
          </p:cNvPr>
          <p:cNvSpPr>
            <a:spLocks noGrp="1"/>
          </p:cNvSpPr>
          <p:nvPr>
            <p:ph type="sldNum" sz="quarter" idx="4"/>
          </p:nvPr>
        </p:nvSpPr>
        <p:spPr>
          <a:xfrm>
            <a:off x="10210800" y="6602413"/>
            <a:ext cx="639763" cy="236537"/>
          </a:xfrm>
          <a:prstGeom prst="rect">
            <a:avLst/>
          </a:prstGeom>
        </p:spPr>
        <p:txBody>
          <a:bodyPr vert="horz" wrap="square" lIns="91440" tIns="45720" rIns="91440" bIns="45720" numCol="1" anchor="ctr" anchorCtr="0" compatLnSpc="1">
            <a:prstTxWarp prst="textNoShape">
              <a:avLst/>
            </a:prstTxWarp>
          </a:bodyPr>
          <a:lstStyle>
            <a:lvl1pPr algn="r">
              <a:defRPr sz="1100">
                <a:solidFill>
                  <a:srgbClr val="282E2E"/>
                </a:solidFill>
                <a:latin typeface="Calibri" panose="020F0502020204030204" pitchFamily="34" charset="0"/>
              </a:defRPr>
            </a:lvl1pPr>
          </a:lstStyle>
          <a:p>
            <a:fld id="{D58B7F91-CE3D-43C2-87B3-1E9230547CD3}" type="slidenum">
              <a:rPr lang="el-GR" altLang="el-GR"/>
              <a:pPr/>
              <a:t>‹#›</a:t>
            </a:fld>
            <a:endParaRPr lang="el-GR" altLang="el-GR"/>
          </a:p>
        </p:txBody>
      </p:sp>
    </p:spTree>
  </p:cSld>
  <p:clrMap bg1="dk1" tx1="lt1" bg2="dk2" tx2="lt2" accent1="accent1" accent2="accent2" accent3="accent3" accent4="accent4" accent5="accent5" accent6="accent6" hlink="hlink" folHlink="folHlink"/>
  <p:sldLayoutIdLst>
    <p:sldLayoutId id="2147483952" r:id="rId1"/>
    <p:sldLayoutId id="2147483944" r:id="rId2"/>
    <p:sldLayoutId id="2147483953" r:id="rId3"/>
    <p:sldLayoutId id="2147483945" r:id="rId4"/>
    <p:sldLayoutId id="2147483946" r:id="rId5"/>
    <p:sldLayoutId id="2147483947" r:id="rId6"/>
    <p:sldLayoutId id="2147483954" r:id="rId7"/>
    <p:sldLayoutId id="2147483948" r:id="rId8"/>
    <p:sldLayoutId id="2147483949" r:id="rId9"/>
    <p:sldLayoutId id="2147483950" r:id="rId10"/>
    <p:sldLayoutId id="2147483951" r:id="rId11"/>
  </p:sldLayoutIdLst>
  <p:transition spd="med">
    <p:fade/>
  </p:transition>
  <p:hf hdr="0"/>
  <p:txStyles>
    <p:titleStyle>
      <a:lvl1pPr algn="l" rtl="0" eaLnBrk="0" fontAlgn="base" hangingPunct="0">
        <a:lnSpc>
          <a:spcPct val="90000"/>
        </a:lnSpc>
        <a:spcBef>
          <a:spcPct val="0"/>
        </a:spcBef>
        <a:spcAft>
          <a:spcPct val="0"/>
        </a:spcAft>
        <a:buFont typeface="Arial" panose="020B0604020202020204" pitchFamily="34" charset="0"/>
        <a:defRPr sz="3400" kern="1200">
          <a:solidFill>
            <a:schemeClr val="tx1"/>
          </a:solidFill>
          <a:latin typeface="+mj-lt"/>
          <a:ea typeface="+mj-ea"/>
          <a:cs typeface="+mj-cs"/>
        </a:defRPr>
      </a:lvl1pPr>
      <a:lvl2pPr algn="l" rtl="0" eaLnBrk="0" fontAlgn="base" hangingPunct="0">
        <a:lnSpc>
          <a:spcPct val="90000"/>
        </a:lnSpc>
        <a:spcBef>
          <a:spcPct val="0"/>
        </a:spcBef>
        <a:spcAft>
          <a:spcPct val="0"/>
        </a:spcAft>
        <a:buFont typeface="Arial" panose="020B0604020202020204" pitchFamily="34" charset="0"/>
        <a:defRPr sz="3400">
          <a:solidFill>
            <a:schemeClr val="tx1"/>
          </a:solidFill>
          <a:latin typeface="Calibri" pitchFamily="34" charset="0"/>
        </a:defRPr>
      </a:lvl2pPr>
      <a:lvl3pPr algn="l" rtl="0" eaLnBrk="0" fontAlgn="base" hangingPunct="0">
        <a:lnSpc>
          <a:spcPct val="90000"/>
        </a:lnSpc>
        <a:spcBef>
          <a:spcPct val="0"/>
        </a:spcBef>
        <a:spcAft>
          <a:spcPct val="0"/>
        </a:spcAft>
        <a:buFont typeface="Arial" panose="020B0604020202020204" pitchFamily="34" charset="0"/>
        <a:defRPr sz="3400">
          <a:solidFill>
            <a:schemeClr val="tx1"/>
          </a:solidFill>
          <a:latin typeface="Calibri" pitchFamily="34" charset="0"/>
        </a:defRPr>
      </a:lvl3pPr>
      <a:lvl4pPr algn="l" rtl="0" eaLnBrk="0" fontAlgn="base" hangingPunct="0">
        <a:lnSpc>
          <a:spcPct val="90000"/>
        </a:lnSpc>
        <a:spcBef>
          <a:spcPct val="0"/>
        </a:spcBef>
        <a:spcAft>
          <a:spcPct val="0"/>
        </a:spcAft>
        <a:buFont typeface="Arial" panose="020B0604020202020204" pitchFamily="34" charset="0"/>
        <a:defRPr sz="3400">
          <a:solidFill>
            <a:schemeClr val="tx1"/>
          </a:solidFill>
          <a:latin typeface="Calibri" pitchFamily="34" charset="0"/>
        </a:defRPr>
      </a:lvl4pPr>
      <a:lvl5pPr algn="l" rtl="0" eaLnBrk="0" fontAlgn="base" hangingPunct="0">
        <a:lnSpc>
          <a:spcPct val="90000"/>
        </a:lnSpc>
        <a:spcBef>
          <a:spcPct val="0"/>
        </a:spcBef>
        <a:spcAft>
          <a:spcPct val="0"/>
        </a:spcAft>
        <a:buFont typeface="Arial" panose="020B0604020202020204" pitchFamily="34" charset="0"/>
        <a:defRPr sz="3400">
          <a:solidFill>
            <a:schemeClr val="tx1"/>
          </a:solidFill>
          <a:latin typeface="Calibri" pitchFamily="34" charset="0"/>
        </a:defRPr>
      </a:lvl5pPr>
      <a:lvl6pPr marL="457200" algn="l" rtl="0" fontAlgn="base">
        <a:lnSpc>
          <a:spcPct val="90000"/>
        </a:lnSpc>
        <a:spcBef>
          <a:spcPct val="0"/>
        </a:spcBef>
        <a:spcAft>
          <a:spcPct val="0"/>
        </a:spcAft>
        <a:buFont typeface="Arial" charset="0"/>
        <a:defRPr sz="3400">
          <a:solidFill>
            <a:schemeClr val="tx1"/>
          </a:solidFill>
          <a:latin typeface="Calibri" pitchFamily="34" charset="0"/>
        </a:defRPr>
      </a:lvl6pPr>
      <a:lvl7pPr marL="914400" algn="l" rtl="0" fontAlgn="base">
        <a:lnSpc>
          <a:spcPct val="90000"/>
        </a:lnSpc>
        <a:spcBef>
          <a:spcPct val="0"/>
        </a:spcBef>
        <a:spcAft>
          <a:spcPct val="0"/>
        </a:spcAft>
        <a:buFont typeface="Arial" charset="0"/>
        <a:defRPr sz="3400">
          <a:solidFill>
            <a:schemeClr val="tx1"/>
          </a:solidFill>
          <a:latin typeface="Calibri" pitchFamily="34" charset="0"/>
        </a:defRPr>
      </a:lvl7pPr>
      <a:lvl8pPr marL="1371600" algn="l" rtl="0" fontAlgn="base">
        <a:lnSpc>
          <a:spcPct val="90000"/>
        </a:lnSpc>
        <a:spcBef>
          <a:spcPct val="0"/>
        </a:spcBef>
        <a:spcAft>
          <a:spcPct val="0"/>
        </a:spcAft>
        <a:buFont typeface="Arial" charset="0"/>
        <a:defRPr sz="3400">
          <a:solidFill>
            <a:schemeClr val="tx1"/>
          </a:solidFill>
          <a:latin typeface="Calibri" pitchFamily="34" charset="0"/>
        </a:defRPr>
      </a:lvl8pPr>
      <a:lvl9pPr marL="1828800" algn="l" rtl="0" fontAlgn="base">
        <a:lnSpc>
          <a:spcPct val="90000"/>
        </a:lnSpc>
        <a:spcBef>
          <a:spcPct val="0"/>
        </a:spcBef>
        <a:spcAft>
          <a:spcPct val="0"/>
        </a:spcAft>
        <a:buFont typeface="Arial" charset="0"/>
        <a:defRPr sz="3400">
          <a:solidFill>
            <a:schemeClr val="tx1"/>
          </a:solidFill>
          <a:latin typeface="Calibri" pitchFamily="34" charset="0"/>
        </a:defRPr>
      </a:lvl9pPr>
    </p:titleStyle>
    <p:bodyStyle>
      <a:lvl1pPr marL="273050" indent="-228600" algn="l" rtl="0" eaLnBrk="0" fontAlgn="base" hangingPunct="0">
        <a:lnSpc>
          <a:spcPct val="90000"/>
        </a:lnSpc>
        <a:spcBef>
          <a:spcPts val="1800"/>
        </a:spcBef>
        <a:spcAft>
          <a:spcPct val="0"/>
        </a:spcAft>
        <a:buSzPct val="80000"/>
        <a:buFont typeface="Arial" panose="020B0604020202020204" pitchFamily="34" charset="0"/>
        <a:buChar char="•"/>
        <a:defRPr sz="2000" kern="1200">
          <a:solidFill>
            <a:schemeClr val="tx1"/>
          </a:solidFill>
          <a:latin typeface="+mn-lt"/>
          <a:ea typeface="+mn-ea"/>
          <a:cs typeface="+mn-cs"/>
        </a:defRPr>
      </a:lvl1pPr>
      <a:lvl2pPr marL="593725" indent="-228600" algn="l" rtl="0" eaLnBrk="0" fontAlgn="base" hangingPunct="0">
        <a:lnSpc>
          <a:spcPct val="90000"/>
        </a:lnSpc>
        <a:spcBef>
          <a:spcPts val="1000"/>
        </a:spcBef>
        <a:spcAft>
          <a:spcPct val="0"/>
        </a:spcAft>
        <a:buSzPct val="80000"/>
        <a:buFont typeface="Arial" panose="020B0604020202020204" pitchFamily="34" charset="0"/>
        <a:buChar char="•"/>
        <a:defRPr sz="2800" kern="1200">
          <a:solidFill>
            <a:schemeClr val="tx1"/>
          </a:solidFill>
          <a:latin typeface="+mn-lt"/>
          <a:ea typeface="+mn-ea"/>
          <a:cs typeface="+mn-cs"/>
        </a:defRPr>
      </a:lvl2pPr>
      <a:lvl3pPr marL="914400" indent="-228600" algn="l" rtl="0" eaLnBrk="0" fontAlgn="base" hangingPunct="0">
        <a:lnSpc>
          <a:spcPct val="90000"/>
        </a:lnSpc>
        <a:spcBef>
          <a:spcPts val="800"/>
        </a:spcBef>
        <a:spcAft>
          <a:spcPct val="0"/>
        </a:spcAft>
        <a:buSzPct val="80000"/>
        <a:buFont typeface="Arial" panose="020B0604020202020204" pitchFamily="34" charset="0"/>
        <a:buChar char="•"/>
        <a:defRPr sz="1600" kern="1200">
          <a:solidFill>
            <a:schemeClr val="tx1"/>
          </a:solidFill>
          <a:latin typeface="+mn-lt"/>
          <a:ea typeface="+mn-ea"/>
          <a:cs typeface="+mn-cs"/>
        </a:defRPr>
      </a:lvl3pPr>
      <a:lvl4pPr marL="1233488" indent="-228600" algn="l" rtl="0" eaLnBrk="0" fontAlgn="base" hangingPunct="0">
        <a:lnSpc>
          <a:spcPct val="90000"/>
        </a:lnSpc>
        <a:spcBef>
          <a:spcPts val="800"/>
        </a:spcBef>
        <a:spcAft>
          <a:spcPct val="0"/>
        </a:spcAft>
        <a:buSzPct val="80000"/>
        <a:buFont typeface="Arial" panose="020B0604020202020204" pitchFamily="34" charset="0"/>
        <a:buChar char="•"/>
        <a:defRPr sz="1400" kern="1200">
          <a:solidFill>
            <a:schemeClr val="tx1"/>
          </a:solidFill>
          <a:latin typeface="+mn-lt"/>
          <a:ea typeface="+mn-ea"/>
          <a:cs typeface="+mn-cs"/>
        </a:defRPr>
      </a:lvl4pPr>
      <a:lvl5pPr marL="1554163" indent="-228600" algn="l" rtl="0" eaLnBrk="0" fontAlgn="base" hangingPunct="0">
        <a:lnSpc>
          <a:spcPct val="90000"/>
        </a:lnSpc>
        <a:spcBef>
          <a:spcPts val="800"/>
        </a:spcBef>
        <a:spcAft>
          <a:spcPct val="0"/>
        </a:spcAft>
        <a:buSzPct val="80000"/>
        <a:buFont typeface="Arial" panose="020B0604020202020204" pitchFamily="34" charset="0"/>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7pPr>
      <a:lvl8pPr marL="251460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8pPr>
      <a:lvl9pPr marL="283464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Τίτλος 1">
            <a:extLst>
              <a:ext uri="{FF2B5EF4-FFF2-40B4-BE49-F238E27FC236}">
                <a16:creationId xmlns:a16="http://schemas.microsoft.com/office/drawing/2014/main" id="{B36D27BB-7CFB-4811-8F6D-615B00E59E32}"/>
              </a:ext>
            </a:extLst>
          </p:cNvPr>
          <p:cNvSpPr>
            <a:spLocks noGrp="1"/>
          </p:cNvSpPr>
          <p:nvPr>
            <p:ph type="ctrTitle"/>
          </p:nvPr>
        </p:nvSpPr>
        <p:spPr>
          <a:xfrm>
            <a:off x="1295400" y="2286000"/>
            <a:ext cx="9601200" cy="1517650"/>
          </a:xfrm>
        </p:spPr>
        <p:txBody>
          <a:bodyPr/>
          <a:lstStyle/>
          <a:p>
            <a:pPr eaLnBrk="1" hangingPunct="1"/>
            <a:r>
              <a:rPr lang="el-GR" altLang="el-GR" sz="3600"/>
              <a:t>ΣΥΝΕΡΓΑΣΙΑ ΟΙΚΟΓΕΝΕΙΑΣ, ΣΧΟΛΕΙΟΥ ΚΑΙ ΚΟΙΝΟΤΗΤΑΣ</a:t>
            </a:r>
          </a:p>
        </p:txBody>
      </p:sp>
      <p:pic>
        <p:nvPicPr>
          <p:cNvPr id="5123" name="8 - Εικόνα">
            <a:extLst>
              <a:ext uri="{FF2B5EF4-FFF2-40B4-BE49-F238E27FC236}">
                <a16:creationId xmlns:a16="http://schemas.microsoft.com/office/drawing/2014/main" id="{019C4363-19E2-47E5-AFEB-4C72E38078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0450" y="207963"/>
            <a:ext cx="193040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4 - Στρογγυλεμένο ορθογώνιο">
            <a:extLst>
              <a:ext uri="{FF2B5EF4-FFF2-40B4-BE49-F238E27FC236}">
                <a16:creationId xmlns:a16="http://schemas.microsoft.com/office/drawing/2014/main" id="{F9EA6CFC-A273-421B-BB2E-09CE956D2872}"/>
              </a:ext>
            </a:extLst>
          </p:cNvPr>
          <p:cNvSpPr/>
          <p:nvPr/>
        </p:nvSpPr>
        <p:spPr>
          <a:xfrm>
            <a:off x="1047750" y="3863975"/>
            <a:ext cx="9925050" cy="10477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2000" dirty="0"/>
              <a:t>Στράτη Παναγιώτα</a:t>
            </a:r>
          </a:p>
          <a:p>
            <a:pPr algn="ctr">
              <a:defRPr/>
            </a:pPr>
            <a:r>
              <a:rPr lang="el-GR" sz="2000" dirty="0"/>
              <a:t>Διδάκτορας του Πανεπιστημίου Ιωαννίνων</a:t>
            </a:r>
          </a:p>
        </p:txBody>
      </p:sp>
      <p:sp>
        <p:nvSpPr>
          <p:cNvPr id="6" name="5 - Ορθογώνιο">
            <a:extLst>
              <a:ext uri="{FF2B5EF4-FFF2-40B4-BE49-F238E27FC236}">
                <a16:creationId xmlns:a16="http://schemas.microsoft.com/office/drawing/2014/main" id="{008D2F44-1BBB-4108-AD89-CC8E03324540}"/>
              </a:ext>
            </a:extLst>
          </p:cNvPr>
          <p:cNvSpPr/>
          <p:nvPr/>
        </p:nvSpPr>
        <p:spPr>
          <a:xfrm>
            <a:off x="3922713" y="5737225"/>
            <a:ext cx="4557712" cy="78105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dirty="0">
                <a:solidFill>
                  <a:schemeClr val="bg2"/>
                </a:solidFill>
              </a:rPr>
              <a:t>panagiotastrati@yahoo.gr</a:t>
            </a:r>
            <a:endParaRPr lang="el-GR" sz="2000" dirty="0">
              <a:solidFill>
                <a:schemeClr val="bg2"/>
              </a:solidFill>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2 - Θέση περιεχομένου">
            <a:extLst>
              <a:ext uri="{FF2B5EF4-FFF2-40B4-BE49-F238E27FC236}">
                <a16:creationId xmlns:a16="http://schemas.microsoft.com/office/drawing/2014/main" id="{13AE678D-13FE-49B1-AEB9-C5D1CC8A11BB}"/>
              </a:ext>
            </a:extLst>
          </p:cNvPr>
          <p:cNvSpPr>
            <a:spLocks noGrp="1"/>
          </p:cNvSpPr>
          <p:nvPr>
            <p:ph idx="1"/>
          </p:nvPr>
        </p:nvSpPr>
        <p:spPr>
          <a:xfrm>
            <a:off x="693738" y="560388"/>
            <a:ext cx="10928350" cy="5468937"/>
          </a:xfrm>
          <a:solidFill>
            <a:schemeClr val="tx1"/>
          </a:solidFill>
          <a:ln w="57150">
            <a:solidFill>
              <a:schemeClr val="accent1"/>
            </a:solidFill>
            <a:miter lim="800000"/>
            <a:headEnd/>
            <a:tailEnd/>
          </a:ln>
        </p:spPr>
        <p:txBody>
          <a:bodyPr/>
          <a:lstStyle/>
          <a:p>
            <a:pPr algn="just">
              <a:lnSpc>
                <a:spcPct val="150000"/>
              </a:lnSpc>
            </a:pPr>
            <a:r>
              <a:rPr lang="el-GR" altLang="el-GR" sz="2400" b="1" u="sng">
                <a:solidFill>
                  <a:schemeClr val="bg2"/>
                </a:solidFill>
              </a:rPr>
              <a:t>Επιλογή θεματικών ενοτήτων που αναδεικνύουν το σεβασμό των εκπαιδευτικών στις γνώσεις που καταθέτουν οι γονείς</a:t>
            </a:r>
            <a:r>
              <a:rPr lang="el-GR" altLang="el-GR" sz="2400" b="1">
                <a:solidFill>
                  <a:schemeClr val="bg2"/>
                </a:solidFill>
              </a:rPr>
              <a:t>. </a:t>
            </a:r>
            <a:endParaRPr lang="en-US" altLang="el-GR" sz="2400" b="1">
              <a:solidFill>
                <a:schemeClr val="bg2"/>
              </a:solidFill>
            </a:endParaRPr>
          </a:p>
          <a:p>
            <a:pPr algn="just">
              <a:lnSpc>
                <a:spcPct val="150000"/>
              </a:lnSpc>
              <a:buFont typeface="Arial" panose="020B0604020202020204" pitchFamily="34" charset="0"/>
              <a:buBlip>
                <a:blip r:embed="rId2"/>
              </a:buBlip>
            </a:pPr>
            <a:r>
              <a:rPr lang="el-GR" altLang="el-GR" sz="2400" b="1">
                <a:solidFill>
                  <a:schemeClr val="bg2"/>
                </a:solidFill>
              </a:rPr>
              <a:t>Αφήνουμε τους γονείς να μας δουν στο ρόλο του να μαθαίνουμε από αυτούς, δίνοντας αξία στο ιστορικό και τα ενδιαφέροντά τους</a:t>
            </a:r>
            <a:r>
              <a:rPr lang="en-US" altLang="el-GR" sz="2400" b="1">
                <a:solidFill>
                  <a:schemeClr val="bg2"/>
                </a:solidFill>
              </a:rPr>
              <a:t>:</a:t>
            </a:r>
            <a:endParaRPr lang="el-GR" altLang="el-GR" sz="2400" b="1">
              <a:solidFill>
                <a:schemeClr val="bg2"/>
              </a:solidFill>
            </a:endParaRPr>
          </a:p>
          <a:p>
            <a:pPr algn="just">
              <a:lnSpc>
                <a:spcPct val="150000"/>
              </a:lnSpc>
              <a:buFont typeface="Wingdings" panose="05000000000000000000" pitchFamily="2" charset="2"/>
              <a:buChar char="ü"/>
            </a:pPr>
            <a:r>
              <a:rPr lang="el-GR" altLang="el-GR" sz="2400" b="1">
                <a:solidFill>
                  <a:schemeClr val="bg2"/>
                </a:solidFill>
              </a:rPr>
              <a:t> μέσα από την ανάπτυξη προγραμμάτων </a:t>
            </a:r>
            <a:endParaRPr lang="en-US" altLang="el-GR" sz="2400" b="1">
              <a:solidFill>
                <a:schemeClr val="bg2"/>
              </a:solidFill>
            </a:endParaRPr>
          </a:p>
          <a:p>
            <a:pPr algn="just">
              <a:lnSpc>
                <a:spcPct val="150000"/>
              </a:lnSpc>
              <a:buFont typeface="Wingdings" panose="05000000000000000000" pitchFamily="2" charset="2"/>
              <a:buChar char="ü"/>
            </a:pPr>
            <a:r>
              <a:rPr lang="el-GR" altLang="el-GR" sz="2400" b="1">
                <a:solidFill>
                  <a:schemeClr val="bg2"/>
                </a:solidFill>
              </a:rPr>
              <a:t>και θεματικών ενοτήτων στην αίθουσα του σχολείου, </a:t>
            </a:r>
            <a:endParaRPr lang="en-US" altLang="el-GR" sz="2400" b="1">
              <a:solidFill>
                <a:schemeClr val="bg2"/>
              </a:solidFill>
            </a:endParaRPr>
          </a:p>
          <a:p>
            <a:pPr algn="just">
              <a:lnSpc>
                <a:spcPct val="150000"/>
              </a:lnSpc>
              <a:buFont typeface="Arial" panose="020B0604020202020204" pitchFamily="34" charset="0"/>
              <a:buNone/>
            </a:pPr>
            <a:r>
              <a:rPr lang="el-GR" altLang="el-GR" sz="2400" b="1" u="sng">
                <a:solidFill>
                  <a:schemeClr val="bg2"/>
                </a:solidFill>
              </a:rPr>
              <a:t>που χαρακτηρίζονται από διαφορετικότητα</a:t>
            </a:r>
            <a:r>
              <a:rPr lang="el-GR" altLang="el-GR" sz="2400" b="1">
                <a:solidFill>
                  <a:schemeClr val="bg2"/>
                </a:solidFill>
              </a:rPr>
              <a:t>.</a:t>
            </a:r>
            <a:endParaRPr lang="el-GR" altLang="el-GR" sz="2400">
              <a:solidFill>
                <a:schemeClr val="bg2"/>
              </a:solidFill>
            </a:endParaRPr>
          </a:p>
        </p:txBody>
      </p:sp>
      <p:sp>
        <p:nvSpPr>
          <p:cNvPr id="4" name="3 - Θέση υποσέλιδου">
            <a:extLst>
              <a:ext uri="{FF2B5EF4-FFF2-40B4-BE49-F238E27FC236}">
                <a16:creationId xmlns:a16="http://schemas.microsoft.com/office/drawing/2014/main" id="{4895FD02-F8E4-494C-BC5C-87B7FDB5B715}"/>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853038E2-D657-4324-9717-422E1C1507D3}"/>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5603A7A3-C990-49D8-AA8C-645AA138F839}"/>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39B4105-6A0D-40E6-BA72-9A046B862B0B}" type="slidenum">
              <a:rPr lang="el-GR" altLang="el-GR">
                <a:solidFill>
                  <a:srgbClr val="282E2E"/>
                </a:solidFill>
                <a:latin typeface="Calibri" panose="020F0502020204030204" pitchFamily="34" charset="0"/>
              </a:rPr>
              <a:pPr eaLnBrk="1" hangingPunct="1"/>
              <a:t>10</a:t>
            </a:fld>
            <a:endParaRPr lang="el-GR" altLang="el-GR">
              <a:solidFill>
                <a:srgbClr val="282E2E"/>
              </a:solidFill>
              <a:latin typeface="Calibri" panose="020F0502020204030204" pitchFamily="34" charset="0"/>
            </a:endParaRPr>
          </a:p>
        </p:txBody>
      </p:sp>
      <p:sp>
        <p:nvSpPr>
          <p:cNvPr id="7" name="6 - Ραβδωτό δεξιό βέλος">
            <a:extLst>
              <a:ext uri="{FF2B5EF4-FFF2-40B4-BE49-F238E27FC236}">
                <a16:creationId xmlns:a16="http://schemas.microsoft.com/office/drawing/2014/main" id="{196305DC-E261-49E6-B3F3-0143F36647AB}"/>
              </a:ext>
            </a:extLst>
          </p:cNvPr>
          <p:cNvSpPr/>
          <p:nvPr/>
        </p:nvSpPr>
        <p:spPr>
          <a:xfrm>
            <a:off x="0" y="619125"/>
            <a:ext cx="1003300" cy="560388"/>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2 - Θέση περιεχομένου">
            <a:extLst>
              <a:ext uri="{FF2B5EF4-FFF2-40B4-BE49-F238E27FC236}">
                <a16:creationId xmlns:a16="http://schemas.microsoft.com/office/drawing/2014/main" id="{B105F766-EA06-4E3A-9827-CCFA0924FF3E}"/>
              </a:ext>
            </a:extLst>
          </p:cNvPr>
          <p:cNvSpPr>
            <a:spLocks noGrp="1"/>
          </p:cNvSpPr>
          <p:nvPr>
            <p:ph idx="1"/>
          </p:nvPr>
        </p:nvSpPr>
        <p:spPr>
          <a:xfrm>
            <a:off x="693738" y="560388"/>
            <a:ext cx="10928350" cy="5468937"/>
          </a:xfrm>
          <a:solidFill>
            <a:schemeClr val="tx1"/>
          </a:solidFill>
          <a:ln w="57150">
            <a:solidFill>
              <a:schemeClr val="accent1"/>
            </a:solidFill>
            <a:miter lim="800000"/>
            <a:headEnd/>
            <a:tailEnd/>
          </a:ln>
        </p:spPr>
        <p:txBody>
          <a:bodyPr/>
          <a:lstStyle/>
          <a:p>
            <a:pPr algn="just">
              <a:lnSpc>
                <a:spcPct val="200000"/>
              </a:lnSpc>
            </a:pPr>
            <a:r>
              <a:rPr lang="el-GR" altLang="el-GR" sz="2400" b="1">
                <a:solidFill>
                  <a:schemeClr val="bg2"/>
                </a:solidFill>
              </a:rPr>
              <a:t>Δημιουργία κλίματος εμπιστοσύνης</a:t>
            </a:r>
            <a:r>
              <a:rPr lang="en-US" altLang="el-GR" sz="2400" b="1">
                <a:solidFill>
                  <a:schemeClr val="bg2"/>
                </a:solidFill>
              </a:rPr>
              <a:t>:</a:t>
            </a:r>
          </a:p>
          <a:p>
            <a:pPr algn="just">
              <a:lnSpc>
                <a:spcPct val="200000"/>
              </a:lnSpc>
              <a:buFont typeface="Wingdings" panose="05000000000000000000" pitchFamily="2" charset="2"/>
              <a:buChar char="ü"/>
            </a:pPr>
            <a:r>
              <a:rPr lang="el-GR" altLang="el-GR" sz="2400" b="1">
                <a:solidFill>
                  <a:schemeClr val="bg2"/>
                </a:solidFill>
              </a:rPr>
              <a:t> μέσα από συνεργατικά προγράμματα </a:t>
            </a:r>
            <a:endParaRPr lang="en-US" altLang="el-GR" sz="2400" b="1">
              <a:solidFill>
                <a:schemeClr val="bg2"/>
              </a:solidFill>
            </a:endParaRPr>
          </a:p>
          <a:p>
            <a:pPr algn="just">
              <a:lnSpc>
                <a:spcPct val="200000"/>
              </a:lnSpc>
              <a:buFont typeface="Wingdings" panose="05000000000000000000" pitchFamily="2" charset="2"/>
              <a:buChar char="ü"/>
            </a:pPr>
            <a:r>
              <a:rPr lang="el-GR" altLang="el-GR" sz="2400" b="1">
                <a:solidFill>
                  <a:schemeClr val="bg2"/>
                </a:solidFill>
              </a:rPr>
              <a:t>και μέσα από την αναγνώριση των πολλαπλών ορισμών και υποδειγμάτων της γονεϊκής εμπλοκής.</a:t>
            </a:r>
            <a:endParaRPr lang="en-US" altLang="el-GR" sz="2400" b="1">
              <a:solidFill>
                <a:schemeClr val="bg2"/>
              </a:solidFill>
            </a:endParaRPr>
          </a:p>
          <a:p>
            <a:pPr algn="just">
              <a:lnSpc>
                <a:spcPct val="200000"/>
              </a:lnSpc>
            </a:pPr>
            <a:r>
              <a:rPr lang="el-GR" altLang="el-GR" sz="2400" b="1" u="sng">
                <a:solidFill>
                  <a:schemeClr val="bg2"/>
                </a:solidFill>
              </a:rPr>
              <a:t> Οι εκπαιδευτικοί, θα πρέπει να είναι δεκτικοί στην πολυπλοκότητα των ιδεών και των συνεισφορών των γονέων και της οικογένειας. </a:t>
            </a:r>
          </a:p>
          <a:p>
            <a:endParaRPr lang="el-GR" altLang="el-GR"/>
          </a:p>
        </p:txBody>
      </p:sp>
      <p:sp>
        <p:nvSpPr>
          <p:cNvPr id="4" name="3 - Θέση υποσέλιδου">
            <a:extLst>
              <a:ext uri="{FF2B5EF4-FFF2-40B4-BE49-F238E27FC236}">
                <a16:creationId xmlns:a16="http://schemas.microsoft.com/office/drawing/2014/main" id="{AF474DF9-12DC-41F7-BE23-7D936F997BB5}"/>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76EA9779-7C29-433B-91AB-6E0800DD3B0F}"/>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3FDB2C0F-77DE-4BAF-8718-BB5F4AA73B9F}"/>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C30E8A2-6804-4663-960B-FFB597183A5E}" type="slidenum">
              <a:rPr lang="el-GR" altLang="el-GR">
                <a:solidFill>
                  <a:srgbClr val="282E2E"/>
                </a:solidFill>
                <a:latin typeface="Calibri" panose="020F0502020204030204" pitchFamily="34" charset="0"/>
              </a:rPr>
              <a:pPr eaLnBrk="1" hangingPunct="1"/>
              <a:t>11</a:t>
            </a:fld>
            <a:endParaRPr lang="el-GR" altLang="el-GR">
              <a:solidFill>
                <a:srgbClr val="282E2E"/>
              </a:solidFill>
              <a:latin typeface="Calibri" panose="020F0502020204030204" pitchFamily="34" charset="0"/>
            </a:endParaRPr>
          </a:p>
        </p:txBody>
      </p:sp>
      <p:sp>
        <p:nvSpPr>
          <p:cNvPr id="7" name="6 - Ραβδωτό δεξιό βέλος">
            <a:extLst>
              <a:ext uri="{FF2B5EF4-FFF2-40B4-BE49-F238E27FC236}">
                <a16:creationId xmlns:a16="http://schemas.microsoft.com/office/drawing/2014/main" id="{7C3C607C-3037-425B-BD6E-AD2E87168ABE}"/>
              </a:ext>
            </a:extLst>
          </p:cNvPr>
          <p:cNvSpPr/>
          <p:nvPr/>
        </p:nvSpPr>
        <p:spPr>
          <a:xfrm>
            <a:off x="0" y="738188"/>
            <a:ext cx="1017588" cy="58896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FAF156C3-991C-4411-B978-F0FD1285403F}"/>
              </a:ext>
            </a:extLst>
          </p:cNvPr>
          <p:cNvSpPr>
            <a:spLocks noGrp="1"/>
          </p:cNvSpPr>
          <p:nvPr>
            <p:ph idx="1"/>
          </p:nvPr>
        </p:nvSpPr>
        <p:spPr>
          <a:xfrm>
            <a:off x="1341438" y="841375"/>
            <a:ext cx="9509125" cy="5187950"/>
          </a:xfrm>
          <a:solidFill>
            <a:schemeClr val="accent1">
              <a:lumMod val="20000"/>
              <a:lumOff val="80000"/>
            </a:schemeClr>
          </a:solidFill>
        </p:spPr>
        <p:txBody>
          <a:bodyPr/>
          <a:lstStyle/>
          <a:p>
            <a:pPr>
              <a:buFont typeface="Arial" charset="0"/>
              <a:buChar char="•"/>
              <a:defRPr/>
            </a:pPr>
            <a:endParaRPr lang="el-GR" dirty="0"/>
          </a:p>
        </p:txBody>
      </p:sp>
      <p:sp>
        <p:nvSpPr>
          <p:cNvPr id="4" name="3 - Θέση υποσέλιδου">
            <a:extLst>
              <a:ext uri="{FF2B5EF4-FFF2-40B4-BE49-F238E27FC236}">
                <a16:creationId xmlns:a16="http://schemas.microsoft.com/office/drawing/2014/main" id="{B7D2AA0E-98DD-44C6-B90C-9043FAA67CDA}"/>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AB9EB40E-7638-4650-A4FD-218EE8F0EBE0}"/>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CEE8D083-9CB7-403E-99CB-4FDF6CBAA6E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83552BF-334C-4716-8F09-B3285355C13B}" type="slidenum">
              <a:rPr lang="el-GR" altLang="el-GR">
                <a:solidFill>
                  <a:srgbClr val="282E2E"/>
                </a:solidFill>
                <a:latin typeface="Calibri" panose="020F0502020204030204" pitchFamily="34" charset="0"/>
              </a:rPr>
              <a:pPr eaLnBrk="1" hangingPunct="1"/>
              <a:t>12</a:t>
            </a:fld>
            <a:endParaRPr lang="el-GR" altLang="el-GR">
              <a:solidFill>
                <a:srgbClr val="282E2E"/>
              </a:solidFill>
              <a:latin typeface="Calibri" panose="020F0502020204030204" pitchFamily="34" charset="0"/>
            </a:endParaRPr>
          </a:p>
        </p:txBody>
      </p:sp>
      <p:sp>
        <p:nvSpPr>
          <p:cNvPr id="7" name="6 - Δεξιό βέλος">
            <a:extLst>
              <a:ext uri="{FF2B5EF4-FFF2-40B4-BE49-F238E27FC236}">
                <a16:creationId xmlns:a16="http://schemas.microsoft.com/office/drawing/2014/main" id="{DBFA1EC4-921F-426F-9AD0-0E44C97CB0B8}"/>
              </a:ext>
            </a:extLst>
          </p:cNvPr>
          <p:cNvSpPr/>
          <p:nvPr/>
        </p:nvSpPr>
        <p:spPr>
          <a:xfrm>
            <a:off x="1416050" y="1460500"/>
            <a:ext cx="7639050" cy="4438650"/>
          </a:xfrm>
          <a:prstGeom prst="rightArrow">
            <a:avLst/>
          </a:prstGeom>
          <a:solidFill>
            <a:schemeClr val="tx1"/>
          </a:solid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90000"/>
              </a:lnSpc>
              <a:defRPr/>
            </a:pPr>
            <a:r>
              <a:rPr lang="el-GR" altLang="el-GR" sz="2800" b="1" dirty="0">
                <a:solidFill>
                  <a:schemeClr val="bg2"/>
                </a:solidFill>
              </a:rPr>
              <a:t>Η αυθεντική συνεργασία, χρειάζεται να δίνει αξία σε κάθε συμμέτοχο και να περιλαμβάνει «μια ανταλλαγή αξιών, μεταξύ των συμμετεχόντων»</a:t>
            </a:r>
          </a:p>
        </p:txBody>
      </p:sp>
      <p:pic>
        <p:nvPicPr>
          <p:cNvPr id="16391" name="Picture 2" descr="Αποτέλεσμα εικόνας για early childhood">
            <a:extLst>
              <a:ext uri="{FF2B5EF4-FFF2-40B4-BE49-F238E27FC236}">
                <a16:creationId xmlns:a16="http://schemas.microsoft.com/office/drawing/2014/main" id="{4305F208-91B8-4329-BA8D-AA7B698E10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23363" y="2532063"/>
            <a:ext cx="2390775" cy="181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2 - Θέση περιεχομένου">
            <a:extLst>
              <a:ext uri="{FF2B5EF4-FFF2-40B4-BE49-F238E27FC236}">
                <a16:creationId xmlns:a16="http://schemas.microsoft.com/office/drawing/2014/main" id="{89B6C796-E95C-4C4C-943F-36E5731DAEB4}"/>
              </a:ext>
            </a:extLst>
          </p:cNvPr>
          <p:cNvSpPr>
            <a:spLocks noGrp="1"/>
          </p:cNvSpPr>
          <p:nvPr>
            <p:ph idx="1"/>
          </p:nvPr>
        </p:nvSpPr>
        <p:spPr>
          <a:xfrm>
            <a:off x="693738" y="560388"/>
            <a:ext cx="10928350" cy="5468937"/>
          </a:xfrm>
          <a:solidFill>
            <a:schemeClr val="tx1"/>
          </a:solidFill>
          <a:ln w="57150">
            <a:solidFill>
              <a:schemeClr val="accent1"/>
            </a:solidFill>
            <a:miter lim="800000"/>
            <a:headEnd/>
            <a:tailEnd/>
          </a:ln>
        </p:spPr>
        <p:txBody>
          <a:bodyPr/>
          <a:lstStyle/>
          <a:p>
            <a:pPr>
              <a:lnSpc>
                <a:spcPct val="200000"/>
              </a:lnSpc>
            </a:pPr>
            <a:r>
              <a:rPr lang="el-GR" altLang="el-GR" sz="2400" b="1">
                <a:solidFill>
                  <a:schemeClr val="bg2"/>
                </a:solidFill>
              </a:rPr>
              <a:t>Οι καλύτερες συνεργασίες δομήθηκαν</a:t>
            </a:r>
            <a:r>
              <a:rPr lang="en-US" altLang="el-GR" sz="2400" b="1">
                <a:solidFill>
                  <a:schemeClr val="bg2"/>
                </a:solidFill>
              </a:rPr>
              <a:t>:</a:t>
            </a:r>
          </a:p>
          <a:p>
            <a:pPr>
              <a:lnSpc>
                <a:spcPct val="200000"/>
              </a:lnSpc>
              <a:buFont typeface="Wingdings" panose="05000000000000000000" pitchFamily="2" charset="2"/>
              <a:buChar char="ü"/>
            </a:pPr>
            <a:r>
              <a:rPr lang="el-GR" altLang="el-GR" sz="2400" b="1">
                <a:solidFill>
                  <a:schemeClr val="bg2"/>
                </a:solidFill>
              </a:rPr>
              <a:t> μέσα από συνομιλία και συνεργασία, </a:t>
            </a:r>
            <a:endParaRPr lang="en-US" altLang="el-GR" sz="2400" b="1">
              <a:solidFill>
                <a:schemeClr val="bg2"/>
              </a:solidFill>
            </a:endParaRPr>
          </a:p>
          <a:p>
            <a:pPr>
              <a:lnSpc>
                <a:spcPct val="200000"/>
              </a:lnSpc>
              <a:buFont typeface="Wingdings" panose="05000000000000000000" pitchFamily="2" charset="2"/>
              <a:buChar char="ü"/>
            </a:pPr>
            <a:r>
              <a:rPr lang="el-GR" altLang="el-GR" sz="2400" b="1">
                <a:solidFill>
                  <a:schemeClr val="bg2"/>
                </a:solidFill>
              </a:rPr>
              <a:t>μέσα από προβληματισμό για τους υπάρχοντες ορισμούς και τα υποδείγματα γονεϊκής συμμετοχής, </a:t>
            </a:r>
            <a:endParaRPr lang="en-US" altLang="el-GR" sz="2400" b="1">
              <a:solidFill>
                <a:schemeClr val="bg2"/>
              </a:solidFill>
            </a:endParaRPr>
          </a:p>
          <a:p>
            <a:pPr>
              <a:lnSpc>
                <a:spcPct val="200000"/>
              </a:lnSpc>
              <a:buFont typeface="Arial" panose="020B0604020202020204" pitchFamily="34" charset="0"/>
              <a:buNone/>
            </a:pPr>
            <a:r>
              <a:rPr lang="en-US" altLang="el-GR" sz="2400" b="1" u="sng">
                <a:solidFill>
                  <a:schemeClr val="bg2"/>
                </a:solidFill>
              </a:rPr>
              <a:t>   </a:t>
            </a:r>
            <a:r>
              <a:rPr lang="el-GR" altLang="el-GR" sz="2400" b="1" u="sng">
                <a:solidFill>
                  <a:schemeClr val="bg2"/>
                </a:solidFill>
              </a:rPr>
              <a:t>που οδηγούν στο διάλογο και στη λύση των προβλημάτων από κοινού, μέσα από μια αληθινά δημοκρατική διαδικασία</a:t>
            </a:r>
            <a:r>
              <a:rPr lang="en-US" altLang="el-GR" sz="2400" b="1" u="sng">
                <a:solidFill>
                  <a:schemeClr val="bg2"/>
                </a:solidFill>
              </a:rPr>
              <a:t>.</a:t>
            </a:r>
            <a:endParaRPr lang="el-GR" altLang="el-GR" sz="2400" u="sng">
              <a:solidFill>
                <a:schemeClr val="bg2"/>
              </a:solidFill>
            </a:endParaRPr>
          </a:p>
        </p:txBody>
      </p:sp>
      <p:sp>
        <p:nvSpPr>
          <p:cNvPr id="4" name="3 - Θέση υποσέλιδου">
            <a:extLst>
              <a:ext uri="{FF2B5EF4-FFF2-40B4-BE49-F238E27FC236}">
                <a16:creationId xmlns:a16="http://schemas.microsoft.com/office/drawing/2014/main" id="{4F4B4FA8-ED4A-4502-9E43-C72817084B3D}"/>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113269EA-4D6B-4D86-A6B9-46BB18219385}"/>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3EED2E1C-7BA1-4EDB-8DE8-259F64E0426F}"/>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FC8569B-B5A5-4F29-9D02-E2937BB14B36}" type="slidenum">
              <a:rPr lang="el-GR" altLang="el-GR">
                <a:solidFill>
                  <a:srgbClr val="282E2E"/>
                </a:solidFill>
                <a:latin typeface="Calibri" panose="020F0502020204030204" pitchFamily="34" charset="0"/>
              </a:rPr>
              <a:pPr eaLnBrk="1" hangingPunct="1"/>
              <a:t>13</a:t>
            </a:fld>
            <a:endParaRPr lang="el-GR" altLang="el-GR">
              <a:solidFill>
                <a:srgbClr val="282E2E"/>
              </a:solidFill>
              <a:latin typeface="Calibri" panose="020F0502020204030204" pitchFamily="34" charset="0"/>
            </a:endParaRPr>
          </a:p>
        </p:txBody>
      </p:sp>
      <p:pic>
        <p:nvPicPr>
          <p:cNvPr id="17414" name="Picture 3">
            <a:extLst>
              <a:ext uri="{FF2B5EF4-FFF2-40B4-BE49-F238E27FC236}">
                <a16:creationId xmlns:a16="http://schemas.microsoft.com/office/drawing/2014/main" id="{1049E626-DB4B-4FD2-82E3-0DBD5B838F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7275" y="1139825"/>
            <a:ext cx="2968625" cy="110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2 - Θέση περιεχομένου">
            <a:extLst>
              <a:ext uri="{FF2B5EF4-FFF2-40B4-BE49-F238E27FC236}">
                <a16:creationId xmlns:a16="http://schemas.microsoft.com/office/drawing/2014/main" id="{200A3AD0-95EC-409D-AEB1-8F7B719B4C49}"/>
              </a:ext>
            </a:extLst>
          </p:cNvPr>
          <p:cNvSpPr>
            <a:spLocks noGrp="1"/>
          </p:cNvSpPr>
          <p:nvPr>
            <p:ph idx="1"/>
          </p:nvPr>
        </p:nvSpPr>
        <p:spPr>
          <a:xfrm>
            <a:off x="693738" y="560388"/>
            <a:ext cx="10928350" cy="5468937"/>
          </a:xfrm>
          <a:solidFill>
            <a:schemeClr val="tx1"/>
          </a:solidFill>
          <a:ln w="57150">
            <a:solidFill>
              <a:schemeClr val="accent1"/>
            </a:solidFill>
            <a:miter lim="800000"/>
            <a:headEnd/>
            <a:tailEnd/>
          </a:ln>
        </p:spPr>
        <p:txBody>
          <a:bodyPr/>
          <a:lstStyle/>
          <a:p>
            <a:pPr algn="just" eaLnBrk="1" hangingPunct="1">
              <a:lnSpc>
                <a:spcPct val="150000"/>
              </a:lnSpc>
            </a:pPr>
            <a:r>
              <a:rPr lang="el-GR" altLang="el-GR" sz="2400" b="1">
                <a:solidFill>
                  <a:schemeClr val="bg2"/>
                </a:solidFill>
              </a:rPr>
              <a:t> Γλωσσική και πολιτιστική εκτίμηση, αναγνώριση και βαθιά υπευθυνότητα.</a:t>
            </a:r>
            <a:endParaRPr lang="en-US" altLang="el-GR" sz="2400" b="1">
              <a:solidFill>
                <a:schemeClr val="bg2"/>
              </a:solidFill>
            </a:endParaRPr>
          </a:p>
          <a:p>
            <a:pPr algn="just" eaLnBrk="1" hangingPunct="1">
              <a:lnSpc>
                <a:spcPct val="150000"/>
              </a:lnSpc>
            </a:pPr>
            <a:r>
              <a:rPr lang="el-GR" altLang="el-GR" sz="2400" b="1" u="sng">
                <a:solidFill>
                  <a:schemeClr val="bg2"/>
                </a:solidFill>
              </a:rPr>
              <a:t> Να δώσουμε αξία στο γλωσσικό και πολιτιστικό ιστορικό του παιδιού και της οικογένειας, ως πηγή μάθησης για την τάξη και τη δική μας πρακτική.</a:t>
            </a:r>
          </a:p>
          <a:p>
            <a:pPr algn="just" eaLnBrk="1" hangingPunct="1">
              <a:lnSpc>
                <a:spcPct val="150000"/>
              </a:lnSpc>
            </a:pPr>
            <a:r>
              <a:rPr lang="el-GR" altLang="el-GR" sz="2400" b="1">
                <a:solidFill>
                  <a:schemeClr val="bg2"/>
                </a:solidFill>
              </a:rPr>
              <a:t> Να αναδείξουμε τη διαφορετικότητα, </a:t>
            </a:r>
            <a:endParaRPr lang="en-US" altLang="el-GR" sz="2400" b="1">
              <a:solidFill>
                <a:schemeClr val="bg2"/>
              </a:solidFill>
            </a:endParaRPr>
          </a:p>
          <a:p>
            <a:pPr algn="just" eaLnBrk="1" hangingPunct="1">
              <a:lnSpc>
                <a:spcPct val="150000"/>
              </a:lnSpc>
            </a:pPr>
            <a:r>
              <a:rPr lang="el-GR" altLang="el-GR" sz="2400" b="1" u="sng">
                <a:solidFill>
                  <a:schemeClr val="bg2"/>
                </a:solidFill>
              </a:rPr>
              <a:t>ως μια πηγή μάθησης</a:t>
            </a:r>
            <a:r>
              <a:rPr lang="el-GR" altLang="el-GR" sz="2400" b="1">
                <a:solidFill>
                  <a:schemeClr val="bg2"/>
                </a:solidFill>
              </a:rPr>
              <a:t>, δίνοντας αξία σε κάθε παιδί και σε κάθε οικογένεια, για τον πλούτο και τις απορίες που φέρνουν στην τάξη και τη σχολική κοινότητα, ανεξάρτητα από το πόσες ημέρες οι γονείς ή οι παππούδες έρχονται ως εθελοντές στην αίθουσα του σχολείου.</a:t>
            </a:r>
            <a:endParaRPr lang="el-GR" altLang="el-GR" sz="2400">
              <a:solidFill>
                <a:schemeClr val="bg2"/>
              </a:solidFill>
            </a:endParaRPr>
          </a:p>
        </p:txBody>
      </p:sp>
      <p:sp>
        <p:nvSpPr>
          <p:cNvPr id="4" name="3 - Θέση υποσέλιδου">
            <a:extLst>
              <a:ext uri="{FF2B5EF4-FFF2-40B4-BE49-F238E27FC236}">
                <a16:creationId xmlns:a16="http://schemas.microsoft.com/office/drawing/2014/main" id="{B468A3EA-2F9F-4481-8A5B-D8E0FF59DF61}"/>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43FCC654-5C13-4210-BB9B-4F5540CCCEE7}"/>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2F39C932-FE0B-4E91-B6DC-4CAEDA13B9D4}"/>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F59C775-2264-410D-AB34-28AE036AA7BF}" type="slidenum">
              <a:rPr lang="el-GR" altLang="el-GR">
                <a:solidFill>
                  <a:srgbClr val="282E2E"/>
                </a:solidFill>
                <a:latin typeface="Calibri" panose="020F0502020204030204" pitchFamily="34" charset="0"/>
              </a:rPr>
              <a:pPr eaLnBrk="1" hangingPunct="1"/>
              <a:t>14</a:t>
            </a:fld>
            <a:endParaRPr lang="el-GR" altLang="el-GR">
              <a:solidFill>
                <a:srgbClr val="282E2E"/>
              </a:solidFill>
              <a:latin typeface="Calibri" panose="020F0502020204030204" pitchFamily="34" charset="0"/>
            </a:endParaRPr>
          </a:p>
        </p:txBody>
      </p:sp>
      <p:sp>
        <p:nvSpPr>
          <p:cNvPr id="7" name="6 - Ραβδωτό δεξιό βέλος">
            <a:extLst>
              <a:ext uri="{FF2B5EF4-FFF2-40B4-BE49-F238E27FC236}">
                <a16:creationId xmlns:a16="http://schemas.microsoft.com/office/drawing/2014/main" id="{BE70B287-D145-4CE5-8203-598B849FF687}"/>
              </a:ext>
            </a:extLst>
          </p:cNvPr>
          <p:cNvSpPr/>
          <p:nvPr/>
        </p:nvSpPr>
        <p:spPr>
          <a:xfrm>
            <a:off x="0" y="590550"/>
            <a:ext cx="1003300" cy="604838"/>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8" name="7 - Ραβδωτό δεξιό βέλος">
            <a:extLst>
              <a:ext uri="{FF2B5EF4-FFF2-40B4-BE49-F238E27FC236}">
                <a16:creationId xmlns:a16="http://schemas.microsoft.com/office/drawing/2014/main" id="{53795CBD-7832-4089-B82F-E0A6A577687D}"/>
              </a:ext>
            </a:extLst>
          </p:cNvPr>
          <p:cNvSpPr/>
          <p:nvPr/>
        </p:nvSpPr>
        <p:spPr>
          <a:xfrm>
            <a:off x="0" y="2719388"/>
            <a:ext cx="1003300" cy="6032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2 - Θέση περιεχομένου">
            <a:extLst>
              <a:ext uri="{FF2B5EF4-FFF2-40B4-BE49-F238E27FC236}">
                <a16:creationId xmlns:a16="http://schemas.microsoft.com/office/drawing/2014/main" id="{D1023BC1-9C22-46C9-AC96-71967CD9C73B}"/>
              </a:ext>
            </a:extLst>
          </p:cNvPr>
          <p:cNvSpPr>
            <a:spLocks noGrp="1"/>
          </p:cNvSpPr>
          <p:nvPr>
            <p:ph idx="1"/>
          </p:nvPr>
        </p:nvSpPr>
        <p:spPr>
          <a:xfrm>
            <a:off x="0" y="0"/>
            <a:ext cx="12192000" cy="6858000"/>
          </a:xfrm>
          <a:solidFill>
            <a:schemeClr val="tx1"/>
          </a:solidFill>
          <a:ln w="57150">
            <a:solidFill>
              <a:schemeClr val="accent1"/>
            </a:solidFill>
            <a:miter lim="800000"/>
            <a:headEnd/>
            <a:tailEnd/>
          </a:ln>
        </p:spPr>
        <p:txBody>
          <a:bodyPr/>
          <a:lstStyle/>
          <a:p>
            <a:pPr eaLnBrk="1" hangingPunct="1">
              <a:lnSpc>
                <a:spcPct val="100000"/>
              </a:lnSpc>
            </a:pPr>
            <a:r>
              <a:rPr lang="el-GR" altLang="el-GR" sz="2400" b="1">
                <a:solidFill>
                  <a:schemeClr val="bg2"/>
                </a:solidFill>
              </a:rPr>
              <a:t>Σύμφωνα με τα παραπάνω η αποτελεσματική συνεργασία οικογένειας και σχολείου θα πρέπει να:</a:t>
            </a:r>
          </a:p>
          <a:p>
            <a:pPr eaLnBrk="1" hangingPunct="1">
              <a:lnSpc>
                <a:spcPct val="150000"/>
              </a:lnSpc>
              <a:buFont typeface="Arial" panose="020B0604020202020204" pitchFamily="34" charset="0"/>
              <a:buBlip>
                <a:blip r:embed="rId2"/>
              </a:buBlip>
            </a:pPr>
            <a:r>
              <a:rPr lang="el-GR" altLang="el-GR" sz="2400" b="1" u="sng">
                <a:solidFill>
                  <a:schemeClr val="bg2"/>
                </a:solidFill>
              </a:rPr>
              <a:t>βασίζεται κυρίως στην πρόληψη </a:t>
            </a:r>
            <a:r>
              <a:rPr lang="el-GR" altLang="el-GR" sz="2400" b="1">
                <a:solidFill>
                  <a:schemeClr val="bg2"/>
                </a:solidFill>
              </a:rPr>
              <a:t>και να περιλαμβάνει όλες τις οικογένειες και όχι μόνο τις οικογένειες των παιδιών που αντιμετωπίζουν σχολικές δυσκολίες,</a:t>
            </a:r>
          </a:p>
          <a:p>
            <a:pPr eaLnBrk="1" hangingPunct="1">
              <a:lnSpc>
                <a:spcPct val="150000"/>
              </a:lnSpc>
              <a:buFont typeface="Arial" panose="020B0604020202020204" pitchFamily="34" charset="0"/>
              <a:buBlip>
                <a:blip r:embed="rId2"/>
              </a:buBlip>
            </a:pPr>
            <a:r>
              <a:rPr lang="el-GR" altLang="el-GR" sz="2400" b="1">
                <a:solidFill>
                  <a:schemeClr val="bg2"/>
                </a:solidFill>
              </a:rPr>
              <a:t>κυριαρχείται από ευαισθησία και </a:t>
            </a:r>
            <a:r>
              <a:rPr lang="el-GR" altLang="el-GR" sz="2400" b="1" u="sng">
                <a:solidFill>
                  <a:schemeClr val="bg2"/>
                </a:solidFill>
              </a:rPr>
              <a:t>σεβασμό προς το πολιτισμικό υπόβαθρο</a:t>
            </a:r>
            <a:r>
              <a:rPr lang="el-GR" altLang="el-GR" sz="2400" b="1">
                <a:solidFill>
                  <a:schemeClr val="bg2"/>
                </a:solidFill>
              </a:rPr>
              <a:t> των παιδιών και των οικογενειών τους, </a:t>
            </a:r>
          </a:p>
          <a:p>
            <a:pPr eaLnBrk="1" hangingPunct="1">
              <a:lnSpc>
                <a:spcPct val="150000"/>
              </a:lnSpc>
              <a:buFont typeface="Arial" panose="020B0604020202020204" pitchFamily="34" charset="0"/>
              <a:buBlip>
                <a:blip r:embed="rId2"/>
              </a:buBlip>
            </a:pPr>
            <a:r>
              <a:rPr lang="el-GR" altLang="el-GR" sz="2400" b="1">
                <a:solidFill>
                  <a:schemeClr val="bg2"/>
                </a:solidFill>
              </a:rPr>
              <a:t>αναγνωρίζει και να αποδίδει αξία στη </a:t>
            </a:r>
            <a:r>
              <a:rPr lang="el-GR" altLang="el-GR" sz="2400" b="1" u="sng">
                <a:solidFill>
                  <a:schemeClr val="bg2"/>
                </a:solidFill>
              </a:rPr>
              <a:t>σημαντική συνεισφορά των γονέων</a:t>
            </a:r>
            <a:r>
              <a:rPr lang="el-GR" altLang="el-GR" sz="2400" b="1">
                <a:solidFill>
                  <a:schemeClr val="bg2"/>
                </a:solidFill>
              </a:rPr>
              <a:t>, ανεξάρτητα από το εκπαιδευτικό τους υπόβαθρο,</a:t>
            </a:r>
          </a:p>
          <a:p>
            <a:pPr eaLnBrk="1" hangingPunct="1">
              <a:lnSpc>
                <a:spcPct val="150000"/>
              </a:lnSpc>
              <a:buFont typeface="Arial" panose="020B0604020202020204" pitchFamily="34" charset="0"/>
              <a:buBlip>
                <a:blip r:embed="rId2"/>
              </a:buBlip>
            </a:pPr>
            <a:r>
              <a:rPr lang="el-GR" altLang="el-GR" sz="2400" b="1">
                <a:solidFill>
                  <a:schemeClr val="bg2"/>
                </a:solidFill>
              </a:rPr>
              <a:t>βασίζεται στον </a:t>
            </a:r>
            <a:r>
              <a:rPr lang="el-GR" altLang="el-GR" sz="2400" b="1" u="sng">
                <a:solidFill>
                  <a:schemeClr val="bg2"/>
                </a:solidFill>
              </a:rPr>
              <a:t>αμοιβαίο σεβασμό και την εμπιστοσύνη</a:t>
            </a:r>
            <a:r>
              <a:rPr lang="el-GR" altLang="el-GR" sz="2400" b="1">
                <a:solidFill>
                  <a:schemeClr val="bg2"/>
                </a:solidFill>
              </a:rPr>
              <a:t>, </a:t>
            </a:r>
          </a:p>
          <a:p>
            <a:pPr eaLnBrk="1" hangingPunct="1">
              <a:lnSpc>
                <a:spcPct val="150000"/>
              </a:lnSpc>
              <a:buFont typeface="Arial" panose="020B0604020202020204" pitchFamily="34" charset="0"/>
              <a:buBlip>
                <a:blip r:embed="rId2"/>
              </a:buBlip>
            </a:pPr>
            <a:r>
              <a:rPr lang="el-GR" altLang="el-GR" sz="2400" b="1" u="sng">
                <a:solidFill>
                  <a:schemeClr val="bg2"/>
                </a:solidFill>
              </a:rPr>
              <a:t>προωθεί τη γονεϊκή ενδυνάμωση</a:t>
            </a:r>
            <a:r>
              <a:rPr lang="el-GR" altLang="el-GR" sz="2400" b="1">
                <a:solidFill>
                  <a:schemeClr val="bg2"/>
                </a:solidFill>
              </a:rPr>
              <a:t>, μέσα από μια ουσιαστική αμφίδρομη επικοινωνία ανάμεσα στην οικογένεια και το σχολείο. </a:t>
            </a:r>
          </a:p>
        </p:txBody>
      </p:sp>
      <p:sp>
        <p:nvSpPr>
          <p:cNvPr id="4" name="3 - Θέση υποσέλιδου">
            <a:extLst>
              <a:ext uri="{FF2B5EF4-FFF2-40B4-BE49-F238E27FC236}">
                <a16:creationId xmlns:a16="http://schemas.microsoft.com/office/drawing/2014/main" id="{D2AA0D0F-FFED-4C39-BA8C-3E83560DDFB7}"/>
              </a:ext>
            </a:extLst>
          </p:cNvPr>
          <p:cNvSpPr>
            <a:spLocks noGrp="1"/>
          </p:cNvSpPr>
          <p:nvPr>
            <p:ph type="ftr" sz="quarter" idx="10"/>
          </p:nvPr>
        </p:nvSpPr>
        <p:spPr/>
        <p:txBody>
          <a:bodyPr/>
          <a:lstStyle/>
          <a:p>
            <a:pPr algn="r">
              <a:defRPr/>
            </a:pPr>
            <a:r>
              <a:rPr lang="el-GR"/>
              <a:t>Παναγιωτα Στρατη</a:t>
            </a:r>
          </a:p>
        </p:txBody>
      </p:sp>
      <p:sp>
        <p:nvSpPr>
          <p:cNvPr id="5" name="4 - Θέση ημερομηνίας">
            <a:extLst>
              <a:ext uri="{FF2B5EF4-FFF2-40B4-BE49-F238E27FC236}">
                <a16:creationId xmlns:a16="http://schemas.microsoft.com/office/drawing/2014/main" id="{D2212E7C-D4F3-47D0-932F-67D16903E07A}"/>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C8EC98C1-25C9-409D-9AB3-8E3078FE3BF1}"/>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B8315EB-BA77-473D-A6D9-633A4EF8A3B6}" type="slidenum">
              <a:rPr lang="el-GR" altLang="el-GR">
                <a:solidFill>
                  <a:srgbClr val="282E2E"/>
                </a:solidFill>
                <a:latin typeface="Calibri" panose="020F0502020204030204" pitchFamily="34" charset="0"/>
              </a:rPr>
              <a:pPr eaLnBrk="1" hangingPunct="1"/>
              <a:t>15</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2 - Θέση περιεχομένου">
            <a:extLst>
              <a:ext uri="{FF2B5EF4-FFF2-40B4-BE49-F238E27FC236}">
                <a16:creationId xmlns:a16="http://schemas.microsoft.com/office/drawing/2014/main" id="{C348B642-1BDC-477D-B4DB-6706556E18AD}"/>
              </a:ext>
            </a:extLst>
          </p:cNvPr>
          <p:cNvSpPr>
            <a:spLocks noGrp="1"/>
          </p:cNvSpPr>
          <p:nvPr>
            <p:ph idx="1"/>
          </p:nvPr>
        </p:nvSpPr>
        <p:spPr>
          <a:xfrm>
            <a:off x="0" y="0"/>
            <a:ext cx="12192000" cy="6858000"/>
          </a:xfrm>
          <a:solidFill>
            <a:schemeClr val="tx1"/>
          </a:solidFill>
          <a:ln w="57150">
            <a:solidFill>
              <a:schemeClr val="accent1"/>
            </a:solidFill>
            <a:miter lim="800000"/>
            <a:headEnd/>
            <a:tailEnd/>
          </a:ln>
        </p:spPr>
        <p:txBody>
          <a:bodyPr/>
          <a:lstStyle/>
          <a:p>
            <a:pPr eaLnBrk="1" hangingPunct="1">
              <a:lnSpc>
                <a:spcPct val="80000"/>
              </a:lnSpc>
            </a:pPr>
            <a:r>
              <a:rPr lang="el-GR" altLang="el-GR" sz="2800" b="1" u="sng">
                <a:solidFill>
                  <a:schemeClr val="bg2"/>
                </a:solidFill>
              </a:rPr>
              <a:t>Οι σημαντικότερες οργανωτικές αρχές </a:t>
            </a:r>
            <a:r>
              <a:rPr lang="el-GR" altLang="el-GR" sz="2800" b="1">
                <a:solidFill>
                  <a:schemeClr val="bg2"/>
                </a:solidFill>
              </a:rPr>
              <a:t>για τη βελτίωση της συνεργασίας οικογένειας και</a:t>
            </a:r>
            <a:r>
              <a:rPr lang="en-US" altLang="el-GR" sz="2800" b="1">
                <a:solidFill>
                  <a:schemeClr val="bg2"/>
                </a:solidFill>
              </a:rPr>
              <a:t> </a:t>
            </a:r>
            <a:r>
              <a:rPr lang="el-GR" altLang="el-GR" sz="2800" b="1">
                <a:solidFill>
                  <a:schemeClr val="bg2"/>
                </a:solidFill>
              </a:rPr>
              <a:t>σχολείου, είναι οι εξής:</a:t>
            </a:r>
          </a:p>
          <a:p>
            <a:pPr eaLnBrk="1" hangingPunct="1">
              <a:lnSpc>
                <a:spcPct val="150000"/>
              </a:lnSpc>
              <a:buFont typeface="Arial" panose="020B0604020202020204" pitchFamily="34" charset="0"/>
              <a:buBlip>
                <a:blip r:embed="rId2"/>
              </a:buBlip>
            </a:pPr>
            <a:r>
              <a:rPr lang="el-GR" altLang="el-GR" sz="2800" b="1">
                <a:solidFill>
                  <a:schemeClr val="bg2"/>
                </a:solidFill>
              </a:rPr>
              <a:t>Συνεργασία οικογένειας και σχολείου στα πλαίσια μιας οικολογικής προοπτικής. </a:t>
            </a:r>
          </a:p>
          <a:p>
            <a:pPr eaLnBrk="1" hangingPunct="1">
              <a:lnSpc>
                <a:spcPct val="150000"/>
              </a:lnSpc>
              <a:buFont typeface="Arial" panose="020B0604020202020204" pitchFamily="34" charset="0"/>
              <a:buBlip>
                <a:blip r:embed="rId2"/>
              </a:buBlip>
            </a:pPr>
            <a:r>
              <a:rPr lang="el-GR" altLang="el-GR" sz="2800" b="1">
                <a:solidFill>
                  <a:schemeClr val="bg2"/>
                </a:solidFill>
              </a:rPr>
              <a:t>Ανάγκη κατανόησης, των ιδιαίτερων αναγκών των γονέων και των απόψεών τους, για την αγωγή και εκπαίδευση του</a:t>
            </a:r>
            <a:r>
              <a:rPr lang="en-US" altLang="el-GR" sz="2800" b="1">
                <a:solidFill>
                  <a:schemeClr val="bg2"/>
                </a:solidFill>
              </a:rPr>
              <a:t> </a:t>
            </a:r>
            <a:r>
              <a:rPr lang="el-GR" altLang="el-GR" sz="2800" b="1">
                <a:solidFill>
                  <a:schemeClr val="bg2"/>
                </a:solidFill>
              </a:rPr>
              <a:t>σχολείου. </a:t>
            </a:r>
          </a:p>
          <a:p>
            <a:pPr eaLnBrk="1" hangingPunct="1">
              <a:lnSpc>
                <a:spcPct val="150000"/>
              </a:lnSpc>
              <a:buFont typeface="Arial" panose="020B0604020202020204" pitchFamily="34" charset="0"/>
              <a:buBlip>
                <a:blip r:embed="rId2"/>
              </a:buBlip>
            </a:pPr>
            <a:r>
              <a:rPr lang="el-GR" altLang="el-GR" sz="2800" b="1">
                <a:solidFill>
                  <a:schemeClr val="bg2"/>
                </a:solidFill>
              </a:rPr>
              <a:t>Ανάγκη κατανόησης της έμφασης που δίνει το σχολείο στη συνεργασία οικογένειας και σχολείου. </a:t>
            </a:r>
          </a:p>
          <a:p>
            <a:pPr eaLnBrk="1" hangingPunct="1">
              <a:lnSpc>
                <a:spcPct val="150000"/>
              </a:lnSpc>
              <a:buFont typeface="Arial" panose="020B0604020202020204" pitchFamily="34" charset="0"/>
              <a:buBlip>
                <a:blip r:embed="rId2"/>
              </a:buBlip>
            </a:pPr>
            <a:r>
              <a:rPr lang="el-GR" altLang="el-GR" sz="2800" b="1">
                <a:solidFill>
                  <a:schemeClr val="bg2"/>
                </a:solidFill>
              </a:rPr>
              <a:t>Ανάγκη για διαδικασία στρατηγικού σχεδιασμού στις συνεργατικές προσπάθειες οικογένειας και σχολείου. </a:t>
            </a:r>
          </a:p>
        </p:txBody>
      </p:sp>
      <p:sp>
        <p:nvSpPr>
          <p:cNvPr id="4" name="3 - Θέση υποσέλιδου">
            <a:extLst>
              <a:ext uri="{FF2B5EF4-FFF2-40B4-BE49-F238E27FC236}">
                <a16:creationId xmlns:a16="http://schemas.microsoft.com/office/drawing/2014/main" id="{D84F21EC-1DF4-43BA-B0F8-255298B7DCAE}"/>
              </a:ext>
            </a:extLst>
          </p:cNvPr>
          <p:cNvSpPr>
            <a:spLocks noGrp="1"/>
          </p:cNvSpPr>
          <p:nvPr>
            <p:ph type="ftr" sz="quarter" idx="10"/>
          </p:nvPr>
        </p:nvSpPr>
        <p:spPr/>
        <p:txBody>
          <a:bodyPr/>
          <a:lstStyle/>
          <a:p>
            <a:pPr algn="r">
              <a:defRPr/>
            </a:pPr>
            <a:r>
              <a:rPr lang="el-GR" dirty="0" err="1"/>
              <a:t>Παναγιωτα</a:t>
            </a:r>
            <a:r>
              <a:rPr lang="el-GR" dirty="0"/>
              <a:t> </a:t>
            </a:r>
            <a:r>
              <a:rPr lang="el-GR" dirty="0" err="1"/>
              <a:t>Στρατη</a:t>
            </a:r>
            <a:endParaRPr lang="el-GR" dirty="0"/>
          </a:p>
        </p:txBody>
      </p:sp>
      <p:sp>
        <p:nvSpPr>
          <p:cNvPr id="5" name="4 - Θέση ημερομηνίας">
            <a:extLst>
              <a:ext uri="{FF2B5EF4-FFF2-40B4-BE49-F238E27FC236}">
                <a16:creationId xmlns:a16="http://schemas.microsoft.com/office/drawing/2014/main" id="{32693996-C120-4C3C-8B6B-22F2D81DFED0}"/>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3B94CD69-080A-4AEB-B8DB-CB86892D5BAB}"/>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6365674-9F4B-4677-9428-5CBF8689BA03}" type="slidenum">
              <a:rPr lang="el-GR" altLang="el-GR">
                <a:solidFill>
                  <a:srgbClr val="282E2E"/>
                </a:solidFill>
                <a:latin typeface="Calibri" panose="020F0502020204030204" pitchFamily="34" charset="0"/>
              </a:rPr>
              <a:pPr eaLnBrk="1" hangingPunct="1"/>
              <a:t>16</a:t>
            </a:fld>
            <a:endParaRPr lang="el-GR" altLang="el-GR">
              <a:solidFill>
                <a:srgbClr val="282E2E"/>
              </a:solidFill>
              <a:latin typeface="Calibri" panose="020F0502020204030204" pitchFamily="34" charset="0"/>
            </a:endParaRPr>
          </a:p>
        </p:txBody>
      </p:sp>
      <p:sp>
        <p:nvSpPr>
          <p:cNvPr id="20486" name="AutoShape 2" descr="Αποτέλεσμα εικόνας για γονεις στο σχολειο">
            <a:extLst>
              <a:ext uri="{FF2B5EF4-FFF2-40B4-BE49-F238E27FC236}">
                <a16:creationId xmlns:a16="http://schemas.microsoft.com/office/drawing/2014/main" id="{21431D19-10A5-476E-AFAC-C904568186BB}"/>
              </a:ext>
            </a:extLst>
          </p:cNvPr>
          <p:cNvSpPr>
            <a:spLocks noChangeAspect="1" noChangeArrowheads="1"/>
          </p:cNvSpPr>
          <p:nvPr/>
        </p:nvSpPr>
        <p:spPr bwMode="auto">
          <a:xfrm>
            <a:off x="1939925" y="-152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Tree>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a:extLst>
              <a:ext uri="{FF2B5EF4-FFF2-40B4-BE49-F238E27FC236}">
                <a16:creationId xmlns:a16="http://schemas.microsoft.com/office/drawing/2014/main" id="{BF4CB79E-D09E-47C0-9F9C-D624EFB54FA5}"/>
              </a:ext>
            </a:extLst>
          </p:cNvPr>
          <p:cNvSpPr>
            <a:spLocks noGrp="1"/>
          </p:cNvSpPr>
          <p:nvPr>
            <p:ph type="ftr" sz="quarter" idx="10"/>
          </p:nvPr>
        </p:nvSpPr>
        <p:spPr/>
        <p:txBody>
          <a:bodyPr/>
          <a:lstStyle/>
          <a:p>
            <a:pPr>
              <a:defRPr/>
            </a:pPr>
            <a:r>
              <a:rPr lang="el-GR" dirty="0" err="1">
                <a:solidFill>
                  <a:schemeClr val="tx1"/>
                </a:solidFill>
              </a:rPr>
              <a:t>Παναγιωτα</a:t>
            </a:r>
            <a:r>
              <a:rPr lang="el-GR" dirty="0">
                <a:solidFill>
                  <a:schemeClr val="tx1"/>
                </a:solidFill>
              </a:rPr>
              <a:t> </a:t>
            </a:r>
            <a:r>
              <a:rPr lang="el-GR" dirty="0" err="1">
                <a:solidFill>
                  <a:schemeClr val="tx1"/>
                </a:solidFill>
              </a:rPr>
              <a:t>Στρατη</a:t>
            </a:r>
            <a:endParaRPr lang="el-GR" dirty="0">
              <a:solidFill>
                <a:schemeClr val="tx1"/>
              </a:solidFill>
            </a:endParaRPr>
          </a:p>
        </p:txBody>
      </p:sp>
      <p:sp>
        <p:nvSpPr>
          <p:cNvPr id="5" name="4 - Θέση ημερομηνίας">
            <a:extLst>
              <a:ext uri="{FF2B5EF4-FFF2-40B4-BE49-F238E27FC236}">
                <a16:creationId xmlns:a16="http://schemas.microsoft.com/office/drawing/2014/main" id="{8C90ED7A-7EA4-417F-9192-A03BA231CC38}"/>
              </a:ext>
            </a:extLst>
          </p:cNvPr>
          <p:cNvSpPr>
            <a:spLocks noGrp="1"/>
          </p:cNvSpPr>
          <p:nvPr>
            <p:ph type="dt" sz="quarter" idx="11"/>
          </p:nvPr>
        </p:nvSpPr>
        <p:spPr/>
        <p:txBody>
          <a:bodyPr/>
          <a:lstStyle/>
          <a:p>
            <a:pPr>
              <a:defRPr/>
            </a:pPr>
            <a:fld id="{A82B5B70-76B5-482D-B233-1350C7CC7A76}" type="datetime1">
              <a:rPr lang="el-GR" smtClean="0">
                <a:solidFill>
                  <a:schemeClr val="tx1"/>
                </a:solidFill>
              </a:rPr>
              <a:pPr>
                <a:defRPr/>
              </a:pPr>
              <a:t>22/12/2019</a:t>
            </a:fld>
            <a:endParaRPr lang="el-GR" dirty="0">
              <a:solidFill>
                <a:schemeClr val="tx1"/>
              </a:solidFill>
            </a:endParaRPr>
          </a:p>
        </p:txBody>
      </p:sp>
      <p:sp>
        <p:nvSpPr>
          <p:cNvPr id="6" name="5 - Θέση αριθμού διαφάνειας">
            <a:extLst>
              <a:ext uri="{FF2B5EF4-FFF2-40B4-BE49-F238E27FC236}">
                <a16:creationId xmlns:a16="http://schemas.microsoft.com/office/drawing/2014/main" id="{25659388-400E-417B-A465-6CE15B4C4510}"/>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5D47800-D213-44DE-A528-3D91C4D09B52}" type="slidenum">
              <a:rPr lang="el-GR" altLang="el-GR">
                <a:solidFill>
                  <a:srgbClr val="282E2E"/>
                </a:solidFill>
                <a:latin typeface="Calibri" panose="020F0502020204030204" pitchFamily="34" charset="0"/>
              </a:rPr>
              <a:pPr eaLnBrk="1" hangingPunct="1"/>
              <a:t>17</a:t>
            </a:fld>
            <a:endParaRPr lang="el-GR" altLang="el-GR">
              <a:solidFill>
                <a:srgbClr val="282E2E"/>
              </a:solidFill>
              <a:latin typeface="Calibri" panose="020F0502020204030204" pitchFamily="34" charset="0"/>
            </a:endParaRPr>
          </a:p>
        </p:txBody>
      </p:sp>
      <p:sp>
        <p:nvSpPr>
          <p:cNvPr id="21509" name="6 - Ορθογώνιο">
            <a:extLst>
              <a:ext uri="{FF2B5EF4-FFF2-40B4-BE49-F238E27FC236}">
                <a16:creationId xmlns:a16="http://schemas.microsoft.com/office/drawing/2014/main" id="{1691EC91-7639-498C-98D0-C52783E26142}"/>
              </a:ext>
            </a:extLst>
          </p:cNvPr>
          <p:cNvSpPr>
            <a:spLocks noChangeArrowheads="1"/>
          </p:cNvSpPr>
          <p:nvPr/>
        </p:nvSpPr>
        <p:spPr bwMode="auto">
          <a:xfrm>
            <a:off x="250825" y="384175"/>
            <a:ext cx="11753850" cy="611822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200000"/>
              </a:lnSpc>
            </a:pPr>
            <a:r>
              <a:rPr lang="el-GR" altLang="el-GR" sz="2400" b="1">
                <a:solidFill>
                  <a:schemeClr val="bg2"/>
                </a:solidFill>
                <a:latin typeface="Calibri" panose="020F0502020204030204" pitchFamily="34" charset="0"/>
              </a:rPr>
              <a:t>Η γενική διαπίστωση που προκύπτει από τα παραπάνω είναι, ότι</a:t>
            </a:r>
            <a:r>
              <a:rPr lang="en-US" altLang="el-GR" sz="2400" b="1">
                <a:solidFill>
                  <a:schemeClr val="bg2"/>
                </a:solidFill>
                <a:latin typeface="Calibri" panose="020F0502020204030204" pitchFamily="34" charset="0"/>
              </a:rPr>
              <a:t>:</a:t>
            </a:r>
          </a:p>
          <a:p>
            <a:pPr algn="just" eaLnBrk="1" hangingPunct="1">
              <a:lnSpc>
                <a:spcPct val="200000"/>
              </a:lnSpc>
            </a:pPr>
            <a:r>
              <a:rPr lang="el-GR" altLang="el-GR" sz="2400" b="1">
                <a:solidFill>
                  <a:schemeClr val="bg2"/>
                </a:solidFill>
                <a:latin typeface="Calibri" panose="020F0502020204030204" pitchFamily="34" charset="0"/>
              </a:rPr>
              <a:t> </a:t>
            </a:r>
            <a:r>
              <a:rPr lang="en-US" altLang="el-GR" sz="2400" b="1">
                <a:solidFill>
                  <a:schemeClr val="bg2"/>
                </a:solidFill>
                <a:latin typeface="Calibri" panose="020F0502020204030204" pitchFamily="34" charset="0"/>
              </a:rPr>
              <a:t>1.</a:t>
            </a:r>
            <a:r>
              <a:rPr lang="el-GR" altLang="el-GR" sz="2400" b="1">
                <a:solidFill>
                  <a:schemeClr val="bg2"/>
                </a:solidFill>
                <a:latin typeface="Calibri" panose="020F0502020204030204" pitchFamily="34" charset="0"/>
              </a:rPr>
              <a:t> εξαιτίας της μοναδικότητας των οικογενειακών περιβαλλόντων και των δομών τους, οι </a:t>
            </a:r>
            <a:r>
              <a:rPr lang="el-GR" altLang="el-GR" sz="2400" b="1" u="sng">
                <a:solidFill>
                  <a:schemeClr val="bg2"/>
                </a:solidFill>
                <a:latin typeface="Calibri" panose="020F0502020204030204" pitchFamily="34" charset="0"/>
              </a:rPr>
              <a:t>εκπαιδευτικοί θα πρέπει να ταιριάξουν, τις ανάγκες των γονέων, με τον προγραμματισμό και την οργάνωση των εκπαιδευτικών διαδικασιών </a:t>
            </a:r>
            <a:r>
              <a:rPr lang="el-GR" altLang="el-GR" sz="2400" b="1">
                <a:solidFill>
                  <a:schemeClr val="bg2"/>
                </a:solidFill>
                <a:latin typeface="Calibri" panose="020F0502020204030204" pitchFamily="34" charset="0"/>
              </a:rPr>
              <a:t>και δραστηριοτήτων για γονείς και</a:t>
            </a:r>
          </a:p>
          <a:p>
            <a:pPr eaLnBrk="1" hangingPunct="1">
              <a:lnSpc>
                <a:spcPct val="200000"/>
              </a:lnSpc>
            </a:pPr>
            <a:r>
              <a:rPr lang="el-GR" altLang="el-GR" sz="2400" b="1">
                <a:solidFill>
                  <a:schemeClr val="bg2"/>
                </a:solidFill>
                <a:latin typeface="Calibri" panose="020F0502020204030204" pitchFamily="34" charset="0"/>
              </a:rPr>
              <a:t>2. ότι η απόφαση των γονέων να εμπλακούν στην εκπαίδευση των παιδιών τους, </a:t>
            </a:r>
            <a:r>
              <a:rPr lang="el-GR" altLang="el-GR" sz="2400" b="1" u="sng">
                <a:solidFill>
                  <a:schemeClr val="bg2"/>
                </a:solidFill>
                <a:latin typeface="Calibri" panose="020F0502020204030204" pitchFamily="34" charset="0"/>
              </a:rPr>
              <a:t>συνδέεται άμεσα με τις απόψεις τους για το ρόλο του γονέα</a:t>
            </a:r>
            <a:r>
              <a:rPr lang="el-GR" altLang="el-GR" sz="2400" b="1">
                <a:solidFill>
                  <a:schemeClr val="bg2"/>
                </a:solidFill>
                <a:latin typeface="Calibri" panose="020F0502020204030204" pitchFamily="34" charset="0"/>
              </a:rPr>
              <a:t>, την ευκαιρία που τους δίνεται να ασκήσουν θετική επίδραση στην εκπαίδευση των παιδιών τους και τις αντιλήψεις τους για το πόσο ένα πρόγραμμα ενδιαφέρεται για τη συμμετοχή τους. </a:t>
            </a:r>
          </a:p>
        </p:txBody>
      </p:sp>
      <p:sp>
        <p:nvSpPr>
          <p:cNvPr id="21510" name="AutoShape 2" descr="Αποτέλεσμα εικόνας για ερευνες">
            <a:extLst>
              <a:ext uri="{FF2B5EF4-FFF2-40B4-BE49-F238E27FC236}">
                <a16:creationId xmlns:a16="http://schemas.microsoft.com/office/drawing/2014/main" id="{EFADF0C6-ED53-42B6-85DD-CE2B1ACC779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Tree>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2 - Θέση περιεχομένου">
            <a:extLst>
              <a:ext uri="{FF2B5EF4-FFF2-40B4-BE49-F238E27FC236}">
                <a16:creationId xmlns:a16="http://schemas.microsoft.com/office/drawing/2014/main" id="{B8BACB7B-6A9F-4592-A931-DDE6B30BA272}"/>
              </a:ext>
            </a:extLst>
          </p:cNvPr>
          <p:cNvSpPr>
            <a:spLocks noGrp="1"/>
          </p:cNvSpPr>
          <p:nvPr>
            <p:ph idx="1"/>
          </p:nvPr>
        </p:nvSpPr>
        <p:spPr>
          <a:xfrm>
            <a:off x="1179513" y="487363"/>
            <a:ext cx="10737850" cy="5824537"/>
          </a:xfrm>
          <a:solidFill>
            <a:schemeClr val="tx1"/>
          </a:solidFill>
          <a:ln w="57150">
            <a:solidFill>
              <a:schemeClr val="accent1"/>
            </a:solidFill>
            <a:miter lim="800000"/>
            <a:headEnd/>
            <a:tailEnd/>
          </a:ln>
        </p:spPr>
        <p:txBody>
          <a:bodyPr/>
          <a:lstStyle/>
          <a:p>
            <a:pPr eaLnBrk="1" hangingPunct="1">
              <a:lnSpc>
                <a:spcPct val="100000"/>
              </a:lnSpc>
            </a:pPr>
            <a:r>
              <a:rPr lang="el-GR" altLang="el-GR" sz="2400" b="1">
                <a:solidFill>
                  <a:schemeClr val="bg1"/>
                </a:solidFill>
              </a:rPr>
              <a:t>Με βάση λοιπόν τις παραπάνω διαπιστώσεις, καταλήγουμε στις ακόλουθες </a:t>
            </a:r>
            <a:r>
              <a:rPr lang="el-GR" altLang="el-GR" sz="2400" b="1" u="sng">
                <a:solidFill>
                  <a:schemeClr val="bg1"/>
                </a:solidFill>
              </a:rPr>
              <a:t>ενδεικτικές διδακτικές προτάσεις</a:t>
            </a:r>
            <a:r>
              <a:rPr lang="el-GR" altLang="el-GR" sz="2400" b="1">
                <a:solidFill>
                  <a:schemeClr val="bg1"/>
                </a:solidFill>
              </a:rPr>
              <a:t>, οι οποίες προέκυψαν από την παρούσα μελέτη, και συμβάλλουν στη βελτίωση της συνεργασίας οικογένειας και σχολείου:</a:t>
            </a:r>
          </a:p>
          <a:p>
            <a:pPr algn="just" eaLnBrk="1" hangingPunct="1">
              <a:lnSpc>
                <a:spcPct val="100000"/>
              </a:lnSpc>
            </a:pPr>
            <a:r>
              <a:rPr lang="el-GR" altLang="el-GR" sz="2400" b="1" u="sng">
                <a:solidFill>
                  <a:schemeClr val="bg1"/>
                </a:solidFill>
              </a:rPr>
              <a:t>Κατανόηση της θέσης της μητέρας στο οικογενειακό περιβάλλον</a:t>
            </a:r>
            <a:r>
              <a:rPr lang="el-GR" altLang="el-GR" sz="2400" b="1">
                <a:solidFill>
                  <a:schemeClr val="bg1"/>
                </a:solidFill>
              </a:rPr>
              <a:t>, το εκπαιδευτικό και πολιτιστικό της επίπεδο και το ενδιαφέρον της για την αγωγή και εκπαίδευση του σχολείου.</a:t>
            </a:r>
          </a:p>
          <a:p>
            <a:pPr algn="just" eaLnBrk="1" hangingPunct="1">
              <a:lnSpc>
                <a:spcPct val="100000"/>
              </a:lnSpc>
            </a:pPr>
            <a:r>
              <a:rPr lang="el-GR" altLang="el-GR" sz="2400" b="1">
                <a:solidFill>
                  <a:schemeClr val="bg1"/>
                </a:solidFill>
              </a:rPr>
              <a:t>Ένα σχέδιο προγράμματος πρώιμης προαγωγής και ανάπτυξης του παιδιού, έχει επιτυχία, μέσα από μια ελεγχόμενη </a:t>
            </a:r>
            <a:r>
              <a:rPr lang="el-GR" altLang="el-GR" sz="2400" b="1" u="sng">
                <a:solidFill>
                  <a:schemeClr val="bg1"/>
                </a:solidFill>
              </a:rPr>
              <a:t>θετική αλληλεπίδραση μητέρας – παιδιού.</a:t>
            </a:r>
          </a:p>
          <a:p>
            <a:pPr algn="just" eaLnBrk="1" hangingPunct="1">
              <a:lnSpc>
                <a:spcPct val="100000"/>
              </a:lnSpc>
            </a:pPr>
            <a:r>
              <a:rPr lang="el-GR" altLang="el-GR" sz="2400" b="1">
                <a:solidFill>
                  <a:schemeClr val="bg1"/>
                </a:solidFill>
              </a:rPr>
              <a:t>Η ευαισθησία των μητέρων για συνεργασία με το σχολείο και η θετική αλληλεπίδραση με το παιδί, αποτελεί </a:t>
            </a:r>
            <a:r>
              <a:rPr lang="el-GR" altLang="el-GR" sz="2400" b="1" u="sng">
                <a:solidFill>
                  <a:schemeClr val="bg1"/>
                </a:solidFill>
              </a:rPr>
              <a:t>ισχυρό προάγγελο της ακαδημαϊκής και κοινωνικής ικανότητας του παιδιού</a:t>
            </a:r>
            <a:r>
              <a:rPr lang="el-GR" altLang="el-GR" sz="2400" b="1">
                <a:solidFill>
                  <a:schemeClr val="bg1"/>
                </a:solidFill>
              </a:rPr>
              <a:t>, με τη μετάβασή του στο σχολείο.</a:t>
            </a:r>
          </a:p>
          <a:p>
            <a:pPr eaLnBrk="1" hangingPunct="1">
              <a:lnSpc>
                <a:spcPct val="100000"/>
              </a:lnSpc>
            </a:pPr>
            <a:endParaRPr lang="el-GR" altLang="el-GR" sz="2400" b="1">
              <a:solidFill>
                <a:schemeClr val="bg1"/>
              </a:solidFill>
            </a:endParaRPr>
          </a:p>
          <a:p>
            <a:endParaRPr lang="el-GR" altLang="el-GR"/>
          </a:p>
        </p:txBody>
      </p:sp>
      <p:sp>
        <p:nvSpPr>
          <p:cNvPr id="4" name="3 - Θέση υποσέλιδου">
            <a:extLst>
              <a:ext uri="{FF2B5EF4-FFF2-40B4-BE49-F238E27FC236}">
                <a16:creationId xmlns:a16="http://schemas.microsoft.com/office/drawing/2014/main" id="{943C2A24-B70D-464F-B1FD-CEBD844885F3}"/>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E5056310-347E-4B1D-8D7C-BF75793E2DCD}"/>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7D80D5AD-C1EF-4911-A299-AB7B845E5FE1}"/>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3EFB0FD-4227-4771-B9C6-B6B5425A237A}" type="slidenum">
              <a:rPr lang="el-GR" altLang="el-GR">
                <a:solidFill>
                  <a:srgbClr val="282E2E"/>
                </a:solidFill>
                <a:latin typeface="Calibri" panose="020F0502020204030204" pitchFamily="34" charset="0"/>
              </a:rPr>
              <a:pPr eaLnBrk="1" hangingPunct="1"/>
              <a:t>18</a:t>
            </a:fld>
            <a:endParaRPr lang="el-GR" altLang="el-GR">
              <a:solidFill>
                <a:srgbClr val="282E2E"/>
              </a:solidFill>
              <a:latin typeface="Calibri" panose="020F0502020204030204" pitchFamily="34" charset="0"/>
            </a:endParaRPr>
          </a:p>
        </p:txBody>
      </p:sp>
      <p:sp>
        <p:nvSpPr>
          <p:cNvPr id="7" name="6 - Κορνίζα">
            <a:extLst>
              <a:ext uri="{FF2B5EF4-FFF2-40B4-BE49-F238E27FC236}">
                <a16:creationId xmlns:a16="http://schemas.microsoft.com/office/drawing/2014/main" id="{29898736-8EB8-4658-844C-7F94BCC49064}"/>
              </a:ext>
            </a:extLst>
          </p:cNvPr>
          <p:cNvSpPr/>
          <p:nvPr/>
        </p:nvSpPr>
        <p:spPr>
          <a:xfrm>
            <a:off x="958850" y="2232025"/>
            <a:ext cx="487363" cy="442913"/>
          </a:xfrm>
          <a:prstGeom prst="bevel">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8" name="7 - Κορνίζα">
            <a:extLst>
              <a:ext uri="{FF2B5EF4-FFF2-40B4-BE49-F238E27FC236}">
                <a16:creationId xmlns:a16="http://schemas.microsoft.com/office/drawing/2014/main" id="{AED20A05-8CF0-4207-BB64-5683EC960602}"/>
              </a:ext>
            </a:extLst>
          </p:cNvPr>
          <p:cNvSpPr/>
          <p:nvPr/>
        </p:nvSpPr>
        <p:spPr>
          <a:xfrm>
            <a:off x="958850" y="3584575"/>
            <a:ext cx="487363" cy="442913"/>
          </a:xfrm>
          <a:prstGeom prst="bevel">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9" name="8 - Κορνίζα">
            <a:extLst>
              <a:ext uri="{FF2B5EF4-FFF2-40B4-BE49-F238E27FC236}">
                <a16:creationId xmlns:a16="http://schemas.microsoft.com/office/drawing/2014/main" id="{8B3586F1-8488-4126-936E-7FF80CB3641E}"/>
              </a:ext>
            </a:extLst>
          </p:cNvPr>
          <p:cNvSpPr/>
          <p:nvPr/>
        </p:nvSpPr>
        <p:spPr>
          <a:xfrm>
            <a:off x="987425" y="4532313"/>
            <a:ext cx="457200" cy="442912"/>
          </a:xfrm>
          <a:prstGeom prst="bevel">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2 - Θέση περιεχομένου">
            <a:extLst>
              <a:ext uri="{FF2B5EF4-FFF2-40B4-BE49-F238E27FC236}">
                <a16:creationId xmlns:a16="http://schemas.microsoft.com/office/drawing/2014/main" id="{4BF8C7AB-2B34-4D5B-8018-A60AA489A426}"/>
              </a:ext>
            </a:extLst>
          </p:cNvPr>
          <p:cNvSpPr>
            <a:spLocks noGrp="1"/>
          </p:cNvSpPr>
          <p:nvPr>
            <p:ph idx="1"/>
          </p:nvPr>
        </p:nvSpPr>
        <p:spPr>
          <a:xfrm>
            <a:off x="1341438" y="309563"/>
            <a:ext cx="10221912" cy="5719762"/>
          </a:xfrm>
          <a:solidFill>
            <a:schemeClr val="tx1"/>
          </a:solidFill>
          <a:ln w="57150">
            <a:solidFill>
              <a:schemeClr val="accent1"/>
            </a:solidFill>
            <a:miter lim="800000"/>
            <a:headEnd/>
            <a:tailEnd/>
          </a:ln>
        </p:spPr>
        <p:txBody>
          <a:bodyPr/>
          <a:lstStyle/>
          <a:p>
            <a:pPr algn="just" eaLnBrk="1" hangingPunct="1">
              <a:lnSpc>
                <a:spcPct val="200000"/>
              </a:lnSpc>
            </a:pPr>
            <a:r>
              <a:rPr lang="el-GR" altLang="el-GR" sz="2400" b="1" u="sng">
                <a:solidFill>
                  <a:schemeClr val="bg1"/>
                </a:solidFill>
              </a:rPr>
              <a:t>Οι κοινωνικές δεξιότητες των παιδιών </a:t>
            </a:r>
            <a:r>
              <a:rPr lang="el-GR" altLang="el-GR" sz="2400" b="1">
                <a:solidFill>
                  <a:schemeClr val="bg1"/>
                </a:solidFill>
              </a:rPr>
              <a:t>που κατευθύνονται από την ενσυναίσθηση, αποτελούν τη βάση για κοινωνικο-συναισθηματική ισορροπία, η οποία έχει ως αποτέλεσμα την προαγωγή και ανάπτυξη των ακαδημαϊκών ικανοτήτων του παιδιού. </a:t>
            </a:r>
          </a:p>
          <a:p>
            <a:pPr algn="just" eaLnBrk="1" hangingPunct="1">
              <a:lnSpc>
                <a:spcPct val="200000"/>
              </a:lnSpc>
            </a:pPr>
            <a:r>
              <a:rPr lang="el-GR" altLang="el-GR" sz="2400" b="1">
                <a:solidFill>
                  <a:schemeClr val="bg1"/>
                </a:solidFill>
              </a:rPr>
              <a:t>Οι γονείς κατανοούν τη σημαντικότητα της συμμετοχής τους στην εκπαίδευση του παιδιού τους, όταν αντιλαμβάνονται τον εαυτό τους, ως </a:t>
            </a:r>
            <a:r>
              <a:rPr lang="el-GR" altLang="el-GR" sz="2400" b="1" u="sng">
                <a:solidFill>
                  <a:schemeClr val="bg1"/>
                </a:solidFill>
              </a:rPr>
              <a:t>ένα άτομο που έχει θετική επιρροή στις αναπτυξιακές του εκβάσεις.</a:t>
            </a:r>
          </a:p>
          <a:p>
            <a:endParaRPr lang="el-GR" altLang="el-GR"/>
          </a:p>
        </p:txBody>
      </p:sp>
      <p:sp>
        <p:nvSpPr>
          <p:cNvPr id="4" name="3 - Θέση υποσέλιδου">
            <a:extLst>
              <a:ext uri="{FF2B5EF4-FFF2-40B4-BE49-F238E27FC236}">
                <a16:creationId xmlns:a16="http://schemas.microsoft.com/office/drawing/2014/main" id="{0561066B-8B74-4212-A2A2-CAD0FBB7B2E3}"/>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8EDCEDBA-8C98-4D7D-A3ED-7E98EB0EB9AF}"/>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D339EB8E-DAF1-49E3-B915-138D5EBB653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4EDA1EE-11B3-464A-BBEC-ED940369DEF8}" type="slidenum">
              <a:rPr lang="el-GR" altLang="el-GR">
                <a:solidFill>
                  <a:srgbClr val="282E2E"/>
                </a:solidFill>
                <a:latin typeface="Calibri" panose="020F0502020204030204" pitchFamily="34" charset="0"/>
              </a:rPr>
              <a:pPr eaLnBrk="1" hangingPunct="1"/>
              <a:t>19</a:t>
            </a:fld>
            <a:endParaRPr lang="el-GR" altLang="el-GR">
              <a:solidFill>
                <a:srgbClr val="282E2E"/>
              </a:solidFill>
              <a:latin typeface="Calibri" panose="020F0502020204030204" pitchFamily="34" charset="0"/>
            </a:endParaRPr>
          </a:p>
        </p:txBody>
      </p:sp>
      <p:sp>
        <p:nvSpPr>
          <p:cNvPr id="7" name="6 - Κορνίζα">
            <a:extLst>
              <a:ext uri="{FF2B5EF4-FFF2-40B4-BE49-F238E27FC236}">
                <a16:creationId xmlns:a16="http://schemas.microsoft.com/office/drawing/2014/main" id="{9C69C681-DF61-447E-B553-7DDCB8739038}"/>
              </a:ext>
            </a:extLst>
          </p:cNvPr>
          <p:cNvSpPr/>
          <p:nvPr/>
        </p:nvSpPr>
        <p:spPr>
          <a:xfrm>
            <a:off x="1106488" y="654050"/>
            <a:ext cx="487362" cy="442913"/>
          </a:xfrm>
          <a:prstGeom prst="bevel">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8" name="7 - Κορνίζα">
            <a:extLst>
              <a:ext uri="{FF2B5EF4-FFF2-40B4-BE49-F238E27FC236}">
                <a16:creationId xmlns:a16="http://schemas.microsoft.com/office/drawing/2014/main" id="{ED64154A-E8E4-4808-B9DA-51FA313972EB}"/>
              </a:ext>
            </a:extLst>
          </p:cNvPr>
          <p:cNvSpPr/>
          <p:nvPr/>
        </p:nvSpPr>
        <p:spPr>
          <a:xfrm>
            <a:off x="1139825" y="3770313"/>
            <a:ext cx="487363" cy="442912"/>
          </a:xfrm>
          <a:prstGeom prst="bevel">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a:extLst>
              <a:ext uri="{FF2B5EF4-FFF2-40B4-BE49-F238E27FC236}">
                <a16:creationId xmlns:a16="http://schemas.microsoft.com/office/drawing/2014/main" id="{9788364A-C18F-478C-8C08-48C3C376C74B}"/>
              </a:ext>
            </a:extLst>
          </p:cNvPr>
          <p:cNvSpPr>
            <a:spLocks noGrp="1"/>
          </p:cNvSpPr>
          <p:nvPr>
            <p:ph type="title"/>
          </p:nvPr>
        </p:nvSpPr>
        <p:spPr>
          <a:xfrm>
            <a:off x="1341438" y="0"/>
            <a:ext cx="9509125" cy="1165225"/>
          </a:xfrm>
        </p:spPr>
        <p:txBody>
          <a:bodyPr/>
          <a:lstStyle/>
          <a:p>
            <a:pPr algn="ctr"/>
            <a:r>
              <a:rPr lang="el-GR" altLang="el-GR">
                <a:solidFill>
                  <a:srgbClr val="1DD3CA"/>
                </a:solidFill>
              </a:rPr>
              <a:t>ΠΕΡΙΕΧΟΜΕΝΑ</a:t>
            </a:r>
          </a:p>
        </p:txBody>
      </p:sp>
      <p:sp>
        <p:nvSpPr>
          <p:cNvPr id="6147" name="2 - Θέση περιεχομένου">
            <a:extLst>
              <a:ext uri="{FF2B5EF4-FFF2-40B4-BE49-F238E27FC236}">
                <a16:creationId xmlns:a16="http://schemas.microsoft.com/office/drawing/2014/main" id="{5C0772F3-A908-4C0C-8BC6-9B58816289F3}"/>
              </a:ext>
            </a:extLst>
          </p:cNvPr>
          <p:cNvSpPr>
            <a:spLocks noGrp="1"/>
          </p:cNvSpPr>
          <p:nvPr>
            <p:ph idx="1"/>
          </p:nvPr>
        </p:nvSpPr>
        <p:spPr>
          <a:xfrm>
            <a:off x="825500" y="1563688"/>
            <a:ext cx="10604500" cy="4465637"/>
          </a:xfrm>
          <a:solidFill>
            <a:schemeClr val="tx1"/>
          </a:solidFill>
        </p:spPr>
        <p:txBody>
          <a:bodyPr/>
          <a:lstStyle/>
          <a:p>
            <a:pPr>
              <a:buFont typeface="Arial" panose="020B0604020202020204" pitchFamily="34" charset="0"/>
              <a:buBlip>
                <a:blip r:embed="rId2"/>
              </a:buBlip>
            </a:pPr>
            <a:r>
              <a:rPr lang="el-GR" altLang="el-GR" sz="2400" b="1">
                <a:solidFill>
                  <a:schemeClr val="bg2"/>
                </a:solidFill>
              </a:rPr>
              <a:t>Βασικές Αρχές της Συνεργασίας Οικογένειας και Σχολείου</a:t>
            </a:r>
            <a:endParaRPr lang="el-GR" altLang="el-GR" sz="2400">
              <a:solidFill>
                <a:schemeClr val="bg2"/>
              </a:solidFill>
            </a:endParaRPr>
          </a:p>
          <a:p>
            <a:pPr>
              <a:buFont typeface="Arial" panose="020B0604020202020204" pitchFamily="34" charset="0"/>
              <a:buBlip>
                <a:blip r:embed="rId2"/>
              </a:buBlip>
            </a:pPr>
            <a:r>
              <a:rPr lang="el-GR" altLang="el-GR" sz="2400" b="1">
                <a:solidFill>
                  <a:schemeClr val="bg2"/>
                </a:solidFill>
              </a:rPr>
              <a:t>Οργανωτικές Αρχές της Συνεργασίας Οικογένειας, Σχολείου και Κοινότητας</a:t>
            </a:r>
            <a:endParaRPr lang="el-GR" altLang="el-GR" sz="2400">
              <a:solidFill>
                <a:schemeClr val="bg2"/>
              </a:solidFill>
            </a:endParaRPr>
          </a:p>
          <a:p>
            <a:pPr>
              <a:buFont typeface="Arial" panose="020B0604020202020204" pitchFamily="34" charset="0"/>
              <a:buBlip>
                <a:blip r:embed="rId2"/>
              </a:buBlip>
            </a:pPr>
            <a:r>
              <a:rPr lang="el-GR" altLang="el-GR" sz="2400" b="1">
                <a:solidFill>
                  <a:schemeClr val="bg2"/>
                </a:solidFill>
              </a:rPr>
              <a:t>Σύγχρονα Συστημικά Μοντέλα για τη Συνεργασία οικογένειας και Σχολείου</a:t>
            </a:r>
            <a:endParaRPr lang="el-GR" altLang="el-GR" sz="2400">
              <a:solidFill>
                <a:schemeClr val="bg2"/>
              </a:solidFill>
            </a:endParaRPr>
          </a:p>
          <a:p>
            <a:pPr>
              <a:buFont typeface="Wingdings" panose="05000000000000000000" pitchFamily="2" charset="2"/>
              <a:buChar char="ü"/>
            </a:pPr>
            <a:r>
              <a:rPr lang="el-GR" altLang="el-GR" sz="2400" b="1">
                <a:solidFill>
                  <a:schemeClr val="bg2"/>
                </a:solidFill>
              </a:rPr>
              <a:t>To βιο-οικοσυστημικό μοντέλο του U. Bronfenbrenner</a:t>
            </a:r>
          </a:p>
          <a:p>
            <a:pPr>
              <a:buFont typeface="Wingdings" panose="05000000000000000000" pitchFamily="2" charset="2"/>
              <a:buChar char="ü"/>
            </a:pPr>
            <a:r>
              <a:rPr lang="el-GR" altLang="el-GR" sz="2400" b="1">
                <a:solidFill>
                  <a:schemeClr val="bg2"/>
                </a:solidFill>
              </a:rPr>
              <a:t>Το μοντέλο των επικαλυπτόμενων σφαιρών επιρροής της J. Epstein</a:t>
            </a:r>
          </a:p>
          <a:p>
            <a:pPr>
              <a:buFont typeface="Arial" panose="020B0604020202020204" pitchFamily="34" charset="0"/>
              <a:buBlip>
                <a:blip r:embed="rId2"/>
              </a:buBlip>
            </a:pPr>
            <a:r>
              <a:rPr lang="el-GR" altLang="el-GR" sz="2400" b="1">
                <a:solidFill>
                  <a:schemeClr val="bg2"/>
                </a:solidFill>
              </a:rPr>
              <a:t>Το μοντέλο των σχέσεων Οικογένειας  –   Σχολείου των Ryan &amp; Adams </a:t>
            </a:r>
          </a:p>
          <a:p>
            <a:pPr>
              <a:buFont typeface="Arial" panose="020B0604020202020204" pitchFamily="34" charset="0"/>
              <a:buBlip>
                <a:blip r:embed="rId2"/>
              </a:buBlip>
            </a:pPr>
            <a:r>
              <a:rPr lang="el-GR" altLang="el-GR" sz="2400" b="1">
                <a:solidFill>
                  <a:schemeClr val="bg2"/>
                </a:solidFill>
              </a:rPr>
              <a:t>Ακαδημαϊκες και Κοινωνικές συνέπειες της συνεργασίας Οικογένειας, Σχολείου, Κοινότητας</a:t>
            </a:r>
            <a:endParaRPr lang="el-GR" altLang="el-GR" sz="2400">
              <a:solidFill>
                <a:schemeClr val="bg2"/>
              </a:solidFill>
            </a:endParaRPr>
          </a:p>
          <a:p>
            <a:endParaRPr lang="el-GR" altLang="el-GR">
              <a:solidFill>
                <a:schemeClr val="bg2"/>
              </a:solidFill>
            </a:endParaRPr>
          </a:p>
          <a:p>
            <a:endParaRPr lang="el-GR" altLang="el-GR"/>
          </a:p>
          <a:p>
            <a:pPr>
              <a:buFont typeface="Arial" panose="020B0604020202020204" pitchFamily="34" charset="0"/>
              <a:buNone/>
            </a:pPr>
            <a:endParaRPr lang="el-GR" altLang="el-GR" b="1"/>
          </a:p>
          <a:p>
            <a:endParaRPr lang="el-GR" altLang="el-GR"/>
          </a:p>
          <a:p>
            <a:endParaRPr lang="el-GR" altLang="el-GR"/>
          </a:p>
        </p:txBody>
      </p:sp>
      <p:sp>
        <p:nvSpPr>
          <p:cNvPr id="4" name="3 - Θέση υποσέλιδου">
            <a:extLst>
              <a:ext uri="{FF2B5EF4-FFF2-40B4-BE49-F238E27FC236}">
                <a16:creationId xmlns:a16="http://schemas.microsoft.com/office/drawing/2014/main" id="{3DFCBC94-ADF1-48FB-A591-1706A9C76BC7}"/>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AF932A5F-8163-4CA3-A16F-01CFFD37ECE0}"/>
              </a:ext>
            </a:extLst>
          </p:cNvPr>
          <p:cNvSpPr>
            <a:spLocks noGrp="1"/>
          </p:cNvSpPr>
          <p:nvPr>
            <p:ph type="dt" sz="quarter" idx="11"/>
          </p:nvPr>
        </p:nvSpPr>
        <p:spPr/>
        <p:txBody>
          <a:bodyPr/>
          <a:lstStyle/>
          <a:p>
            <a:pPr>
              <a:defRPr/>
            </a:pPr>
            <a:fld id="{057A34BC-201F-41F1-BD89-2ED1E5B3DF53}"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8F4B052C-458C-4D55-963D-5CABAD4C448B}"/>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B688BEF-B96D-4945-81E2-53AAA1ECEBB1}" type="slidenum">
              <a:rPr lang="el-GR" altLang="el-GR">
                <a:solidFill>
                  <a:srgbClr val="282E2E"/>
                </a:solidFill>
                <a:latin typeface="Calibri" panose="020F0502020204030204" pitchFamily="34" charset="0"/>
              </a:rPr>
              <a:pPr eaLnBrk="1" hangingPunct="1"/>
              <a:t>2</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2 - Θέση περιεχομένου">
            <a:extLst>
              <a:ext uri="{FF2B5EF4-FFF2-40B4-BE49-F238E27FC236}">
                <a16:creationId xmlns:a16="http://schemas.microsoft.com/office/drawing/2014/main" id="{656A3650-6333-4920-9549-BACCDF6FDB2A}"/>
              </a:ext>
            </a:extLst>
          </p:cNvPr>
          <p:cNvSpPr>
            <a:spLocks noGrp="1"/>
          </p:cNvSpPr>
          <p:nvPr>
            <p:ph idx="1"/>
          </p:nvPr>
        </p:nvSpPr>
        <p:spPr>
          <a:xfrm>
            <a:off x="693738" y="560388"/>
            <a:ext cx="10928350" cy="4895850"/>
          </a:xfrm>
          <a:solidFill>
            <a:schemeClr val="tx1"/>
          </a:solidFill>
          <a:ln w="57150">
            <a:solidFill>
              <a:schemeClr val="accent1"/>
            </a:solidFill>
            <a:miter lim="800000"/>
            <a:headEnd/>
            <a:tailEnd/>
          </a:ln>
        </p:spPr>
        <p:txBody>
          <a:bodyPr/>
          <a:lstStyle/>
          <a:p>
            <a:pPr eaLnBrk="1" hangingPunct="1">
              <a:lnSpc>
                <a:spcPct val="200000"/>
              </a:lnSpc>
            </a:pPr>
            <a:r>
              <a:rPr lang="el-GR" altLang="el-GR" sz="2400" b="1" u="sng">
                <a:solidFill>
                  <a:schemeClr val="bg1"/>
                </a:solidFill>
              </a:rPr>
              <a:t>Οι καινοτόμοι εκπαιδευτικοί</a:t>
            </a:r>
            <a:r>
              <a:rPr lang="el-GR" altLang="el-GR" sz="2400" b="1">
                <a:solidFill>
                  <a:schemeClr val="bg1"/>
                </a:solidFill>
              </a:rPr>
              <a:t>, στις πρακτικές συμμετοχής της οικογένειας, επιτρέπουν στους γονείς, ανεξαρτήτου μορφωτικού επιπέδου, να εμπλακούν στην παιδαγωγική διαδικασία. </a:t>
            </a:r>
          </a:p>
          <a:p>
            <a:pPr eaLnBrk="1" hangingPunct="1">
              <a:lnSpc>
                <a:spcPct val="200000"/>
              </a:lnSpc>
            </a:pPr>
            <a:r>
              <a:rPr lang="el-GR" altLang="el-GR" sz="2400" b="1" u="sng">
                <a:solidFill>
                  <a:schemeClr val="bg1"/>
                </a:solidFill>
              </a:rPr>
              <a:t>Θα πρέπει να αποφεύγονται συμπεριφορές </a:t>
            </a:r>
            <a:r>
              <a:rPr lang="el-GR" altLang="el-GR" sz="2400" b="1">
                <a:solidFill>
                  <a:schemeClr val="bg1"/>
                </a:solidFill>
              </a:rPr>
              <a:t>που υποβαθμίζουν τη συνεργασία όλων των εμπλεκομένων στο εκπαιδευτικό και μορφωτικό γίγνεσθαι. </a:t>
            </a:r>
          </a:p>
          <a:p>
            <a:endParaRPr lang="el-GR" altLang="el-GR"/>
          </a:p>
        </p:txBody>
      </p:sp>
      <p:sp>
        <p:nvSpPr>
          <p:cNvPr id="4" name="3 - Θέση υποσέλιδου">
            <a:extLst>
              <a:ext uri="{FF2B5EF4-FFF2-40B4-BE49-F238E27FC236}">
                <a16:creationId xmlns:a16="http://schemas.microsoft.com/office/drawing/2014/main" id="{B9176159-E38A-4308-8197-6E7DD6AE6372}"/>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C238531F-0CF4-4DCC-B344-00B320F989AD}"/>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C0A31584-D84C-4D07-8DA8-036A02B3DAF7}"/>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159ED56-51E6-47B9-8862-6AC410EBCD11}" type="slidenum">
              <a:rPr lang="el-GR" altLang="el-GR">
                <a:solidFill>
                  <a:srgbClr val="282E2E"/>
                </a:solidFill>
                <a:latin typeface="Calibri" panose="020F0502020204030204" pitchFamily="34" charset="0"/>
              </a:rPr>
              <a:pPr eaLnBrk="1" hangingPunct="1"/>
              <a:t>20</a:t>
            </a:fld>
            <a:endParaRPr lang="el-GR" altLang="el-GR">
              <a:solidFill>
                <a:srgbClr val="282E2E"/>
              </a:solidFill>
              <a:latin typeface="Calibri" panose="020F0502020204030204" pitchFamily="34" charset="0"/>
            </a:endParaRPr>
          </a:p>
        </p:txBody>
      </p:sp>
      <p:sp>
        <p:nvSpPr>
          <p:cNvPr id="7" name="6 - Κορνίζα">
            <a:extLst>
              <a:ext uri="{FF2B5EF4-FFF2-40B4-BE49-F238E27FC236}">
                <a16:creationId xmlns:a16="http://schemas.microsoft.com/office/drawing/2014/main" id="{ED36D8F8-5E54-4890-9FA4-C9706D87D7B1}"/>
              </a:ext>
            </a:extLst>
          </p:cNvPr>
          <p:cNvSpPr/>
          <p:nvPr/>
        </p:nvSpPr>
        <p:spPr>
          <a:xfrm>
            <a:off x="501650" y="815975"/>
            <a:ext cx="487363" cy="442913"/>
          </a:xfrm>
          <a:prstGeom prst="bevel">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8" name="7 - Κορνίζα">
            <a:extLst>
              <a:ext uri="{FF2B5EF4-FFF2-40B4-BE49-F238E27FC236}">
                <a16:creationId xmlns:a16="http://schemas.microsoft.com/office/drawing/2014/main" id="{0CBF70CC-AC04-4E21-841B-B58372779FE0}"/>
              </a:ext>
            </a:extLst>
          </p:cNvPr>
          <p:cNvSpPr/>
          <p:nvPr/>
        </p:nvSpPr>
        <p:spPr>
          <a:xfrm>
            <a:off x="476250" y="3268663"/>
            <a:ext cx="487363" cy="442912"/>
          </a:xfrm>
          <a:prstGeom prst="bevel">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υποσέλιδου">
            <a:extLst>
              <a:ext uri="{FF2B5EF4-FFF2-40B4-BE49-F238E27FC236}">
                <a16:creationId xmlns:a16="http://schemas.microsoft.com/office/drawing/2014/main" id="{4CD8013B-0346-4005-8199-706AAD1DD880}"/>
              </a:ext>
            </a:extLst>
          </p:cNvPr>
          <p:cNvSpPr>
            <a:spLocks noGrp="1"/>
          </p:cNvSpPr>
          <p:nvPr>
            <p:ph type="ftr" sz="quarter" idx="10"/>
          </p:nvPr>
        </p:nvSpPr>
        <p:spPr/>
        <p:txBody>
          <a:bodyPr/>
          <a:lstStyle/>
          <a:p>
            <a:pPr>
              <a:defRPr/>
            </a:pPr>
            <a:r>
              <a:rPr lang="el-GR"/>
              <a:t>Παναγιωτα Στρατη</a:t>
            </a:r>
          </a:p>
        </p:txBody>
      </p:sp>
      <p:sp>
        <p:nvSpPr>
          <p:cNvPr id="3" name="2 - Θέση ημερομηνίας">
            <a:extLst>
              <a:ext uri="{FF2B5EF4-FFF2-40B4-BE49-F238E27FC236}">
                <a16:creationId xmlns:a16="http://schemas.microsoft.com/office/drawing/2014/main" id="{30651B57-DF8E-4306-83FA-8DFC46543C88}"/>
              </a:ext>
            </a:extLst>
          </p:cNvPr>
          <p:cNvSpPr>
            <a:spLocks noGrp="1"/>
          </p:cNvSpPr>
          <p:nvPr>
            <p:ph type="dt" sz="quarter" idx="11"/>
          </p:nvPr>
        </p:nvSpPr>
        <p:spPr/>
        <p:txBody>
          <a:bodyPr/>
          <a:lstStyle/>
          <a:p>
            <a:pPr>
              <a:defRPr/>
            </a:pPr>
            <a:fld id="{DA30F82C-786C-4A06-8D86-601ED8C6C574}" type="datetime1">
              <a:rPr lang="el-GR" smtClean="0"/>
              <a:pPr>
                <a:defRPr/>
              </a:pPr>
              <a:t>22/12/2019</a:t>
            </a:fld>
            <a:endParaRPr lang="el-GR" dirty="0"/>
          </a:p>
        </p:txBody>
      </p:sp>
      <p:sp>
        <p:nvSpPr>
          <p:cNvPr id="4" name="3 - Θέση αριθμού διαφάνειας">
            <a:extLst>
              <a:ext uri="{FF2B5EF4-FFF2-40B4-BE49-F238E27FC236}">
                <a16:creationId xmlns:a16="http://schemas.microsoft.com/office/drawing/2014/main" id="{1A903CE7-0545-4DB8-958C-8CB179B279E1}"/>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EBD0C20-0EE0-47AB-B9FB-F9659AF808A9}" type="slidenum">
              <a:rPr lang="el-GR" altLang="el-GR">
                <a:solidFill>
                  <a:srgbClr val="282E2E"/>
                </a:solidFill>
                <a:latin typeface="Calibri" panose="020F0502020204030204" pitchFamily="34" charset="0"/>
              </a:rPr>
              <a:pPr eaLnBrk="1" hangingPunct="1"/>
              <a:t>21</a:t>
            </a:fld>
            <a:endParaRPr lang="el-GR" altLang="el-GR">
              <a:solidFill>
                <a:srgbClr val="282E2E"/>
              </a:solidFill>
              <a:latin typeface="Calibri" panose="020F0502020204030204" pitchFamily="34" charset="0"/>
            </a:endParaRPr>
          </a:p>
        </p:txBody>
      </p:sp>
      <p:sp>
        <p:nvSpPr>
          <p:cNvPr id="25605" name="4 - Ορθογώνιο">
            <a:extLst>
              <a:ext uri="{FF2B5EF4-FFF2-40B4-BE49-F238E27FC236}">
                <a16:creationId xmlns:a16="http://schemas.microsoft.com/office/drawing/2014/main" id="{472E291D-7E97-4083-A8A1-1572591B7BB7}"/>
              </a:ext>
            </a:extLst>
          </p:cNvPr>
          <p:cNvSpPr>
            <a:spLocks noChangeArrowheads="1"/>
          </p:cNvSpPr>
          <p:nvPr/>
        </p:nvSpPr>
        <p:spPr bwMode="auto">
          <a:xfrm>
            <a:off x="309563" y="619125"/>
            <a:ext cx="11474450" cy="261143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50000"/>
              </a:lnSpc>
              <a:buFontTx/>
              <a:buBlip>
                <a:blip r:embed="rId2"/>
              </a:buBlip>
            </a:pPr>
            <a:r>
              <a:rPr lang="el-GR" altLang="el-GR" sz="2400" b="1">
                <a:solidFill>
                  <a:schemeClr val="bg1"/>
                </a:solidFill>
                <a:latin typeface="Calibri" panose="020F0502020204030204" pitchFamily="34" charset="0"/>
              </a:rPr>
              <a:t>Η διαδικασία ενδυνάμωσης γονέων και εκπαιδευτικών, προϋποθέτει </a:t>
            </a:r>
            <a:r>
              <a:rPr lang="el-GR" altLang="el-GR" sz="2400" b="1" u="sng">
                <a:solidFill>
                  <a:schemeClr val="bg1"/>
                </a:solidFill>
                <a:latin typeface="Calibri" panose="020F0502020204030204" pitchFamily="34" charset="0"/>
              </a:rPr>
              <a:t>εποικοδομητικό διάλογο, συνυφασμένο με θετική αλληλεπίδραση.</a:t>
            </a:r>
            <a:r>
              <a:rPr lang="el-GR" altLang="el-GR" sz="2400" b="1">
                <a:solidFill>
                  <a:schemeClr val="bg1"/>
                </a:solidFill>
                <a:latin typeface="Calibri" panose="020F0502020204030204" pitchFamily="34" charset="0"/>
              </a:rPr>
              <a:t> </a:t>
            </a:r>
          </a:p>
          <a:p>
            <a:pPr eaLnBrk="1" hangingPunct="1">
              <a:lnSpc>
                <a:spcPct val="150000"/>
              </a:lnSpc>
              <a:buFontTx/>
              <a:buBlip>
                <a:blip r:embed="rId2"/>
              </a:buBlip>
            </a:pPr>
            <a:r>
              <a:rPr lang="el-GR" altLang="el-GR" sz="2400" b="1">
                <a:solidFill>
                  <a:schemeClr val="bg1"/>
                </a:solidFill>
                <a:latin typeface="Calibri" panose="020F0502020204030204" pitchFamily="34" charset="0"/>
              </a:rPr>
              <a:t>Μητέρες που αισθάνθηκαν σεβασμό και εκτίμηση από τους εκπαιδευτικούς, συνέβαλαν θετικά στην εκπαίδευση του παιδιού τους. </a:t>
            </a:r>
          </a:p>
          <a:p>
            <a:pPr eaLnBrk="1" hangingPunct="1">
              <a:lnSpc>
                <a:spcPct val="80000"/>
              </a:lnSpc>
            </a:pPr>
            <a:endParaRPr lang="el-GR" altLang="el-GR" sz="2400" b="1">
              <a:solidFill>
                <a:schemeClr val="bg1"/>
              </a:solidFill>
              <a:latin typeface="Calibri" panose="020F0502020204030204" pitchFamily="34" charset="0"/>
            </a:endParaRPr>
          </a:p>
        </p:txBody>
      </p:sp>
      <p:sp>
        <p:nvSpPr>
          <p:cNvPr id="6" name="5 - Βέλος προς τα κάτω">
            <a:extLst>
              <a:ext uri="{FF2B5EF4-FFF2-40B4-BE49-F238E27FC236}">
                <a16:creationId xmlns:a16="http://schemas.microsoft.com/office/drawing/2014/main" id="{4CEE5B61-BD6A-45A5-AF4A-F4417E4CD419}"/>
              </a:ext>
            </a:extLst>
          </p:cNvPr>
          <p:cNvSpPr/>
          <p:nvPr/>
        </p:nvSpPr>
        <p:spPr>
          <a:xfrm>
            <a:off x="5192713" y="3333750"/>
            <a:ext cx="1001712" cy="7524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7" name="6 - Στρογγυλεμένο ορθογώνιο">
            <a:extLst>
              <a:ext uri="{FF2B5EF4-FFF2-40B4-BE49-F238E27FC236}">
                <a16:creationId xmlns:a16="http://schemas.microsoft.com/office/drawing/2014/main" id="{162489EB-D52D-4B52-A088-AE5CEB573D8E}"/>
              </a:ext>
            </a:extLst>
          </p:cNvPr>
          <p:cNvSpPr/>
          <p:nvPr/>
        </p:nvSpPr>
        <p:spPr>
          <a:xfrm>
            <a:off x="973138" y="4159250"/>
            <a:ext cx="10442575" cy="221138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Wingdings" pitchFamily="2" charset="2"/>
              <a:buChar char="ü"/>
              <a:defRPr/>
            </a:pPr>
            <a:r>
              <a:rPr lang="el-GR" altLang="el-GR" sz="2400" b="1" dirty="0">
                <a:solidFill>
                  <a:schemeClr val="bg1"/>
                </a:solidFill>
              </a:rPr>
              <a:t>Η εκπαιδευτική κατάρτιση των γονέων,</a:t>
            </a:r>
          </a:p>
          <a:p>
            <a:pPr algn="ctr">
              <a:buFont typeface="Wingdings" pitchFamily="2" charset="2"/>
              <a:buChar char="ü"/>
              <a:defRPr/>
            </a:pPr>
            <a:r>
              <a:rPr lang="el-GR" altLang="el-GR" sz="2400" b="1" dirty="0">
                <a:solidFill>
                  <a:schemeClr val="bg1"/>
                </a:solidFill>
              </a:rPr>
              <a:t> η συμμετοχή τους στις πρακτικές ακαδημαϊκής κοινωνικοποίησης</a:t>
            </a:r>
          </a:p>
          <a:p>
            <a:pPr algn="ctr">
              <a:buFont typeface="Wingdings" pitchFamily="2" charset="2"/>
              <a:buChar char="ü"/>
              <a:defRPr/>
            </a:pPr>
            <a:r>
              <a:rPr lang="el-GR" altLang="el-GR" sz="2400" b="1" dirty="0">
                <a:solidFill>
                  <a:schemeClr val="bg1"/>
                </a:solidFill>
              </a:rPr>
              <a:t> και η εθελοντική προσφορά τους στο σχολείο,</a:t>
            </a:r>
          </a:p>
          <a:p>
            <a:pPr algn="ctr">
              <a:defRPr/>
            </a:pPr>
            <a:r>
              <a:rPr lang="el-GR" altLang="el-GR" sz="2400" b="1" dirty="0">
                <a:solidFill>
                  <a:schemeClr val="bg1"/>
                </a:solidFill>
              </a:rPr>
              <a:t> </a:t>
            </a:r>
            <a:r>
              <a:rPr lang="el-GR" altLang="el-GR" sz="2400" b="1" u="sng" dirty="0">
                <a:solidFill>
                  <a:schemeClr val="bg1"/>
                </a:solidFill>
              </a:rPr>
              <a:t>έχουν συνδεθεί με τη σχολική ετοιμότητα και τη σχολική επιτυχία των παιδιών. </a:t>
            </a:r>
          </a:p>
          <a:p>
            <a:pPr algn="ctr">
              <a:defRPr/>
            </a:pPr>
            <a:endParaRPr lang="el-GR" dirty="0"/>
          </a:p>
        </p:txBody>
      </p:sp>
    </p:spTree>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2 - Θέση περιεχομένου">
            <a:extLst>
              <a:ext uri="{FF2B5EF4-FFF2-40B4-BE49-F238E27FC236}">
                <a16:creationId xmlns:a16="http://schemas.microsoft.com/office/drawing/2014/main" id="{2C4BEF1D-CC52-4B0F-80E3-3F88769F4388}"/>
              </a:ext>
            </a:extLst>
          </p:cNvPr>
          <p:cNvSpPr>
            <a:spLocks noGrp="1"/>
          </p:cNvSpPr>
          <p:nvPr>
            <p:ph idx="1"/>
          </p:nvPr>
        </p:nvSpPr>
        <p:spPr>
          <a:xfrm>
            <a:off x="619125" y="722313"/>
            <a:ext cx="10766425" cy="5162550"/>
          </a:xfrm>
          <a:solidFill>
            <a:schemeClr val="tx1"/>
          </a:solidFill>
        </p:spPr>
        <p:txBody>
          <a:bodyPr/>
          <a:lstStyle/>
          <a:p>
            <a:pPr algn="just" eaLnBrk="1" hangingPunct="1">
              <a:lnSpc>
                <a:spcPct val="150000"/>
              </a:lnSpc>
            </a:pPr>
            <a:r>
              <a:rPr lang="el-GR" altLang="el-GR" sz="2400" b="1" u="sng">
                <a:solidFill>
                  <a:schemeClr val="bg1"/>
                </a:solidFill>
              </a:rPr>
              <a:t>Η αξιολόγηση των αναγκών της οικογένειας</a:t>
            </a:r>
            <a:r>
              <a:rPr lang="el-GR" altLang="el-GR" sz="2400" b="1">
                <a:solidFill>
                  <a:schemeClr val="bg1"/>
                </a:solidFill>
              </a:rPr>
              <a:t>, είναι ένα πρώτο βήμα για αποτελεσματική συνεργασία των δύο πλαισίων που δραστηριοποιείται το παιδί (οικογένειας και σχολείου). Συγκεκριμένα, άμεση ή έμμεση αξιολόγηση:</a:t>
            </a:r>
          </a:p>
          <a:p>
            <a:pPr lvl="1" eaLnBrk="1" hangingPunct="1">
              <a:lnSpc>
                <a:spcPct val="150000"/>
              </a:lnSpc>
              <a:buFont typeface="Wingdings" panose="05000000000000000000" pitchFamily="2" charset="2"/>
              <a:buChar char="ü"/>
            </a:pPr>
            <a:r>
              <a:rPr lang="el-GR" altLang="el-GR" sz="2400" b="1">
                <a:solidFill>
                  <a:schemeClr val="bg1"/>
                </a:solidFill>
              </a:rPr>
              <a:t>του ενδιαφέροντος της οικογένειας σε θέματα ενημέρωσης, </a:t>
            </a:r>
          </a:p>
          <a:p>
            <a:pPr lvl="1" eaLnBrk="1" hangingPunct="1">
              <a:lnSpc>
                <a:spcPct val="150000"/>
              </a:lnSpc>
              <a:buFont typeface="Wingdings" panose="05000000000000000000" pitchFamily="2" charset="2"/>
              <a:buChar char="ü"/>
            </a:pPr>
            <a:r>
              <a:rPr lang="el-GR" altLang="el-GR" sz="2400" b="1">
                <a:solidFill>
                  <a:schemeClr val="bg1"/>
                </a:solidFill>
              </a:rPr>
              <a:t>των  προβλημάτων  που  σχετίζονται  με  τη γονεϊκότητα,</a:t>
            </a:r>
          </a:p>
          <a:p>
            <a:pPr lvl="1" eaLnBrk="1" hangingPunct="1">
              <a:lnSpc>
                <a:spcPct val="150000"/>
              </a:lnSpc>
              <a:buFont typeface="Wingdings" panose="05000000000000000000" pitchFamily="2" charset="2"/>
              <a:buChar char="ü"/>
            </a:pPr>
            <a:r>
              <a:rPr lang="el-GR" altLang="el-GR" sz="2400" b="1">
                <a:solidFill>
                  <a:schemeClr val="bg1"/>
                </a:solidFill>
              </a:rPr>
              <a:t>τα προβλήματα που αφορούν τα παιδιά,</a:t>
            </a:r>
          </a:p>
          <a:p>
            <a:pPr lvl="1" eaLnBrk="1" hangingPunct="1">
              <a:lnSpc>
                <a:spcPct val="150000"/>
              </a:lnSpc>
              <a:buFont typeface="Wingdings" panose="05000000000000000000" pitchFamily="2" charset="2"/>
              <a:buChar char="ü"/>
            </a:pPr>
            <a:r>
              <a:rPr lang="el-GR" altLang="el-GR" sz="2400" b="1">
                <a:solidFill>
                  <a:schemeClr val="bg1"/>
                </a:solidFill>
              </a:rPr>
              <a:t>των μεθόδων γνώσης και υποστήριξης του φαινόμενου της μάθησης και της ανάπτυξης. </a:t>
            </a:r>
          </a:p>
        </p:txBody>
      </p:sp>
      <p:sp>
        <p:nvSpPr>
          <p:cNvPr id="4" name="3 - Θέση υποσέλιδου">
            <a:extLst>
              <a:ext uri="{FF2B5EF4-FFF2-40B4-BE49-F238E27FC236}">
                <a16:creationId xmlns:a16="http://schemas.microsoft.com/office/drawing/2014/main" id="{037A2692-77B3-45B2-BBED-2E2439C98849}"/>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B0A75E1E-57FE-4CD0-84D7-1C06001D7786}"/>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60C7A70C-5BF8-47F4-804C-CEF0E99893D9}"/>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4B68C9C-BF3A-41D9-979E-B2770E993B48}" type="slidenum">
              <a:rPr lang="el-GR" altLang="el-GR">
                <a:solidFill>
                  <a:srgbClr val="282E2E"/>
                </a:solidFill>
                <a:latin typeface="Calibri" panose="020F0502020204030204" pitchFamily="34" charset="0"/>
              </a:rPr>
              <a:pPr eaLnBrk="1" hangingPunct="1"/>
              <a:t>22</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2 - Θέση περιεχομένου">
            <a:extLst>
              <a:ext uri="{FF2B5EF4-FFF2-40B4-BE49-F238E27FC236}">
                <a16:creationId xmlns:a16="http://schemas.microsoft.com/office/drawing/2014/main" id="{7A1384FC-82DA-4E18-9659-D8C8C94E0685}"/>
              </a:ext>
            </a:extLst>
          </p:cNvPr>
          <p:cNvSpPr>
            <a:spLocks noGrp="1"/>
          </p:cNvSpPr>
          <p:nvPr>
            <p:ph idx="1"/>
          </p:nvPr>
        </p:nvSpPr>
        <p:spPr>
          <a:xfrm>
            <a:off x="546100" y="398463"/>
            <a:ext cx="11310938" cy="5988050"/>
          </a:xfrm>
          <a:solidFill>
            <a:schemeClr val="tx1"/>
          </a:solidFill>
        </p:spPr>
        <p:txBody>
          <a:bodyPr/>
          <a:lstStyle/>
          <a:p>
            <a:pPr algn="just" eaLnBrk="1" hangingPunct="1">
              <a:lnSpc>
                <a:spcPct val="80000"/>
              </a:lnSpc>
              <a:buFont typeface="Arial" panose="020B0604020202020204" pitchFamily="34" charset="0"/>
              <a:buBlip>
                <a:blip r:embed="rId2"/>
              </a:buBlip>
            </a:pPr>
            <a:r>
              <a:rPr lang="el-GR" altLang="el-GR" sz="2400" b="1" u="sng">
                <a:solidFill>
                  <a:schemeClr val="bg1"/>
                </a:solidFill>
              </a:rPr>
              <a:t>Οι επισκέψεις των εκπαιδευτικών στο σπίτι των παιδιών</a:t>
            </a:r>
            <a:r>
              <a:rPr lang="el-GR" altLang="el-GR" sz="2400" b="1">
                <a:solidFill>
                  <a:schemeClr val="bg1"/>
                </a:solidFill>
              </a:rPr>
              <a:t>, συμβάλλουν στις στρατηγικές βελτίωσης της συνεργασίας οικογένειας και σχολείου, με σκοπό την προαγωγή και ανάπτυξη του παιδιού. </a:t>
            </a:r>
          </a:p>
          <a:p>
            <a:pPr algn="just" eaLnBrk="1" hangingPunct="1">
              <a:lnSpc>
                <a:spcPct val="80000"/>
              </a:lnSpc>
              <a:buFont typeface="Arial" panose="020B0604020202020204" pitchFamily="34" charset="0"/>
              <a:buBlip>
                <a:blip r:embed="rId2"/>
              </a:buBlip>
            </a:pPr>
            <a:r>
              <a:rPr lang="el-GR" altLang="el-GR" sz="2400" b="1" u="sng">
                <a:solidFill>
                  <a:schemeClr val="bg1"/>
                </a:solidFill>
              </a:rPr>
              <a:t>Η ψυχολογία και οι πεποιθήσεις της μητέρας</a:t>
            </a:r>
            <a:r>
              <a:rPr lang="el-GR" altLang="el-GR" sz="2400" b="1">
                <a:solidFill>
                  <a:schemeClr val="bg1"/>
                </a:solidFill>
              </a:rPr>
              <a:t>, συμβάλλουν στη συναισθηματική ποιότητα του οικογενειακού περιβάλλοντος και στην πρώιμη προαγωγή των παιδιών. </a:t>
            </a:r>
          </a:p>
          <a:p>
            <a:pPr algn="just" eaLnBrk="1" hangingPunct="1">
              <a:lnSpc>
                <a:spcPct val="80000"/>
              </a:lnSpc>
              <a:buFont typeface="Arial" panose="020B0604020202020204" pitchFamily="34" charset="0"/>
              <a:buBlip>
                <a:blip r:embed="rId2"/>
              </a:buBlip>
            </a:pPr>
            <a:r>
              <a:rPr lang="el-GR" altLang="el-GR" sz="2400" b="1">
                <a:solidFill>
                  <a:schemeClr val="bg1"/>
                </a:solidFill>
              </a:rPr>
              <a:t>Ο πιο σημαντικός οικογενειακός παράγοντας για καλύτερη συνεργασία οικογένειας και σχολείου, είναι </a:t>
            </a:r>
            <a:r>
              <a:rPr lang="el-GR" altLang="el-GR" sz="2400" b="1" u="sng">
                <a:solidFill>
                  <a:schemeClr val="bg1"/>
                </a:solidFill>
              </a:rPr>
              <a:t>η εκπαίδευση των μητέρων</a:t>
            </a:r>
            <a:r>
              <a:rPr lang="el-GR" altLang="el-GR" sz="2400" b="1">
                <a:solidFill>
                  <a:schemeClr val="bg1"/>
                </a:solidFill>
              </a:rPr>
              <a:t>, για τη συμμετοχή τους στα σχολικά προγράμματα. </a:t>
            </a:r>
          </a:p>
          <a:p>
            <a:pPr algn="just" eaLnBrk="1" hangingPunct="1">
              <a:lnSpc>
                <a:spcPct val="80000"/>
              </a:lnSpc>
              <a:buFont typeface="Arial" panose="020B0604020202020204" pitchFamily="34" charset="0"/>
              <a:buBlip>
                <a:blip r:embed="rId2"/>
              </a:buBlip>
            </a:pPr>
            <a:r>
              <a:rPr lang="el-GR" altLang="el-GR" sz="2400" b="1">
                <a:solidFill>
                  <a:schemeClr val="bg1"/>
                </a:solidFill>
              </a:rPr>
              <a:t>Οι εκπαιδευτικοί θα πρέπει να αναπτύξουν μία μεγαλύτερη ευαισθησία για θέματα συνεργασίας και ενσυναίσθηση για τις οικογένειες. </a:t>
            </a:r>
          </a:p>
          <a:p>
            <a:pPr algn="just" eaLnBrk="1" hangingPunct="1">
              <a:lnSpc>
                <a:spcPct val="80000"/>
              </a:lnSpc>
              <a:buFont typeface="Arial" panose="020B0604020202020204" pitchFamily="34" charset="0"/>
              <a:buBlip>
                <a:blip r:embed="rId2"/>
              </a:buBlip>
            </a:pPr>
            <a:r>
              <a:rPr lang="el-GR" altLang="el-GR" sz="2400" b="1">
                <a:solidFill>
                  <a:schemeClr val="bg1"/>
                </a:solidFill>
              </a:rPr>
              <a:t>Οι γονείς, μπορούν να βοηθήσουν την προαγωγή των παιδιών τους, όταν γνωρίζουν πώς να ενισχύσουν και να συνδέσουν τη μάθηση στο οικογενειακό περιβάλλον, με τη μάθηση στο σχολείο. </a:t>
            </a:r>
          </a:p>
          <a:p>
            <a:pPr algn="just" eaLnBrk="1" hangingPunct="1">
              <a:lnSpc>
                <a:spcPct val="80000"/>
              </a:lnSpc>
              <a:buFont typeface="Arial" panose="020B0604020202020204" pitchFamily="34" charset="0"/>
              <a:buBlip>
                <a:blip r:embed="rId2"/>
              </a:buBlip>
            </a:pPr>
            <a:r>
              <a:rPr lang="el-GR" altLang="el-GR" sz="2400" b="1" u="sng">
                <a:solidFill>
                  <a:schemeClr val="bg1"/>
                </a:solidFill>
              </a:rPr>
              <a:t>Οι γονείς ανταποκρίνονται θετικά προς το σχολείο που επιδιώκει τη συνεργασία. </a:t>
            </a:r>
          </a:p>
          <a:p>
            <a:pPr algn="just" eaLnBrk="1" hangingPunct="1">
              <a:lnSpc>
                <a:spcPct val="150000"/>
              </a:lnSpc>
            </a:pPr>
            <a:endParaRPr lang="el-GR" altLang="el-GR" sz="2400" u="sng">
              <a:solidFill>
                <a:schemeClr val="bg1"/>
              </a:solidFill>
            </a:endParaRPr>
          </a:p>
        </p:txBody>
      </p:sp>
      <p:sp>
        <p:nvSpPr>
          <p:cNvPr id="4" name="3 - Θέση υποσέλιδου">
            <a:extLst>
              <a:ext uri="{FF2B5EF4-FFF2-40B4-BE49-F238E27FC236}">
                <a16:creationId xmlns:a16="http://schemas.microsoft.com/office/drawing/2014/main" id="{BDB6BCE5-FF66-44AD-B0E4-85D8BC5D5B26}"/>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BAB8F74B-4BF3-468A-8F58-9152D4F47171}"/>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89A91F88-1FA6-42F8-B0CA-51E2CB792028}"/>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F0D6507-D342-4720-BFD8-755F8A42DD71}" type="slidenum">
              <a:rPr lang="el-GR" altLang="el-GR">
                <a:solidFill>
                  <a:srgbClr val="282E2E"/>
                </a:solidFill>
                <a:latin typeface="Calibri" panose="020F0502020204030204" pitchFamily="34" charset="0"/>
              </a:rPr>
              <a:pPr eaLnBrk="1" hangingPunct="1"/>
              <a:t>23</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2 - Θέση περιεχομένου">
            <a:extLst>
              <a:ext uri="{FF2B5EF4-FFF2-40B4-BE49-F238E27FC236}">
                <a16:creationId xmlns:a16="http://schemas.microsoft.com/office/drawing/2014/main" id="{384C2A60-641D-424D-B71C-749FBAC55C0C}"/>
              </a:ext>
            </a:extLst>
          </p:cNvPr>
          <p:cNvSpPr>
            <a:spLocks noGrp="1"/>
          </p:cNvSpPr>
          <p:nvPr>
            <p:ph idx="1"/>
          </p:nvPr>
        </p:nvSpPr>
        <p:spPr>
          <a:xfrm>
            <a:off x="546100" y="398463"/>
            <a:ext cx="11310938" cy="5988050"/>
          </a:xfrm>
          <a:solidFill>
            <a:schemeClr val="tx1"/>
          </a:solidFill>
        </p:spPr>
        <p:txBody>
          <a:bodyPr/>
          <a:lstStyle/>
          <a:p>
            <a:pPr eaLnBrk="1" hangingPunct="1">
              <a:lnSpc>
                <a:spcPct val="100000"/>
              </a:lnSpc>
              <a:buFont typeface="Arial" panose="020B0604020202020204" pitchFamily="34" charset="0"/>
              <a:buBlip>
                <a:blip r:embed="rId2"/>
              </a:buBlip>
            </a:pPr>
            <a:r>
              <a:rPr lang="el-GR" altLang="el-GR" sz="2400" b="1">
                <a:solidFill>
                  <a:schemeClr val="bg1"/>
                </a:solidFill>
              </a:rPr>
              <a:t>Γονείς και  εκπαιδευτικοί οφείλουν να δουν την επικοινωνιακή τους σχέση, μέσα από ένα </a:t>
            </a:r>
            <a:r>
              <a:rPr lang="el-GR" altLang="el-GR" sz="2400" b="1" u="sng">
                <a:solidFill>
                  <a:schemeClr val="bg1"/>
                </a:solidFill>
              </a:rPr>
              <a:t>πνεύμα συνεργασίας, αλληλο­προσφοράς και συνέχειας</a:t>
            </a:r>
            <a:r>
              <a:rPr lang="el-GR" altLang="el-GR" sz="2400" b="1">
                <a:solidFill>
                  <a:schemeClr val="bg1"/>
                </a:solidFill>
              </a:rPr>
              <a:t>. </a:t>
            </a:r>
          </a:p>
          <a:p>
            <a:pPr eaLnBrk="1" hangingPunct="1">
              <a:lnSpc>
                <a:spcPct val="100000"/>
              </a:lnSpc>
              <a:buFont typeface="Arial" panose="020B0604020202020204" pitchFamily="34" charset="0"/>
              <a:buBlip>
                <a:blip r:embed="rId2"/>
              </a:buBlip>
            </a:pPr>
            <a:r>
              <a:rPr lang="el-GR" altLang="el-GR" sz="2400" b="1">
                <a:solidFill>
                  <a:schemeClr val="bg1"/>
                </a:solidFill>
              </a:rPr>
              <a:t>Ένας κοινός στόχος της οικογενειακής εκπαιδευτικής δραστηριότητας θα πρέπει να θεωρείται, </a:t>
            </a:r>
            <a:r>
              <a:rPr lang="el-GR" altLang="el-GR" sz="2400" b="1" u="sng">
                <a:solidFill>
                  <a:schemeClr val="bg1"/>
                </a:solidFill>
              </a:rPr>
              <a:t>η δημιουργία όμοιων κυμάτων εκπαίδευσης</a:t>
            </a:r>
            <a:r>
              <a:rPr lang="el-GR" altLang="el-GR" sz="2400" b="1">
                <a:solidFill>
                  <a:schemeClr val="bg1"/>
                </a:solidFill>
              </a:rPr>
              <a:t>, μεταξύ οικογένειας και σχολείου.</a:t>
            </a:r>
          </a:p>
          <a:p>
            <a:pPr eaLnBrk="1" hangingPunct="1">
              <a:lnSpc>
                <a:spcPct val="100000"/>
              </a:lnSpc>
              <a:buFont typeface="Arial" panose="020B0604020202020204" pitchFamily="34" charset="0"/>
              <a:buBlip>
                <a:blip r:embed="rId2"/>
              </a:buBlip>
            </a:pPr>
            <a:r>
              <a:rPr lang="el-GR" altLang="el-GR" sz="2400" b="1" i="1" u="sng">
                <a:solidFill>
                  <a:schemeClr val="bg1"/>
                </a:solidFill>
              </a:rPr>
              <a:t>Οι θετικές απόψεις των μητέρων για την αγωγή του σχολείου, συνδέονται με τις υψηλές προσδοκίες τους. </a:t>
            </a:r>
          </a:p>
          <a:p>
            <a:pPr eaLnBrk="1" hangingPunct="1">
              <a:lnSpc>
                <a:spcPct val="100000"/>
              </a:lnSpc>
              <a:buFont typeface="Arial" panose="020B0604020202020204" pitchFamily="34" charset="0"/>
              <a:buBlip>
                <a:blip r:embed="rId2"/>
              </a:buBlip>
            </a:pPr>
            <a:r>
              <a:rPr lang="el-GR" altLang="el-GR" sz="2400" b="1" u="sng">
                <a:solidFill>
                  <a:schemeClr val="bg1"/>
                </a:solidFill>
              </a:rPr>
              <a:t>Τα παιδιά των μητέρων με μεγαλύτερο ενδιαφέρον για την αγωγή του σχολείου</a:t>
            </a:r>
            <a:r>
              <a:rPr lang="el-GR" altLang="el-GR" sz="2400" b="1">
                <a:solidFill>
                  <a:schemeClr val="bg1"/>
                </a:solidFill>
              </a:rPr>
              <a:t>, ενδεχομένως έχουν μεγαλύτερη υποστήριξη στις βασικές ακαδημαϊκές δεξιότητες (ανάγνωση, γραφή, αρίθμηση), ενώ αντιμετωπίζουν με μεγαλύτερη σιγουριά και εμπιστοσύνη τη μετάβασή τους στο δημοτικό σχολείο. </a:t>
            </a:r>
          </a:p>
          <a:p>
            <a:pPr eaLnBrk="1" hangingPunct="1">
              <a:lnSpc>
                <a:spcPct val="100000"/>
              </a:lnSpc>
              <a:buFont typeface="Arial" panose="020B0604020202020204" pitchFamily="34" charset="0"/>
              <a:buBlip>
                <a:blip r:embed="rId2"/>
              </a:buBlip>
            </a:pPr>
            <a:r>
              <a:rPr lang="el-GR" altLang="el-GR" sz="2400" b="1">
                <a:solidFill>
                  <a:schemeClr val="bg1"/>
                </a:solidFill>
              </a:rPr>
              <a:t>Ανάγκη ενημέρωσης των γονέων για </a:t>
            </a:r>
            <a:r>
              <a:rPr lang="el-GR" altLang="el-GR" sz="2400" b="1" u="sng">
                <a:solidFill>
                  <a:schemeClr val="bg1"/>
                </a:solidFill>
              </a:rPr>
              <a:t>το σημαντικό ρόλο του παιχνιδιού</a:t>
            </a:r>
            <a:r>
              <a:rPr lang="el-GR" altLang="el-GR" sz="2400" b="1">
                <a:solidFill>
                  <a:schemeClr val="bg1"/>
                </a:solidFill>
              </a:rPr>
              <a:t>, στην ολόπλευρη ανάπτυξη του παιδιού.</a:t>
            </a:r>
          </a:p>
          <a:p>
            <a:pPr algn="just" eaLnBrk="1" hangingPunct="1">
              <a:lnSpc>
                <a:spcPct val="150000"/>
              </a:lnSpc>
            </a:pPr>
            <a:endParaRPr lang="el-GR" altLang="el-GR" sz="2400" u="sng">
              <a:solidFill>
                <a:schemeClr val="bg1"/>
              </a:solidFill>
            </a:endParaRPr>
          </a:p>
        </p:txBody>
      </p:sp>
      <p:sp>
        <p:nvSpPr>
          <p:cNvPr id="4" name="3 - Θέση υποσέλιδου">
            <a:extLst>
              <a:ext uri="{FF2B5EF4-FFF2-40B4-BE49-F238E27FC236}">
                <a16:creationId xmlns:a16="http://schemas.microsoft.com/office/drawing/2014/main" id="{9BF8D808-288A-4225-BC4F-CBC7F11BF5C9}"/>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C2070C59-B7FB-49FF-92B2-A4A19B25722F}"/>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23F9613E-ECCB-4B85-87A6-63C422104DCE}"/>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3390032-3C49-47C5-9803-22F6C9682FA0}" type="slidenum">
              <a:rPr lang="el-GR" altLang="el-GR">
                <a:solidFill>
                  <a:srgbClr val="282E2E"/>
                </a:solidFill>
                <a:latin typeface="Calibri" panose="020F0502020204030204" pitchFamily="34" charset="0"/>
              </a:rPr>
              <a:pPr eaLnBrk="1" hangingPunct="1"/>
              <a:t>24</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2 - Θέση περιεχομένου">
            <a:extLst>
              <a:ext uri="{FF2B5EF4-FFF2-40B4-BE49-F238E27FC236}">
                <a16:creationId xmlns:a16="http://schemas.microsoft.com/office/drawing/2014/main" id="{3BDAEB8D-F950-41EB-9068-44F986A60AF2}"/>
              </a:ext>
            </a:extLst>
          </p:cNvPr>
          <p:cNvSpPr>
            <a:spLocks noGrp="1"/>
          </p:cNvSpPr>
          <p:nvPr>
            <p:ph idx="1"/>
          </p:nvPr>
        </p:nvSpPr>
        <p:spPr>
          <a:xfrm>
            <a:off x="973138" y="590550"/>
            <a:ext cx="10442575" cy="5648325"/>
          </a:xfrm>
          <a:solidFill>
            <a:schemeClr val="tx1"/>
          </a:solidFill>
        </p:spPr>
        <p:txBody>
          <a:bodyPr/>
          <a:lstStyle/>
          <a:p>
            <a:pPr eaLnBrk="1" hangingPunct="1">
              <a:lnSpc>
                <a:spcPct val="100000"/>
              </a:lnSpc>
            </a:pPr>
            <a:r>
              <a:rPr lang="el-GR" altLang="el-GR" sz="2400" b="1">
                <a:solidFill>
                  <a:schemeClr val="bg1"/>
                </a:solidFill>
              </a:rPr>
              <a:t>Είναι προφανές και οι έρευνες έχουν τεκμηριώσει, τη σημαντικότητα της συμμετοχής των γονέων στην εκπαίδευση των παιδιών τους και τη σχέση της</a:t>
            </a:r>
            <a:r>
              <a:rPr lang="en-US" altLang="el-GR" sz="2400" b="1">
                <a:solidFill>
                  <a:schemeClr val="bg1"/>
                </a:solidFill>
              </a:rPr>
              <a:t>:</a:t>
            </a:r>
          </a:p>
          <a:p>
            <a:pPr eaLnBrk="1" hangingPunct="1">
              <a:lnSpc>
                <a:spcPct val="100000"/>
              </a:lnSpc>
              <a:buFont typeface="Wingdings" panose="05000000000000000000" pitchFamily="2" charset="2"/>
              <a:buChar char="ü"/>
            </a:pPr>
            <a:r>
              <a:rPr lang="el-GR" altLang="el-GR" sz="2400" b="1">
                <a:solidFill>
                  <a:schemeClr val="bg1"/>
                </a:solidFill>
              </a:rPr>
              <a:t> με τις θετικές αναπτυξιακές εκβάσεις των παιδιών, </a:t>
            </a:r>
            <a:endParaRPr lang="en-US" altLang="el-GR" sz="2400" b="1">
              <a:solidFill>
                <a:schemeClr val="bg1"/>
              </a:solidFill>
            </a:endParaRPr>
          </a:p>
          <a:p>
            <a:pPr eaLnBrk="1" hangingPunct="1">
              <a:lnSpc>
                <a:spcPct val="100000"/>
              </a:lnSpc>
              <a:buFont typeface="Wingdings" panose="05000000000000000000" pitchFamily="2" charset="2"/>
              <a:buChar char="ü"/>
            </a:pPr>
            <a:r>
              <a:rPr lang="el-GR" altLang="el-GR" sz="2400" b="1">
                <a:solidFill>
                  <a:schemeClr val="bg1"/>
                </a:solidFill>
              </a:rPr>
              <a:t>με τα υψηλά επίπεδα προαγωγής στο σχολείο,</a:t>
            </a:r>
            <a:endParaRPr lang="en-US" altLang="el-GR" sz="2400" b="1">
              <a:solidFill>
                <a:schemeClr val="bg1"/>
              </a:solidFill>
            </a:endParaRPr>
          </a:p>
          <a:p>
            <a:pPr eaLnBrk="1" hangingPunct="1">
              <a:lnSpc>
                <a:spcPct val="100000"/>
              </a:lnSpc>
              <a:buFont typeface="Wingdings" panose="05000000000000000000" pitchFamily="2" charset="2"/>
              <a:buChar char="ü"/>
            </a:pPr>
            <a:r>
              <a:rPr lang="el-GR" altLang="el-GR" sz="2400" b="1">
                <a:solidFill>
                  <a:schemeClr val="bg1"/>
                </a:solidFill>
              </a:rPr>
              <a:t> τη μέγιστη ακαδημαϊκή και κοινωνική ικανότητα των παιδιών</a:t>
            </a:r>
            <a:endParaRPr lang="en-US" altLang="el-GR" sz="2400" b="1">
              <a:solidFill>
                <a:schemeClr val="bg1"/>
              </a:solidFill>
            </a:endParaRPr>
          </a:p>
          <a:p>
            <a:pPr eaLnBrk="1" hangingPunct="1">
              <a:lnSpc>
                <a:spcPct val="100000"/>
              </a:lnSpc>
              <a:buFont typeface="Wingdings" panose="05000000000000000000" pitchFamily="2" charset="2"/>
              <a:buChar char="ü"/>
            </a:pPr>
            <a:r>
              <a:rPr lang="el-GR" altLang="el-GR" sz="2400" b="1">
                <a:solidFill>
                  <a:schemeClr val="bg1"/>
                </a:solidFill>
              </a:rPr>
              <a:t> και τη διατήρηση όλων αυτών των θετικών επιδράσεων.</a:t>
            </a:r>
          </a:p>
          <a:p>
            <a:pPr algn="just" eaLnBrk="1" hangingPunct="1">
              <a:lnSpc>
                <a:spcPct val="100000"/>
              </a:lnSpc>
            </a:pPr>
            <a:r>
              <a:rPr lang="el-GR" altLang="el-GR" sz="2400" b="1" i="1">
                <a:solidFill>
                  <a:schemeClr val="bg1"/>
                </a:solidFill>
              </a:rPr>
              <a:t> Τα παραπάνω, προϋποθέτουν ουσιαστικές αλλαγές στις στρατηγικές της συνεργασίας οικογένειας και σχολείου, με αποτέλεσμα, τα προγράμματα αγωγής και εκπαίδευσης να οδηγούνται προς νέα πρότυπα συνεργασίας και να προσφέρουν στους γονείς περισσότερες ευκαιρίες για συμμετοχή στην εκπαίδευση των παιδιών τους. </a:t>
            </a:r>
          </a:p>
        </p:txBody>
      </p:sp>
      <p:sp>
        <p:nvSpPr>
          <p:cNvPr id="4" name="3 - Θέση υποσέλιδου">
            <a:extLst>
              <a:ext uri="{FF2B5EF4-FFF2-40B4-BE49-F238E27FC236}">
                <a16:creationId xmlns:a16="http://schemas.microsoft.com/office/drawing/2014/main" id="{083E312B-C6D1-455B-B2A4-9D56077C18D0}"/>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364003DA-5A09-4913-9B87-666D67829E6E}"/>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D6B0915B-0F0E-4A07-AA3B-BEFA2E1583E8}"/>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B21B0C0-4976-4BC9-94E9-00FA8B2636BA}" type="slidenum">
              <a:rPr lang="el-GR" altLang="el-GR">
                <a:solidFill>
                  <a:srgbClr val="282E2E"/>
                </a:solidFill>
                <a:latin typeface="Calibri" panose="020F0502020204030204" pitchFamily="34" charset="0"/>
              </a:rPr>
              <a:pPr eaLnBrk="1" hangingPunct="1"/>
              <a:t>25</a:t>
            </a:fld>
            <a:endParaRPr lang="el-GR" altLang="el-GR">
              <a:solidFill>
                <a:srgbClr val="282E2E"/>
              </a:solidFill>
              <a:latin typeface="Calibri" panose="020F0502020204030204" pitchFamily="34" charset="0"/>
            </a:endParaRPr>
          </a:p>
        </p:txBody>
      </p:sp>
      <p:sp>
        <p:nvSpPr>
          <p:cNvPr id="7" name="6 - Ραβδωτό δεξιό βέλος">
            <a:extLst>
              <a:ext uri="{FF2B5EF4-FFF2-40B4-BE49-F238E27FC236}">
                <a16:creationId xmlns:a16="http://schemas.microsoft.com/office/drawing/2014/main" id="{6A5EF228-8E19-419B-9D19-EE10FB44E541}"/>
              </a:ext>
            </a:extLst>
          </p:cNvPr>
          <p:cNvSpPr/>
          <p:nvPr/>
        </p:nvSpPr>
        <p:spPr>
          <a:xfrm>
            <a:off x="590550" y="663575"/>
            <a:ext cx="649288" cy="384175"/>
          </a:xfrm>
          <a:prstGeom prst="stripedRightArrow">
            <a:avLst/>
          </a:prstGeom>
          <a:solidFill>
            <a:schemeClr val="tx1"/>
          </a:solid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8" name="7 - Ραβδωτό δεξιό βέλος">
            <a:extLst>
              <a:ext uri="{FF2B5EF4-FFF2-40B4-BE49-F238E27FC236}">
                <a16:creationId xmlns:a16="http://schemas.microsoft.com/office/drawing/2014/main" id="{CF92B35F-8D67-4C1B-8C59-C12E84D982E0}"/>
              </a:ext>
            </a:extLst>
          </p:cNvPr>
          <p:cNvSpPr/>
          <p:nvPr/>
        </p:nvSpPr>
        <p:spPr>
          <a:xfrm>
            <a:off x="595313" y="3986213"/>
            <a:ext cx="649287" cy="384175"/>
          </a:xfrm>
          <a:prstGeom prst="stripedRightArrow">
            <a:avLst/>
          </a:prstGeom>
          <a:solidFill>
            <a:schemeClr val="tx1"/>
          </a:solid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Tree>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49D7A4FA-C7C3-4E3F-A612-02571D9A74B8}"/>
              </a:ext>
            </a:extLst>
          </p:cNvPr>
          <p:cNvSpPr>
            <a:spLocks noGrp="1"/>
          </p:cNvSpPr>
          <p:nvPr>
            <p:ph type="title"/>
          </p:nvPr>
        </p:nvSpPr>
        <p:spPr>
          <a:xfrm>
            <a:off x="1428750" y="766763"/>
            <a:ext cx="9677400" cy="5692775"/>
          </a:xfrm>
          <a:solidFill>
            <a:schemeClr val="tx1"/>
          </a:solidFill>
        </p:spPr>
        <p:txBody>
          <a:bodyPr/>
          <a:lstStyle/>
          <a:p>
            <a:pPr>
              <a:buFont typeface="Arial" charset="0"/>
              <a:buNone/>
              <a:defRPr/>
            </a:pPr>
            <a:r>
              <a:rPr lang="el-GR" dirty="0"/>
              <a:t>Νοιάζομαι και δρω με την οικογένεια</a:t>
            </a:r>
            <a:br>
              <a:rPr lang="el-GR" dirty="0"/>
            </a:br>
            <a:r>
              <a:rPr lang="el-GR" dirty="0"/>
              <a:t>Εθελοντισμός – Αλληλεγγύη – Ενεργός Πολίτης</a:t>
            </a:r>
            <a:br>
              <a:rPr lang="el-GR" dirty="0"/>
            </a:br>
            <a:r>
              <a:rPr lang="el-GR" u="sng" dirty="0"/>
              <a:t>Οδηγός για τον εκπαιδευτικό</a:t>
            </a:r>
            <a:br>
              <a:rPr lang="el-GR" dirty="0"/>
            </a:br>
            <a:endParaRPr lang="el-GR" dirty="0"/>
          </a:p>
        </p:txBody>
      </p:sp>
      <p:sp>
        <p:nvSpPr>
          <p:cNvPr id="4" name="3 - Θέση υποσέλιδου">
            <a:extLst>
              <a:ext uri="{FF2B5EF4-FFF2-40B4-BE49-F238E27FC236}">
                <a16:creationId xmlns:a16="http://schemas.microsoft.com/office/drawing/2014/main" id="{4A3BFB7C-97B7-4132-9FF9-0E2FDA029C42}"/>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729B7027-A5C4-45A0-9493-5C6C52FC78FA}"/>
              </a:ext>
            </a:extLst>
          </p:cNvPr>
          <p:cNvSpPr>
            <a:spLocks noGrp="1"/>
          </p:cNvSpPr>
          <p:nvPr>
            <p:ph type="dt" sz="quarter" idx="11"/>
          </p:nvPr>
        </p:nvSpPr>
        <p:spPr/>
        <p:txBody>
          <a:bodyPr/>
          <a:lstStyle/>
          <a:p>
            <a:pPr>
              <a:defRPr/>
            </a:pPr>
            <a:fld id="{ACE92B59-9784-44A1-B47C-D6B6476B2409}"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A059777E-683D-45C4-994F-71B9B17BA6A6}"/>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6E9E5AB-0B45-4FAD-BF16-C9A3DEB7EA4E}" type="slidenum">
              <a:rPr lang="el-GR" altLang="el-GR">
                <a:solidFill>
                  <a:srgbClr val="282E2E"/>
                </a:solidFill>
                <a:latin typeface="Calibri" panose="020F0502020204030204" pitchFamily="34" charset="0"/>
              </a:rPr>
              <a:pPr eaLnBrk="1" hangingPunct="1"/>
              <a:t>26</a:t>
            </a:fld>
            <a:endParaRPr lang="el-GR" altLang="el-GR">
              <a:solidFill>
                <a:srgbClr val="282E2E"/>
              </a:solidFill>
              <a:latin typeface="Calibri" panose="020F0502020204030204" pitchFamily="34" charset="0"/>
            </a:endParaRPr>
          </a:p>
        </p:txBody>
      </p:sp>
      <p:pic>
        <p:nvPicPr>
          <p:cNvPr id="30726" name="Picture 2" descr="Νοιάζομαι και Δρω">
            <a:extLst>
              <a:ext uri="{FF2B5EF4-FFF2-40B4-BE49-F238E27FC236}">
                <a16:creationId xmlns:a16="http://schemas.microsoft.com/office/drawing/2014/main" id="{E22A574A-1F2B-4191-B7A7-67EC4D109B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6850" y="342900"/>
            <a:ext cx="6762750" cy="172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υποσέλιδου">
            <a:extLst>
              <a:ext uri="{FF2B5EF4-FFF2-40B4-BE49-F238E27FC236}">
                <a16:creationId xmlns:a16="http://schemas.microsoft.com/office/drawing/2014/main" id="{1CE5E70B-D248-4D61-A5FF-468492757D99}"/>
              </a:ext>
            </a:extLst>
          </p:cNvPr>
          <p:cNvSpPr>
            <a:spLocks noGrp="1"/>
          </p:cNvSpPr>
          <p:nvPr>
            <p:ph type="ftr" sz="quarter" idx="10"/>
          </p:nvPr>
        </p:nvSpPr>
        <p:spPr/>
        <p:txBody>
          <a:bodyPr/>
          <a:lstStyle/>
          <a:p>
            <a:pPr>
              <a:defRPr/>
            </a:pPr>
            <a:r>
              <a:rPr lang="el-GR"/>
              <a:t>Παναγιωτα Στρατη</a:t>
            </a:r>
          </a:p>
        </p:txBody>
      </p:sp>
      <p:sp>
        <p:nvSpPr>
          <p:cNvPr id="3" name="2 - Θέση ημερομηνίας">
            <a:extLst>
              <a:ext uri="{FF2B5EF4-FFF2-40B4-BE49-F238E27FC236}">
                <a16:creationId xmlns:a16="http://schemas.microsoft.com/office/drawing/2014/main" id="{6566B0C1-EF2D-4F00-B15E-8F949420EEFB}"/>
              </a:ext>
            </a:extLst>
          </p:cNvPr>
          <p:cNvSpPr>
            <a:spLocks noGrp="1"/>
          </p:cNvSpPr>
          <p:nvPr>
            <p:ph type="dt" sz="quarter" idx="11"/>
          </p:nvPr>
        </p:nvSpPr>
        <p:spPr/>
        <p:txBody>
          <a:bodyPr/>
          <a:lstStyle/>
          <a:p>
            <a:pPr>
              <a:defRPr/>
            </a:pPr>
            <a:fld id="{EF366669-38D6-4590-8069-916A54E8BA19}" type="datetime1">
              <a:rPr lang="el-GR" smtClean="0"/>
              <a:pPr>
                <a:defRPr/>
              </a:pPr>
              <a:t>22/12/2019</a:t>
            </a:fld>
            <a:endParaRPr lang="el-GR" dirty="0"/>
          </a:p>
        </p:txBody>
      </p:sp>
      <p:sp>
        <p:nvSpPr>
          <p:cNvPr id="4" name="3 - Θέση αριθμού διαφάνειας">
            <a:extLst>
              <a:ext uri="{FF2B5EF4-FFF2-40B4-BE49-F238E27FC236}">
                <a16:creationId xmlns:a16="http://schemas.microsoft.com/office/drawing/2014/main" id="{DCB9D547-1948-46FA-A62B-5447AE7259F2}"/>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3F02519-C3A4-481E-BB38-E654796717D5}" type="slidenum">
              <a:rPr lang="el-GR" altLang="el-GR">
                <a:solidFill>
                  <a:srgbClr val="282E2E"/>
                </a:solidFill>
                <a:latin typeface="Calibri" panose="020F0502020204030204" pitchFamily="34" charset="0"/>
              </a:rPr>
              <a:pPr eaLnBrk="1" hangingPunct="1"/>
              <a:t>27</a:t>
            </a:fld>
            <a:endParaRPr lang="el-GR" altLang="el-GR">
              <a:solidFill>
                <a:srgbClr val="282E2E"/>
              </a:solidFill>
              <a:latin typeface="Calibri" panose="020F0502020204030204" pitchFamily="34" charset="0"/>
            </a:endParaRPr>
          </a:p>
        </p:txBody>
      </p:sp>
      <p:sp>
        <p:nvSpPr>
          <p:cNvPr id="31749" name="4 - Ορθογώνιο">
            <a:extLst>
              <a:ext uri="{FF2B5EF4-FFF2-40B4-BE49-F238E27FC236}">
                <a16:creationId xmlns:a16="http://schemas.microsoft.com/office/drawing/2014/main" id="{4D29BB61-9AE3-4438-975E-21DE53DB10AC}"/>
              </a:ext>
            </a:extLst>
          </p:cNvPr>
          <p:cNvSpPr>
            <a:spLocks noChangeArrowheads="1"/>
          </p:cNvSpPr>
          <p:nvPr/>
        </p:nvSpPr>
        <p:spPr bwMode="auto">
          <a:xfrm>
            <a:off x="766763" y="1177925"/>
            <a:ext cx="10883900" cy="4894263"/>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l-GR" altLang="el-GR" sz="2400">
                <a:solidFill>
                  <a:schemeClr val="bg2"/>
                </a:solidFill>
              </a:rPr>
              <a:t>Τι είναι το Νοιάζομαι και δρω: εθελοντισμός – αλληλεγγύη – ενεργός πολίτης είναι εκπαιδευτικό υλικό που απευθύνεται σε εκπαιδευτικούς και μαθητές.</a:t>
            </a:r>
          </a:p>
          <a:p>
            <a:pPr eaLnBrk="1" hangingPunct="1"/>
            <a:endParaRPr lang="el-GR" altLang="el-GR" sz="2400">
              <a:solidFill>
                <a:schemeClr val="bg2"/>
              </a:solidFill>
            </a:endParaRPr>
          </a:p>
          <a:p>
            <a:pPr eaLnBrk="1" hangingPunct="1"/>
            <a:r>
              <a:rPr lang="el-GR" altLang="el-GR" sz="2400">
                <a:solidFill>
                  <a:schemeClr val="bg2"/>
                </a:solidFill>
              </a:rPr>
              <a:t>Σκοπός του υλικού αυτού είναι</a:t>
            </a:r>
            <a:r>
              <a:rPr lang="en-US" altLang="el-GR" sz="2400">
                <a:solidFill>
                  <a:schemeClr val="bg2"/>
                </a:solidFill>
              </a:rPr>
              <a:t>:</a:t>
            </a:r>
          </a:p>
          <a:p>
            <a:pPr eaLnBrk="1" hangingPunct="1">
              <a:buFont typeface="Wingdings" panose="05000000000000000000" pitchFamily="2" charset="2"/>
              <a:buChar char="ü"/>
            </a:pPr>
            <a:r>
              <a:rPr lang="el-GR" altLang="el-GR" sz="2400">
                <a:solidFill>
                  <a:schemeClr val="bg2"/>
                </a:solidFill>
              </a:rPr>
              <a:t> </a:t>
            </a:r>
            <a:r>
              <a:rPr lang="el-GR" altLang="el-GR" sz="2400" u="sng">
                <a:solidFill>
                  <a:schemeClr val="bg2"/>
                </a:solidFill>
              </a:rPr>
              <a:t>αφενός η κατανόηση των εννοιών </a:t>
            </a:r>
            <a:r>
              <a:rPr lang="el-GR" altLang="el-GR" sz="2400">
                <a:solidFill>
                  <a:schemeClr val="bg2"/>
                </a:solidFill>
              </a:rPr>
              <a:t>και της σημασίας του εθελοντισμού και της αλληλεγγύης, καθώς και της στενής σύνδεσής τους με την ιδιότητα του ενεργού πολίτη, </a:t>
            </a:r>
            <a:endParaRPr lang="en-US" altLang="el-GR" sz="2400">
              <a:solidFill>
                <a:schemeClr val="bg2"/>
              </a:solidFill>
            </a:endParaRPr>
          </a:p>
          <a:p>
            <a:pPr eaLnBrk="1" hangingPunct="1">
              <a:buFont typeface="Wingdings" panose="05000000000000000000" pitchFamily="2" charset="2"/>
              <a:buChar char="ü"/>
            </a:pPr>
            <a:r>
              <a:rPr lang="el-GR" altLang="el-GR" sz="2400" u="sng">
                <a:solidFill>
                  <a:schemeClr val="bg2"/>
                </a:solidFill>
              </a:rPr>
              <a:t>αφετέρου η καλλιέργεια στάσεων στην κατεύθυνση </a:t>
            </a:r>
            <a:r>
              <a:rPr lang="el-GR" altLang="el-GR" sz="2400">
                <a:solidFill>
                  <a:schemeClr val="bg2"/>
                </a:solidFill>
              </a:rPr>
              <a:t>της μεγαλύτερης κοινωνικής συμμετοχής και της συνειδητής ανάληψης πρωτοβουλιών για συγκεκριμένες δράσεις, ώστε τα παιδιά να «νοιάζονται και να δρουν».</a:t>
            </a:r>
            <a:endParaRPr lang="en-US" altLang="el-GR" sz="2400">
              <a:solidFill>
                <a:schemeClr val="bg2"/>
              </a:solidFill>
            </a:endParaRPr>
          </a:p>
          <a:p>
            <a:pPr eaLnBrk="1" hangingPunct="1"/>
            <a:endParaRPr lang="el-GR" altLang="el-GR" sz="2400">
              <a:solidFill>
                <a:schemeClr val="bg2"/>
              </a:solidFill>
            </a:endParaRPr>
          </a:p>
          <a:p>
            <a:pPr eaLnBrk="1" hangingPunct="1"/>
            <a:r>
              <a:rPr lang="el-GR" altLang="el-GR" sz="2400">
                <a:solidFill>
                  <a:schemeClr val="bg2"/>
                </a:solidFill>
              </a:rPr>
              <a:t> </a:t>
            </a:r>
            <a:r>
              <a:rPr lang="en-US" altLang="el-GR" sz="2400">
                <a:solidFill>
                  <a:schemeClr val="bg2"/>
                </a:solidFill>
              </a:rPr>
              <a:t>O</a:t>
            </a:r>
            <a:r>
              <a:rPr lang="el-GR" altLang="el-GR" sz="2400">
                <a:solidFill>
                  <a:schemeClr val="bg2"/>
                </a:solidFill>
              </a:rPr>
              <a:t>ι δράσεις εθελοντισμού και αλληλεγγύης αντιμετωπίζονται ως εκφράσεις της ενεργού πολιτειότητας και όχι ως «καλές πράξεις». </a:t>
            </a:r>
          </a:p>
        </p:txBody>
      </p:sp>
      <p:pic>
        <p:nvPicPr>
          <p:cNvPr id="31750" name="Picture 2" descr="Νοιάζομαι και Δρω">
            <a:extLst>
              <a:ext uri="{FF2B5EF4-FFF2-40B4-BE49-F238E27FC236}">
                <a16:creationId xmlns:a16="http://schemas.microsoft.com/office/drawing/2014/main" id="{57FC5A6A-E457-45E2-946E-05D20D8298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6850" y="342900"/>
            <a:ext cx="6762750" cy="881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Τίτλος">
            <a:extLst>
              <a:ext uri="{FF2B5EF4-FFF2-40B4-BE49-F238E27FC236}">
                <a16:creationId xmlns:a16="http://schemas.microsoft.com/office/drawing/2014/main" id="{922AB812-99B9-4C1A-B2E4-FC34AC3735E7}"/>
              </a:ext>
            </a:extLst>
          </p:cNvPr>
          <p:cNvSpPr>
            <a:spLocks noGrp="1"/>
          </p:cNvSpPr>
          <p:nvPr>
            <p:ph type="title"/>
          </p:nvPr>
        </p:nvSpPr>
        <p:spPr>
          <a:xfrm>
            <a:off x="1295400" y="1312863"/>
            <a:ext cx="9601200" cy="3176587"/>
          </a:xfrm>
          <a:solidFill>
            <a:schemeClr val="tx1"/>
          </a:solidFill>
        </p:spPr>
        <p:txBody>
          <a:bodyPr/>
          <a:lstStyle/>
          <a:p>
            <a:r>
              <a:rPr lang="el-GR" altLang="el-GR">
                <a:solidFill>
                  <a:schemeClr val="bg2"/>
                </a:solidFill>
              </a:rPr>
              <a:t>Η συμμετοχή της</a:t>
            </a:r>
            <a:br>
              <a:rPr lang="el-GR" altLang="el-GR">
                <a:solidFill>
                  <a:schemeClr val="bg2"/>
                </a:solidFill>
              </a:rPr>
            </a:br>
            <a:r>
              <a:rPr lang="el-GR" altLang="el-GR">
                <a:solidFill>
                  <a:schemeClr val="bg2"/>
                </a:solidFill>
              </a:rPr>
              <a:t>οικογένειας στην τυπική</a:t>
            </a:r>
            <a:br>
              <a:rPr lang="el-GR" altLang="el-GR">
                <a:solidFill>
                  <a:schemeClr val="bg2"/>
                </a:solidFill>
              </a:rPr>
            </a:br>
            <a:r>
              <a:rPr lang="el-GR" altLang="el-GR">
                <a:solidFill>
                  <a:schemeClr val="bg2"/>
                </a:solidFill>
              </a:rPr>
              <a:t>και μη τυπική μάθηση του</a:t>
            </a:r>
            <a:br>
              <a:rPr lang="el-GR" altLang="el-GR">
                <a:solidFill>
                  <a:schemeClr val="bg2"/>
                </a:solidFill>
              </a:rPr>
            </a:br>
            <a:r>
              <a:rPr lang="el-GR" altLang="el-GR">
                <a:solidFill>
                  <a:schemeClr val="bg2"/>
                </a:solidFill>
              </a:rPr>
              <a:t>παιδιού</a:t>
            </a:r>
          </a:p>
        </p:txBody>
      </p:sp>
      <p:sp>
        <p:nvSpPr>
          <p:cNvPr id="4" name="3 - Θέση υποσέλιδου">
            <a:extLst>
              <a:ext uri="{FF2B5EF4-FFF2-40B4-BE49-F238E27FC236}">
                <a16:creationId xmlns:a16="http://schemas.microsoft.com/office/drawing/2014/main" id="{A45742C7-9A3E-443D-919D-3DBC84021099}"/>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AACD9A55-26C8-4275-9DD7-6B5FC2458B50}"/>
              </a:ext>
            </a:extLst>
          </p:cNvPr>
          <p:cNvSpPr>
            <a:spLocks noGrp="1"/>
          </p:cNvSpPr>
          <p:nvPr>
            <p:ph type="dt" sz="quarter" idx="11"/>
          </p:nvPr>
        </p:nvSpPr>
        <p:spPr/>
        <p:txBody>
          <a:bodyPr/>
          <a:lstStyle/>
          <a:p>
            <a:pPr>
              <a:defRPr/>
            </a:pPr>
            <a:fld id="{D4A089D6-F2DE-42F3-BA01-A8D414FC300E}"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170CE44C-D15C-47F0-AF33-E1CDD3566B6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BCB8D7C-B05E-40B2-ACB1-38F46A7A55D1}" type="slidenum">
              <a:rPr lang="el-GR" altLang="el-GR">
                <a:solidFill>
                  <a:srgbClr val="282E2E"/>
                </a:solidFill>
                <a:latin typeface="Calibri" panose="020F0502020204030204" pitchFamily="34" charset="0"/>
              </a:rPr>
              <a:pPr eaLnBrk="1" hangingPunct="1"/>
              <a:t>28</a:t>
            </a:fld>
            <a:endParaRPr lang="el-GR" altLang="el-GR">
              <a:solidFill>
                <a:srgbClr val="282E2E"/>
              </a:solidFill>
              <a:latin typeface="Calibri" panose="020F0502020204030204" pitchFamily="34" charset="0"/>
            </a:endParaRPr>
          </a:p>
        </p:txBody>
      </p:sp>
      <p:pic>
        <p:nvPicPr>
          <p:cNvPr id="32774" name="Picture 2" descr="Νοιάζομαι και Δρω">
            <a:extLst>
              <a:ext uri="{FF2B5EF4-FFF2-40B4-BE49-F238E27FC236}">
                <a16:creationId xmlns:a16="http://schemas.microsoft.com/office/drawing/2014/main" id="{BE696F51-94D5-437C-BF81-EF88CA3C8A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0038" y="4633913"/>
            <a:ext cx="6762750" cy="172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2 - Θέση περιεχομένου">
            <a:extLst>
              <a:ext uri="{FF2B5EF4-FFF2-40B4-BE49-F238E27FC236}">
                <a16:creationId xmlns:a16="http://schemas.microsoft.com/office/drawing/2014/main" id="{1D15CE4C-141D-4F76-8DCA-D7693F345E95}"/>
              </a:ext>
            </a:extLst>
          </p:cNvPr>
          <p:cNvSpPr>
            <a:spLocks noGrp="1"/>
          </p:cNvSpPr>
          <p:nvPr>
            <p:ph idx="1"/>
          </p:nvPr>
        </p:nvSpPr>
        <p:spPr>
          <a:xfrm>
            <a:off x="546100" y="398463"/>
            <a:ext cx="11310938" cy="5988050"/>
          </a:xfrm>
          <a:solidFill>
            <a:schemeClr val="tx1"/>
          </a:solidFill>
        </p:spPr>
        <p:txBody>
          <a:bodyPr/>
          <a:lstStyle/>
          <a:p>
            <a:endParaRPr lang="en-US" altLang="el-GR" sz="2400">
              <a:solidFill>
                <a:schemeClr val="bg1"/>
              </a:solidFill>
            </a:endParaRPr>
          </a:p>
          <a:p>
            <a:pPr>
              <a:lnSpc>
                <a:spcPct val="150000"/>
              </a:lnSpc>
              <a:buFont typeface="Arial" panose="020B0604020202020204" pitchFamily="34" charset="0"/>
              <a:buBlip>
                <a:blip r:embed="rId2"/>
              </a:buBlip>
            </a:pPr>
            <a:r>
              <a:rPr lang="el-GR" altLang="el-GR" sz="2400">
                <a:solidFill>
                  <a:schemeClr val="bg1"/>
                </a:solidFill>
              </a:rPr>
              <a:t>Αρχικά οι μελετητές</a:t>
            </a:r>
            <a:r>
              <a:rPr lang="en-US" altLang="el-GR" sz="2400">
                <a:solidFill>
                  <a:schemeClr val="bg1"/>
                </a:solidFill>
              </a:rPr>
              <a:t> </a:t>
            </a:r>
            <a:r>
              <a:rPr lang="el-GR" altLang="el-GR" sz="2400">
                <a:solidFill>
                  <a:schemeClr val="bg1"/>
                </a:solidFill>
              </a:rPr>
              <a:t>εξέταζαν τη συμμετοχή των γονέων στην </a:t>
            </a:r>
            <a:r>
              <a:rPr lang="el-GR" altLang="el-GR" sz="2400" i="1">
                <a:solidFill>
                  <a:schemeClr val="bg1"/>
                </a:solidFill>
              </a:rPr>
              <a:t>εκπαίδευση των παιδιών τους, ενώ πλέον διερευνάται</a:t>
            </a:r>
            <a:r>
              <a:rPr lang="en-US" altLang="el-GR" sz="2400" i="1">
                <a:solidFill>
                  <a:schemeClr val="bg1"/>
                </a:solidFill>
              </a:rPr>
              <a:t> </a:t>
            </a:r>
            <a:r>
              <a:rPr lang="el-GR" altLang="el-GR" sz="2400">
                <a:solidFill>
                  <a:schemeClr val="bg1"/>
                </a:solidFill>
              </a:rPr>
              <a:t>περισσότερο </a:t>
            </a:r>
            <a:r>
              <a:rPr lang="el-GR" altLang="el-GR" sz="2400" u="sng">
                <a:solidFill>
                  <a:schemeClr val="bg1"/>
                </a:solidFill>
              </a:rPr>
              <a:t>η συμμετοχή τους στη </a:t>
            </a:r>
            <a:r>
              <a:rPr lang="el-GR" altLang="el-GR" sz="2400" i="1" u="sng">
                <a:solidFill>
                  <a:schemeClr val="bg1"/>
                </a:solidFill>
              </a:rPr>
              <a:t>μάθηση. </a:t>
            </a:r>
            <a:endParaRPr lang="en-US" altLang="el-GR" sz="2400" i="1" u="sng">
              <a:solidFill>
                <a:schemeClr val="bg1"/>
              </a:solidFill>
            </a:endParaRPr>
          </a:p>
          <a:p>
            <a:pPr>
              <a:lnSpc>
                <a:spcPct val="150000"/>
              </a:lnSpc>
              <a:buFont typeface="Arial" panose="020B0604020202020204" pitchFamily="34" charset="0"/>
              <a:buBlip>
                <a:blip r:embed="rId2"/>
              </a:buBlip>
            </a:pPr>
            <a:r>
              <a:rPr lang="el-GR" altLang="el-GR" sz="2400" i="1">
                <a:solidFill>
                  <a:schemeClr val="bg1"/>
                </a:solidFill>
              </a:rPr>
              <a:t>Οι διαθέσιμες μελέτες εξετάζουν την αξία και</a:t>
            </a:r>
            <a:r>
              <a:rPr lang="en-US" altLang="el-GR" sz="2400" i="1">
                <a:solidFill>
                  <a:schemeClr val="bg1"/>
                </a:solidFill>
              </a:rPr>
              <a:t> </a:t>
            </a:r>
            <a:r>
              <a:rPr lang="el-GR" altLang="el-GR" sz="2400">
                <a:solidFill>
                  <a:schemeClr val="bg1"/>
                </a:solidFill>
              </a:rPr>
              <a:t>επίδραση της γονεϊκής ή/και της οικογενειακής συμμετοχής κυρίως στην ακαδημαϊκή επίδοση,</a:t>
            </a:r>
            <a:r>
              <a:rPr lang="en-US" altLang="el-GR" sz="2400">
                <a:solidFill>
                  <a:schemeClr val="bg1"/>
                </a:solidFill>
              </a:rPr>
              <a:t> </a:t>
            </a:r>
            <a:r>
              <a:rPr lang="el-GR" altLang="el-GR" sz="2400">
                <a:solidFill>
                  <a:schemeClr val="bg1"/>
                </a:solidFill>
              </a:rPr>
              <a:t>τη φοίτηση, την υγεία και την ανάπτυξη του παιδιού, καθώς και των μορφών που αυτή λαμβάνει.</a:t>
            </a:r>
          </a:p>
          <a:p>
            <a:pPr algn="just">
              <a:lnSpc>
                <a:spcPct val="150000"/>
              </a:lnSpc>
              <a:buFont typeface="Arial" panose="020B0604020202020204" pitchFamily="34" charset="0"/>
              <a:buBlip>
                <a:blip r:embed="rId2"/>
              </a:buBlip>
            </a:pPr>
            <a:r>
              <a:rPr lang="el-GR" altLang="el-GR" sz="2400" b="1">
                <a:solidFill>
                  <a:schemeClr val="bg1"/>
                </a:solidFill>
              </a:rPr>
              <a:t>Δεν υπάρχουν διαθέσιμα έγκυρα δεδομένα ιδιαίτερα για την επίδραση της συμμετοχής της</a:t>
            </a:r>
            <a:r>
              <a:rPr lang="en-US" altLang="el-GR" sz="2400" b="1">
                <a:solidFill>
                  <a:schemeClr val="bg1"/>
                </a:solidFill>
              </a:rPr>
              <a:t> </a:t>
            </a:r>
            <a:r>
              <a:rPr lang="el-GR" altLang="el-GR" sz="2400" b="1">
                <a:solidFill>
                  <a:schemeClr val="bg1"/>
                </a:solidFill>
              </a:rPr>
              <a:t>οικογένειας στην καλλιέργεια αξιών και στάσεων που καθιστούν το άτομο ενεργό πολίτη.</a:t>
            </a:r>
          </a:p>
          <a:p>
            <a:pPr algn="just" eaLnBrk="1" hangingPunct="1">
              <a:lnSpc>
                <a:spcPct val="150000"/>
              </a:lnSpc>
            </a:pPr>
            <a:endParaRPr lang="el-GR" altLang="el-GR" sz="2400" u="sng">
              <a:solidFill>
                <a:schemeClr val="bg1"/>
              </a:solidFill>
            </a:endParaRPr>
          </a:p>
        </p:txBody>
      </p:sp>
      <p:sp>
        <p:nvSpPr>
          <p:cNvPr id="4" name="3 - Θέση υποσέλιδου">
            <a:extLst>
              <a:ext uri="{FF2B5EF4-FFF2-40B4-BE49-F238E27FC236}">
                <a16:creationId xmlns:a16="http://schemas.microsoft.com/office/drawing/2014/main" id="{B86F6D89-1DB5-45C7-852F-F30848CC7D7B}"/>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9804B6E9-1248-4ADE-A1D0-739B57EAB206}"/>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F9FE31EC-051E-4E5B-9929-8478AE270453}"/>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C336A77-A758-44AF-AFBD-C9E62CA3BA04}" type="slidenum">
              <a:rPr lang="el-GR" altLang="el-GR">
                <a:solidFill>
                  <a:srgbClr val="282E2E"/>
                </a:solidFill>
                <a:latin typeface="Calibri" panose="020F0502020204030204" pitchFamily="34" charset="0"/>
              </a:rPr>
              <a:pPr eaLnBrk="1" hangingPunct="1"/>
              <a:t>29</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2 - Θέση περιεχομένου">
            <a:extLst>
              <a:ext uri="{FF2B5EF4-FFF2-40B4-BE49-F238E27FC236}">
                <a16:creationId xmlns:a16="http://schemas.microsoft.com/office/drawing/2014/main" id="{1DFAD339-1B16-4020-B551-266642BB9504}"/>
              </a:ext>
            </a:extLst>
          </p:cNvPr>
          <p:cNvSpPr>
            <a:spLocks noGrp="1"/>
          </p:cNvSpPr>
          <p:nvPr>
            <p:ph idx="1"/>
          </p:nvPr>
        </p:nvSpPr>
        <p:spPr>
          <a:xfrm>
            <a:off x="339725" y="192088"/>
            <a:ext cx="11577638" cy="6238875"/>
          </a:xfrm>
          <a:solidFill>
            <a:schemeClr val="tx1"/>
          </a:solidFill>
        </p:spPr>
        <p:txBody>
          <a:bodyPr/>
          <a:lstStyle/>
          <a:p>
            <a:endParaRPr lang="el-GR" altLang="el-GR" b="1">
              <a:solidFill>
                <a:schemeClr val="bg2"/>
              </a:solidFill>
            </a:endParaRPr>
          </a:p>
          <a:p>
            <a:pPr>
              <a:buFont typeface="Arial" panose="020B0604020202020204" pitchFamily="34" charset="0"/>
              <a:buBlip>
                <a:blip r:embed="rId2"/>
              </a:buBlip>
            </a:pPr>
            <a:r>
              <a:rPr lang="el-GR" altLang="el-GR" sz="2200" b="1">
                <a:solidFill>
                  <a:schemeClr val="bg2"/>
                </a:solidFill>
              </a:rPr>
              <a:t>Η ΕΠΙΚΟΙΝΩΝΙΑ ΩΣ ΠΑΡΑΓΟΝΤΑΣ ΕΝΔΥΝΑΜΩΣΗΣ ΤΗΣ ΣΥΝΕΡΓΑΣΙΑΣ ΟΙΚΟΓΕΝΕΙΑΣ- ΣΧΟΛΕΙΟΥ- ΚΟΙΝΩΝΙΑΣ</a:t>
            </a:r>
            <a:endParaRPr lang="el-GR" altLang="el-GR" sz="2200">
              <a:solidFill>
                <a:schemeClr val="bg2"/>
              </a:solidFill>
            </a:endParaRPr>
          </a:p>
          <a:p>
            <a:pPr>
              <a:buFont typeface="Arial" panose="020B0604020202020204" pitchFamily="34" charset="0"/>
              <a:buBlip>
                <a:blip r:embed="rId2"/>
              </a:buBlip>
            </a:pPr>
            <a:r>
              <a:rPr lang="el-GR" altLang="el-GR" sz="2200" b="1">
                <a:solidFill>
                  <a:schemeClr val="bg2"/>
                </a:solidFill>
              </a:rPr>
              <a:t>ΣΥΝΕΡΓΑΣΙΑ ΟΙΚΟΓΕΝΕΙΑΣ ΚΑΙ ΣΧΟΛΕΙΟΥ: ΔΙΔΑΚΤΙΚΕΣ ΠΡΟΤΑΣΕΙΣ</a:t>
            </a:r>
          </a:p>
          <a:p>
            <a:pPr>
              <a:buFont typeface="Arial" panose="020B0604020202020204" pitchFamily="34" charset="0"/>
              <a:buBlip>
                <a:blip r:embed="rId2"/>
              </a:buBlip>
            </a:pPr>
            <a:r>
              <a:rPr lang="el-GR" altLang="el-GR" sz="2200" b="1">
                <a:solidFill>
                  <a:schemeClr val="bg2"/>
                </a:solidFill>
              </a:rPr>
              <a:t>Τομείς ανάπτυξης συνεργασίας σχολείου, οικογένειας,  κοινότητας σύμφωνα με τους Atkin, Bastiani και Goode</a:t>
            </a:r>
            <a:endParaRPr lang="el-GR" altLang="el-GR" sz="2200">
              <a:solidFill>
                <a:schemeClr val="bg2"/>
              </a:solidFill>
            </a:endParaRPr>
          </a:p>
          <a:p>
            <a:pPr>
              <a:buFont typeface="Arial" panose="020B0604020202020204" pitchFamily="34" charset="0"/>
              <a:buBlip>
                <a:blip r:embed="rId2"/>
              </a:buBlip>
            </a:pPr>
            <a:r>
              <a:rPr lang="el-GR" altLang="el-GR" sz="2200" b="1">
                <a:solidFill>
                  <a:schemeClr val="bg2"/>
                </a:solidFill>
              </a:rPr>
              <a:t>Τύποι συνεργασίας οικογένειας, σχολείου, κοινότητας σύμφωνα με τους Atkin, Bastiani και Goode</a:t>
            </a:r>
            <a:endParaRPr lang="el-GR" altLang="el-GR" sz="2200">
              <a:solidFill>
                <a:schemeClr val="bg2"/>
              </a:solidFill>
            </a:endParaRPr>
          </a:p>
          <a:p>
            <a:pPr>
              <a:buFont typeface="Arial" panose="020B0604020202020204" pitchFamily="34" charset="0"/>
              <a:buBlip>
                <a:blip r:embed="rId2"/>
              </a:buBlip>
            </a:pPr>
            <a:r>
              <a:rPr lang="el-GR" altLang="el-GR" sz="2200" b="1">
                <a:solidFill>
                  <a:schemeClr val="bg2"/>
                </a:solidFill>
              </a:rPr>
              <a:t>Διδακτικές Προτάσεις  – Εφαρμοσμένα Προγράμματα Συνεργασίας Οικογένειας και Σχολείου</a:t>
            </a:r>
            <a:endParaRPr lang="el-GR" altLang="el-GR" sz="2200">
              <a:solidFill>
                <a:schemeClr val="bg2"/>
              </a:solidFill>
            </a:endParaRPr>
          </a:p>
          <a:p>
            <a:pPr>
              <a:buFont typeface="Arial" panose="020B0604020202020204" pitchFamily="34" charset="0"/>
              <a:buBlip>
                <a:blip r:embed="rId2"/>
              </a:buBlip>
            </a:pPr>
            <a:r>
              <a:rPr lang="el-GR" altLang="el-GR" sz="2200" b="1">
                <a:solidFill>
                  <a:schemeClr val="bg2"/>
                </a:solidFill>
              </a:rPr>
              <a:t>Η περίπτωση των Δημόσιων Σχολείων του </a:t>
            </a:r>
            <a:r>
              <a:rPr lang="en-US" altLang="el-GR" sz="2200" b="1">
                <a:solidFill>
                  <a:schemeClr val="bg2"/>
                </a:solidFill>
              </a:rPr>
              <a:t>Arlington </a:t>
            </a:r>
            <a:endParaRPr lang="el-GR" altLang="el-GR" sz="2200">
              <a:solidFill>
                <a:schemeClr val="bg2"/>
              </a:solidFill>
            </a:endParaRPr>
          </a:p>
          <a:p>
            <a:pPr>
              <a:buFont typeface="Arial" panose="020B0604020202020204" pitchFamily="34" charset="0"/>
              <a:buBlip>
                <a:blip r:embed="rId2"/>
              </a:buBlip>
            </a:pPr>
            <a:r>
              <a:rPr lang="el-GR" altLang="el-GR" sz="2200" b="1">
                <a:solidFill>
                  <a:schemeClr val="bg2"/>
                </a:solidFill>
              </a:rPr>
              <a:t>Η περίπτωση του Δημόσιου Σχολείου </a:t>
            </a:r>
            <a:r>
              <a:rPr lang="en-US" altLang="el-GR" sz="2200" b="1">
                <a:solidFill>
                  <a:schemeClr val="bg2"/>
                </a:solidFill>
              </a:rPr>
              <a:t>Kate Waller</a:t>
            </a:r>
            <a:r>
              <a:rPr lang="el-GR" altLang="el-GR" sz="2200" b="1">
                <a:solidFill>
                  <a:schemeClr val="bg2"/>
                </a:solidFill>
              </a:rPr>
              <a:t> του </a:t>
            </a:r>
            <a:r>
              <a:rPr lang="en-US" altLang="el-GR" sz="2200" b="1">
                <a:solidFill>
                  <a:schemeClr val="bg2"/>
                </a:solidFill>
              </a:rPr>
              <a:t>Barrett</a:t>
            </a:r>
            <a:endParaRPr lang="el-GR" altLang="el-GR" sz="2200" b="1">
              <a:solidFill>
                <a:schemeClr val="bg2"/>
              </a:solidFill>
            </a:endParaRPr>
          </a:p>
          <a:p>
            <a:pPr>
              <a:buFont typeface="Arial" panose="020B0604020202020204" pitchFamily="34" charset="0"/>
              <a:buBlip>
                <a:blip r:embed="rId2"/>
              </a:buBlip>
            </a:pPr>
            <a:r>
              <a:rPr lang="el-GR" altLang="el-GR" sz="2200" b="1">
                <a:solidFill>
                  <a:schemeClr val="bg2"/>
                </a:solidFill>
              </a:rPr>
              <a:t>Η περίπτωση του Προγράμματος ΡΑΤ – «Οι Γονείς ως Δάσκαλοι» (Parents Αs Τeachers – PAT)</a:t>
            </a:r>
            <a:endParaRPr lang="el-GR" altLang="el-GR" sz="2200">
              <a:solidFill>
                <a:schemeClr val="bg2"/>
              </a:solidFill>
            </a:endParaRPr>
          </a:p>
          <a:p>
            <a:pPr>
              <a:buFont typeface="Arial" panose="020B0604020202020204" pitchFamily="34" charset="0"/>
              <a:buBlip>
                <a:blip r:embed="rId2"/>
              </a:buBlip>
            </a:pPr>
            <a:r>
              <a:rPr lang="el-GR" altLang="el-GR" sz="2200" b="1">
                <a:solidFill>
                  <a:schemeClr val="bg2"/>
                </a:solidFill>
              </a:rPr>
              <a:t>ΤΥΠΙΚΕΣ ΚΑΙ ΑΤΥΠΕΣ ΜΟΡΦΕΣ ΣΥΝΕΡΓΑΣΙΑΣ</a:t>
            </a:r>
            <a:r>
              <a:rPr lang="el-GR" altLang="el-GR" sz="2200" i="1">
                <a:solidFill>
                  <a:schemeClr val="bg2"/>
                </a:solidFill>
              </a:rPr>
              <a:t> </a:t>
            </a:r>
            <a:r>
              <a:rPr lang="el-GR" altLang="el-GR" sz="2200" b="1">
                <a:solidFill>
                  <a:schemeClr val="bg2"/>
                </a:solidFill>
              </a:rPr>
              <a:t>ΟΙΚΟΓΕΝΕΙΑΣ ΚΑΙ ΝΗΠΙΑΓΩΓΕΙΟΥ</a:t>
            </a:r>
            <a:endParaRPr lang="el-GR" altLang="el-GR" sz="2200">
              <a:solidFill>
                <a:schemeClr val="bg2"/>
              </a:solidFill>
            </a:endParaRPr>
          </a:p>
          <a:p>
            <a:endParaRPr lang="el-GR" altLang="el-GR">
              <a:solidFill>
                <a:schemeClr val="bg2"/>
              </a:solidFill>
            </a:endParaRPr>
          </a:p>
          <a:p>
            <a:endParaRPr lang="el-GR" altLang="el-GR">
              <a:solidFill>
                <a:schemeClr val="bg2"/>
              </a:solidFill>
            </a:endParaRPr>
          </a:p>
        </p:txBody>
      </p:sp>
      <p:sp>
        <p:nvSpPr>
          <p:cNvPr id="4" name="3 - Θέση υποσέλιδου">
            <a:extLst>
              <a:ext uri="{FF2B5EF4-FFF2-40B4-BE49-F238E27FC236}">
                <a16:creationId xmlns:a16="http://schemas.microsoft.com/office/drawing/2014/main" id="{663FE1F1-74E7-4770-8954-8DBD6498350E}"/>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E29DC073-5CEF-4837-B144-E6B78DA469A3}"/>
              </a:ext>
            </a:extLst>
          </p:cNvPr>
          <p:cNvSpPr>
            <a:spLocks noGrp="1"/>
          </p:cNvSpPr>
          <p:nvPr>
            <p:ph type="dt" sz="quarter" idx="11"/>
          </p:nvPr>
        </p:nvSpPr>
        <p:spPr/>
        <p:txBody>
          <a:bodyPr/>
          <a:lstStyle/>
          <a:p>
            <a:pPr>
              <a:defRPr/>
            </a:pPr>
            <a:fld id="{057A34BC-201F-41F1-BD89-2ED1E5B3DF53}"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C948F181-7A00-4207-A93A-34EFE05FF1E3}"/>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1851B56-09DE-4287-84D5-191A20D50FB2}" type="slidenum">
              <a:rPr lang="el-GR" altLang="el-GR">
                <a:solidFill>
                  <a:srgbClr val="282E2E"/>
                </a:solidFill>
                <a:latin typeface="Calibri" panose="020F0502020204030204" pitchFamily="34" charset="0"/>
              </a:rPr>
              <a:pPr eaLnBrk="1" hangingPunct="1"/>
              <a:t>3</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2 - Θέση περιεχομένου">
            <a:extLst>
              <a:ext uri="{FF2B5EF4-FFF2-40B4-BE49-F238E27FC236}">
                <a16:creationId xmlns:a16="http://schemas.microsoft.com/office/drawing/2014/main" id="{2F9B24B4-75DD-4C0F-9FBE-55177A069C7C}"/>
              </a:ext>
            </a:extLst>
          </p:cNvPr>
          <p:cNvSpPr>
            <a:spLocks noGrp="1"/>
          </p:cNvSpPr>
          <p:nvPr>
            <p:ph idx="1"/>
          </p:nvPr>
        </p:nvSpPr>
        <p:spPr>
          <a:xfrm>
            <a:off x="987425" y="574675"/>
            <a:ext cx="10472738" cy="5692775"/>
          </a:xfrm>
          <a:solidFill>
            <a:schemeClr val="tx1"/>
          </a:solidFill>
        </p:spPr>
        <p:txBody>
          <a:bodyPr/>
          <a:lstStyle/>
          <a:p>
            <a:pPr algn="just">
              <a:lnSpc>
                <a:spcPct val="200000"/>
              </a:lnSpc>
            </a:pPr>
            <a:r>
              <a:rPr lang="el-GR" altLang="el-GR" sz="2400">
                <a:solidFill>
                  <a:schemeClr val="bg2"/>
                </a:solidFill>
              </a:rPr>
              <a:t>Σε μελέτη της Ε. Ναούμ (2014) σχετικά με</a:t>
            </a:r>
            <a:r>
              <a:rPr lang="en-US" altLang="el-GR" sz="2400">
                <a:solidFill>
                  <a:schemeClr val="bg2"/>
                </a:solidFill>
              </a:rPr>
              <a:t> </a:t>
            </a:r>
            <a:r>
              <a:rPr lang="el-GR" altLang="el-GR" sz="2400">
                <a:solidFill>
                  <a:schemeClr val="bg2"/>
                </a:solidFill>
              </a:rPr>
              <a:t>την επίδραση της γονεϊκής συμμετοχής στο σχολείο, στο πλαίσιο του </a:t>
            </a:r>
            <a:r>
              <a:rPr lang="el-GR" altLang="el-GR" sz="2400" b="1" u="sng">
                <a:solidFill>
                  <a:schemeClr val="bg2"/>
                </a:solidFill>
              </a:rPr>
              <a:t>«Αειφόρου Σχολείου»</a:t>
            </a:r>
            <a:r>
              <a:rPr lang="en-US" altLang="el-GR" sz="2400" b="1" u="sng">
                <a:solidFill>
                  <a:schemeClr val="bg2"/>
                </a:solidFill>
              </a:rPr>
              <a:t> </a:t>
            </a:r>
            <a:r>
              <a:rPr lang="el-GR" altLang="el-GR" sz="2400">
                <a:solidFill>
                  <a:schemeClr val="bg2"/>
                </a:solidFill>
              </a:rPr>
              <a:t>(το οποίο επίσης προάγει αξίες και στάσεις ζωής),</a:t>
            </a:r>
            <a:endParaRPr lang="en-US" altLang="el-GR" sz="2400">
              <a:solidFill>
                <a:schemeClr val="bg2"/>
              </a:solidFill>
            </a:endParaRPr>
          </a:p>
          <a:p>
            <a:pPr algn="just">
              <a:lnSpc>
                <a:spcPct val="200000"/>
              </a:lnSpc>
            </a:pPr>
            <a:r>
              <a:rPr lang="el-GR" altLang="el-GR" sz="2400" u="sng">
                <a:solidFill>
                  <a:schemeClr val="bg2"/>
                </a:solidFill>
              </a:rPr>
              <a:t> προκύπτει </a:t>
            </a:r>
            <a:endParaRPr lang="en-US" altLang="el-GR" sz="2400" u="sng">
              <a:solidFill>
                <a:schemeClr val="bg2"/>
              </a:solidFill>
            </a:endParaRPr>
          </a:p>
          <a:p>
            <a:pPr algn="just">
              <a:lnSpc>
                <a:spcPct val="200000"/>
              </a:lnSpc>
            </a:pPr>
            <a:r>
              <a:rPr lang="el-GR" altLang="el-GR" sz="2400">
                <a:solidFill>
                  <a:schemeClr val="bg2"/>
                </a:solidFill>
              </a:rPr>
              <a:t>ότι η ενεργός συμμετοχή των</a:t>
            </a:r>
            <a:r>
              <a:rPr lang="en-US" altLang="el-GR" sz="2400">
                <a:solidFill>
                  <a:schemeClr val="bg2"/>
                </a:solidFill>
              </a:rPr>
              <a:t> </a:t>
            </a:r>
            <a:r>
              <a:rPr lang="el-GR" altLang="el-GR" sz="2400">
                <a:solidFill>
                  <a:schemeClr val="bg2"/>
                </a:solidFill>
              </a:rPr>
              <a:t>γονέων </a:t>
            </a:r>
            <a:r>
              <a:rPr lang="el-GR" altLang="el-GR" sz="2400" u="sng">
                <a:solidFill>
                  <a:schemeClr val="bg2"/>
                </a:solidFill>
              </a:rPr>
              <a:t>δρα ενισχυτικά ως προς τους στόχους του συγκεκριμένου προγράμματος,</a:t>
            </a:r>
            <a:r>
              <a:rPr lang="el-GR" altLang="el-GR" sz="2400">
                <a:solidFill>
                  <a:schemeClr val="bg2"/>
                </a:solidFill>
              </a:rPr>
              <a:t> αλλά και</a:t>
            </a:r>
            <a:r>
              <a:rPr lang="en-US" altLang="el-GR" sz="2400">
                <a:solidFill>
                  <a:schemeClr val="bg2"/>
                </a:solidFill>
              </a:rPr>
              <a:t> </a:t>
            </a:r>
            <a:r>
              <a:rPr lang="el-GR" altLang="el-GR" sz="2400">
                <a:solidFill>
                  <a:schemeClr val="bg2"/>
                </a:solidFill>
              </a:rPr>
              <a:t>συνολικά στη μάθηση και ανάπτυξη των παιδιών.</a:t>
            </a:r>
          </a:p>
          <a:p>
            <a:endParaRPr lang="el-GR" altLang="el-GR"/>
          </a:p>
        </p:txBody>
      </p:sp>
      <p:sp>
        <p:nvSpPr>
          <p:cNvPr id="4" name="3 - Θέση υποσέλιδου">
            <a:extLst>
              <a:ext uri="{FF2B5EF4-FFF2-40B4-BE49-F238E27FC236}">
                <a16:creationId xmlns:a16="http://schemas.microsoft.com/office/drawing/2014/main" id="{53DC1C1D-CFCF-4CE3-B99F-8085E392D6BC}"/>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B6B80D01-A5DB-4D95-B0D4-9A1AB3885433}"/>
              </a:ext>
            </a:extLst>
          </p:cNvPr>
          <p:cNvSpPr>
            <a:spLocks noGrp="1"/>
          </p:cNvSpPr>
          <p:nvPr>
            <p:ph type="dt" sz="quarter" idx="11"/>
          </p:nvPr>
        </p:nvSpPr>
        <p:spPr/>
        <p:txBody>
          <a:bodyPr/>
          <a:lstStyle/>
          <a:p>
            <a:pPr>
              <a:defRPr/>
            </a:pPr>
            <a:fld id="{8D19F51C-22BF-474B-97DA-6FC7E57FD5B7}"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D1DCF878-7DF3-45BC-86EA-1F767C360A2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34CA283-1D38-48F5-8F4B-1CC4F51231EF}" type="slidenum">
              <a:rPr lang="el-GR" altLang="el-GR">
                <a:solidFill>
                  <a:srgbClr val="282E2E"/>
                </a:solidFill>
                <a:latin typeface="Calibri" panose="020F0502020204030204" pitchFamily="34" charset="0"/>
              </a:rPr>
              <a:pPr eaLnBrk="1" hangingPunct="1"/>
              <a:t>30</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2 - Θέση περιεχομένου">
            <a:extLst>
              <a:ext uri="{FF2B5EF4-FFF2-40B4-BE49-F238E27FC236}">
                <a16:creationId xmlns:a16="http://schemas.microsoft.com/office/drawing/2014/main" id="{C0A9EEEF-2B01-4C2F-8966-E56C3A0B0A70}"/>
              </a:ext>
            </a:extLst>
          </p:cNvPr>
          <p:cNvSpPr>
            <a:spLocks noGrp="1"/>
          </p:cNvSpPr>
          <p:nvPr>
            <p:ph idx="1"/>
          </p:nvPr>
        </p:nvSpPr>
        <p:spPr>
          <a:xfrm>
            <a:off x="530225" y="663575"/>
            <a:ext cx="11033125" cy="5634038"/>
          </a:xfrm>
          <a:solidFill>
            <a:schemeClr val="tx1"/>
          </a:solidFill>
        </p:spPr>
        <p:txBody>
          <a:bodyPr/>
          <a:lstStyle/>
          <a:p>
            <a:pPr algn="just">
              <a:lnSpc>
                <a:spcPct val="150000"/>
              </a:lnSpc>
            </a:pPr>
            <a:r>
              <a:rPr lang="el-GR" altLang="el-GR" sz="2400" u="sng">
                <a:solidFill>
                  <a:schemeClr val="bg2"/>
                </a:solidFill>
              </a:rPr>
              <a:t>Η γονεϊκή συμμετοχή </a:t>
            </a:r>
            <a:r>
              <a:rPr lang="el-GR" altLang="el-GR" sz="2400">
                <a:solidFill>
                  <a:schemeClr val="bg2"/>
                </a:solidFill>
              </a:rPr>
              <a:t>(</a:t>
            </a:r>
            <a:r>
              <a:rPr lang="el-GR" altLang="el-GR" sz="2400" i="1">
                <a:solidFill>
                  <a:schemeClr val="bg2"/>
                </a:solidFill>
              </a:rPr>
              <a:t>parental engagement) σε εκπαιδευτικά</a:t>
            </a:r>
            <a:r>
              <a:rPr lang="en-US" altLang="el-GR" sz="2400" i="1">
                <a:solidFill>
                  <a:schemeClr val="bg2"/>
                </a:solidFill>
              </a:rPr>
              <a:t> </a:t>
            </a:r>
            <a:r>
              <a:rPr lang="el-GR" altLang="el-GR" sz="2400">
                <a:solidFill>
                  <a:schemeClr val="bg2"/>
                </a:solidFill>
              </a:rPr>
              <a:t>περιβάλλοντα ουσιαστικά διαφοροποιείται από τη </a:t>
            </a:r>
            <a:r>
              <a:rPr lang="el-GR" altLang="el-GR" sz="2400" u="sng">
                <a:solidFill>
                  <a:schemeClr val="bg2"/>
                </a:solidFill>
              </a:rPr>
              <a:t>γονεϊκή εμπλοκή </a:t>
            </a:r>
            <a:r>
              <a:rPr lang="el-GR" altLang="el-GR" sz="2400">
                <a:solidFill>
                  <a:schemeClr val="bg2"/>
                </a:solidFill>
              </a:rPr>
              <a:t>(</a:t>
            </a:r>
            <a:r>
              <a:rPr lang="el-GR" altLang="el-GR" sz="2400" i="1">
                <a:solidFill>
                  <a:schemeClr val="bg2"/>
                </a:solidFill>
              </a:rPr>
              <a:t>parental involvement)</a:t>
            </a:r>
            <a:r>
              <a:rPr lang="en-US" altLang="el-GR" sz="2400" i="1">
                <a:solidFill>
                  <a:schemeClr val="bg2"/>
                </a:solidFill>
              </a:rPr>
              <a:t> </a:t>
            </a:r>
            <a:r>
              <a:rPr lang="el-GR" altLang="el-GR" sz="2400">
                <a:solidFill>
                  <a:schemeClr val="bg2"/>
                </a:solidFill>
              </a:rPr>
              <a:t>διότι προϋποθέτει μεγαλύτερη αφοσίωση, δέσμευση και κυριότητα της δραστηριότητας από</a:t>
            </a:r>
            <a:r>
              <a:rPr lang="en-US" altLang="el-GR" sz="2400">
                <a:solidFill>
                  <a:schemeClr val="bg2"/>
                </a:solidFill>
              </a:rPr>
              <a:t> </a:t>
            </a:r>
            <a:r>
              <a:rPr lang="el-GR" altLang="el-GR" sz="2400">
                <a:solidFill>
                  <a:schemeClr val="bg2"/>
                </a:solidFill>
              </a:rPr>
              <a:t>μέρους του γονέα.</a:t>
            </a:r>
            <a:endParaRPr lang="en-US" altLang="el-GR" sz="2400">
              <a:solidFill>
                <a:schemeClr val="bg2"/>
              </a:solidFill>
            </a:endParaRPr>
          </a:p>
          <a:p>
            <a:pPr algn="just">
              <a:lnSpc>
                <a:spcPct val="150000"/>
              </a:lnSpc>
            </a:pPr>
            <a:r>
              <a:rPr lang="el-GR" altLang="el-GR" sz="2400">
                <a:solidFill>
                  <a:schemeClr val="bg2"/>
                </a:solidFill>
              </a:rPr>
              <a:t> </a:t>
            </a:r>
            <a:r>
              <a:rPr lang="el-GR" altLang="el-GR" sz="2400" b="1">
                <a:solidFill>
                  <a:schemeClr val="bg2"/>
                </a:solidFill>
              </a:rPr>
              <a:t>Με την έννοια αυτή οι γονείς συμβάλλουν στη μάθηση του παιδιού τους</a:t>
            </a:r>
            <a:r>
              <a:rPr lang="en-US" altLang="el-GR" sz="2400" b="1">
                <a:solidFill>
                  <a:schemeClr val="bg2"/>
                </a:solidFill>
              </a:rPr>
              <a:t> </a:t>
            </a:r>
            <a:r>
              <a:rPr lang="el-GR" altLang="el-GR" sz="2400" b="1">
                <a:solidFill>
                  <a:schemeClr val="bg2"/>
                </a:solidFill>
              </a:rPr>
              <a:t>στο σπίτι, στο σχολείο και στην ευρύτερη κοινότητα. </a:t>
            </a:r>
            <a:endParaRPr lang="en-US" altLang="el-GR" sz="2400" b="1">
              <a:solidFill>
                <a:schemeClr val="bg2"/>
              </a:solidFill>
            </a:endParaRPr>
          </a:p>
          <a:p>
            <a:pPr algn="just">
              <a:lnSpc>
                <a:spcPct val="150000"/>
              </a:lnSpc>
            </a:pPr>
            <a:r>
              <a:rPr lang="el-GR" altLang="el-GR" sz="2400" u="sng">
                <a:solidFill>
                  <a:schemeClr val="bg2"/>
                </a:solidFill>
              </a:rPr>
              <a:t>Πρόκειται για μια ισχυρή και δυναμική</a:t>
            </a:r>
            <a:r>
              <a:rPr lang="en-US" altLang="el-GR" sz="2400" u="sng">
                <a:solidFill>
                  <a:schemeClr val="bg2"/>
                </a:solidFill>
              </a:rPr>
              <a:t> </a:t>
            </a:r>
            <a:r>
              <a:rPr lang="el-GR" altLang="el-GR" sz="2400" u="sng">
                <a:solidFill>
                  <a:schemeClr val="bg2"/>
                </a:solidFill>
              </a:rPr>
              <a:t>σύμπραξη, κατά την οποία η οικογένεια και οι εκπαιδευτικοί θεωρούνται ισότιμοι εταίροι, συν</a:t>
            </a:r>
            <a:r>
              <a:rPr lang="en-US" altLang="el-GR" sz="2400" u="sng">
                <a:solidFill>
                  <a:schemeClr val="bg2"/>
                </a:solidFill>
              </a:rPr>
              <a:t> </a:t>
            </a:r>
            <a:r>
              <a:rPr lang="el-GR" altLang="el-GR" sz="2400" u="sng">
                <a:solidFill>
                  <a:schemeClr val="bg2"/>
                </a:solidFill>
              </a:rPr>
              <a:t>παραγωγοί και συν-δημιουργοί της εκπαιδευτικής αλλαγής </a:t>
            </a:r>
            <a:r>
              <a:rPr lang="el-GR" altLang="el-GR" sz="2400">
                <a:solidFill>
                  <a:schemeClr val="bg2"/>
                </a:solidFill>
              </a:rPr>
              <a:t>(Mapp et al. 2017).</a:t>
            </a:r>
          </a:p>
          <a:p>
            <a:endParaRPr lang="el-GR" altLang="el-GR"/>
          </a:p>
        </p:txBody>
      </p:sp>
      <p:sp>
        <p:nvSpPr>
          <p:cNvPr id="4" name="3 - Θέση υποσέλιδου">
            <a:extLst>
              <a:ext uri="{FF2B5EF4-FFF2-40B4-BE49-F238E27FC236}">
                <a16:creationId xmlns:a16="http://schemas.microsoft.com/office/drawing/2014/main" id="{EE1E0F7E-8EDF-4795-BEC0-344AAFE95B93}"/>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32852728-02A8-4CD5-8C29-196CFBF800EA}"/>
              </a:ext>
            </a:extLst>
          </p:cNvPr>
          <p:cNvSpPr>
            <a:spLocks noGrp="1"/>
          </p:cNvSpPr>
          <p:nvPr>
            <p:ph type="dt" sz="quarter" idx="11"/>
          </p:nvPr>
        </p:nvSpPr>
        <p:spPr/>
        <p:txBody>
          <a:bodyPr/>
          <a:lstStyle/>
          <a:p>
            <a:pPr>
              <a:defRPr/>
            </a:pPr>
            <a:fld id="{8D19F51C-22BF-474B-97DA-6FC7E57FD5B7}"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25DBD4D6-B27A-41A0-B979-63519B6B117B}"/>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326D525-48F8-4076-BB94-00C9FA0C088E}" type="slidenum">
              <a:rPr lang="el-GR" altLang="el-GR">
                <a:solidFill>
                  <a:srgbClr val="282E2E"/>
                </a:solidFill>
                <a:latin typeface="Calibri" panose="020F0502020204030204" pitchFamily="34" charset="0"/>
              </a:rPr>
              <a:pPr eaLnBrk="1" hangingPunct="1"/>
              <a:t>31</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2 - Θέση περιεχομένου">
            <a:extLst>
              <a:ext uri="{FF2B5EF4-FFF2-40B4-BE49-F238E27FC236}">
                <a16:creationId xmlns:a16="http://schemas.microsoft.com/office/drawing/2014/main" id="{240E7F5A-ECC5-442E-956B-F2EB3D217E26}"/>
              </a:ext>
            </a:extLst>
          </p:cNvPr>
          <p:cNvSpPr>
            <a:spLocks noGrp="1"/>
          </p:cNvSpPr>
          <p:nvPr>
            <p:ph idx="1"/>
          </p:nvPr>
        </p:nvSpPr>
        <p:spPr>
          <a:xfrm>
            <a:off x="280988" y="309563"/>
            <a:ext cx="11488737" cy="6032500"/>
          </a:xfrm>
          <a:solidFill>
            <a:schemeClr val="tx1"/>
          </a:solidFill>
        </p:spPr>
        <p:txBody>
          <a:bodyPr/>
          <a:lstStyle/>
          <a:p>
            <a:pPr>
              <a:buFont typeface="Wingdings" panose="05000000000000000000" pitchFamily="2" charset="2"/>
              <a:buChar char="ü"/>
            </a:pPr>
            <a:r>
              <a:rPr lang="el-GR" altLang="el-GR" sz="2400">
                <a:solidFill>
                  <a:schemeClr val="bg2"/>
                </a:solidFill>
              </a:rPr>
              <a:t>Πλέον η βιβλιογραφία αναφέρεται στη μετάβαση από τη γονεϊκή εμπλοκή (</a:t>
            </a:r>
            <a:r>
              <a:rPr lang="el-GR" altLang="el-GR" sz="2400" i="1">
                <a:solidFill>
                  <a:schemeClr val="bg2"/>
                </a:solidFill>
              </a:rPr>
              <a:t>parental involvement)</a:t>
            </a:r>
            <a:r>
              <a:rPr lang="en-US" altLang="el-GR" sz="2400">
                <a:solidFill>
                  <a:schemeClr val="bg2"/>
                </a:solidFill>
              </a:rPr>
              <a:t> </a:t>
            </a:r>
            <a:r>
              <a:rPr lang="el-GR" altLang="el-GR" sz="2400">
                <a:solidFill>
                  <a:schemeClr val="bg2"/>
                </a:solidFill>
              </a:rPr>
              <a:t>στο σχολείο προς τη γονεϊκή συμμετοχή (</a:t>
            </a:r>
            <a:r>
              <a:rPr lang="el-GR" altLang="el-GR" sz="2400" i="1">
                <a:solidFill>
                  <a:schemeClr val="bg2"/>
                </a:solidFill>
              </a:rPr>
              <a:t>parental engagement) στη μάθηση του παιδιού.</a:t>
            </a:r>
            <a:endParaRPr lang="en-US" altLang="el-GR" sz="2400" i="1">
              <a:solidFill>
                <a:schemeClr val="bg2"/>
              </a:solidFill>
            </a:endParaRPr>
          </a:p>
          <a:p>
            <a:pPr>
              <a:buFont typeface="Wingdings" panose="05000000000000000000" pitchFamily="2" charset="2"/>
              <a:buChar char="ü"/>
            </a:pPr>
            <a:r>
              <a:rPr lang="en-US" altLang="el-GR" sz="2400" i="1">
                <a:solidFill>
                  <a:schemeClr val="bg2"/>
                </a:solidFill>
              </a:rPr>
              <a:t> </a:t>
            </a:r>
            <a:r>
              <a:rPr lang="el-GR" altLang="el-GR" sz="2400">
                <a:solidFill>
                  <a:schemeClr val="bg2"/>
                </a:solidFill>
              </a:rPr>
              <a:t>Η μετακίνηση αυτή αντιπροσωπεύει μια στροφή στην έμφαση από τη σχέση μεταξύ γονέων</a:t>
            </a:r>
            <a:r>
              <a:rPr lang="en-US" altLang="el-GR" sz="2400">
                <a:solidFill>
                  <a:schemeClr val="bg2"/>
                </a:solidFill>
              </a:rPr>
              <a:t> </a:t>
            </a:r>
            <a:r>
              <a:rPr lang="el-GR" altLang="el-GR" sz="2400">
                <a:solidFill>
                  <a:schemeClr val="bg2"/>
                </a:solidFill>
              </a:rPr>
              <a:t>και σχολείων, στην εστίαση στη σχέση μεταξύ γονέων και της μάθησης των παιδιών τους. </a:t>
            </a:r>
            <a:endParaRPr lang="en-US" altLang="el-GR" sz="2400">
              <a:solidFill>
                <a:schemeClr val="bg2"/>
              </a:solidFill>
            </a:endParaRPr>
          </a:p>
          <a:p>
            <a:pPr>
              <a:buFont typeface="Wingdings" panose="05000000000000000000" pitchFamily="2" charset="2"/>
              <a:buChar char="ü"/>
            </a:pPr>
            <a:r>
              <a:rPr lang="el-GR" altLang="el-GR" sz="2400">
                <a:solidFill>
                  <a:schemeClr val="bg2"/>
                </a:solidFill>
              </a:rPr>
              <a:t>Η</a:t>
            </a:r>
            <a:r>
              <a:rPr lang="en-US" altLang="el-GR" sz="2400">
                <a:solidFill>
                  <a:schemeClr val="bg2"/>
                </a:solidFill>
              </a:rPr>
              <a:t> </a:t>
            </a:r>
            <a:r>
              <a:rPr lang="el-GR" altLang="el-GR" sz="2400">
                <a:solidFill>
                  <a:schemeClr val="bg2"/>
                </a:solidFill>
              </a:rPr>
              <a:t>σχέση εντοπίζεται μεταξύ γονέων και σχολείου, ενώ το αντικείμενό της είναι η μάθηση των</a:t>
            </a:r>
            <a:r>
              <a:rPr lang="en-US" altLang="el-GR" sz="2400">
                <a:solidFill>
                  <a:schemeClr val="bg2"/>
                </a:solidFill>
              </a:rPr>
              <a:t> </a:t>
            </a:r>
            <a:r>
              <a:rPr lang="el-GR" altLang="el-GR" sz="2400">
                <a:solidFill>
                  <a:schemeClr val="bg2"/>
                </a:solidFill>
              </a:rPr>
              <a:t>παιδιών. (Goodall &amp; Montgomery, 2014)</a:t>
            </a:r>
            <a:r>
              <a:rPr lang="en-US" altLang="el-GR" sz="2400">
                <a:solidFill>
                  <a:schemeClr val="bg2"/>
                </a:solidFill>
              </a:rPr>
              <a:t>.</a:t>
            </a:r>
          </a:p>
          <a:p>
            <a:pPr>
              <a:buFont typeface="Wingdings" panose="05000000000000000000" pitchFamily="2" charset="2"/>
              <a:buChar char="ü"/>
            </a:pPr>
            <a:r>
              <a:rPr lang="el-GR" altLang="el-GR" sz="2400">
                <a:solidFill>
                  <a:schemeClr val="bg2"/>
                </a:solidFill>
              </a:rPr>
              <a:t> Είναι σαφές ότι η γονεϊκή εμπλοκή και η γονεϊκή</a:t>
            </a:r>
            <a:r>
              <a:rPr lang="en-US" altLang="el-GR" sz="2400">
                <a:solidFill>
                  <a:schemeClr val="bg2"/>
                </a:solidFill>
              </a:rPr>
              <a:t> </a:t>
            </a:r>
            <a:r>
              <a:rPr lang="el-GR" altLang="el-GR" sz="2400">
                <a:solidFill>
                  <a:schemeClr val="bg2"/>
                </a:solidFill>
              </a:rPr>
              <a:t>συμμετοχή συνδέονται πάνω σε ένα συνεχές. Δεν είναι πάντοτε εύκολο να διακρίνει κάνεις αν</a:t>
            </a:r>
            <a:r>
              <a:rPr lang="en-US" altLang="el-GR" sz="2400">
                <a:solidFill>
                  <a:schemeClr val="bg2"/>
                </a:solidFill>
              </a:rPr>
              <a:t> </a:t>
            </a:r>
            <a:r>
              <a:rPr lang="el-GR" altLang="el-GR" sz="2400">
                <a:solidFill>
                  <a:schemeClr val="bg2"/>
                </a:solidFill>
              </a:rPr>
              <a:t>πρόκειται για γονεϊκή εμπλοκή ή γονεϊκή συμμετοχή.</a:t>
            </a:r>
            <a:endParaRPr lang="en-US" altLang="el-GR" sz="2400">
              <a:solidFill>
                <a:schemeClr val="bg2"/>
              </a:solidFill>
            </a:endParaRPr>
          </a:p>
          <a:p>
            <a:pPr algn="just"/>
            <a:r>
              <a:rPr lang="el-GR" altLang="el-GR" sz="2400">
                <a:solidFill>
                  <a:schemeClr val="bg2"/>
                </a:solidFill>
              </a:rPr>
              <a:t> </a:t>
            </a:r>
            <a:r>
              <a:rPr lang="el-GR" altLang="el-GR" sz="2400" b="1">
                <a:solidFill>
                  <a:schemeClr val="bg2"/>
                </a:solidFill>
              </a:rPr>
              <a:t>Σε κάθε περίπτωση οι γονείς μπορούν να</a:t>
            </a:r>
            <a:r>
              <a:rPr lang="en-US" altLang="el-GR" sz="2400" b="1">
                <a:solidFill>
                  <a:schemeClr val="bg2"/>
                </a:solidFill>
              </a:rPr>
              <a:t> </a:t>
            </a:r>
            <a:r>
              <a:rPr lang="el-GR" altLang="el-GR" sz="2400" b="1">
                <a:solidFill>
                  <a:schemeClr val="bg2"/>
                </a:solidFill>
              </a:rPr>
              <a:t>αλλάξουν θετικά τη ζωή των παιδιών τους είτε εμπλεκόμενοι στην εκπαίδευση του παιδιού τους</a:t>
            </a:r>
            <a:r>
              <a:rPr lang="en-US" altLang="el-GR" sz="2400" b="1">
                <a:solidFill>
                  <a:schemeClr val="bg2"/>
                </a:solidFill>
              </a:rPr>
              <a:t> </a:t>
            </a:r>
            <a:r>
              <a:rPr lang="el-GR" altLang="el-GR" sz="2400" b="1">
                <a:solidFill>
                  <a:schemeClr val="bg2"/>
                </a:solidFill>
              </a:rPr>
              <a:t>είτε συμμετέχοντας στη μάθησή του (“</a:t>
            </a:r>
            <a:r>
              <a:rPr lang="it-IT" altLang="el-GR" sz="2400" b="1">
                <a:solidFill>
                  <a:schemeClr val="bg2"/>
                </a:solidFill>
              </a:rPr>
              <a:t>What is parental involvement?”, Education Scotland, National Improvement Hub, March 5, 2018).</a:t>
            </a:r>
          </a:p>
          <a:p>
            <a:endParaRPr lang="el-GR" altLang="el-GR"/>
          </a:p>
        </p:txBody>
      </p:sp>
      <p:sp>
        <p:nvSpPr>
          <p:cNvPr id="4" name="3 - Θέση υποσέλιδου">
            <a:extLst>
              <a:ext uri="{FF2B5EF4-FFF2-40B4-BE49-F238E27FC236}">
                <a16:creationId xmlns:a16="http://schemas.microsoft.com/office/drawing/2014/main" id="{EC518745-50CD-4039-90CF-F579EFF874E8}"/>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93AD3E46-C36F-445B-859F-844D0CEA2869}"/>
              </a:ext>
            </a:extLst>
          </p:cNvPr>
          <p:cNvSpPr>
            <a:spLocks noGrp="1"/>
          </p:cNvSpPr>
          <p:nvPr>
            <p:ph type="dt" sz="quarter" idx="11"/>
          </p:nvPr>
        </p:nvSpPr>
        <p:spPr/>
        <p:txBody>
          <a:bodyPr/>
          <a:lstStyle/>
          <a:p>
            <a:pPr>
              <a:defRPr/>
            </a:pPr>
            <a:fld id="{8D19F51C-22BF-474B-97DA-6FC7E57FD5B7}"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B6333C75-A490-44ED-850F-5D26E5230343}"/>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61B88CD-4AC8-4592-AC1C-A65305336F5D}" type="slidenum">
              <a:rPr lang="el-GR" altLang="el-GR">
                <a:solidFill>
                  <a:srgbClr val="282E2E"/>
                </a:solidFill>
                <a:latin typeface="Calibri" panose="020F0502020204030204" pitchFamily="34" charset="0"/>
              </a:rPr>
              <a:pPr eaLnBrk="1" hangingPunct="1"/>
              <a:t>32</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2 - Θέση περιεχομένου">
            <a:extLst>
              <a:ext uri="{FF2B5EF4-FFF2-40B4-BE49-F238E27FC236}">
                <a16:creationId xmlns:a16="http://schemas.microsoft.com/office/drawing/2014/main" id="{B123E056-BC8A-4BC5-B3D7-7DA775969BBF}"/>
              </a:ext>
            </a:extLst>
          </p:cNvPr>
          <p:cNvSpPr>
            <a:spLocks noGrp="1"/>
          </p:cNvSpPr>
          <p:nvPr>
            <p:ph idx="1"/>
          </p:nvPr>
        </p:nvSpPr>
        <p:spPr>
          <a:xfrm>
            <a:off x="546100" y="323850"/>
            <a:ext cx="11252200" cy="6135688"/>
          </a:xfrm>
          <a:solidFill>
            <a:schemeClr val="tx1"/>
          </a:solidFill>
        </p:spPr>
        <p:txBody>
          <a:bodyPr/>
          <a:lstStyle/>
          <a:p>
            <a:pPr>
              <a:lnSpc>
                <a:spcPct val="150000"/>
              </a:lnSpc>
            </a:pPr>
            <a:r>
              <a:rPr lang="el-GR" altLang="el-GR" sz="2400">
                <a:solidFill>
                  <a:schemeClr val="bg2"/>
                </a:solidFill>
              </a:rPr>
              <a:t>Σύμφωνα με έρευνες, εκείνο που επηρεάζει περισσότερο από ό,τι η κοινωνικό-οικονομική</a:t>
            </a:r>
            <a:r>
              <a:rPr lang="en-US" altLang="el-GR" sz="2400">
                <a:solidFill>
                  <a:schemeClr val="bg2"/>
                </a:solidFill>
              </a:rPr>
              <a:t> </a:t>
            </a:r>
            <a:r>
              <a:rPr lang="el-GR" altLang="el-GR" sz="2400">
                <a:solidFill>
                  <a:schemeClr val="bg2"/>
                </a:solidFill>
              </a:rPr>
              <a:t>κατάσταση ή το εισόδημα της οικογένειας τις επιδόσεις ενός μαθητή στο σχολείο είναι η</a:t>
            </a:r>
            <a:r>
              <a:rPr lang="en-US" altLang="el-GR" sz="2400">
                <a:solidFill>
                  <a:schemeClr val="bg2"/>
                </a:solidFill>
              </a:rPr>
              <a:t> </a:t>
            </a:r>
            <a:r>
              <a:rPr lang="el-GR" altLang="el-GR" sz="2400">
                <a:solidFill>
                  <a:schemeClr val="bg2"/>
                </a:solidFill>
              </a:rPr>
              <a:t>ενεργός συμμετοχή της οικογένειας (Learning Liftoff, 2017). </a:t>
            </a:r>
            <a:endParaRPr lang="en-US" altLang="el-GR" sz="2400">
              <a:solidFill>
                <a:schemeClr val="bg2"/>
              </a:solidFill>
            </a:endParaRPr>
          </a:p>
          <a:p>
            <a:pPr>
              <a:lnSpc>
                <a:spcPct val="150000"/>
              </a:lnSpc>
            </a:pPr>
            <a:r>
              <a:rPr lang="el-GR" altLang="el-GR" sz="2400">
                <a:solidFill>
                  <a:schemeClr val="bg2"/>
                </a:solidFill>
              </a:rPr>
              <a:t>Είναι εξαιρετικά κρίσιμο το κατά</a:t>
            </a:r>
            <a:r>
              <a:rPr lang="en-US" altLang="el-GR" sz="2400">
                <a:solidFill>
                  <a:schemeClr val="bg2"/>
                </a:solidFill>
              </a:rPr>
              <a:t> </a:t>
            </a:r>
            <a:r>
              <a:rPr lang="el-GR" altLang="el-GR" sz="2400">
                <a:solidFill>
                  <a:schemeClr val="bg2"/>
                </a:solidFill>
              </a:rPr>
              <a:t>πόσο η οικογένειά είναι σε θέση:</a:t>
            </a:r>
            <a:endParaRPr lang="en-US" altLang="el-GR" sz="2400">
              <a:solidFill>
                <a:schemeClr val="bg2"/>
              </a:solidFill>
            </a:endParaRPr>
          </a:p>
          <a:p>
            <a:pPr>
              <a:lnSpc>
                <a:spcPct val="150000"/>
              </a:lnSpc>
            </a:pPr>
            <a:r>
              <a:rPr lang="el-GR" altLang="el-GR" sz="2400">
                <a:solidFill>
                  <a:schemeClr val="bg2"/>
                </a:solidFill>
              </a:rPr>
              <a:t> α)να δημιουργήσει στο σπίτι ένα περιβάλλον που προάγει τη</a:t>
            </a:r>
            <a:r>
              <a:rPr lang="en-US" altLang="el-GR" sz="2400">
                <a:solidFill>
                  <a:schemeClr val="bg2"/>
                </a:solidFill>
              </a:rPr>
              <a:t> </a:t>
            </a:r>
            <a:r>
              <a:rPr lang="el-GR" altLang="el-GR" sz="2400">
                <a:solidFill>
                  <a:schemeClr val="bg2"/>
                </a:solidFill>
              </a:rPr>
              <a:t>μάθηση,</a:t>
            </a:r>
            <a:endParaRPr lang="en-US" altLang="el-GR" sz="2400">
              <a:solidFill>
                <a:schemeClr val="bg2"/>
              </a:solidFill>
            </a:endParaRPr>
          </a:p>
          <a:p>
            <a:pPr>
              <a:lnSpc>
                <a:spcPct val="150000"/>
              </a:lnSpc>
            </a:pPr>
            <a:r>
              <a:rPr lang="el-GR" altLang="el-GR" sz="2400">
                <a:solidFill>
                  <a:schemeClr val="bg2"/>
                </a:solidFill>
              </a:rPr>
              <a:t> β)να καλλιεργήσει υψηλές –και παράλληλα ρεαλιστικές– προσδοκίες για τις επιδόσεις</a:t>
            </a:r>
            <a:r>
              <a:rPr lang="en-US" altLang="el-GR" sz="2400">
                <a:solidFill>
                  <a:schemeClr val="bg2"/>
                </a:solidFill>
              </a:rPr>
              <a:t> </a:t>
            </a:r>
            <a:r>
              <a:rPr lang="el-GR" altLang="el-GR" sz="2400">
                <a:solidFill>
                  <a:schemeClr val="bg2"/>
                </a:solidFill>
              </a:rPr>
              <a:t>του παιδιού και τη μελλοντική του σταδιοδρομία και </a:t>
            </a:r>
            <a:endParaRPr lang="en-US" altLang="el-GR" sz="2400">
              <a:solidFill>
                <a:schemeClr val="bg2"/>
              </a:solidFill>
            </a:endParaRPr>
          </a:p>
          <a:p>
            <a:pPr>
              <a:lnSpc>
                <a:spcPct val="150000"/>
              </a:lnSpc>
            </a:pPr>
            <a:r>
              <a:rPr lang="el-GR" altLang="el-GR" sz="2400">
                <a:solidFill>
                  <a:schemeClr val="bg2"/>
                </a:solidFill>
              </a:rPr>
              <a:t>γ)να συμμετάσχει ενεργά στην εκπαίδευση</a:t>
            </a:r>
            <a:r>
              <a:rPr lang="en-US" altLang="el-GR" sz="2400">
                <a:solidFill>
                  <a:schemeClr val="bg2"/>
                </a:solidFill>
              </a:rPr>
              <a:t> </a:t>
            </a:r>
            <a:r>
              <a:rPr lang="el-GR" altLang="el-GR" sz="2400">
                <a:solidFill>
                  <a:schemeClr val="bg2"/>
                </a:solidFill>
              </a:rPr>
              <a:t>του παιδιού στο σχολείο και στην κοινότητα.</a:t>
            </a:r>
          </a:p>
          <a:p>
            <a:endParaRPr lang="el-GR" altLang="el-GR"/>
          </a:p>
        </p:txBody>
      </p:sp>
      <p:sp>
        <p:nvSpPr>
          <p:cNvPr id="4" name="3 - Θέση υποσέλιδου">
            <a:extLst>
              <a:ext uri="{FF2B5EF4-FFF2-40B4-BE49-F238E27FC236}">
                <a16:creationId xmlns:a16="http://schemas.microsoft.com/office/drawing/2014/main" id="{BBE4FC9A-499A-4F2B-A922-FD318E43CC70}"/>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6DF4F564-FF3A-444F-B292-E25199320CE0}"/>
              </a:ext>
            </a:extLst>
          </p:cNvPr>
          <p:cNvSpPr>
            <a:spLocks noGrp="1"/>
          </p:cNvSpPr>
          <p:nvPr>
            <p:ph type="dt" sz="quarter" idx="11"/>
          </p:nvPr>
        </p:nvSpPr>
        <p:spPr/>
        <p:txBody>
          <a:bodyPr/>
          <a:lstStyle/>
          <a:p>
            <a:pPr>
              <a:defRPr/>
            </a:pPr>
            <a:fld id="{8D19F51C-22BF-474B-97DA-6FC7E57FD5B7}"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8F7D3770-B7DA-4494-85A5-7EA2E866666C}"/>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9BB02B1-680B-47C3-9396-7F2190FB044D}" type="slidenum">
              <a:rPr lang="el-GR" altLang="el-GR">
                <a:solidFill>
                  <a:srgbClr val="282E2E"/>
                </a:solidFill>
                <a:latin typeface="Calibri" panose="020F0502020204030204" pitchFamily="34" charset="0"/>
              </a:rPr>
              <a:pPr eaLnBrk="1" hangingPunct="1"/>
              <a:t>33</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2 - Θέση περιεχομένου">
            <a:extLst>
              <a:ext uri="{FF2B5EF4-FFF2-40B4-BE49-F238E27FC236}">
                <a16:creationId xmlns:a16="http://schemas.microsoft.com/office/drawing/2014/main" id="{BEC5B61F-6FF7-4EAF-9904-F5FA31753B23}"/>
              </a:ext>
            </a:extLst>
          </p:cNvPr>
          <p:cNvSpPr>
            <a:spLocks noGrp="1"/>
          </p:cNvSpPr>
          <p:nvPr>
            <p:ph idx="1"/>
          </p:nvPr>
        </p:nvSpPr>
        <p:spPr>
          <a:xfrm>
            <a:off x="398463" y="590550"/>
            <a:ext cx="11341100" cy="5721350"/>
          </a:xfrm>
          <a:solidFill>
            <a:schemeClr val="tx1"/>
          </a:solidFill>
        </p:spPr>
        <p:txBody>
          <a:bodyPr/>
          <a:lstStyle/>
          <a:p>
            <a:pPr>
              <a:lnSpc>
                <a:spcPct val="150000"/>
              </a:lnSpc>
              <a:buFont typeface="Arial" panose="020B0604020202020204" pitchFamily="34" charset="0"/>
              <a:buNone/>
            </a:pPr>
            <a:r>
              <a:rPr lang="en-US" altLang="el-GR" sz="2400">
                <a:solidFill>
                  <a:schemeClr val="bg2"/>
                </a:solidFill>
              </a:rPr>
              <a:t>  </a:t>
            </a:r>
            <a:r>
              <a:rPr lang="el-GR" altLang="el-GR" sz="2400">
                <a:solidFill>
                  <a:schemeClr val="bg2"/>
                </a:solidFill>
              </a:rPr>
              <a:t>Η συμμετοχή της οικογένειας στη μάθηση του παιδιού έχει αντίκτυπο στο παιδί, στην</a:t>
            </a:r>
            <a:r>
              <a:rPr lang="en-US" altLang="el-GR" sz="2400">
                <a:solidFill>
                  <a:schemeClr val="bg2"/>
                </a:solidFill>
              </a:rPr>
              <a:t> </a:t>
            </a:r>
            <a:r>
              <a:rPr lang="el-GR" altLang="el-GR" sz="2400">
                <a:solidFill>
                  <a:schemeClr val="bg2"/>
                </a:solidFill>
              </a:rPr>
              <a:t>οικογένεια, στον εκπαιδευτικό και στο σχολείο. Τα οφέλη που προκύπτουν από τη συμμετοχή</a:t>
            </a:r>
            <a:r>
              <a:rPr lang="en-US" altLang="el-GR" sz="2400">
                <a:solidFill>
                  <a:schemeClr val="bg2"/>
                </a:solidFill>
              </a:rPr>
              <a:t> </a:t>
            </a:r>
            <a:r>
              <a:rPr lang="el-GR" altLang="el-GR" sz="2400">
                <a:solidFill>
                  <a:schemeClr val="bg2"/>
                </a:solidFill>
              </a:rPr>
              <a:t>της οικογένειας συνοψίζονται ενδεικτικά ως εξής:</a:t>
            </a:r>
          </a:p>
          <a:p>
            <a:pPr>
              <a:lnSpc>
                <a:spcPct val="150000"/>
              </a:lnSpc>
              <a:buFont typeface="Wingdings" panose="05000000000000000000" pitchFamily="2" charset="2"/>
              <a:buChar char="ü"/>
            </a:pPr>
            <a:r>
              <a:rPr lang="el-GR" altLang="el-GR" sz="2400">
                <a:solidFill>
                  <a:schemeClr val="bg2"/>
                </a:solidFill>
              </a:rPr>
              <a:t>Οι επιδόσεις των παιδιών βελτιώνονται ανεξάρτητα από την κοινωνικό-οικονομική κατάσταση, την εθνική προέλευση ή το μορφωτικό</a:t>
            </a:r>
            <a:r>
              <a:rPr lang="en-US" altLang="el-GR" sz="2400">
                <a:solidFill>
                  <a:schemeClr val="bg2"/>
                </a:solidFill>
              </a:rPr>
              <a:t> </a:t>
            </a:r>
            <a:r>
              <a:rPr lang="el-GR" altLang="el-GR" sz="2400">
                <a:solidFill>
                  <a:schemeClr val="bg2"/>
                </a:solidFill>
              </a:rPr>
              <a:t>επίπεδο των γονέων.</a:t>
            </a:r>
          </a:p>
          <a:p>
            <a:pPr>
              <a:lnSpc>
                <a:spcPct val="150000"/>
              </a:lnSpc>
              <a:buFont typeface="Wingdings" panose="05000000000000000000" pitchFamily="2" charset="2"/>
              <a:buChar char="ü"/>
            </a:pPr>
            <a:r>
              <a:rPr lang="el-GR" altLang="el-GR" sz="2400">
                <a:solidFill>
                  <a:schemeClr val="bg2"/>
                </a:solidFill>
              </a:rPr>
              <a:t>Οι μαθητές παρουσιάζουν υψηλότερες επιδόσεις, πιο τακτική και συνεπή</a:t>
            </a:r>
            <a:r>
              <a:rPr lang="en-US" altLang="el-GR" sz="2400">
                <a:solidFill>
                  <a:schemeClr val="bg2"/>
                </a:solidFill>
              </a:rPr>
              <a:t> </a:t>
            </a:r>
            <a:r>
              <a:rPr lang="el-GR" altLang="el-GR" sz="2400">
                <a:solidFill>
                  <a:schemeClr val="bg2"/>
                </a:solidFill>
              </a:rPr>
              <a:t>φοίτηση και είναι πιο συνεπείς στην προετοιμασία των μαθημάτων τους και</a:t>
            </a:r>
            <a:r>
              <a:rPr lang="en-US" altLang="el-GR" sz="2400">
                <a:solidFill>
                  <a:schemeClr val="bg2"/>
                </a:solidFill>
              </a:rPr>
              <a:t> </a:t>
            </a:r>
            <a:r>
              <a:rPr lang="el-GR" altLang="el-GR" sz="2400">
                <a:solidFill>
                  <a:schemeClr val="bg2"/>
                </a:solidFill>
              </a:rPr>
              <a:t>στη μελέτη στο σπίτι.</a:t>
            </a:r>
          </a:p>
          <a:p>
            <a:pPr>
              <a:lnSpc>
                <a:spcPct val="150000"/>
              </a:lnSpc>
              <a:buFont typeface="Wingdings" panose="05000000000000000000" pitchFamily="2" charset="2"/>
              <a:buChar char="ü"/>
            </a:pPr>
            <a:r>
              <a:rPr lang="el-GR" altLang="el-GR" sz="2400">
                <a:solidFill>
                  <a:schemeClr val="bg2"/>
                </a:solidFill>
              </a:rPr>
              <a:t> Αυξάνονται τα ποσοστά αποφοίτησης των μαθητών από το λύκειο και</a:t>
            </a:r>
            <a:r>
              <a:rPr lang="en-US" altLang="el-GR" sz="2400">
                <a:solidFill>
                  <a:schemeClr val="bg2"/>
                </a:solidFill>
              </a:rPr>
              <a:t> </a:t>
            </a:r>
            <a:r>
              <a:rPr lang="el-GR" altLang="el-GR" sz="2400">
                <a:solidFill>
                  <a:schemeClr val="bg2"/>
                </a:solidFill>
              </a:rPr>
              <a:t>συνέχισης των σπουδών τους μετά το σχολείο.</a:t>
            </a:r>
          </a:p>
          <a:p>
            <a:endParaRPr lang="el-GR" altLang="el-GR"/>
          </a:p>
        </p:txBody>
      </p:sp>
      <p:sp>
        <p:nvSpPr>
          <p:cNvPr id="4" name="3 - Θέση υποσέλιδου">
            <a:extLst>
              <a:ext uri="{FF2B5EF4-FFF2-40B4-BE49-F238E27FC236}">
                <a16:creationId xmlns:a16="http://schemas.microsoft.com/office/drawing/2014/main" id="{5142B08E-1E20-403C-9510-E3EFFD23089C}"/>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420ABC83-F94A-48E9-B11B-671CE12BCA34}"/>
              </a:ext>
            </a:extLst>
          </p:cNvPr>
          <p:cNvSpPr>
            <a:spLocks noGrp="1"/>
          </p:cNvSpPr>
          <p:nvPr>
            <p:ph type="dt" sz="quarter" idx="11"/>
          </p:nvPr>
        </p:nvSpPr>
        <p:spPr/>
        <p:txBody>
          <a:bodyPr/>
          <a:lstStyle/>
          <a:p>
            <a:pPr>
              <a:defRPr/>
            </a:pPr>
            <a:fld id="{B68AAA66-3CC0-4C68-94EF-4076CDBEA86A}"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059592A8-2F95-4898-9F3D-8775ADC5C590}"/>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1CC5852-485D-4E0B-8B6F-170DF10A9020}" type="slidenum">
              <a:rPr lang="el-GR" altLang="el-GR">
                <a:solidFill>
                  <a:srgbClr val="282E2E"/>
                </a:solidFill>
                <a:latin typeface="Calibri" panose="020F0502020204030204" pitchFamily="34" charset="0"/>
              </a:rPr>
              <a:pPr eaLnBrk="1" hangingPunct="1"/>
              <a:t>34</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2 - Θέση περιεχομένου">
            <a:extLst>
              <a:ext uri="{FF2B5EF4-FFF2-40B4-BE49-F238E27FC236}">
                <a16:creationId xmlns:a16="http://schemas.microsoft.com/office/drawing/2014/main" id="{6374F4F8-5FFA-4E3F-B8BA-64CFA210051C}"/>
              </a:ext>
            </a:extLst>
          </p:cNvPr>
          <p:cNvSpPr>
            <a:spLocks noGrp="1"/>
          </p:cNvSpPr>
          <p:nvPr>
            <p:ph idx="1"/>
          </p:nvPr>
        </p:nvSpPr>
        <p:spPr>
          <a:xfrm>
            <a:off x="708025" y="457200"/>
            <a:ext cx="11090275" cy="5572125"/>
          </a:xfrm>
          <a:solidFill>
            <a:schemeClr val="tx1"/>
          </a:solidFill>
        </p:spPr>
        <p:txBody>
          <a:bodyPr/>
          <a:lstStyle/>
          <a:p>
            <a:pPr>
              <a:lnSpc>
                <a:spcPct val="150000"/>
              </a:lnSpc>
              <a:buFont typeface="Wingdings" panose="05000000000000000000" pitchFamily="2" charset="2"/>
              <a:buChar char="ü"/>
            </a:pPr>
            <a:r>
              <a:rPr lang="el-GR" altLang="el-GR" sz="2400">
                <a:solidFill>
                  <a:schemeClr val="bg2"/>
                </a:solidFill>
              </a:rPr>
              <a:t>Αυξάνεται η αυτοπεποίθηση των παιδιών, τα οποία θέτουν υψηλότερους</a:t>
            </a:r>
            <a:r>
              <a:rPr lang="en-US" altLang="el-GR" sz="2400">
                <a:solidFill>
                  <a:schemeClr val="bg2"/>
                </a:solidFill>
              </a:rPr>
              <a:t> </a:t>
            </a:r>
            <a:r>
              <a:rPr lang="el-GR" altLang="el-GR" sz="2400">
                <a:solidFill>
                  <a:schemeClr val="bg2"/>
                </a:solidFill>
              </a:rPr>
              <a:t>στόχους.</a:t>
            </a:r>
          </a:p>
          <a:p>
            <a:pPr>
              <a:lnSpc>
                <a:spcPct val="150000"/>
              </a:lnSpc>
              <a:buFont typeface="Wingdings" panose="05000000000000000000" pitchFamily="2" charset="2"/>
              <a:buChar char="ü"/>
            </a:pPr>
            <a:r>
              <a:rPr lang="el-GR" altLang="el-GR" sz="2400">
                <a:solidFill>
                  <a:schemeClr val="bg2"/>
                </a:solidFill>
              </a:rPr>
              <a:t> Οι κοινωνικές δεξιότητες των παιδιών ενισχύονται.</a:t>
            </a:r>
          </a:p>
          <a:p>
            <a:pPr>
              <a:lnSpc>
                <a:spcPct val="150000"/>
              </a:lnSpc>
              <a:buFont typeface="Wingdings" panose="05000000000000000000" pitchFamily="2" charset="2"/>
              <a:buChar char="ü"/>
            </a:pPr>
            <a:r>
              <a:rPr lang="el-GR" altLang="el-GR" sz="2400">
                <a:solidFill>
                  <a:schemeClr val="bg2"/>
                </a:solidFill>
              </a:rPr>
              <a:t> Τα παιδιά εντάσσονται καλύτερα στη σχολική κοινότητα.</a:t>
            </a:r>
          </a:p>
          <a:p>
            <a:pPr>
              <a:lnSpc>
                <a:spcPct val="150000"/>
              </a:lnSpc>
              <a:buFont typeface="Wingdings" panose="05000000000000000000" pitchFamily="2" charset="2"/>
              <a:buChar char="ü"/>
            </a:pPr>
            <a:r>
              <a:rPr lang="el-GR" altLang="el-GR" sz="2400">
                <a:solidFill>
                  <a:schemeClr val="bg2"/>
                </a:solidFill>
              </a:rPr>
              <a:t> </a:t>
            </a:r>
            <a:r>
              <a:rPr lang="en-US" altLang="el-GR" sz="2400">
                <a:solidFill>
                  <a:schemeClr val="bg2"/>
                </a:solidFill>
              </a:rPr>
              <a:t> </a:t>
            </a:r>
            <a:r>
              <a:rPr lang="el-GR" altLang="el-GR" sz="2400">
                <a:solidFill>
                  <a:schemeClr val="bg2"/>
                </a:solidFill>
              </a:rPr>
              <a:t>Οι εκπαιδευτικοί έχουν υψηλότερες προσδοκίες από μαθητές, οι γονείς</a:t>
            </a:r>
            <a:r>
              <a:rPr lang="en-US" altLang="el-GR" sz="2400">
                <a:solidFill>
                  <a:schemeClr val="bg2"/>
                </a:solidFill>
              </a:rPr>
              <a:t> </a:t>
            </a:r>
            <a:r>
              <a:rPr lang="el-GR" altLang="el-GR" sz="2400">
                <a:solidFill>
                  <a:schemeClr val="bg2"/>
                </a:solidFill>
              </a:rPr>
              <a:t>των οποίων συνεργάζονται με τον εκπαιδευτικό.</a:t>
            </a:r>
            <a:endParaRPr lang="en-US" altLang="el-GR" sz="2400">
              <a:solidFill>
                <a:schemeClr val="bg2"/>
              </a:solidFill>
            </a:endParaRPr>
          </a:p>
          <a:p>
            <a:pPr>
              <a:lnSpc>
                <a:spcPct val="150000"/>
              </a:lnSpc>
              <a:buFont typeface="Wingdings" panose="05000000000000000000" pitchFamily="2" charset="2"/>
              <a:buChar char="ü"/>
            </a:pPr>
            <a:r>
              <a:rPr lang="el-GR" altLang="el-GR" sz="2400">
                <a:solidFill>
                  <a:schemeClr val="bg2"/>
                </a:solidFill>
              </a:rPr>
              <a:t>Τα παιδιά με διαφορετική πολιτισμική ταυτότητα επιτυγχάνουν καλύτερες</a:t>
            </a:r>
            <a:r>
              <a:rPr lang="en-US" altLang="el-GR" sz="2400">
                <a:solidFill>
                  <a:schemeClr val="bg2"/>
                </a:solidFill>
              </a:rPr>
              <a:t> </a:t>
            </a:r>
            <a:r>
              <a:rPr lang="el-GR" altLang="el-GR" sz="2400">
                <a:solidFill>
                  <a:schemeClr val="bg2"/>
                </a:solidFill>
              </a:rPr>
              <a:t>επιδόσεις όταν οι γονείς και οι εκπαιδευτικοί συνεργάζονται για να</a:t>
            </a:r>
            <a:r>
              <a:rPr lang="en-US" altLang="el-GR" sz="2400">
                <a:solidFill>
                  <a:schemeClr val="bg2"/>
                </a:solidFill>
              </a:rPr>
              <a:t> </a:t>
            </a:r>
            <a:r>
              <a:rPr lang="el-GR" altLang="el-GR" sz="2400">
                <a:solidFill>
                  <a:schemeClr val="bg2"/>
                </a:solidFill>
              </a:rPr>
              <a:t>γεφυρώσουν το κενό ανάμεσα στην κουλτούρα του σπιτιού και σε εκείνη</a:t>
            </a:r>
            <a:r>
              <a:rPr lang="en-US" altLang="el-GR" sz="2400">
                <a:solidFill>
                  <a:schemeClr val="bg2"/>
                </a:solidFill>
              </a:rPr>
              <a:t> </a:t>
            </a:r>
            <a:r>
              <a:rPr lang="el-GR" altLang="el-GR" sz="2400">
                <a:solidFill>
                  <a:schemeClr val="bg2"/>
                </a:solidFill>
              </a:rPr>
              <a:t>του σχολείου.</a:t>
            </a:r>
          </a:p>
          <a:p>
            <a:pPr>
              <a:lnSpc>
                <a:spcPct val="150000"/>
              </a:lnSpc>
              <a:buFont typeface="Wingdings" panose="05000000000000000000" pitchFamily="2" charset="2"/>
              <a:buChar char="ü"/>
            </a:pPr>
            <a:endParaRPr lang="el-GR" altLang="el-GR" sz="2400">
              <a:solidFill>
                <a:schemeClr val="bg2"/>
              </a:solidFill>
            </a:endParaRPr>
          </a:p>
          <a:p>
            <a:endParaRPr lang="el-GR" altLang="el-GR"/>
          </a:p>
        </p:txBody>
      </p:sp>
      <p:sp>
        <p:nvSpPr>
          <p:cNvPr id="4" name="3 - Θέση υποσέλιδου">
            <a:extLst>
              <a:ext uri="{FF2B5EF4-FFF2-40B4-BE49-F238E27FC236}">
                <a16:creationId xmlns:a16="http://schemas.microsoft.com/office/drawing/2014/main" id="{56556864-0948-4368-9559-779484C370F8}"/>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882AC57B-1B29-4DAD-AC48-04C918D969E7}"/>
              </a:ext>
            </a:extLst>
          </p:cNvPr>
          <p:cNvSpPr>
            <a:spLocks noGrp="1"/>
          </p:cNvSpPr>
          <p:nvPr>
            <p:ph type="dt" sz="quarter" idx="11"/>
          </p:nvPr>
        </p:nvSpPr>
        <p:spPr/>
        <p:txBody>
          <a:bodyPr/>
          <a:lstStyle/>
          <a:p>
            <a:pPr>
              <a:defRPr/>
            </a:pPr>
            <a:fld id="{B68AAA66-3CC0-4C68-94EF-4076CDBEA86A}"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C42800B5-A3FB-4FE9-8C6A-66686FAF266F}"/>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A2C84B4-6677-4387-9781-E2AC290B8CA4}" type="slidenum">
              <a:rPr lang="el-GR" altLang="el-GR">
                <a:solidFill>
                  <a:srgbClr val="282E2E"/>
                </a:solidFill>
                <a:latin typeface="Calibri" panose="020F0502020204030204" pitchFamily="34" charset="0"/>
              </a:rPr>
              <a:pPr eaLnBrk="1" hangingPunct="1"/>
              <a:t>35</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υποσέλιδου">
            <a:extLst>
              <a:ext uri="{FF2B5EF4-FFF2-40B4-BE49-F238E27FC236}">
                <a16:creationId xmlns:a16="http://schemas.microsoft.com/office/drawing/2014/main" id="{61098105-C714-4B22-901C-1C2AD90A5348}"/>
              </a:ext>
            </a:extLst>
          </p:cNvPr>
          <p:cNvSpPr>
            <a:spLocks noGrp="1"/>
          </p:cNvSpPr>
          <p:nvPr>
            <p:ph type="ftr" sz="quarter" idx="10"/>
          </p:nvPr>
        </p:nvSpPr>
        <p:spPr/>
        <p:txBody>
          <a:bodyPr/>
          <a:lstStyle/>
          <a:p>
            <a:pPr>
              <a:defRPr/>
            </a:pPr>
            <a:r>
              <a:rPr lang="el-GR"/>
              <a:t>Παναγιωτα Στρατη</a:t>
            </a:r>
          </a:p>
        </p:txBody>
      </p:sp>
      <p:sp>
        <p:nvSpPr>
          <p:cNvPr id="3" name="2 - Θέση ημερομηνίας">
            <a:extLst>
              <a:ext uri="{FF2B5EF4-FFF2-40B4-BE49-F238E27FC236}">
                <a16:creationId xmlns:a16="http://schemas.microsoft.com/office/drawing/2014/main" id="{4470D34E-CA35-4DE3-9AE0-DED27172D0A1}"/>
              </a:ext>
            </a:extLst>
          </p:cNvPr>
          <p:cNvSpPr>
            <a:spLocks noGrp="1"/>
          </p:cNvSpPr>
          <p:nvPr>
            <p:ph type="dt" sz="quarter" idx="11"/>
          </p:nvPr>
        </p:nvSpPr>
        <p:spPr/>
        <p:txBody>
          <a:bodyPr/>
          <a:lstStyle/>
          <a:p>
            <a:pPr>
              <a:defRPr/>
            </a:pPr>
            <a:fld id="{EF366669-38D6-4590-8069-916A54E8BA19}" type="datetime1">
              <a:rPr lang="el-GR" smtClean="0"/>
              <a:pPr>
                <a:defRPr/>
              </a:pPr>
              <a:t>22/12/2019</a:t>
            </a:fld>
            <a:endParaRPr lang="el-GR" dirty="0"/>
          </a:p>
        </p:txBody>
      </p:sp>
      <p:sp>
        <p:nvSpPr>
          <p:cNvPr id="4" name="3 - Θέση αριθμού διαφάνειας">
            <a:extLst>
              <a:ext uri="{FF2B5EF4-FFF2-40B4-BE49-F238E27FC236}">
                <a16:creationId xmlns:a16="http://schemas.microsoft.com/office/drawing/2014/main" id="{D7CAE215-D5B7-44CD-8AC9-59D16CC72B99}"/>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969085C-9608-47BE-AD29-FC5848B1284F}" type="slidenum">
              <a:rPr lang="el-GR" altLang="el-GR">
                <a:solidFill>
                  <a:srgbClr val="282E2E"/>
                </a:solidFill>
                <a:latin typeface="Calibri" panose="020F0502020204030204" pitchFamily="34" charset="0"/>
              </a:rPr>
              <a:pPr eaLnBrk="1" hangingPunct="1"/>
              <a:t>36</a:t>
            </a:fld>
            <a:endParaRPr lang="el-GR" altLang="el-GR">
              <a:solidFill>
                <a:srgbClr val="282E2E"/>
              </a:solidFill>
              <a:latin typeface="Calibri" panose="020F0502020204030204" pitchFamily="34" charset="0"/>
            </a:endParaRPr>
          </a:p>
        </p:txBody>
      </p:sp>
      <p:sp>
        <p:nvSpPr>
          <p:cNvPr id="40965" name="4 - Ορθογώνιο">
            <a:extLst>
              <a:ext uri="{FF2B5EF4-FFF2-40B4-BE49-F238E27FC236}">
                <a16:creationId xmlns:a16="http://schemas.microsoft.com/office/drawing/2014/main" id="{9F9D8693-298A-4890-A703-B92FB717D0C5}"/>
              </a:ext>
            </a:extLst>
          </p:cNvPr>
          <p:cNvSpPr>
            <a:spLocks noChangeArrowheads="1"/>
          </p:cNvSpPr>
          <p:nvPr/>
        </p:nvSpPr>
        <p:spPr bwMode="auto">
          <a:xfrm>
            <a:off x="869950" y="220663"/>
            <a:ext cx="11061700" cy="6186487"/>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50000"/>
              </a:lnSpc>
            </a:pPr>
            <a:r>
              <a:rPr lang="el-GR" altLang="el-GR" sz="2400">
                <a:solidFill>
                  <a:schemeClr val="bg2"/>
                </a:solidFill>
              </a:rPr>
              <a:t>Η πρόοδος των μαθητών είναι σταθερή όταν οι γονείς τους συμμετέχουν</a:t>
            </a:r>
          </a:p>
          <a:p>
            <a:pPr algn="just" eaLnBrk="1" hangingPunct="1">
              <a:lnSpc>
                <a:spcPct val="150000"/>
              </a:lnSpc>
            </a:pPr>
            <a:r>
              <a:rPr lang="el-GR" altLang="el-GR" sz="2400">
                <a:solidFill>
                  <a:schemeClr val="bg2"/>
                </a:solidFill>
              </a:rPr>
              <a:t>σε σχολικές εκδηλώσεις, αναπτύσσουν μια σχέση συν-εργασίας με τους</a:t>
            </a:r>
          </a:p>
          <a:p>
            <a:pPr algn="just" eaLnBrk="1" hangingPunct="1">
              <a:lnSpc>
                <a:spcPct val="150000"/>
              </a:lnSpc>
            </a:pPr>
            <a:r>
              <a:rPr lang="el-GR" altLang="el-GR" sz="2400">
                <a:solidFill>
                  <a:schemeClr val="bg2"/>
                </a:solidFill>
              </a:rPr>
              <a:t>εκπαιδευτικούς και παρακολουθούν τις εξελίξεις στο σχολείο των παιδιών</a:t>
            </a:r>
          </a:p>
          <a:p>
            <a:pPr algn="just" eaLnBrk="1" hangingPunct="1">
              <a:lnSpc>
                <a:spcPct val="150000"/>
              </a:lnSpc>
            </a:pPr>
            <a:r>
              <a:rPr lang="el-GR" altLang="el-GR" sz="2400">
                <a:solidFill>
                  <a:schemeClr val="bg2"/>
                </a:solidFill>
              </a:rPr>
              <a:t>τους.</a:t>
            </a:r>
            <a:endParaRPr lang="en-US" altLang="el-GR" sz="2400">
              <a:solidFill>
                <a:schemeClr val="bg2"/>
              </a:solidFill>
            </a:endParaRPr>
          </a:p>
          <a:p>
            <a:pPr algn="just" eaLnBrk="1" hangingPunct="1">
              <a:lnSpc>
                <a:spcPct val="150000"/>
              </a:lnSpc>
            </a:pPr>
            <a:endParaRPr lang="el-GR" altLang="el-GR" sz="2400">
              <a:solidFill>
                <a:schemeClr val="bg2"/>
              </a:solidFill>
            </a:endParaRPr>
          </a:p>
          <a:p>
            <a:pPr algn="just" eaLnBrk="1" hangingPunct="1">
              <a:lnSpc>
                <a:spcPct val="150000"/>
              </a:lnSpc>
            </a:pPr>
            <a:r>
              <a:rPr lang="el-GR" altLang="el-GR" sz="2400">
                <a:solidFill>
                  <a:schemeClr val="bg2"/>
                </a:solidFill>
              </a:rPr>
              <a:t>• Οι μαθητές γυμνασίου και λυκείου, των οποίων οι γονείς εξακολουθούν</a:t>
            </a:r>
          </a:p>
          <a:p>
            <a:pPr algn="just" eaLnBrk="1" hangingPunct="1">
              <a:lnSpc>
                <a:spcPct val="150000"/>
              </a:lnSpc>
            </a:pPr>
            <a:r>
              <a:rPr lang="el-GR" altLang="el-GR" sz="2400">
                <a:solidFill>
                  <a:schemeClr val="bg2"/>
                </a:solidFill>
              </a:rPr>
              <a:t>να συμμετέχουν στο σχολείο κάνουν καλύτερες μεταβάσεις από τη μία</a:t>
            </a:r>
          </a:p>
          <a:p>
            <a:pPr algn="just" eaLnBrk="1" hangingPunct="1">
              <a:lnSpc>
                <a:spcPct val="150000"/>
              </a:lnSpc>
            </a:pPr>
            <a:r>
              <a:rPr lang="el-GR" altLang="el-GR" sz="2400">
                <a:solidFill>
                  <a:schemeClr val="bg2"/>
                </a:solidFill>
              </a:rPr>
              <a:t>εκπαιδευτική βαθμίδα στην άλλη, διατηρούν τις καλές τους επιδόσεις και</a:t>
            </a:r>
          </a:p>
          <a:p>
            <a:pPr algn="just" eaLnBrk="1" hangingPunct="1">
              <a:lnSpc>
                <a:spcPct val="150000"/>
              </a:lnSpc>
            </a:pPr>
            <a:r>
              <a:rPr lang="el-GR" altLang="el-GR" sz="2400">
                <a:solidFill>
                  <a:schemeClr val="bg2"/>
                </a:solidFill>
              </a:rPr>
              <a:t>αναπτύσσουν ρεαλιστικά σχέδια για το μέλλον τους. Αντίθετα, μαθητές</a:t>
            </a:r>
          </a:p>
          <a:p>
            <a:pPr algn="just" eaLnBrk="1" hangingPunct="1">
              <a:lnSpc>
                <a:spcPct val="150000"/>
              </a:lnSpc>
            </a:pPr>
            <a:r>
              <a:rPr lang="el-GR" altLang="el-GR" sz="2400">
                <a:solidFill>
                  <a:schemeClr val="bg2"/>
                </a:solidFill>
              </a:rPr>
              <a:t>των οποίων οι γονείς δεν συμμετέχουν στο σχολείο, έχουν περισσότερες</a:t>
            </a:r>
          </a:p>
          <a:p>
            <a:pPr algn="just" eaLnBrk="1" hangingPunct="1">
              <a:lnSpc>
                <a:spcPct val="150000"/>
              </a:lnSpc>
            </a:pPr>
            <a:r>
              <a:rPr lang="el-GR" altLang="el-GR" sz="2400">
                <a:solidFill>
                  <a:schemeClr val="bg2"/>
                </a:solidFill>
              </a:rPr>
              <a:t>πιθανότητες να εγκαταλείψουν την εκπαίδευση.</a:t>
            </a:r>
          </a:p>
        </p:txBody>
      </p:sp>
      <p:sp>
        <p:nvSpPr>
          <p:cNvPr id="6" name="5 - Ραβδωτό δεξιό βέλος">
            <a:extLst>
              <a:ext uri="{FF2B5EF4-FFF2-40B4-BE49-F238E27FC236}">
                <a16:creationId xmlns:a16="http://schemas.microsoft.com/office/drawing/2014/main" id="{07410718-3ACC-4D5E-94C3-57FEC882E339}"/>
              </a:ext>
            </a:extLst>
          </p:cNvPr>
          <p:cNvSpPr/>
          <p:nvPr/>
        </p:nvSpPr>
        <p:spPr>
          <a:xfrm>
            <a:off x="236538" y="382588"/>
            <a:ext cx="649287" cy="384175"/>
          </a:xfrm>
          <a:prstGeom prst="stripedRightArrow">
            <a:avLst/>
          </a:prstGeom>
          <a:solidFill>
            <a:schemeClr val="tx1"/>
          </a:solid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7" name="6 - Ραβδωτό δεξιό βέλος">
            <a:extLst>
              <a:ext uri="{FF2B5EF4-FFF2-40B4-BE49-F238E27FC236}">
                <a16:creationId xmlns:a16="http://schemas.microsoft.com/office/drawing/2014/main" id="{C4AA9002-F9AA-4BE9-99D7-9FEDF0FEA2C1}"/>
              </a:ext>
            </a:extLst>
          </p:cNvPr>
          <p:cNvSpPr/>
          <p:nvPr/>
        </p:nvSpPr>
        <p:spPr>
          <a:xfrm>
            <a:off x="442913" y="3125788"/>
            <a:ext cx="649287" cy="384175"/>
          </a:xfrm>
          <a:prstGeom prst="stripedRightArrow">
            <a:avLst/>
          </a:prstGeom>
          <a:solidFill>
            <a:schemeClr val="tx1"/>
          </a:solid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 Τίτλος">
            <a:extLst>
              <a:ext uri="{FF2B5EF4-FFF2-40B4-BE49-F238E27FC236}">
                <a16:creationId xmlns:a16="http://schemas.microsoft.com/office/drawing/2014/main" id="{E42297D6-9D48-4207-95F1-13B385403276}"/>
              </a:ext>
            </a:extLst>
          </p:cNvPr>
          <p:cNvSpPr>
            <a:spLocks noGrp="1"/>
          </p:cNvSpPr>
          <p:nvPr>
            <p:ph type="title"/>
          </p:nvPr>
        </p:nvSpPr>
        <p:spPr>
          <a:xfrm>
            <a:off x="1325563" y="2787650"/>
            <a:ext cx="9601200" cy="1946275"/>
          </a:xfrm>
          <a:solidFill>
            <a:schemeClr val="tx1"/>
          </a:solidFill>
          <a:ln w="57150">
            <a:solidFill>
              <a:schemeClr val="accent1"/>
            </a:solidFill>
            <a:miter lim="800000"/>
            <a:headEnd/>
            <a:tailEnd/>
          </a:ln>
        </p:spPr>
        <p:txBody>
          <a:bodyPr/>
          <a:lstStyle/>
          <a:p>
            <a:r>
              <a:rPr lang="el-GR" altLang="el-GR" sz="4000" b="1">
                <a:solidFill>
                  <a:schemeClr val="bg2"/>
                </a:solidFill>
              </a:rPr>
              <a:t>Διδακτικές Προτάσεις για τη βελτίωση της Συνεργασίας Οικογένειας και  Σχολείου</a:t>
            </a:r>
            <a:br>
              <a:rPr lang="en-US" altLang="el-GR" sz="4000" b="1">
                <a:solidFill>
                  <a:schemeClr val="bg2"/>
                </a:solidFill>
              </a:rPr>
            </a:br>
            <a:endParaRPr lang="el-GR" altLang="el-GR" sz="4000">
              <a:solidFill>
                <a:schemeClr val="bg2"/>
              </a:solidFill>
            </a:endParaRPr>
          </a:p>
        </p:txBody>
      </p:sp>
      <p:sp>
        <p:nvSpPr>
          <p:cNvPr id="4" name="3 - Θέση υποσέλιδου">
            <a:extLst>
              <a:ext uri="{FF2B5EF4-FFF2-40B4-BE49-F238E27FC236}">
                <a16:creationId xmlns:a16="http://schemas.microsoft.com/office/drawing/2014/main" id="{50ACD349-7110-474B-9DC8-00FFF90EBA91}"/>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2989CFE4-6103-428A-9FBA-C0588C03A488}"/>
              </a:ext>
            </a:extLst>
          </p:cNvPr>
          <p:cNvSpPr>
            <a:spLocks noGrp="1"/>
          </p:cNvSpPr>
          <p:nvPr>
            <p:ph type="dt" sz="quarter" idx="11"/>
          </p:nvPr>
        </p:nvSpPr>
        <p:spPr/>
        <p:txBody>
          <a:bodyPr/>
          <a:lstStyle/>
          <a:p>
            <a:pPr>
              <a:defRPr/>
            </a:pPr>
            <a:fld id="{A82B5B70-76B5-482D-B233-1350C7CC7A76}"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422E141A-6864-44FA-B4F3-4A95FC12E49E}"/>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B2DF193-091B-4C31-8589-FDA290010348}" type="slidenum">
              <a:rPr lang="el-GR" altLang="el-GR">
                <a:solidFill>
                  <a:srgbClr val="282E2E"/>
                </a:solidFill>
                <a:latin typeface="Calibri" panose="020F0502020204030204" pitchFamily="34" charset="0"/>
              </a:rPr>
              <a:pPr eaLnBrk="1" hangingPunct="1"/>
              <a:t>4</a:t>
            </a:fld>
            <a:endParaRPr lang="el-GR" altLang="el-GR">
              <a:solidFill>
                <a:srgbClr val="282E2E"/>
              </a:solidFill>
              <a:latin typeface="Calibri" panose="020F0502020204030204" pitchFamily="34" charset="0"/>
            </a:endParaRPr>
          </a:p>
        </p:txBody>
      </p:sp>
      <p:sp>
        <p:nvSpPr>
          <p:cNvPr id="8198" name="AutoShape 2" descr="Αποτέλεσμα εικόνας για early childhood">
            <a:extLst>
              <a:ext uri="{FF2B5EF4-FFF2-40B4-BE49-F238E27FC236}">
                <a16:creationId xmlns:a16="http://schemas.microsoft.com/office/drawing/2014/main" id="{8113A07C-E854-4DAC-B1CA-189B86BE5B51}"/>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pic>
        <p:nvPicPr>
          <p:cNvPr id="8199" name="Picture 3">
            <a:extLst>
              <a:ext uri="{FF2B5EF4-FFF2-40B4-BE49-F238E27FC236}">
                <a16:creationId xmlns:a16="http://schemas.microsoft.com/office/drawing/2014/main" id="{BEEE7479-FCD8-4996-B175-C4579B97E0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4963" y="474663"/>
            <a:ext cx="3160712" cy="173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2 - Θέση περιεχομένου">
            <a:extLst>
              <a:ext uri="{FF2B5EF4-FFF2-40B4-BE49-F238E27FC236}">
                <a16:creationId xmlns:a16="http://schemas.microsoft.com/office/drawing/2014/main" id="{938DA7BD-00DF-4C56-BC46-37E7BE5C6C6A}"/>
              </a:ext>
            </a:extLst>
          </p:cNvPr>
          <p:cNvSpPr>
            <a:spLocks noGrp="1"/>
          </p:cNvSpPr>
          <p:nvPr>
            <p:ph idx="1"/>
          </p:nvPr>
        </p:nvSpPr>
        <p:spPr>
          <a:xfrm>
            <a:off x="855663" y="619125"/>
            <a:ext cx="10839450" cy="5410200"/>
          </a:xfrm>
          <a:solidFill>
            <a:schemeClr val="tx1"/>
          </a:solidFill>
        </p:spPr>
        <p:txBody>
          <a:bodyPr/>
          <a:lstStyle/>
          <a:p>
            <a:pPr algn="just" eaLnBrk="1" hangingPunct="1">
              <a:lnSpc>
                <a:spcPct val="150000"/>
              </a:lnSpc>
            </a:pPr>
            <a:r>
              <a:rPr lang="el-GR" altLang="el-GR" sz="2800">
                <a:solidFill>
                  <a:schemeClr val="bg2"/>
                </a:solidFill>
              </a:rPr>
              <a:t>Σύμφωνα με τα εμπειρικά δεδομένα σύγχρονων ερευνών, θεωρούμε, ότι ένα ενδυναμωμένο υπόδειγμα συνεργασίας οικογένειας και σχολείου θα πρέπει να επικεντρώνεται </a:t>
            </a:r>
            <a:r>
              <a:rPr lang="el-GR" altLang="el-GR" sz="2800" u="sng">
                <a:solidFill>
                  <a:schemeClr val="bg2"/>
                </a:solidFill>
              </a:rPr>
              <a:t>στα εξής σημεία αναφοράς:</a:t>
            </a:r>
            <a:endParaRPr lang="en-US" altLang="el-GR" sz="2800" u="sng">
              <a:solidFill>
                <a:schemeClr val="bg2"/>
              </a:solidFill>
            </a:endParaRPr>
          </a:p>
          <a:p>
            <a:pPr algn="just" eaLnBrk="1" hangingPunct="1">
              <a:lnSpc>
                <a:spcPct val="150000"/>
              </a:lnSpc>
            </a:pPr>
            <a:r>
              <a:rPr lang="el-GR" altLang="el-GR" sz="2800" b="1">
                <a:solidFill>
                  <a:schemeClr val="bg2"/>
                </a:solidFill>
              </a:rPr>
              <a:t>Προσδιορισμός των δυνατών σημείων της οικογένειας και του παιδιού, ως το ζητούμενο της γονεϊκής συμμετοχής.</a:t>
            </a:r>
            <a:endParaRPr lang="en-US" altLang="el-GR" sz="2800" b="1">
              <a:solidFill>
                <a:schemeClr val="bg2"/>
              </a:solidFill>
            </a:endParaRPr>
          </a:p>
          <a:p>
            <a:pPr algn="just" eaLnBrk="1" hangingPunct="1">
              <a:lnSpc>
                <a:spcPct val="150000"/>
              </a:lnSpc>
            </a:pPr>
            <a:r>
              <a:rPr lang="el-GR" altLang="el-GR" sz="2800">
                <a:solidFill>
                  <a:schemeClr val="bg2"/>
                </a:solidFill>
              </a:rPr>
              <a:t> </a:t>
            </a:r>
            <a:r>
              <a:rPr lang="el-GR" altLang="el-GR" sz="2800" i="1">
                <a:solidFill>
                  <a:schemeClr val="bg2"/>
                </a:solidFill>
              </a:rPr>
              <a:t>Γνωρίζουμε, ότι αυτή η προοπτική απαιτεί να προχωρήσουμε πέρα από τους τοίχους της αίθουσας του σχολείου</a:t>
            </a:r>
            <a:r>
              <a:rPr lang="en-US" altLang="el-GR" sz="2800" i="1">
                <a:solidFill>
                  <a:schemeClr val="bg2"/>
                </a:solidFill>
              </a:rPr>
              <a:t>.</a:t>
            </a:r>
            <a:endParaRPr lang="el-GR" altLang="el-GR" sz="2800" i="1">
              <a:solidFill>
                <a:schemeClr val="bg2"/>
              </a:solidFill>
            </a:endParaRPr>
          </a:p>
        </p:txBody>
      </p:sp>
      <p:sp>
        <p:nvSpPr>
          <p:cNvPr id="4" name="3 - Θέση υποσέλιδου">
            <a:extLst>
              <a:ext uri="{FF2B5EF4-FFF2-40B4-BE49-F238E27FC236}">
                <a16:creationId xmlns:a16="http://schemas.microsoft.com/office/drawing/2014/main" id="{74A2363B-D6D8-4FAE-8801-C26BCACB32E6}"/>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BE0FCE96-36E6-415B-93A9-3DF5FED5C1B7}"/>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67B6DBA3-BE18-4405-BBF9-A5318CC53A0E}"/>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A86E4B2-FE6A-46ED-B8DF-121A55C6BD5E}" type="slidenum">
              <a:rPr lang="el-GR" altLang="el-GR">
                <a:solidFill>
                  <a:srgbClr val="282E2E"/>
                </a:solidFill>
                <a:latin typeface="Calibri" panose="020F0502020204030204" pitchFamily="34" charset="0"/>
              </a:rPr>
              <a:pPr eaLnBrk="1" hangingPunct="1"/>
              <a:t>5</a:t>
            </a:fld>
            <a:endParaRPr lang="el-GR" altLang="el-GR">
              <a:solidFill>
                <a:srgbClr val="282E2E"/>
              </a:solidFill>
              <a:latin typeface="Calibri" panose="020F0502020204030204" pitchFamily="34" charset="0"/>
            </a:endParaRPr>
          </a:p>
        </p:txBody>
      </p:sp>
      <p:sp>
        <p:nvSpPr>
          <p:cNvPr id="7" name="6 - Δεξιό βέλος">
            <a:extLst>
              <a:ext uri="{FF2B5EF4-FFF2-40B4-BE49-F238E27FC236}">
                <a16:creationId xmlns:a16="http://schemas.microsoft.com/office/drawing/2014/main" id="{DB5FE8CB-E17E-47FD-9EE4-431278894501}"/>
              </a:ext>
            </a:extLst>
          </p:cNvPr>
          <p:cNvSpPr/>
          <p:nvPr/>
        </p:nvSpPr>
        <p:spPr>
          <a:xfrm>
            <a:off x="265113" y="2933700"/>
            <a:ext cx="914400" cy="5318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9223" name="AutoShape 2" descr="Αποτέλεσμα εικόνας για ερευνες">
            <a:extLst>
              <a:ext uri="{FF2B5EF4-FFF2-40B4-BE49-F238E27FC236}">
                <a16:creationId xmlns:a16="http://schemas.microsoft.com/office/drawing/2014/main" id="{85C9DF37-1CE7-4A27-8A00-67800FF7D81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2 - Θέση περιεχομένου">
            <a:extLst>
              <a:ext uri="{FF2B5EF4-FFF2-40B4-BE49-F238E27FC236}">
                <a16:creationId xmlns:a16="http://schemas.microsoft.com/office/drawing/2014/main" id="{D933C1F6-A2A0-48B6-878D-D3B7498B747D}"/>
              </a:ext>
            </a:extLst>
          </p:cNvPr>
          <p:cNvSpPr>
            <a:spLocks noGrp="1"/>
          </p:cNvSpPr>
          <p:nvPr>
            <p:ph idx="1"/>
          </p:nvPr>
        </p:nvSpPr>
        <p:spPr>
          <a:xfrm>
            <a:off x="679450" y="633413"/>
            <a:ext cx="10928350" cy="5468937"/>
          </a:xfrm>
          <a:solidFill>
            <a:schemeClr val="tx1"/>
          </a:solidFill>
          <a:ln w="57150">
            <a:solidFill>
              <a:schemeClr val="accent1"/>
            </a:solidFill>
            <a:miter lim="800000"/>
            <a:headEnd/>
            <a:tailEnd/>
          </a:ln>
        </p:spPr>
        <p:txBody>
          <a:bodyPr/>
          <a:lstStyle/>
          <a:p>
            <a:pPr>
              <a:lnSpc>
                <a:spcPct val="200000"/>
              </a:lnSpc>
            </a:pPr>
            <a:r>
              <a:rPr lang="el-GR" altLang="el-GR" sz="2800" b="1">
                <a:solidFill>
                  <a:schemeClr val="bg2"/>
                </a:solidFill>
              </a:rPr>
              <a:t> </a:t>
            </a:r>
            <a:r>
              <a:rPr lang="el-GR" altLang="el-GR" sz="2800" b="1" u="sng">
                <a:solidFill>
                  <a:schemeClr val="bg2"/>
                </a:solidFill>
              </a:rPr>
              <a:t>Ένας καλός τρόπος να προσδιορίσουμε αυτά τα δυνατά σημεία, </a:t>
            </a:r>
            <a:r>
              <a:rPr lang="el-GR" altLang="el-GR" sz="2800" b="1">
                <a:solidFill>
                  <a:schemeClr val="bg2"/>
                </a:solidFill>
              </a:rPr>
              <a:t>είναι</a:t>
            </a:r>
            <a:r>
              <a:rPr lang="en-US" altLang="el-GR" sz="2800" b="1">
                <a:solidFill>
                  <a:schemeClr val="bg2"/>
                </a:solidFill>
              </a:rPr>
              <a:t>:</a:t>
            </a:r>
            <a:endParaRPr lang="el-GR" altLang="el-GR" sz="2800" b="1">
              <a:solidFill>
                <a:schemeClr val="bg2"/>
              </a:solidFill>
            </a:endParaRPr>
          </a:p>
          <a:p>
            <a:pPr algn="just">
              <a:lnSpc>
                <a:spcPct val="200000"/>
              </a:lnSpc>
            </a:pPr>
            <a:r>
              <a:rPr lang="el-GR" altLang="el-GR" sz="2800" b="1">
                <a:solidFill>
                  <a:schemeClr val="bg2"/>
                </a:solidFill>
              </a:rPr>
              <a:t>Ο εκπαιδευτικός να γίνει </a:t>
            </a:r>
            <a:r>
              <a:rPr lang="el-GR" altLang="el-GR" sz="2800" b="1" i="1" u="sng">
                <a:solidFill>
                  <a:schemeClr val="bg2"/>
                </a:solidFill>
              </a:rPr>
              <a:t>εθνογράφος της αίθουσας του σχολείου</a:t>
            </a:r>
            <a:r>
              <a:rPr lang="el-GR" altLang="el-GR" sz="2800" b="1">
                <a:solidFill>
                  <a:schemeClr val="bg2"/>
                </a:solidFill>
              </a:rPr>
              <a:t>, που κρατάει σημειώσεις και συλλέγει πληροφορίες για τον πολιτισμό, το ιστορικό και τους τρόπους μάθησης των παιδιών και των οικογενειών τους. </a:t>
            </a:r>
          </a:p>
          <a:p>
            <a:endParaRPr lang="el-GR" altLang="el-GR"/>
          </a:p>
        </p:txBody>
      </p:sp>
      <p:sp>
        <p:nvSpPr>
          <p:cNvPr id="4" name="3 - Θέση υποσέλιδου">
            <a:extLst>
              <a:ext uri="{FF2B5EF4-FFF2-40B4-BE49-F238E27FC236}">
                <a16:creationId xmlns:a16="http://schemas.microsoft.com/office/drawing/2014/main" id="{3322CEBA-DAFA-4302-A55C-14571BC7DEC8}"/>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99D08659-66C2-48E8-ACDD-39B3646ABD84}"/>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3A17D02F-3868-4082-9731-032F278D3470}"/>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B0C45DF-2F53-4110-A14A-9837C6FD2C52}" type="slidenum">
              <a:rPr lang="el-GR" altLang="el-GR">
                <a:solidFill>
                  <a:srgbClr val="282E2E"/>
                </a:solidFill>
                <a:latin typeface="Calibri" panose="020F0502020204030204" pitchFamily="34" charset="0"/>
              </a:rPr>
              <a:pPr eaLnBrk="1" hangingPunct="1"/>
              <a:t>6</a:t>
            </a:fld>
            <a:endParaRPr lang="el-GR" altLang="el-GR">
              <a:solidFill>
                <a:srgbClr val="282E2E"/>
              </a:solidFill>
              <a:latin typeface="Calibri" panose="020F0502020204030204" pitchFamily="34" charset="0"/>
            </a:endParaRPr>
          </a:p>
        </p:txBody>
      </p:sp>
      <p:sp>
        <p:nvSpPr>
          <p:cNvPr id="7" name="6 - Ραβδωτό δεξιό βέλος">
            <a:extLst>
              <a:ext uri="{FF2B5EF4-FFF2-40B4-BE49-F238E27FC236}">
                <a16:creationId xmlns:a16="http://schemas.microsoft.com/office/drawing/2014/main" id="{20AE79CB-2C8E-4378-B594-C771C04ED7DE}"/>
              </a:ext>
            </a:extLst>
          </p:cNvPr>
          <p:cNvSpPr/>
          <p:nvPr/>
        </p:nvSpPr>
        <p:spPr>
          <a:xfrm>
            <a:off x="0" y="2787650"/>
            <a:ext cx="958850" cy="61912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2 - Θέση περιεχομένου">
            <a:extLst>
              <a:ext uri="{FF2B5EF4-FFF2-40B4-BE49-F238E27FC236}">
                <a16:creationId xmlns:a16="http://schemas.microsoft.com/office/drawing/2014/main" id="{50F51660-7697-423A-95AB-E9E774F55194}"/>
              </a:ext>
            </a:extLst>
          </p:cNvPr>
          <p:cNvSpPr>
            <a:spLocks noGrp="1"/>
          </p:cNvSpPr>
          <p:nvPr>
            <p:ph idx="1"/>
          </p:nvPr>
        </p:nvSpPr>
        <p:spPr>
          <a:xfrm>
            <a:off x="693738" y="560388"/>
            <a:ext cx="10928350" cy="5468937"/>
          </a:xfrm>
          <a:solidFill>
            <a:schemeClr val="tx1"/>
          </a:solidFill>
          <a:ln w="57150">
            <a:solidFill>
              <a:schemeClr val="accent1"/>
            </a:solidFill>
            <a:miter lim="800000"/>
            <a:headEnd/>
            <a:tailEnd/>
          </a:ln>
        </p:spPr>
        <p:txBody>
          <a:bodyPr/>
          <a:lstStyle/>
          <a:p>
            <a:pPr algn="just">
              <a:lnSpc>
                <a:spcPct val="200000"/>
              </a:lnSpc>
            </a:pPr>
            <a:r>
              <a:rPr lang="el-GR" altLang="el-GR" sz="2400" b="1" u="sng">
                <a:solidFill>
                  <a:schemeClr val="bg2"/>
                </a:solidFill>
              </a:rPr>
              <a:t>Όλες οι οικογένειες έχουν τη δυνατότητα συμμετοχής στην παιδαγωγική εργασία</a:t>
            </a:r>
            <a:r>
              <a:rPr lang="en-US" altLang="el-GR" sz="2400" b="1">
                <a:solidFill>
                  <a:schemeClr val="bg2"/>
                </a:solidFill>
              </a:rPr>
              <a:t>:</a:t>
            </a:r>
          </a:p>
          <a:p>
            <a:pPr algn="just">
              <a:lnSpc>
                <a:spcPct val="200000"/>
              </a:lnSpc>
              <a:buFont typeface="Wingdings" panose="05000000000000000000" pitchFamily="2" charset="2"/>
              <a:buChar char="ü"/>
            </a:pPr>
            <a:r>
              <a:rPr lang="el-GR" altLang="el-GR" sz="2400" b="1">
                <a:solidFill>
                  <a:schemeClr val="bg2"/>
                </a:solidFill>
              </a:rPr>
              <a:t> μέσα από πολλαπλές προοπτικές </a:t>
            </a:r>
            <a:endParaRPr lang="en-US" altLang="el-GR" sz="2400" b="1">
              <a:solidFill>
                <a:schemeClr val="bg2"/>
              </a:solidFill>
            </a:endParaRPr>
          </a:p>
          <a:p>
            <a:pPr algn="just">
              <a:lnSpc>
                <a:spcPct val="200000"/>
              </a:lnSpc>
              <a:buFont typeface="Wingdings" panose="05000000000000000000" pitchFamily="2" charset="2"/>
              <a:buChar char="ü"/>
            </a:pPr>
            <a:r>
              <a:rPr lang="el-GR" altLang="el-GR" sz="2400" b="1">
                <a:solidFill>
                  <a:schemeClr val="bg2"/>
                </a:solidFill>
              </a:rPr>
              <a:t>και υποδείγματα οικογενειακής εμπλοκής. </a:t>
            </a:r>
            <a:endParaRPr lang="en-US" altLang="el-GR" sz="2400" b="1">
              <a:solidFill>
                <a:schemeClr val="bg2"/>
              </a:solidFill>
            </a:endParaRPr>
          </a:p>
          <a:p>
            <a:pPr algn="just">
              <a:lnSpc>
                <a:spcPct val="200000"/>
              </a:lnSpc>
              <a:buFont typeface="Arial" panose="020B0604020202020204" pitchFamily="34" charset="0"/>
              <a:buNone/>
            </a:pPr>
            <a:r>
              <a:rPr lang="en-US" altLang="el-GR" sz="2400" b="1" i="1">
                <a:solidFill>
                  <a:schemeClr val="bg2"/>
                </a:solidFill>
              </a:rPr>
              <a:t>   </a:t>
            </a:r>
            <a:r>
              <a:rPr lang="el-GR" altLang="el-GR" sz="2400" b="1" i="1">
                <a:solidFill>
                  <a:schemeClr val="bg2"/>
                </a:solidFill>
              </a:rPr>
              <a:t>Με την έννοια αυτή, θα πρέπει να συμπεριλάβουμε γονείς και οικογένειες από </a:t>
            </a:r>
            <a:r>
              <a:rPr lang="el-GR" altLang="el-GR" sz="2400" b="1" i="1" u="sng">
                <a:solidFill>
                  <a:schemeClr val="bg2"/>
                </a:solidFill>
              </a:rPr>
              <a:t>διαφορετικούς πολιτισμούς </a:t>
            </a:r>
            <a:r>
              <a:rPr lang="el-GR" altLang="el-GR" sz="2400" b="1" i="1">
                <a:solidFill>
                  <a:schemeClr val="bg2"/>
                </a:solidFill>
              </a:rPr>
              <a:t>και να </a:t>
            </a:r>
            <a:r>
              <a:rPr lang="el-GR" altLang="el-GR" sz="2400" b="1" i="1" u="sng">
                <a:solidFill>
                  <a:schemeClr val="bg2"/>
                </a:solidFill>
              </a:rPr>
              <a:t>αναπτύξουμε προγράμματα </a:t>
            </a:r>
            <a:r>
              <a:rPr lang="el-GR" altLang="el-GR" sz="2400" b="1" i="1">
                <a:solidFill>
                  <a:schemeClr val="bg2"/>
                </a:solidFill>
              </a:rPr>
              <a:t>πρόσκλησης και υποστήριξης, ώστε να αισθανθούν ευπρόσδεκτοι. </a:t>
            </a:r>
          </a:p>
          <a:p>
            <a:endParaRPr lang="el-GR" altLang="el-GR"/>
          </a:p>
        </p:txBody>
      </p:sp>
      <p:sp>
        <p:nvSpPr>
          <p:cNvPr id="4" name="3 - Θέση υποσέλιδου">
            <a:extLst>
              <a:ext uri="{FF2B5EF4-FFF2-40B4-BE49-F238E27FC236}">
                <a16:creationId xmlns:a16="http://schemas.microsoft.com/office/drawing/2014/main" id="{26E6C668-1E02-4C20-BCBA-C9EAF403FFF8}"/>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631A2E1D-FB69-4D0A-B49A-5BAB0270DF5D}"/>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04B00726-85C2-405C-AD85-8A99B7B99014}"/>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7863A9A-E01E-42D0-A572-07168719C611}" type="slidenum">
              <a:rPr lang="el-GR" altLang="el-GR">
                <a:solidFill>
                  <a:srgbClr val="282E2E"/>
                </a:solidFill>
                <a:latin typeface="Calibri" panose="020F0502020204030204" pitchFamily="34" charset="0"/>
              </a:rPr>
              <a:pPr eaLnBrk="1" hangingPunct="1"/>
              <a:t>7</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2 - Θέση περιεχομένου">
            <a:extLst>
              <a:ext uri="{FF2B5EF4-FFF2-40B4-BE49-F238E27FC236}">
                <a16:creationId xmlns:a16="http://schemas.microsoft.com/office/drawing/2014/main" id="{FA69457B-9A74-4423-8491-DFDCE709A3A7}"/>
              </a:ext>
            </a:extLst>
          </p:cNvPr>
          <p:cNvSpPr>
            <a:spLocks noGrp="1"/>
          </p:cNvSpPr>
          <p:nvPr>
            <p:ph idx="1"/>
          </p:nvPr>
        </p:nvSpPr>
        <p:spPr>
          <a:xfrm>
            <a:off x="693738" y="560388"/>
            <a:ext cx="10928350" cy="5468937"/>
          </a:xfrm>
          <a:solidFill>
            <a:schemeClr val="tx1"/>
          </a:solidFill>
          <a:ln w="57150">
            <a:solidFill>
              <a:schemeClr val="accent1"/>
            </a:solidFill>
          </a:ln>
        </p:spPr>
        <p:txBody>
          <a:bodyPr/>
          <a:lstStyle/>
          <a:p>
            <a:pPr marL="501650" indent="-457200" algn="just">
              <a:lnSpc>
                <a:spcPct val="150000"/>
              </a:lnSpc>
              <a:buFont typeface="Wingdings" pitchFamily="2" charset="2"/>
              <a:buChar char="ü"/>
              <a:defRPr/>
            </a:pPr>
            <a:r>
              <a:rPr lang="el-GR" altLang="el-GR" sz="2400" b="1" u="sng" dirty="0">
                <a:solidFill>
                  <a:schemeClr val="bg2"/>
                </a:solidFill>
              </a:rPr>
              <a:t>Αναγνώριση της αξίας των πολλαπλών σημείων συνάντησης και σχεδιασμού</a:t>
            </a:r>
            <a:r>
              <a:rPr lang="el-GR" altLang="el-GR" sz="2400" b="1" dirty="0">
                <a:solidFill>
                  <a:schemeClr val="bg2"/>
                </a:solidFill>
              </a:rPr>
              <a:t>, για τη συνεργασία οικογένειας και νηπιαγωγείου. </a:t>
            </a:r>
            <a:endParaRPr lang="en-US" altLang="el-GR" sz="2400" b="1" dirty="0">
              <a:solidFill>
                <a:schemeClr val="bg2"/>
              </a:solidFill>
            </a:endParaRPr>
          </a:p>
          <a:p>
            <a:pPr marL="501650" indent="-457200" algn="just">
              <a:lnSpc>
                <a:spcPct val="150000"/>
              </a:lnSpc>
              <a:buFont typeface="Wingdings" pitchFamily="2" charset="2"/>
              <a:buChar char="ü"/>
              <a:defRPr/>
            </a:pPr>
            <a:r>
              <a:rPr lang="el-GR" altLang="el-GR" sz="2400" b="1" u="sng" dirty="0">
                <a:solidFill>
                  <a:schemeClr val="bg2"/>
                </a:solidFill>
              </a:rPr>
              <a:t>Κατανόηση, του τι απολαμβάνουν οι οικογένειες </a:t>
            </a:r>
            <a:r>
              <a:rPr lang="el-GR" altLang="el-GR" sz="2400" b="1" dirty="0">
                <a:solidFill>
                  <a:schemeClr val="bg2"/>
                </a:solidFill>
              </a:rPr>
              <a:t>σε σχέση με τη συμμετοχή τους στην παιδαγωγική διαδικασία του νηπιαγωγείου και ένταξη στο σχεδιασμό της παιδαγωγικής εργασίας. </a:t>
            </a:r>
            <a:endParaRPr lang="en-US" altLang="el-GR" sz="2400" b="1" dirty="0">
              <a:solidFill>
                <a:schemeClr val="bg2"/>
              </a:solidFill>
            </a:endParaRPr>
          </a:p>
          <a:p>
            <a:pPr algn="just">
              <a:lnSpc>
                <a:spcPct val="150000"/>
              </a:lnSpc>
              <a:buFont typeface="Arial" charset="0"/>
              <a:buChar char="•"/>
              <a:defRPr/>
            </a:pPr>
            <a:r>
              <a:rPr lang="el-GR" altLang="el-GR" sz="2400" b="1" i="1" dirty="0">
                <a:solidFill>
                  <a:schemeClr val="bg2"/>
                </a:solidFill>
              </a:rPr>
              <a:t>Μέσα από αυτή την επισήμανση γίνεται κατανοητό, ότι δεν υπάρχει μόνο ένα υπόδειγμα </a:t>
            </a:r>
            <a:r>
              <a:rPr lang="el-GR" altLang="el-GR" sz="2400" b="1" i="1" dirty="0" err="1">
                <a:solidFill>
                  <a:schemeClr val="bg2"/>
                </a:solidFill>
              </a:rPr>
              <a:t>γονεϊκής</a:t>
            </a:r>
            <a:r>
              <a:rPr lang="el-GR" altLang="el-GR" sz="2400" b="1" i="1" dirty="0">
                <a:solidFill>
                  <a:schemeClr val="bg2"/>
                </a:solidFill>
              </a:rPr>
              <a:t> εμπλοκής, ένα σημείο συνάντησης ή ένας τρόπος σχεδιασμού για κάθε νηπιαγωγό ή και για κάθε οικογένεια.</a:t>
            </a:r>
          </a:p>
          <a:p>
            <a:pPr>
              <a:buFont typeface="Arial" charset="0"/>
              <a:buChar char="•"/>
              <a:defRPr/>
            </a:pPr>
            <a:endParaRPr lang="el-GR" dirty="0"/>
          </a:p>
        </p:txBody>
      </p:sp>
      <p:sp>
        <p:nvSpPr>
          <p:cNvPr id="4" name="3 - Θέση υποσέλιδου">
            <a:extLst>
              <a:ext uri="{FF2B5EF4-FFF2-40B4-BE49-F238E27FC236}">
                <a16:creationId xmlns:a16="http://schemas.microsoft.com/office/drawing/2014/main" id="{9C678F76-F5C4-4637-B8E4-CC6BA4D0BBB4}"/>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AABC423A-2E1A-46CA-BF17-07B5644BF915}"/>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2CCD48AA-A3A1-4150-953B-1BC5B36E909F}"/>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3F2E263-2FCF-4589-A04A-D8A6F3661C6A}" type="slidenum">
              <a:rPr lang="el-GR" altLang="el-GR">
                <a:solidFill>
                  <a:srgbClr val="282E2E"/>
                </a:solidFill>
                <a:latin typeface="Calibri" panose="020F0502020204030204" pitchFamily="34" charset="0"/>
              </a:rPr>
              <a:pPr eaLnBrk="1" hangingPunct="1"/>
              <a:t>8</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2 - Θέση περιεχομένου">
            <a:extLst>
              <a:ext uri="{FF2B5EF4-FFF2-40B4-BE49-F238E27FC236}">
                <a16:creationId xmlns:a16="http://schemas.microsoft.com/office/drawing/2014/main" id="{50A34DDC-F696-4BDA-9E6C-D2DAD134BCF7}"/>
              </a:ext>
            </a:extLst>
          </p:cNvPr>
          <p:cNvSpPr>
            <a:spLocks noGrp="1"/>
          </p:cNvSpPr>
          <p:nvPr>
            <p:ph idx="1"/>
          </p:nvPr>
        </p:nvSpPr>
        <p:spPr>
          <a:xfrm>
            <a:off x="693738" y="560388"/>
            <a:ext cx="10928350" cy="5468937"/>
          </a:xfrm>
          <a:solidFill>
            <a:schemeClr val="tx1"/>
          </a:solidFill>
          <a:ln w="57150">
            <a:solidFill>
              <a:schemeClr val="accent1"/>
            </a:solidFill>
            <a:miter lim="800000"/>
            <a:headEnd/>
            <a:tailEnd/>
          </a:ln>
        </p:spPr>
        <p:txBody>
          <a:bodyPr/>
          <a:lstStyle/>
          <a:p>
            <a:pPr algn="just">
              <a:lnSpc>
                <a:spcPct val="200000"/>
              </a:lnSpc>
            </a:pPr>
            <a:r>
              <a:rPr lang="el-GR" altLang="el-GR" sz="2400" b="1" u="sng">
                <a:solidFill>
                  <a:schemeClr val="bg2"/>
                </a:solidFill>
              </a:rPr>
              <a:t>Δια βίου μαθησιακή προσέγγιση</a:t>
            </a:r>
            <a:r>
              <a:rPr lang="el-GR" altLang="el-GR" sz="2400" b="1">
                <a:solidFill>
                  <a:schemeClr val="bg2"/>
                </a:solidFill>
              </a:rPr>
              <a:t>, στην οποία ο δάσκαλος μαθαίνει μαζί με τα παιδιά και τις οικογένειες.</a:t>
            </a:r>
            <a:endParaRPr lang="en-US" altLang="el-GR" sz="2400" b="1">
              <a:solidFill>
                <a:schemeClr val="bg2"/>
              </a:solidFill>
            </a:endParaRPr>
          </a:p>
          <a:p>
            <a:pPr algn="just">
              <a:lnSpc>
                <a:spcPct val="200000"/>
              </a:lnSpc>
            </a:pPr>
            <a:r>
              <a:rPr lang="el-GR" altLang="el-GR" sz="2400" b="1">
                <a:solidFill>
                  <a:schemeClr val="bg2"/>
                </a:solidFill>
              </a:rPr>
              <a:t> Σημείο αναφοράς για την παιδαγωγική διαδικασία</a:t>
            </a:r>
            <a:r>
              <a:rPr lang="en-US" altLang="el-GR" sz="2400" b="1">
                <a:solidFill>
                  <a:schemeClr val="bg2"/>
                </a:solidFill>
              </a:rPr>
              <a:t>:</a:t>
            </a:r>
          </a:p>
          <a:p>
            <a:pPr algn="just">
              <a:lnSpc>
                <a:spcPct val="200000"/>
              </a:lnSpc>
              <a:buFont typeface="Wingdings" panose="05000000000000000000" pitchFamily="2" charset="2"/>
              <a:buChar char="ü"/>
            </a:pPr>
            <a:r>
              <a:rPr lang="el-GR" altLang="el-GR" sz="2400" b="1">
                <a:solidFill>
                  <a:schemeClr val="bg2"/>
                </a:solidFill>
              </a:rPr>
              <a:t> τα ενδιαφέροντα,</a:t>
            </a:r>
            <a:endParaRPr lang="en-US" altLang="el-GR" sz="2400" b="1">
              <a:solidFill>
                <a:schemeClr val="bg2"/>
              </a:solidFill>
            </a:endParaRPr>
          </a:p>
          <a:p>
            <a:pPr algn="just">
              <a:lnSpc>
                <a:spcPct val="200000"/>
              </a:lnSpc>
              <a:buFont typeface="Wingdings" panose="05000000000000000000" pitchFamily="2" charset="2"/>
              <a:buChar char="ü"/>
            </a:pPr>
            <a:r>
              <a:rPr lang="el-GR" altLang="el-GR" sz="2400" b="1">
                <a:solidFill>
                  <a:schemeClr val="bg2"/>
                </a:solidFill>
              </a:rPr>
              <a:t> το κοινωνικοπολιτιστικό ιστορικό </a:t>
            </a:r>
            <a:endParaRPr lang="en-US" altLang="el-GR" sz="2400" b="1">
              <a:solidFill>
                <a:schemeClr val="bg2"/>
              </a:solidFill>
            </a:endParaRPr>
          </a:p>
          <a:p>
            <a:pPr algn="just">
              <a:lnSpc>
                <a:spcPct val="200000"/>
              </a:lnSpc>
              <a:buFont typeface="Wingdings" panose="05000000000000000000" pitchFamily="2" charset="2"/>
              <a:buChar char="ü"/>
            </a:pPr>
            <a:r>
              <a:rPr lang="el-GR" altLang="el-GR" sz="2400" b="1">
                <a:solidFill>
                  <a:schemeClr val="bg2"/>
                </a:solidFill>
              </a:rPr>
              <a:t>και ο τρόπος που μαθαίνουν τα παιδιά.</a:t>
            </a:r>
          </a:p>
          <a:p>
            <a:endParaRPr lang="el-GR" altLang="el-GR"/>
          </a:p>
        </p:txBody>
      </p:sp>
      <p:sp>
        <p:nvSpPr>
          <p:cNvPr id="4" name="3 - Θέση υποσέλιδου">
            <a:extLst>
              <a:ext uri="{FF2B5EF4-FFF2-40B4-BE49-F238E27FC236}">
                <a16:creationId xmlns:a16="http://schemas.microsoft.com/office/drawing/2014/main" id="{E7AAD4FD-39FC-41BD-8B5B-EDB9E889CBC0}"/>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83A241D3-93CA-46EC-97CC-5C6A4FB1B64D}"/>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56732E45-0E36-44AC-A9C4-D6E970EF2607}"/>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477CBD8-5BF1-49A1-AC2A-B6A88B35EC59}" type="slidenum">
              <a:rPr lang="el-GR" altLang="el-GR">
                <a:solidFill>
                  <a:srgbClr val="282E2E"/>
                </a:solidFill>
                <a:latin typeface="Calibri" panose="020F0502020204030204" pitchFamily="34" charset="0"/>
              </a:rPr>
              <a:pPr eaLnBrk="1" hangingPunct="1"/>
              <a:t>9</a:t>
            </a:fld>
            <a:endParaRPr lang="el-GR" altLang="el-GR">
              <a:solidFill>
                <a:srgbClr val="282E2E"/>
              </a:solidFill>
              <a:latin typeface="Calibri" panose="020F0502020204030204" pitchFamily="34" charset="0"/>
            </a:endParaRPr>
          </a:p>
        </p:txBody>
      </p:sp>
      <p:sp>
        <p:nvSpPr>
          <p:cNvPr id="7" name="6 - Ραβδωτό δεξιό βέλος">
            <a:extLst>
              <a:ext uri="{FF2B5EF4-FFF2-40B4-BE49-F238E27FC236}">
                <a16:creationId xmlns:a16="http://schemas.microsoft.com/office/drawing/2014/main" id="{2BD1A1C0-0D9D-435B-B759-B26EC4B4E64A}"/>
              </a:ext>
            </a:extLst>
          </p:cNvPr>
          <p:cNvSpPr/>
          <p:nvPr/>
        </p:nvSpPr>
        <p:spPr>
          <a:xfrm>
            <a:off x="0" y="811213"/>
            <a:ext cx="958850" cy="48736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Tree>
  </p:cSld>
  <p:clrMapOvr>
    <a:masterClrMapping/>
  </p:clrMapOvr>
  <p:transition spd="med">
    <p:fade/>
  </p:transition>
</p:sld>
</file>

<file path=ppt/theme/theme1.xml><?xml version="1.0" encoding="utf-8"?>
<a:theme xmlns:a="http://schemas.openxmlformats.org/drawingml/2006/main" name="TF02895254-1">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3246549_TF02895254" id="{2E985D35-CC64-49FD-BD17-72948FE5ED13}" vid="{7B7576DE-0183-421C-A940-B9F854D54BC2}"/>
    </a:ext>
  </a:extLst>
</a:theme>
</file>

<file path=ppt/theme/theme2.xml><?xml version="1.0" encoding="utf-8"?>
<a:theme xmlns:a="http://schemas.openxmlformats.org/drawingml/2006/main" name="Θέμα του Office">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Θέμα του Office">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Props1.xml><?xml version="1.0" encoding="utf-8"?>
<ds:datastoreItem xmlns:ds="http://schemas.openxmlformats.org/officeDocument/2006/customXml" ds:itemID="{FAC2023F-644C-4F7E-8E8C-CDBE4A63C7D1}">
  <ds:schemaRefs>
    <ds:schemaRef ds:uri="http://schemas.microsoft.com/sharepoint/v3/contenttype/forms"/>
  </ds:schemaRefs>
</ds:datastoreItem>
</file>

<file path=customXml/itemProps2.xml><?xml version="1.0" encoding="utf-8"?>
<ds:datastoreItem xmlns:ds="http://schemas.openxmlformats.org/officeDocument/2006/customXml" ds:itemID="{ED65A2C9-CB67-4F36-A412-EEC1AD297F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CBBD158-F28A-4BB0-8678-1CD50A87C62F}">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TF02895254-1</Template>
  <TotalTime>1076</TotalTime>
  <Words>2806</Words>
  <Application>Microsoft Office PowerPoint</Application>
  <PresentationFormat>Ευρεία οθόνη</PresentationFormat>
  <Paragraphs>266</Paragraphs>
  <Slides>36</Slides>
  <Notes>1</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36</vt:i4>
      </vt:variant>
    </vt:vector>
  </HeadingPairs>
  <TitlesOfParts>
    <vt:vector size="40" baseType="lpstr">
      <vt:lpstr>Arial</vt:lpstr>
      <vt:lpstr>Calibri</vt:lpstr>
      <vt:lpstr>Wingdings</vt:lpstr>
      <vt:lpstr>TF02895254-1</vt:lpstr>
      <vt:lpstr>ΣΥΝΕΡΓΑΣΙΑ ΟΙΚΟΓΕΝΕΙΑΣ, ΣΧΟΛΕΙΟΥ ΚΑΙ ΚΟΙΝΟΤΗΤΑΣ</vt:lpstr>
      <vt:lpstr>ΠΕΡΙΕΧΟΜΕΝΑ</vt:lpstr>
      <vt:lpstr>Παρουσίαση του PowerPoint</vt:lpstr>
      <vt:lpstr>Διδακτικές Προτάσεις για τη βελτίωση της Συνεργασίας Οικογένειας και  Σχολείου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Νοιάζομαι και δρω με την οικογένεια Εθελοντισμός – Αλληλεγγύη – Ενεργός Πολίτης Οδηγός για τον εκπαιδευτικό </vt:lpstr>
      <vt:lpstr>Παρουσίαση του PowerPoint</vt:lpstr>
      <vt:lpstr>Η συμμετοχή της οικογένειας στην τυπική και μη τυπική μάθηση του παιδιού</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Διάταξη τίτλου</dc:title>
  <dc:creator>John</dc:creator>
  <cp:lastModifiedBy>ΤΖΙΜΑ ΕΛΕΝΗ</cp:lastModifiedBy>
  <cp:revision>199</cp:revision>
  <dcterms:created xsi:type="dcterms:W3CDTF">2019-09-16T13:55:28Z</dcterms:created>
  <dcterms:modified xsi:type="dcterms:W3CDTF">2019-12-22T12:48:24Z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