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7" r:id="rId1"/>
  </p:sldMasterIdLst>
  <p:notesMasterIdLst>
    <p:notesMasterId r:id="rId41"/>
  </p:notesMasterIdLst>
  <p:handoutMasterIdLst>
    <p:handoutMasterId r:id="rId42"/>
  </p:handoutMasterIdLst>
  <p:sldIdLst>
    <p:sldId id="258" r:id="rId2"/>
    <p:sldId id="270" r:id="rId3"/>
    <p:sldId id="291" r:id="rId4"/>
    <p:sldId id="271" r:id="rId5"/>
    <p:sldId id="273" r:id="rId6"/>
    <p:sldId id="274" r:id="rId7"/>
    <p:sldId id="275" r:id="rId8"/>
    <p:sldId id="292" r:id="rId9"/>
    <p:sldId id="276" r:id="rId10"/>
    <p:sldId id="277" r:id="rId11"/>
    <p:sldId id="302" r:id="rId12"/>
    <p:sldId id="340" r:id="rId13"/>
    <p:sldId id="306"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 id="319" r:id="rId27"/>
    <p:sldId id="320" r:id="rId28"/>
    <p:sldId id="321" r:id="rId29"/>
    <p:sldId id="341" r:id="rId30"/>
    <p:sldId id="322" r:id="rId31"/>
    <p:sldId id="331" r:id="rId32"/>
    <p:sldId id="323" r:id="rId33"/>
    <p:sldId id="342" r:id="rId34"/>
    <p:sldId id="324" r:id="rId35"/>
    <p:sldId id="325" r:id="rId36"/>
    <p:sldId id="332" r:id="rId37"/>
    <p:sldId id="343" r:id="rId38"/>
    <p:sldId id="326" r:id="rId39"/>
    <p:sldId id="327" r:id="rId40"/>
  </p:sldIdLst>
  <p:sldSz cx="9144000" cy="6858000" type="screen4x3"/>
  <p:notesSz cx="6815138" cy="9942513"/>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FF9966"/>
    <a:srgbClr val="99CCFF"/>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79" autoAdjust="0"/>
    <p:restoredTop sz="94576" autoAdjust="0"/>
  </p:normalViewPr>
  <p:slideViewPr>
    <p:cSldViewPr>
      <p:cViewPr varScale="1">
        <p:scale>
          <a:sx n="70" d="100"/>
          <a:sy n="70" d="100"/>
        </p:scale>
        <p:origin x="1530" y="66"/>
      </p:cViewPr>
      <p:guideLst>
        <p:guide orient="horz" pos="2160"/>
        <p:guide pos="2928"/>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6.xml"/><Relationship Id="rId1" Type="http://schemas.openxmlformats.org/officeDocument/2006/relationships/slide" Target="slides/slide4.xml"/><Relationship Id="rId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AC8D508D-DC80-4618-B3F1-66F4F1F5812B}"/>
              </a:ext>
            </a:extLst>
          </p:cNvPr>
          <p:cNvSpPr>
            <a:spLocks noGrp="1" noChangeArrowheads="1"/>
          </p:cNvSpPr>
          <p:nvPr>
            <p:ph type="hdr" sz="quarter"/>
          </p:nvPr>
        </p:nvSpPr>
        <p:spPr bwMode="auto">
          <a:xfrm>
            <a:off x="0" y="0"/>
            <a:ext cx="295275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GB" altLang="el-GR"/>
          </a:p>
        </p:txBody>
      </p:sp>
      <p:sp>
        <p:nvSpPr>
          <p:cNvPr id="32771" name="Rectangle 3">
            <a:extLst>
              <a:ext uri="{FF2B5EF4-FFF2-40B4-BE49-F238E27FC236}">
                <a16:creationId xmlns:a16="http://schemas.microsoft.com/office/drawing/2014/main" id="{C9277F1C-70B4-43FD-9D2B-CC04F4AE7226}"/>
              </a:ext>
            </a:extLst>
          </p:cNvPr>
          <p:cNvSpPr>
            <a:spLocks noGrp="1" noChangeArrowheads="1"/>
          </p:cNvSpPr>
          <p:nvPr>
            <p:ph type="dt" sz="quarter" idx="1"/>
          </p:nvPr>
        </p:nvSpPr>
        <p:spPr bwMode="auto">
          <a:xfrm>
            <a:off x="3862388" y="0"/>
            <a:ext cx="295275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GB" altLang="el-GR"/>
          </a:p>
        </p:txBody>
      </p:sp>
      <p:sp>
        <p:nvSpPr>
          <p:cNvPr id="32772" name="Rectangle 4">
            <a:extLst>
              <a:ext uri="{FF2B5EF4-FFF2-40B4-BE49-F238E27FC236}">
                <a16:creationId xmlns:a16="http://schemas.microsoft.com/office/drawing/2014/main" id="{E69A6D76-5257-44C6-AD03-1D660C988BD2}"/>
              </a:ext>
            </a:extLst>
          </p:cNvPr>
          <p:cNvSpPr>
            <a:spLocks noGrp="1" noChangeArrowheads="1"/>
          </p:cNvSpPr>
          <p:nvPr>
            <p:ph type="ftr" sz="quarter" idx="2"/>
          </p:nvPr>
        </p:nvSpPr>
        <p:spPr bwMode="auto">
          <a:xfrm>
            <a:off x="0" y="9445625"/>
            <a:ext cx="2952750" cy="496888"/>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GB" altLang="el-GR"/>
          </a:p>
        </p:txBody>
      </p:sp>
      <p:sp>
        <p:nvSpPr>
          <p:cNvPr id="32773" name="Rectangle 5">
            <a:extLst>
              <a:ext uri="{FF2B5EF4-FFF2-40B4-BE49-F238E27FC236}">
                <a16:creationId xmlns:a16="http://schemas.microsoft.com/office/drawing/2014/main" id="{CE7D46E4-4C9D-4C3D-A6FD-3D8B1A3B8363}"/>
              </a:ext>
            </a:extLst>
          </p:cNvPr>
          <p:cNvSpPr>
            <a:spLocks noGrp="1" noChangeArrowheads="1"/>
          </p:cNvSpPr>
          <p:nvPr>
            <p:ph type="sldNum" sz="quarter" idx="3"/>
          </p:nvPr>
        </p:nvSpPr>
        <p:spPr bwMode="auto">
          <a:xfrm>
            <a:off x="3862388" y="9445625"/>
            <a:ext cx="2952750" cy="496888"/>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724CDAE9-52A2-448C-9E64-57AC58AEE679}" type="slidenum">
              <a:rPr lang="en-GB" altLang="el-GR"/>
              <a:pPr/>
              <a:t>‹#›</a:t>
            </a:fld>
            <a:endParaRPr lang="en-GB" alt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a:extLst>
              <a:ext uri="{FF2B5EF4-FFF2-40B4-BE49-F238E27FC236}">
                <a16:creationId xmlns:a16="http://schemas.microsoft.com/office/drawing/2014/main" id="{32E3792E-9E96-4809-8DC2-D3977A15F4E3}"/>
              </a:ext>
            </a:extLst>
          </p:cNvPr>
          <p:cNvSpPr>
            <a:spLocks noGrp="1" noChangeArrowheads="1"/>
          </p:cNvSpPr>
          <p:nvPr>
            <p:ph type="hdr" sz="quarter"/>
          </p:nvPr>
        </p:nvSpPr>
        <p:spPr bwMode="auto">
          <a:xfrm>
            <a:off x="0" y="0"/>
            <a:ext cx="295275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l-GR" altLang="el-GR"/>
          </a:p>
        </p:txBody>
      </p:sp>
      <p:sp>
        <p:nvSpPr>
          <p:cNvPr id="169987" name="Rectangle 3">
            <a:extLst>
              <a:ext uri="{FF2B5EF4-FFF2-40B4-BE49-F238E27FC236}">
                <a16:creationId xmlns:a16="http://schemas.microsoft.com/office/drawing/2014/main" id="{215ED49B-0374-4554-B096-21796532C966}"/>
              </a:ext>
            </a:extLst>
          </p:cNvPr>
          <p:cNvSpPr>
            <a:spLocks noGrp="1" noChangeArrowheads="1"/>
          </p:cNvSpPr>
          <p:nvPr>
            <p:ph type="dt" idx="1"/>
          </p:nvPr>
        </p:nvSpPr>
        <p:spPr bwMode="auto">
          <a:xfrm>
            <a:off x="3860800" y="0"/>
            <a:ext cx="295275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l-GR" altLang="el-GR"/>
          </a:p>
        </p:txBody>
      </p:sp>
      <p:sp>
        <p:nvSpPr>
          <p:cNvPr id="45060" name="Rectangle 4">
            <a:extLst>
              <a:ext uri="{FF2B5EF4-FFF2-40B4-BE49-F238E27FC236}">
                <a16:creationId xmlns:a16="http://schemas.microsoft.com/office/drawing/2014/main" id="{4D165FCE-9229-43C3-8A3D-E8E3DD6C26E3}"/>
              </a:ext>
            </a:extLst>
          </p:cNvPr>
          <p:cNvSpPr>
            <a:spLocks noRot="1" noChangeArrowheads="1" noTextEdit="1"/>
          </p:cNvSpPr>
          <p:nvPr>
            <p:ph type="sldImg" idx="2"/>
          </p:nvPr>
        </p:nvSpPr>
        <p:spPr bwMode="auto">
          <a:xfrm>
            <a:off x="923925" y="746125"/>
            <a:ext cx="4968875"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9" name="Rectangle 5">
            <a:extLst>
              <a:ext uri="{FF2B5EF4-FFF2-40B4-BE49-F238E27FC236}">
                <a16:creationId xmlns:a16="http://schemas.microsoft.com/office/drawing/2014/main" id="{0269453A-1E89-4E16-AF4E-2DA5052AF276}"/>
              </a:ext>
            </a:extLst>
          </p:cNvPr>
          <p:cNvSpPr>
            <a:spLocks noGrp="1" noChangeArrowheads="1"/>
          </p:cNvSpPr>
          <p:nvPr>
            <p:ph type="body" sz="quarter" idx="3"/>
          </p:nvPr>
        </p:nvSpPr>
        <p:spPr bwMode="auto">
          <a:xfrm>
            <a:off x="681038" y="4722813"/>
            <a:ext cx="5453062" cy="447357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169990" name="Rectangle 6">
            <a:extLst>
              <a:ext uri="{FF2B5EF4-FFF2-40B4-BE49-F238E27FC236}">
                <a16:creationId xmlns:a16="http://schemas.microsoft.com/office/drawing/2014/main" id="{BDCF7391-FF5A-42ED-9A2B-73ADFDF5E0D7}"/>
              </a:ext>
            </a:extLst>
          </p:cNvPr>
          <p:cNvSpPr>
            <a:spLocks noGrp="1" noChangeArrowheads="1"/>
          </p:cNvSpPr>
          <p:nvPr>
            <p:ph type="ftr" sz="quarter" idx="4"/>
          </p:nvPr>
        </p:nvSpPr>
        <p:spPr bwMode="auto">
          <a:xfrm>
            <a:off x="0" y="9444038"/>
            <a:ext cx="295275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l-GR" altLang="el-GR"/>
          </a:p>
        </p:txBody>
      </p:sp>
      <p:sp>
        <p:nvSpPr>
          <p:cNvPr id="169991" name="Rectangle 7">
            <a:extLst>
              <a:ext uri="{FF2B5EF4-FFF2-40B4-BE49-F238E27FC236}">
                <a16:creationId xmlns:a16="http://schemas.microsoft.com/office/drawing/2014/main" id="{C7A080C0-9AA4-4984-A948-7BF31A5C0EB4}"/>
              </a:ext>
            </a:extLst>
          </p:cNvPr>
          <p:cNvSpPr>
            <a:spLocks noGrp="1" noChangeArrowheads="1"/>
          </p:cNvSpPr>
          <p:nvPr>
            <p:ph type="sldNum" sz="quarter" idx="5"/>
          </p:nvPr>
        </p:nvSpPr>
        <p:spPr bwMode="auto">
          <a:xfrm>
            <a:off x="3860800" y="9444038"/>
            <a:ext cx="295275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227234AA-F995-457E-BCC7-CF88775B576F}" type="slidenum">
              <a:rPr lang="el-GR" altLang="el-GR"/>
              <a:pPr/>
              <a:t>‹#›</a:t>
            </a:fld>
            <a:endParaRPr lang="el-GR" alt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19 - Ορθογώνιο">
            <a:extLst>
              <a:ext uri="{FF2B5EF4-FFF2-40B4-BE49-F238E27FC236}">
                <a16:creationId xmlns:a16="http://schemas.microsoft.com/office/drawing/2014/main" id="{D4A0F4C7-0817-4A0B-AF1E-2551A41F58C8}"/>
              </a:ext>
            </a:extLst>
          </p:cNvPr>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20 - Ορθογώνιο">
            <a:extLst>
              <a:ext uri="{FF2B5EF4-FFF2-40B4-BE49-F238E27FC236}">
                <a16:creationId xmlns:a16="http://schemas.microsoft.com/office/drawing/2014/main" id="{D8EF2943-8D43-49A0-B548-033603D1D612}"/>
              </a:ext>
            </a:extLst>
          </p:cNvPr>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21 - Ορθογώνιο">
            <a:extLst>
              <a:ext uri="{FF2B5EF4-FFF2-40B4-BE49-F238E27FC236}">
                <a16:creationId xmlns:a16="http://schemas.microsoft.com/office/drawing/2014/main" id="{33EB621D-5052-4084-9036-86BEEC30F7AF}"/>
              </a:ext>
            </a:extLst>
          </p:cNvPr>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23 - Ορθογώνιο">
            <a:extLst>
              <a:ext uri="{FF2B5EF4-FFF2-40B4-BE49-F238E27FC236}">
                <a16:creationId xmlns:a16="http://schemas.microsoft.com/office/drawing/2014/main" id="{000B0D5E-37C6-4ACD-80EC-EFBFCDF200AA}"/>
              </a:ext>
            </a:extLst>
          </p:cNvPr>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24 - Ορθογώνιο">
            <a:extLst>
              <a:ext uri="{FF2B5EF4-FFF2-40B4-BE49-F238E27FC236}">
                <a16:creationId xmlns:a16="http://schemas.microsoft.com/office/drawing/2014/main" id="{48C9FA91-8CDC-4B35-81FD-F2C3D4404F0B}"/>
              </a:ext>
            </a:extLst>
          </p:cNvPr>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11" name="25 - Στρογγυλεμένο ορθογώνιο">
            <a:extLst>
              <a:ext uri="{FF2B5EF4-FFF2-40B4-BE49-F238E27FC236}">
                <a16:creationId xmlns:a16="http://schemas.microsoft.com/office/drawing/2014/main" id="{6DEF13BC-3282-46F7-AA86-315916B52F03}"/>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12" name="26 - Στρογγυλεμένο ορθογώνιο">
            <a:extLst>
              <a:ext uri="{FF2B5EF4-FFF2-40B4-BE49-F238E27FC236}">
                <a16:creationId xmlns:a16="http://schemas.microsoft.com/office/drawing/2014/main" id="{B385E7E3-3656-40A5-B47D-2EC1519AE4C2}"/>
              </a:ext>
            </a:extLst>
          </p:cNvPr>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40 - Ορθογώνιο">
            <a:extLst>
              <a:ext uri="{FF2B5EF4-FFF2-40B4-BE49-F238E27FC236}">
                <a16:creationId xmlns:a16="http://schemas.microsoft.com/office/drawing/2014/main" id="{587C0947-4919-4BB4-9748-0D98056A1EC9}"/>
              </a:ext>
            </a:extLst>
          </p:cNvPr>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41 - Ορθογώνιο">
            <a:extLst>
              <a:ext uri="{FF2B5EF4-FFF2-40B4-BE49-F238E27FC236}">
                <a16:creationId xmlns:a16="http://schemas.microsoft.com/office/drawing/2014/main" id="{4B5DBFC7-E7A1-438F-B9B2-CE621DA230A4}"/>
              </a:ext>
            </a:extLst>
          </p:cNvPr>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42 - Ορθογώνιο">
            <a:extLst>
              <a:ext uri="{FF2B5EF4-FFF2-40B4-BE49-F238E27FC236}">
                <a16:creationId xmlns:a16="http://schemas.microsoft.com/office/drawing/2014/main" id="{C714162B-013E-476E-8751-822B99C4953B}"/>
              </a:ext>
            </a:extLst>
          </p:cNvPr>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6" name="43 - Ορθογώνιο">
            <a:extLst>
              <a:ext uri="{FF2B5EF4-FFF2-40B4-BE49-F238E27FC236}">
                <a16:creationId xmlns:a16="http://schemas.microsoft.com/office/drawing/2014/main" id="{9D10FB49-A25E-49E4-AB0A-38C606742A62}"/>
              </a:ext>
            </a:extLst>
          </p:cNvPr>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l-GR"/>
              <a:t>Kλικ για επεξεργασία του τίτλου</a:t>
            </a:r>
            <a:endParaRPr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Κάντε κλικ για να επεξεργαστείτε τον υπότιτλο του υποδείγματος</a:t>
            </a:r>
            <a:endParaRPr lang="en-US"/>
          </a:p>
        </p:txBody>
      </p:sp>
      <p:sp>
        <p:nvSpPr>
          <p:cNvPr id="17" name="27 - Θέση ημερομηνίας">
            <a:extLst>
              <a:ext uri="{FF2B5EF4-FFF2-40B4-BE49-F238E27FC236}">
                <a16:creationId xmlns:a16="http://schemas.microsoft.com/office/drawing/2014/main" id="{80AFB7E0-0B53-483A-AC33-6DC26A5AFF2D}"/>
              </a:ext>
            </a:extLst>
          </p:cNvPr>
          <p:cNvSpPr>
            <a:spLocks noGrp="1"/>
          </p:cNvSpPr>
          <p:nvPr>
            <p:ph type="dt" sz="half" idx="10"/>
          </p:nvPr>
        </p:nvSpPr>
        <p:spPr>
          <a:xfrm>
            <a:off x="6705600" y="4206875"/>
            <a:ext cx="960438" cy="457200"/>
          </a:xfrm>
        </p:spPr>
        <p:txBody>
          <a:bodyPr/>
          <a:lstStyle>
            <a:lvl1pPr>
              <a:defRPr/>
            </a:lvl1pPr>
          </a:lstStyle>
          <a:p>
            <a:pPr>
              <a:defRPr/>
            </a:pPr>
            <a:fld id="{1A8BAEE8-98D1-41F4-9C85-793BC8B7870B}" type="datetime1">
              <a:rPr lang="el-GR" altLang="el-GR"/>
              <a:pPr>
                <a:defRPr/>
              </a:pPr>
              <a:t>22/12/2019</a:t>
            </a:fld>
            <a:endParaRPr lang="el-GR" altLang="el-GR"/>
          </a:p>
        </p:txBody>
      </p:sp>
      <p:sp>
        <p:nvSpPr>
          <p:cNvPr id="18" name="16 - Θέση υποσέλιδου">
            <a:extLst>
              <a:ext uri="{FF2B5EF4-FFF2-40B4-BE49-F238E27FC236}">
                <a16:creationId xmlns:a16="http://schemas.microsoft.com/office/drawing/2014/main" id="{EC1392DD-A6F6-42F1-8A7B-B96E3C73DB54}"/>
              </a:ext>
            </a:extLst>
          </p:cNvPr>
          <p:cNvSpPr>
            <a:spLocks noGrp="1"/>
          </p:cNvSpPr>
          <p:nvPr>
            <p:ph type="ftr" sz="quarter" idx="11"/>
          </p:nvPr>
        </p:nvSpPr>
        <p:spPr>
          <a:xfrm>
            <a:off x="5410200" y="4205288"/>
            <a:ext cx="1295400" cy="457200"/>
          </a:xfrm>
        </p:spPr>
        <p:txBody>
          <a:bodyPr/>
          <a:lstStyle>
            <a:lvl1pPr>
              <a:defRPr/>
            </a:lvl1pPr>
          </a:lstStyle>
          <a:p>
            <a:pPr>
              <a:defRPr/>
            </a:pPr>
            <a:r>
              <a:rPr lang="el-GR" altLang="el-GR"/>
              <a:t>Παναγιώτα Στράτη</a:t>
            </a:r>
          </a:p>
        </p:txBody>
      </p:sp>
      <p:sp>
        <p:nvSpPr>
          <p:cNvPr id="19" name="28 - Θέση αριθμού διαφάνειας">
            <a:extLst>
              <a:ext uri="{FF2B5EF4-FFF2-40B4-BE49-F238E27FC236}">
                <a16:creationId xmlns:a16="http://schemas.microsoft.com/office/drawing/2014/main" id="{4803A261-7140-4E1F-BD98-06BD185C4810}"/>
              </a:ext>
            </a:extLst>
          </p:cNvPr>
          <p:cNvSpPr>
            <a:spLocks noGrp="1"/>
          </p:cNvSpPr>
          <p:nvPr>
            <p:ph type="sldNum" sz="quarter" idx="12"/>
          </p:nvPr>
        </p:nvSpPr>
        <p:spPr>
          <a:xfrm>
            <a:off x="8320088" y="1588"/>
            <a:ext cx="747712" cy="365125"/>
          </a:xfrm>
        </p:spPr>
        <p:txBody>
          <a:bodyPr/>
          <a:lstStyle>
            <a:lvl1pPr>
              <a:defRPr>
                <a:solidFill>
                  <a:schemeClr val="bg1"/>
                </a:solidFill>
              </a:defRPr>
            </a:lvl1pPr>
          </a:lstStyle>
          <a:p>
            <a:fld id="{38D82121-616A-4242-98EC-2579B8CD13D3}" type="slidenum">
              <a:rPr lang="el-GR" altLang="el-GR"/>
              <a:pPr/>
              <a:t>‹#›</a:t>
            </a:fld>
            <a:endParaRPr lang="el-GR" altLang="el-GR"/>
          </a:p>
        </p:txBody>
      </p:sp>
    </p:spTree>
    <p:extLst>
      <p:ext uri="{BB962C8B-B14F-4D97-AF65-F5344CB8AC3E}">
        <p14:creationId xmlns:p14="http://schemas.microsoft.com/office/powerpoint/2010/main" val="1350153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13 - Θέση ημερομηνίας">
            <a:extLst>
              <a:ext uri="{FF2B5EF4-FFF2-40B4-BE49-F238E27FC236}">
                <a16:creationId xmlns:a16="http://schemas.microsoft.com/office/drawing/2014/main" id="{E639ED42-D680-47E5-81E9-2C8BD78D079D}"/>
              </a:ext>
            </a:extLst>
          </p:cNvPr>
          <p:cNvSpPr>
            <a:spLocks noGrp="1"/>
          </p:cNvSpPr>
          <p:nvPr>
            <p:ph type="dt" sz="half" idx="10"/>
          </p:nvPr>
        </p:nvSpPr>
        <p:spPr/>
        <p:txBody>
          <a:bodyPr/>
          <a:lstStyle>
            <a:lvl1pPr>
              <a:defRPr/>
            </a:lvl1pPr>
          </a:lstStyle>
          <a:p>
            <a:pPr>
              <a:defRPr/>
            </a:pPr>
            <a:fld id="{7E65432C-0A16-431C-B8A2-DC939A247B88}" type="datetime1">
              <a:rPr lang="el-GR" altLang="el-GR"/>
              <a:pPr>
                <a:defRPr/>
              </a:pPr>
              <a:t>22/12/2019</a:t>
            </a:fld>
            <a:endParaRPr lang="el-GR" altLang="el-GR"/>
          </a:p>
        </p:txBody>
      </p:sp>
      <p:sp>
        <p:nvSpPr>
          <p:cNvPr id="5" name="2 - Θέση υποσέλιδου">
            <a:extLst>
              <a:ext uri="{FF2B5EF4-FFF2-40B4-BE49-F238E27FC236}">
                <a16:creationId xmlns:a16="http://schemas.microsoft.com/office/drawing/2014/main" id="{63CA0B04-707B-46AE-95E9-75CC14929F8C}"/>
              </a:ext>
            </a:extLst>
          </p:cNvPr>
          <p:cNvSpPr>
            <a:spLocks noGrp="1"/>
          </p:cNvSpPr>
          <p:nvPr>
            <p:ph type="ftr" sz="quarter" idx="11"/>
          </p:nvPr>
        </p:nvSpPr>
        <p:spPr/>
        <p:txBody>
          <a:bodyPr/>
          <a:lstStyle>
            <a:lvl1pPr>
              <a:defRPr/>
            </a:lvl1pPr>
          </a:lstStyle>
          <a:p>
            <a:pPr>
              <a:defRPr/>
            </a:pPr>
            <a:r>
              <a:rPr lang="el-GR" altLang="el-GR"/>
              <a:t>Παναγιώτα Στράτη</a:t>
            </a:r>
          </a:p>
        </p:txBody>
      </p:sp>
      <p:sp>
        <p:nvSpPr>
          <p:cNvPr id="6" name="22 - Θέση αριθμού διαφάνειας">
            <a:extLst>
              <a:ext uri="{FF2B5EF4-FFF2-40B4-BE49-F238E27FC236}">
                <a16:creationId xmlns:a16="http://schemas.microsoft.com/office/drawing/2014/main" id="{B3A60E59-AB5E-41CF-9300-39B26826CF76}"/>
              </a:ext>
            </a:extLst>
          </p:cNvPr>
          <p:cNvSpPr>
            <a:spLocks noGrp="1"/>
          </p:cNvSpPr>
          <p:nvPr>
            <p:ph type="sldNum" sz="quarter" idx="12"/>
          </p:nvPr>
        </p:nvSpPr>
        <p:spPr/>
        <p:txBody>
          <a:bodyPr/>
          <a:lstStyle>
            <a:lvl1pPr>
              <a:defRPr/>
            </a:lvl1pPr>
          </a:lstStyle>
          <a:p>
            <a:fld id="{9409CC3C-2381-4893-8EDB-1D7A743DD33B}" type="slidenum">
              <a:rPr lang="el-GR" altLang="el-GR"/>
              <a:pPr/>
              <a:t>‹#›</a:t>
            </a:fld>
            <a:endParaRPr lang="el-GR" altLang="el-GR"/>
          </a:p>
        </p:txBody>
      </p:sp>
    </p:spTree>
    <p:extLst>
      <p:ext uri="{BB962C8B-B14F-4D97-AF65-F5344CB8AC3E}">
        <p14:creationId xmlns:p14="http://schemas.microsoft.com/office/powerpoint/2010/main" val="3266435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13 - Θέση ημερομηνίας">
            <a:extLst>
              <a:ext uri="{FF2B5EF4-FFF2-40B4-BE49-F238E27FC236}">
                <a16:creationId xmlns:a16="http://schemas.microsoft.com/office/drawing/2014/main" id="{E228C70F-D304-4099-9B89-2ECC6A5C6CD1}"/>
              </a:ext>
            </a:extLst>
          </p:cNvPr>
          <p:cNvSpPr>
            <a:spLocks noGrp="1"/>
          </p:cNvSpPr>
          <p:nvPr>
            <p:ph type="dt" sz="half" idx="10"/>
          </p:nvPr>
        </p:nvSpPr>
        <p:spPr/>
        <p:txBody>
          <a:bodyPr/>
          <a:lstStyle>
            <a:lvl1pPr>
              <a:defRPr/>
            </a:lvl1pPr>
          </a:lstStyle>
          <a:p>
            <a:pPr>
              <a:defRPr/>
            </a:pPr>
            <a:fld id="{6E70E55B-292F-4A50-87EF-D6C96EEF9DA5}" type="datetime1">
              <a:rPr lang="el-GR" altLang="el-GR"/>
              <a:pPr>
                <a:defRPr/>
              </a:pPr>
              <a:t>22/12/2019</a:t>
            </a:fld>
            <a:endParaRPr lang="el-GR" altLang="el-GR"/>
          </a:p>
        </p:txBody>
      </p:sp>
      <p:sp>
        <p:nvSpPr>
          <p:cNvPr id="5" name="2 - Θέση υποσέλιδου">
            <a:extLst>
              <a:ext uri="{FF2B5EF4-FFF2-40B4-BE49-F238E27FC236}">
                <a16:creationId xmlns:a16="http://schemas.microsoft.com/office/drawing/2014/main" id="{43984579-E55F-492B-BB43-D4B83C410843}"/>
              </a:ext>
            </a:extLst>
          </p:cNvPr>
          <p:cNvSpPr>
            <a:spLocks noGrp="1"/>
          </p:cNvSpPr>
          <p:nvPr>
            <p:ph type="ftr" sz="quarter" idx="11"/>
          </p:nvPr>
        </p:nvSpPr>
        <p:spPr/>
        <p:txBody>
          <a:bodyPr/>
          <a:lstStyle>
            <a:lvl1pPr>
              <a:defRPr/>
            </a:lvl1pPr>
          </a:lstStyle>
          <a:p>
            <a:pPr>
              <a:defRPr/>
            </a:pPr>
            <a:r>
              <a:rPr lang="el-GR" altLang="el-GR"/>
              <a:t>Παναγιώτα Στράτη</a:t>
            </a:r>
          </a:p>
        </p:txBody>
      </p:sp>
      <p:sp>
        <p:nvSpPr>
          <p:cNvPr id="6" name="22 - Θέση αριθμού διαφάνειας">
            <a:extLst>
              <a:ext uri="{FF2B5EF4-FFF2-40B4-BE49-F238E27FC236}">
                <a16:creationId xmlns:a16="http://schemas.microsoft.com/office/drawing/2014/main" id="{CB28E01C-C0BD-484B-9CEC-1CF1566EC4A6}"/>
              </a:ext>
            </a:extLst>
          </p:cNvPr>
          <p:cNvSpPr>
            <a:spLocks noGrp="1"/>
          </p:cNvSpPr>
          <p:nvPr>
            <p:ph type="sldNum" sz="quarter" idx="12"/>
          </p:nvPr>
        </p:nvSpPr>
        <p:spPr/>
        <p:txBody>
          <a:bodyPr/>
          <a:lstStyle>
            <a:lvl1pPr>
              <a:defRPr/>
            </a:lvl1pPr>
          </a:lstStyle>
          <a:p>
            <a:fld id="{C26D601A-95AE-4673-AC82-6F441D7FFB01}" type="slidenum">
              <a:rPr lang="el-GR" altLang="el-GR"/>
              <a:pPr/>
              <a:t>‹#›</a:t>
            </a:fld>
            <a:endParaRPr lang="el-GR" altLang="el-GR"/>
          </a:p>
        </p:txBody>
      </p:sp>
    </p:spTree>
    <p:extLst>
      <p:ext uri="{BB962C8B-B14F-4D97-AF65-F5344CB8AC3E}">
        <p14:creationId xmlns:p14="http://schemas.microsoft.com/office/powerpoint/2010/main" val="1443022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533400"/>
            <a:ext cx="8229600" cy="1143000"/>
          </a:xfrm>
        </p:spPr>
        <p:txBody>
          <a:bodyPr/>
          <a:lstStyle/>
          <a:p>
            <a:r>
              <a:rPr lang="el-GR"/>
              <a:t>Στυλ κύριου τίτλου</a:t>
            </a:r>
          </a:p>
        </p:txBody>
      </p:sp>
      <p:sp>
        <p:nvSpPr>
          <p:cNvPr id="3" name="Θέση πίνακα 2"/>
          <p:cNvSpPr>
            <a:spLocks noGrp="1"/>
          </p:cNvSpPr>
          <p:nvPr>
            <p:ph type="tbl" idx="1"/>
          </p:nvPr>
        </p:nvSpPr>
        <p:spPr>
          <a:xfrm>
            <a:off x="457200" y="1828800"/>
            <a:ext cx="8229600" cy="4302125"/>
          </a:xfrm>
        </p:spPr>
        <p:txBody>
          <a:bodyPr>
            <a:normAutofit/>
          </a:bodyPr>
          <a:lstStyle/>
          <a:p>
            <a:pPr lvl="0"/>
            <a:endParaRPr lang="el-GR" noProof="0"/>
          </a:p>
        </p:txBody>
      </p:sp>
      <p:sp>
        <p:nvSpPr>
          <p:cNvPr id="4" name="13 - Θέση ημερομηνίας">
            <a:extLst>
              <a:ext uri="{FF2B5EF4-FFF2-40B4-BE49-F238E27FC236}">
                <a16:creationId xmlns:a16="http://schemas.microsoft.com/office/drawing/2014/main" id="{CB13208C-D79C-4CD7-A81A-E49C73350761}"/>
              </a:ext>
            </a:extLst>
          </p:cNvPr>
          <p:cNvSpPr>
            <a:spLocks noGrp="1"/>
          </p:cNvSpPr>
          <p:nvPr>
            <p:ph type="dt" sz="half" idx="10"/>
          </p:nvPr>
        </p:nvSpPr>
        <p:spPr/>
        <p:txBody>
          <a:bodyPr/>
          <a:lstStyle>
            <a:lvl1pPr>
              <a:defRPr/>
            </a:lvl1pPr>
          </a:lstStyle>
          <a:p>
            <a:pPr>
              <a:defRPr/>
            </a:pPr>
            <a:fld id="{D1AA4362-356D-47C8-9C66-0B348403674E}" type="datetime1">
              <a:rPr lang="el-GR" altLang="el-GR"/>
              <a:pPr>
                <a:defRPr/>
              </a:pPr>
              <a:t>22/12/2019</a:t>
            </a:fld>
            <a:endParaRPr lang="el-GR" altLang="el-GR"/>
          </a:p>
        </p:txBody>
      </p:sp>
      <p:sp>
        <p:nvSpPr>
          <p:cNvPr id="5" name="2 - Θέση υποσέλιδου">
            <a:extLst>
              <a:ext uri="{FF2B5EF4-FFF2-40B4-BE49-F238E27FC236}">
                <a16:creationId xmlns:a16="http://schemas.microsoft.com/office/drawing/2014/main" id="{04AB96D0-0FB6-499F-894B-139059F67551}"/>
              </a:ext>
            </a:extLst>
          </p:cNvPr>
          <p:cNvSpPr>
            <a:spLocks noGrp="1"/>
          </p:cNvSpPr>
          <p:nvPr>
            <p:ph type="ftr" sz="quarter" idx="11"/>
          </p:nvPr>
        </p:nvSpPr>
        <p:spPr/>
        <p:txBody>
          <a:bodyPr/>
          <a:lstStyle>
            <a:lvl1pPr>
              <a:defRPr/>
            </a:lvl1pPr>
          </a:lstStyle>
          <a:p>
            <a:pPr>
              <a:defRPr/>
            </a:pPr>
            <a:r>
              <a:rPr lang="el-GR" altLang="el-GR"/>
              <a:t>Παναγιώτα Στράτη</a:t>
            </a:r>
          </a:p>
        </p:txBody>
      </p:sp>
      <p:sp>
        <p:nvSpPr>
          <p:cNvPr id="6" name="22 - Θέση αριθμού διαφάνειας">
            <a:extLst>
              <a:ext uri="{FF2B5EF4-FFF2-40B4-BE49-F238E27FC236}">
                <a16:creationId xmlns:a16="http://schemas.microsoft.com/office/drawing/2014/main" id="{95C1E639-DC34-473D-8705-50BA0A7D4897}"/>
              </a:ext>
            </a:extLst>
          </p:cNvPr>
          <p:cNvSpPr>
            <a:spLocks noGrp="1"/>
          </p:cNvSpPr>
          <p:nvPr>
            <p:ph type="sldNum" sz="quarter" idx="12"/>
          </p:nvPr>
        </p:nvSpPr>
        <p:spPr/>
        <p:txBody>
          <a:bodyPr/>
          <a:lstStyle>
            <a:lvl1pPr>
              <a:defRPr/>
            </a:lvl1pPr>
          </a:lstStyle>
          <a:p>
            <a:fld id="{77C9EA84-41E2-40AB-A5AC-9823F8045AA5}" type="slidenum">
              <a:rPr lang="el-GR" altLang="el-GR"/>
              <a:pPr/>
              <a:t>‹#›</a:t>
            </a:fld>
            <a:endParaRPr lang="el-GR" altLang="el-GR"/>
          </a:p>
        </p:txBody>
      </p:sp>
    </p:spTree>
    <p:extLst>
      <p:ext uri="{BB962C8B-B14F-4D97-AF65-F5344CB8AC3E}">
        <p14:creationId xmlns:p14="http://schemas.microsoft.com/office/powerpoint/2010/main" val="3811942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13 - Θέση ημερομηνίας">
            <a:extLst>
              <a:ext uri="{FF2B5EF4-FFF2-40B4-BE49-F238E27FC236}">
                <a16:creationId xmlns:a16="http://schemas.microsoft.com/office/drawing/2014/main" id="{ABBC34DB-12BE-40B8-9DC3-38C35594E8F5}"/>
              </a:ext>
            </a:extLst>
          </p:cNvPr>
          <p:cNvSpPr>
            <a:spLocks noGrp="1"/>
          </p:cNvSpPr>
          <p:nvPr>
            <p:ph type="dt" sz="half" idx="10"/>
          </p:nvPr>
        </p:nvSpPr>
        <p:spPr/>
        <p:txBody>
          <a:bodyPr/>
          <a:lstStyle>
            <a:lvl1pPr>
              <a:defRPr/>
            </a:lvl1pPr>
          </a:lstStyle>
          <a:p>
            <a:pPr>
              <a:defRPr/>
            </a:pPr>
            <a:fld id="{ED851FD8-7989-4175-A860-63786FCFD852}" type="datetime1">
              <a:rPr lang="el-GR" altLang="el-GR"/>
              <a:pPr>
                <a:defRPr/>
              </a:pPr>
              <a:t>22/12/2019</a:t>
            </a:fld>
            <a:endParaRPr lang="el-GR" altLang="el-GR"/>
          </a:p>
        </p:txBody>
      </p:sp>
      <p:sp>
        <p:nvSpPr>
          <p:cNvPr id="5" name="2 - Θέση υποσέλιδου">
            <a:extLst>
              <a:ext uri="{FF2B5EF4-FFF2-40B4-BE49-F238E27FC236}">
                <a16:creationId xmlns:a16="http://schemas.microsoft.com/office/drawing/2014/main" id="{B40770CC-2D90-423D-8C9A-D5988C585E27}"/>
              </a:ext>
            </a:extLst>
          </p:cNvPr>
          <p:cNvSpPr>
            <a:spLocks noGrp="1"/>
          </p:cNvSpPr>
          <p:nvPr>
            <p:ph type="ftr" sz="quarter" idx="11"/>
          </p:nvPr>
        </p:nvSpPr>
        <p:spPr/>
        <p:txBody>
          <a:bodyPr/>
          <a:lstStyle>
            <a:lvl1pPr>
              <a:defRPr/>
            </a:lvl1pPr>
          </a:lstStyle>
          <a:p>
            <a:pPr>
              <a:defRPr/>
            </a:pPr>
            <a:r>
              <a:rPr lang="el-GR" altLang="el-GR"/>
              <a:t>Παναγιώτα Στράτη</a:t>
            </a:r>
          </a:p>
        </p:txBody>
      </p:sp>
      <p:sp>
        <p:nvSpPr>
          <p:cNvPr id="6" name="22 - Θέση αριθμού διαφάνειας">
            <a:extLst>
              <a:ext uri="{FF2B5EF4-FFF2-40B4-BE49-F238E27FC236}">
                <a16:creationId xmlns:a16="http://schemas.microsoft.com/office/drawing/2014/main" id="{93FEBE1C-AEA0-4454-A32B-DAF77B7211B2}"/>
              </a:ext>
            </a:extLst>
          </p:cNvPr>
          <p:cNvSpPr>
            <a:spLocks noGrp="1"/>
          </p:cNvSpPr>
          <p:nvPr>
            <p:ph type="sldNum" sz="quarter" idx="12"/>
          </p:nvPr>
        </p:nvSpPr>
        <p:spPr/>
        <p:txBody>
          <a:bodyPr/>
          <a:lstStyle>
            <a:lvl1pPr>
              <a:defRPr/>
            </a:lvl1pPr>
          </a:lstStyle>
          <a:p>
            <a:fld id="{5DE109BC-0CD1-4FEE-8E1A-7C99D54320B1}" type="slidenum">
              <a:rPr lang="el-GR" altLang="el-GR"/>
              <a:pPr/>
              <a:t>‹#›</a:t>
            </a:fld>
            <a:endParaRPr lang="el-GR" altLang="el-GR"/>
          </a:p>
        </p:txBody>
      </p:sp>
    </p:spTree>
    <p:extLst>
      <p:ext uri="{BB962C8B-B14F-4D97-AF65-F5344CB8AC3E}">
        <p14:creationId xmlns:p14="http://schemas.microsoft.com/office/powerpoint/2010/main" val="57906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Kλικ για επεξεργασία των στυλ του υποδείγματος</a:t>
            </a:r>
          </a:p>
        </p:txBody>
      </p:sp>
      <p:sp>
        <p:nvSpPr>
          <p:cNvPr id="4" name="13 - Θέση ημερομηνίας">
            <a:extLst>
              <a:ext uri="{FF2B5EF4-FFF2-40B4-BE49-F238E27FC236}">
                <a16:creationId xmlns:a16="http://schemas.microsoft.com/office/drawing/2014/main" id="{8E491F21-BAA1-4F3E-876B-BF2A395163B4}"/>
              </a:ext>
            </a:extLst>
          </p:cNvPr>
          <p:cNvSpPr>
            <a:spLocks noGrp="1"/>
          </p:cNvSpPr>
          <p:nvPr>
            <p:ph type="dt" sz="half" idx="10"/>
          </p:nvPr>
        </p:nvSpPr>
        <p:spPr/>
        <p:txBody>
          <a:bodyPr/>
          <a:lstStyle>
            <a:lvl1pPr>
              <a:defRPr/>
            </a:lvl1pPr>
          </a:lstStyle>
          <a:p>
            <a:pPr>
              <a:defRPr/>
            </a:pPr>
            <a:fld id="{0E9542EB-D35E-4D53-940C-19ECBD7D7145}" type="datetime1">
              <a:rPr lang="el-GR" altLang="el-GR"/>
              <a:pPr>
                <a:defRPr/>
              </a:pPr>
              <a:t>22/12/2019</a:t>
            </a:fld>
            <a:endParaRPr lang="el-GR" altLang="el-GR"/>
          </a:p>
        </p:txBody>
      </p:sp>
      <p:sp>
        <p:nvSpPr>
          <p:cNvPr id="5" name="2 - Θέση υποσέλιδου">
            <a:extLst>
              <a:ext uri="{FF2B5EF4-FFF2-40B4-BE49-F238E27FC236}">
                <a16:creationId xmlns:a16="http://schemas.microsoft.com/office/drawing/2014/main" id="{C57950E2-8680-4D16-80FF-90D5BBAC9CD4}"/>
              </a:ext>
            </a:extLst>
          </p:cNvPr>
          <p:cNvSpPr>
            <a:spLocks noGrp="1"/>
          </p:cNvSpPr>
          <p:nvPr>
            <p:ph type="ftr" sz="quarter" idx="11"/>
          </p:nvPr>
        </p:nvSpPr>
        <p:spPr/>
        <p:txBody>
          <a:bodyPr/>
          <a:lstStyle>
            <a:lvl1pPr>
              <a:defRPr/>
            </a:lvl1pPr>
          </a:lstStyle>
          <a:p>
            <a:pPr>
              <a:defRPr/>
            </a:pPr>
            <a:r>
              <a:rPr lang="el-GR" altLang="el-GR"/>
              <a:t>Παναγιώτα Στράτη</a:t>
            </a:r>
          </a:p>
        </p:txBody>
      </p:sp>
      <p:sp>
        <p:nvSpPr>
          <p:cNvPr id="6" name="22 - Θέση αριθμού διαφάνειας">
            <a:extLst>
              <a:ext uri="{FF2B5EF4-FFF2-40B4-BE49-F238E27FC236}">
                <a16:creationId xmlns:a16="http://schemas.microsoft.com/office/drawing/2014/main" id="{4C4B5420-BAAB-4429-8F31-57828E5CACA2}"/>
              </a:ext>
            </a:extLst>
          </p:cNvPr>
          <p:cNvSpPr>
            <a:spLocks noGrp="1"/>
          </p:cNvSpPr>
          <p:nvPr>
            <p:ph type="sldNum" sz="quarter" idx="12"/>
          </p:nvPr>
        </p:nvSpPr>
        <p:spPr/>
        <p:txBody>
          <a:bodyPr/>
          <a:lstStyle>
            <a:lvl1pPr>
              <a:defRPr/>
            </a:lvl1pPr>
          </a:lstStyle>
          <a:p>
            <a:fld id="{4ACF24E5-064F-4899-A71D-320AEA2B4F7C}" type="slidenum">
              <a:rPr lang="el-GR" altLang="el-GR"/>
              <a:pPr/>
              <a:t>‹#›</a:t>
            </a:fld>
            <a:endParaRPr lang="el-GR" altLang="el-GR"/>
          </a:p>
        </p:txBody>
      </p:sp>
    </p:spTree>
    <p:extLst>
      <p:ext uri="{BB962C8B-B14F-4D97-AF65-F5344CB8AC3E}">
        <p14:creationId xmlns:p14="http://schemas.microsoft.com/office/powerpoint/2010/main" val="117733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13 - Θέση ημερομηνίας">
            <a:extLst>
              <a:ext uri="{FF2B5EF4-FFF2-40B4-BE49-F238E27FC236}">
                <a16:creationId xmlns:a16="http://schemas.microsoft.com/office/drawing/2014/main" id="{4CE05E2D-0735-4F5C-AF8D-399E18741607}"/>
              </a:ext>
            </a:extLst>
          </p:cNvPr>
          <p:cNvSpPr>
            <a:spLocks noGrp="1"/>
          </p:cNvSpPr>
          <p:nvPr>
            <p:ph type="dt" sz="half" idx="10"/>
          </p:nvPr>
        </p:nvSpPr>
        <p:spPr/>
        <p:txBody>
          <a:bodyPr/>
          <a:lstStyle>
            <a:lvl1pPr>
              <a:defRPr/>
            </a:lvl1pPr>
          </a:lstStyle>
          <a:p>
            <a:pPr>
              <a:defRPr/>
            </a:pPr>
            <a:fld id="{0E427B40-ED0A-4B79-9F8D-FB883730D378}" type="datetime1">
              <a:rPr lang="el-GR" altLang="el-GR"/>
              <a:pPr>
                <a:defRPr/>
              </a:pPr>
              <a:t>22/12/2019</a:t>
            </a:fld>
            <a:endParaRPr lang="el-GR" altLang="el-GR"/>
          </a:p>
        </p:txBody>
      </p:sp>
      <p:sp>
        <p:nvSpPr>
          <p:cNvPr id="6" name="2 - Θέση υποσέλιδου">
            <a:extLst>
              <a:ext uri="{FF2B5EF4-FFF2-40B4-BE49-F238E27FC236}">
                <a16:creationId xmlns:a16="http://schemas.microsoft.com/office/drawing/2014/main" id="{5ECDC6C7-9993-4EBA-B6E2-8CAFF9604BB2}"/>
              </a:ext>
            </a:extLst>
          </p:cNvPr>
          <p:cNvSpPr>
            <a:spLocks noGrp="1"/>
          </p:cNvSpPr>
          <p:nvPr>
            <p:ph type="ftr" sz="quarter" idx="11"/>
          </p:nvPr>
        </p:nvSpPr>
        <p:spPr/>
        <p:txBody>
          <a:bodyPr/>
          <a:lstStyle>
            <a:lvl1pPr>
              <a:defRPr/>
            </a:lvl1pPr>
          </a:lstStyle>
          <a:p>
            <a:pPr>
              <a:defRPr/>
            </a:pPr>
            <a:r>
              <a:rPr lang="el-GR" altLang="el-GR"/>
              <a:t>Παναγιώτα Στράτη</a:t>
            </a:r>
          </a:p>
        </p:txBody>
      </p:sp>
      <p:sp>
        <p:nvSpPr>
          <p:cNvPr id="7" name="22 - Θέση αριθμού διαφάνειας">
            <a:extLst>
              <a:ext uri="{FF2B5EF4-FFF2-40B4-BE49-F238E27FC236}">
                <a16:creationId xmlns:a16="http://schemas.microsoft.com/office/drawing/2014/main" id="{31A57DDD-C2D3-4600-95CE-D0C595A22CE2}"/>
              </a:ext>
            </a:extLst>
          </p:cNvPr>
          <p:cNvSpPr>
            <a:spLocks noGrp="1"/>
          </p:cNvSpPr>
          <p:nvPr>
            <p:ph type="sldNum" sz="quarter" idx="12"/>
          </p:nvPr>
        </p:nvSpPr>
        <p:spPr/>
        <p:txBody>
          <a:bodyPr/>
          <a:lstStyle>
            <a:lvl1pPr>
              <a:defRPr/>
            </a:lvl1pPr>
          </a:lstStyle>
          <a:p>
            <a:fld id="{8BC01ABF-7AC3-486F-9240-FEC208ED9671}" type="slidenum">
              <a:rPr lang="el-GR" altLang="el-GR"/>
              <a:pPr/>
              <a:t>‹#›</a:t>
            </a:fld>
            <a:endParaRPr lang="el-GR" altLang="el-GR"/>
          </a:p>
        </p:txBody>
      </p:sp>
    </p:spTree>
    <p:extLst>
      <p:ext uri="{BB962C8B-B14F-4D97-AF65-F5344CB8AC3E}">
        <p14:creationId xmlns:p14="http://schemas.microsoft.com/office/powerpoint/2010/main" val="1156637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lstStyle>
            <a:lvl1pPr>
              <a:defRPr sz="4000" b="0" i="0" cap="none" baseline="0"/>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25 - Θέση ημερομηνίας">
            <a:extLst>
              <a:ext uri="{FF2B5EF4-FFF2-40B4-BE49-F238E27FC236}">
                <a16:creationId xmlns:a16="http://schemas.microsoft.com/office/drawing/2014/main" id="{64BBCA94-B5EC-4468-B77C-E6D1642D45CD}"/>
              </a:ext>
            </a:extLst>
          </p:cNvPr>
          <p:cNvSpPr>
            <a:spLocks noGrp="1"/>
          </p:cNvSpPr>
          <p:nvPr>
            <p:ph type="dt" sz="half" idx="10"/>
          </p:nvPr>
        </p:nvSpPr>
        <p:spPr/>
        <p:txBody>
          <a:bodyPr rtlCol="0"/>
          <a:lstStyle>
            <a:lvl1pPr>
              <a:defRPr/>
            </a:lvl1pPr>
          </a:lstStyle>
          <a:p>
            <a:pPr>
              <a:defRPr/>
            </a:pPr>
            <a:fld id="{40A6E08B-DF78-4F31-8B39-7AABF12D72DC}" type="datetime1">
              <a:rPr lang="el-GR" altLang="el-GR"/>
              <a:pPr>
                <a:defRPr/>
              </a:pPr>
              <a:t>22/12/2019</a:t>
            </a:fld>
            <a:endParaRPr lang="el-GR" altLang="el-GR"/>
          </a:p>
        </p:txBody>
      </p:sp>
      <p:sp>
        <p:nvSpPr>
          <p:cNvPr id="8" name="26 - Θέση αριθμού διαφάνειας">
            <a:extLst>
              <a:ext uri="{FF2B5EF4-FFF2-40B4-BE49-F238E27FC236}">
                <a16:creationId xmlns:a16="http://schemas.microsoft.com/office/drawing/2014/main" id="{7EB6BD88-36CD-42E1-A8EB-EEF77793EE77}"/>
              </a:ext>
            </a:extLst>
          </p:cNvPr>
          <p:cNvSpPr>
            <a:spLocks noGrp="1"/>
          </p:cNvSpPr>
          <p:nvPr>
            <p:ph type="sldNum" sz="quarter" idx="11"/>
          </p:nvPr>
        </p:nvSpPr>
        <p:spPr/>
        <p:txBody>
          <a:bodyPr/>
          <a:lstStyle>
            <a:lvl1pPr>
              <a:defRPr/>
            </a:lvl1pPr>
          </a:lstStyle>
          <a:p>
            <a:fld id="{5C0810E5-A88A-4F50-BA43-DC78D0E697F3}" type="slidenum">
              <a:rPr lang="el-GR" altLang="el-GR"/>
              <a:pPr/>
              <a:t>‹#›</a:t>
            </a:fld>
            <a:endParaRPr lang="el-GR" altLang="el-GR"/>
          </a:p>
        </p:txBody>
      </p:sp>
      <p:sp>
        <p:nvSpPr>
          <p:cNvPr id="9" name="27 - Θέση υποσέλιδου">
            <a:extLst>
              <a:ext uri="{FF2B5EF4-FFF2-40B4-BE49-F238E27FC236}">
                <a16:creationId xmlns:a16="http://schemas.microsoft.com/office/drawing/2014/main" id="{0971E9F9-6A45-4C22-BAAB-7D0018693539}"/>
              </a:ext>
            </a:extLst>
          </p:cNvPr>
          <p:cNvSpPr>
            <a:spLocks noGrp="1"/>
          </p:cNvSpPr>
          <p:nvPr>
            <p:ph type="ftr" sz="quarter" idx="12"/>
          </p:nvPr>
        </p:nvSpPr>
        <p:spPr/>
        <p:txBody>
          <a:bodyPr rtlCol="0"/>
          <a:lstStyle>
            <a:lvl1pPr>
              <a:defRPr/>
            </a:lvl1pPr>
          </a:lstStyle>
          <a:p>
            <a:pPr>
              <a:defRPr/>
            </a:pPr>
            <a:r>
              <a:rPr lang="el-GR" altLang="el-GR"/>
              <a:t>Παναγιώτα Στράτη</a:t>
            </a:r>
          </a:p>
        </p:txBody>
      </p:sp>
    </p:spTree>
    <p:extLst>
      <p:ext uri="{BB962C8B-B14F-4D97-AF65-F5344CB8AC3E}">
        <p14:creationId xmlns:p14="http://schemas.microsoft.com/office/powerpoint/2010/main" val="2187818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lstStyle>
            <a:lvl1pPr>
              <a:defRPr sz="4000">
                <a:solidFill>
                  <a:schemeClr val="tx2"/>
                </a:solidFill>
              </a:defRPr>
            </a:lvl1pPr>
          </a:lstStyle>
          <a:p>
            <a:r>
              <a:rPr lang="el-GR"/>
              <a:t>Kλικ για επεξεργασία του τίτλου</a:t>
            </a:r>
            <a:endParaRPr lang="en-US"/>
          </a:p>
        </p:txBody>
      </p:sp>
      <p:sp>
        <p:nvSpPr>
          <p:cNvPr id="3" name="2 - Θέση ημερομηνίας">
            <a:extLst>
              <a:ext uri="{FF2B5EF4-FFF2-40B4-BE49-F238E27FC236}">
                <a16:creationId xmlns:a16="http://schemas.microsoft.com/office/drawing/2014/main" id="{F1A636B0-BED6-4611-B399-0F8C02DBD18B}"/>
              </a:ext>
            </a:extLst>
          </p:cNvPr>
          <p:cNvSpPr>
            <a:spLocks noGrp="1"/>
          </p:cNvSpPr>
          <p:nvPr>
            <p:ph type="dt" sz="half" idx="10"/>
          </p:nvPr>
        </p:nvSpPr>
        <p:spPr>
          <a:xfrm>
            <a:off x="6583363" y="612775"/>
            <a:ext cx="957262" cy="457200"/>
          </a:xfrm>
        </p:spPr>
        <p:txBody>
          <a:bodyPr/>
          <a:lstStyle>
            <a:lvl1pPr>
              <a:defRPr/>
            </a:lvl1pPr>
          </a:lstStyle>
          <a:p>
            <a:pPr>
              <a:defRPr/>
            </a:pPr>
            <a:fld id="{38692837-9E17-4BE0-A95F-E0DB6B7FCD69}" type="datetime1">
              <a:rPr lang="el-GR" altLang="el-GR"/>
              <a:pPr>
                <a:defRPr/>
              </a:pPr>
              <a:t>22/12/2019</a:t>
            </a:fld>
            <a:endParaRPr lang="el-GR" altLang="el-GR"/>
          </a:p>
        </p:txBody>
      </p:sp>
      <p:sp>
        <p:nvSpPr>
          <p:cNvPr id="4" name="3 - Θέση υποσέλιδου">
            <a:extLst>
              <a:ext uri="{FF2B5EF4-FFF2-40B4-BE49-F238E27FC236}">
                <a16:creationId xmlns:a16="http://schemas.microsoft.com/office/drawing/2014/main" id="{D8301BB2-30CF-44AB-BD05-350BF17C403C}"/>
              </a:ext>
            </a:extLst>
          </p:cNvPr>
          <p:cNvSpPr>
            <a:spLocks noGrp="1"/>
          </p:cNvSpPr>
          <p:nvPr>
            <p:ph type="ftr" sz="quarter" idx="11"/>
          </p:nvPr>
        </p:nvSpPr>
        <p:spPr/>
        <p:txBody>
          <a:bodyPr/>
          <a:lstStyle>
            <a:lvl1pPr>
              <a:defRPr/>
            </a:lvl1pPr>
          </a:lstStyle>
          <a:p>
            <a:pPr>
              <a:defRPr/>
            </a:pPr>
            <a:r>
              <a:rPr lang="el-GR" altLang="el-GR"/>
              <a:t>Παναγιώτα Στράτη</a:t>
            </a:r>
          </a:p>
        </p:txBody>
      </p:sp>
      <p:sp>
        <p:nvSpPr>
          <p:cNvPr id="5" name="4 - Θέση αριθμού διαφάνειας">
            <a:extLst>
              <a:ext uri="{FF2B5EF4-FFF2-40B4-BE49-F238E27FC236}">
                <a16:creationId xmlns:a16="http://schemas.microsoft.com/office/drawing/2014/main" id="{2D8499F4-D9D7-4A58-9BA9-9CA227BDA5AC}"/>
              </a:ext>
            </a:extLst>
          </p:cNvPr>
          <p:cNvSpPr>
            <a:spLocks noGrp="1"/>
          </p:cNvSpPr>
          <p:nvPr>
            <p:ph type="sldNum" sz="quarter" idx="12"/>
          </p:nvPr>
        </p:nvSpPr>
        <p:spPr/>
        <p:txBody>
          <a:bodyPr/>
          <a:lstStyle>
            <a:lvl1pPr>
              <a:defRPr/>
            </a:lvl1pPr>
          </a:lstStyle>
          <a:p>
            <a:fld id="{34ACDE15-5C35-4D53-B80D-334DB6E97F44}" type="slidenum">
              <a:rPr lang="el-GR" altLang="el-GR"/>
              <a:pPr/>
              <a:t>‹#›</a:t>
            </a:fld>
            <a:endParaRPr lang="el-GR" altLang="el-GR"/>
          </a:p>
        </p:txBody>
      </p:sp>
    </p:spTree>
    <p:extLst>
      <p:ext uri="{BB962C8B-B14F-4D97-AF65-F5344CB8AC3E}">
        <p14:creationId xmlns:p14="http://schemas.microsoft.com/office/powerpoint/2010/main" val="2933964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a:extLst>
              <a:ext uri="{FF2B5EF4-FFF2-40B4-BE49-F238E27FC236}">
                <a16:creationId xmlns:a16="http://schemas.microsoft.com/office/drawing/2014/main" id="{2378B2AD-6C6F-4D1D-8143-4E26D02E85AD}"/>
              </a:ext>
            </a:extLst>
          </p:cNvPr>
          <p:cNvSpPr>
            <a:spLocks noGrp="1"/>
          </p:cNvSpPr>
          <p:nvPr>
            <p:ph type="dt" sz="half" idx="10"/>
          </p:nvPr>
        </p:nvSpPr>
        <p:spPr/>
        <p:txBody>
          <a:bodyPr/>
          <a:lstStyle>
            <a:lvl1pPr>
              <a:defRPr/>
            </a:lvl1pPr>
          </a:lstStyle>
          <a:p>
            <a:pPr>
              <a:defRPr/>
            </a:pPr>
            <a:fld id="{680E7DCB-D185-4065-98BF-E02F93AA7C5B}" type="datetime1">
              <a:rPr lang="el-GR" altLang="el-GR"/>
              <a:pPr>
                <a:defRPr/>
              </a:pPr>
              <a:t>22/12/2019</a:t>
            </a:fld>
            <a:endParaRPr lang="el-GR" altLang="el-GR"/>
          </a:p>
        </p:txBody>
      </p:sp>
      <p:sp>
        <p:nvSpPr>
          <p:cNvPr id="3" name="2 - Θέση υποσέλιδου">
            <a:extLst>
              <a:ext uri="{FF2B5EF4-FFF2-40B4-BE49-F238E27FC236}">
                <a16:creationId xmlns:a16="http://schemas.microsoft.com/office/drawing/2014/main" id="{52E77F1F-B89A-4174-9DFB-9BED02E0DFB7}"/>
              </a:ext>
            </a:extLst>
          </p:cNvPr>
          <p:cNvSpPr>
            <a:spLocks noGrp="1"/>
          </p:cNvSpPr>
          <p:nvPr>
            <p:ph type="ftr" sz="quarter" idx="11"/>
          </p:nvPr>
        </p:nvSpPr>
        <p:spPr/>
        <p:txBody>
          <a:bodyPr/>
          <a:lstStyle>
            <a:lvl1pPr>
              <a:defRPr/>
            </a:lvl1pPr>
          </a:lstStyle>
          <a:p>
            <a:pPr>
              <a:defRPr/>
            </a:pPr>
            <a:r>
              <a:rPr lang="el-GR" altLang="el-GR"/>
              <a:t>Παναγιώτα Στράτη</a:t>
            </a:r>
          </a:p>
        </p:txBody>
      </p:sp>
      <p:sp>
        <p:nvSpPr>
          <p:cNvPr id="4" name="22 - Θέση αριθμού διαφάνειας">
            <a:extLst>
              <a:ext uri="{FF2B5EF4-FFF2-40B4-BE49-F238E27FC236}">
                <a16:creationId xmlns:a16="http://schemas.microsoft.com/office/drawing/2014/main" id="{5EDC66C9-4214-4148-B7C5-1FF0897B3589}"/>
              </a:ext>
            </a:extLst>
          </p:cNvPr>
          <p:cNvSpPr>
            <a:spLocks noGrp="1"/>
          </p:cNvSpPr>
          <p:nvPr>
            <p:ph type="sldNum" sz="quarter" idx="12"/>
          </p:nvPr>
        </p:nvSpPr>
        <p:spPr/>
        <p:txBody>
          <a:bodyPr/>
          <a:lstStyle>
            <a:lvl1pPr>
              <a:defRPr/>
            </a:lvl1pPr>
          </a:lstStyle>
          <a:p>
            <a:fld id="{AD1EC38B-0CC3-427E-BEF2-9FE38B550022}" type="slidenum">
              <a:rPr lang="el-GR" altLang="el-GR"/>
              <a:pPr/>
              <a:t>‹#›</a:t>
            </a:fld>
            <a:endParaRPr lang="el-GR" altLang="el-GR"/>
          </a:p>
        </p:txBody>
      </p:sp>
    </p:spTree>
    <p:extLst>
      <p:ext uri="{BB962C8B-B14F-4D97-AF65-F5344CB8AC3E}">
        <p14:creationId xmlns:p14="http://schemas.microsoft.com/office/powerpoint/2010/main" val="206632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lang="el-GR"/>
              <a:t>Kλικ για επεξεργασία του τίτλου</a:t>
            </a:r>
            <a:endParaRPr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l-GR"/>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13 - Θέση ημερομηνίας">
            <a:extLst>
              <a:ext uri="{FF2B5EF4-FFF2-40B4-BE49-F238E27FC236}">
                <a16:creationId xmlns:a16="http://schemas.microsoft.com/office/drawing/2014/main" id="{F6DEE3B4-67B6-4641-B8AA-FA0BD3450A87}"/>
              </a:ext>
            </a:extLst>
          </p:cNvPr>
          <p:cNvSpPr>
            <a:spLocks noGrp="1"/>
          </p:cNvSpPr>
          <p:nvPr>
            <p:ph type="dt" sz="half" idx="10"/>
          </p:nvPr>
        </p:nvSpPr>
        <p:spPr/>
        <p:txBody>
          <a:bodyPr/>
          <a:lstStyle>
            <a:lvl1pPr>
              <a:defRPr/>
            </a:lvl1pPr>
          </a:lstStyle>
          <a:p>
            <a:pPr>
              <a:defRPr/>
            </a:pPr>
            <a:fld id="{80B824D8-C71C-41A4-A7DC-7066C3FC8346}" type="datetime1">
              <a:rPr lang="el-GR" altLang="el-GR"/>
              <a:pPr>
                <a:defRPr/>
              </a:pPr>
              <a:t>22/12/2019</a:t>
            </a:fld>
            <a:endParaRPr lang="el-GR" altLang="el-GR"/>
          </a:p>
        </p:txBody>
      </p:sp>
      <p:sp>
        <p:nvSpPr>
          <p:cNvPr id="6" name="2 - Θέση υποσέλιδου">
            <a:extLst>
              <a:ext uri="{FF2B5EF4-FFF2-40B4-BE49-F238E27FC236}">
                <a16:creationId xmlns:a16="http://schemas.microsoft.com/office/drawing/2014/main" id="{0706C30E-DACD-4BA3-A908-B6E4ABEEE952}"/>
              </a:ext>
            </a:extLst>
          </p:cNvPr>
          <p:cNvSpPr>
            <a:spLocks noGrp="1"/>
          </p:cNvSpPr>
          <p:nvPr>
            <p:ph type="ftr" sz="quarter" idx="11"/>
          </p:nvPr>
        </p:nvSpPr>
        <p:spPr/>
        <p:txBody>
          <a:bodyPr/>
          <a:lstStyle>
            <a:lvl1pPr>
              <a:defRPr/>
            </a:lvl1pPr>
          </a:lstStyle>
          <a:p>
            <a:pPr>
              <a:defRPr/>
            </a:pPr>
            <a:r>
              <a:rPr lang="el-GR" altLang="el-GR"/>
              <a:t>Παναγιώτα Στράτη</a:t>
            </a:r>
          </a:p>
        </p:txBody>
      </p:sp>
      <p:sp>
        <p:nvSpPr>
          <p:cNvPr id="7" name="22 - Θέση αριθμού διαφάνειας">
            <a:extLst>
              <a:ext uri="{FF2B5EF4-FFF2-40B4-BE49-F238E27FC236}">
                <a16:creationId xmlns:a16="http://schemas.microsoft.com/office/drawing/2014/main" id="{BCF88475-CDB5-4FC3-ABBE-525DC49C27B2}"/>
              </a:ext>
            </a:extLst>
          </p:cNvPr>
          <p:cNvSpPr>
            <a:spLocks noGrp="1"/>
          </p:cNvSpPr>
          <p:nvPr>
            <p:ph type="sldNum" sz="quarter" idx="12"/>
          </p:nvPr>
        </p:nvSpPr>
        <p:spPr/>
        <p:txBody>
          <a:bodyPr/>
          <a:lstStyle>
            <a:lvl1pPr>
              <a:defRPr/>
            </a:lvl1pPr>
          </a:lstStyle>
          <a:p>
            <a:fld id="{9BD7DEBC-EFC4-4102-B7F3-7B77E1BFF896}" type="slidenum">
              <a:rPr lang="el-GR" altLang="el-GR"/>
              <a:pPr/>
              <a:t>‹#›</a:t>
            </a:fld>
            <a:endParaRPr lang="el-GR" altLang="el-GR"/>
          </a:p>
        </p:txBody>
      </p:sp>
    </p:spTree>
    <p:extLst>
      <p:ext uri="{BB962C8B-B14F-4D97-AF65-F5344CB8AC3E}">
        <p14:creationId xmlns:p14="http://schemas.microsoft.com/office/powerpoint/2010/main" val="2814868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l-GR"/>
              <a:t>Kλικ για επεξεργασία του τίτλου</a:t>
            </a:r>
            <a:endParaRPr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l-GR" noProof="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l-GR"/>
              <a:t>Kλικ για επεξεργασία των στυλ του υποδείγματος</a:t>
            </a:r>
          </a:p>
        </p:txBody>
      </p:sp>
      <p:sp>
        <p:nvSpPr>
          <p:cNvPr id="5" name="13 - Θέση ημερομηνίας">
            <a:extLst>
              <a:ext uri="{FF2B5EF4-FFF2-40B4-BE49-F238E27FC236}">
                <a16:creationId xmlns:a16="http://schemas.microsoft.com/office/drawing/2014/main" id="{3463F71F-6D4D-41D6-82B9-7C3E150E19C0}"/>
              </a:ext>
            </a:extLst>
          </p:cNvPr>
          <p:cNvSpPr>
            <a:spLocks noGrp="1"/>
          </p:cNvSpPr>
          <p:nvPr>
            <p:ph type="dt" sz="half" idx="10"/>
          </p:nvPr>
        </p:nvSpPr>
        <p:spPr/>
        <p:txBody>
          <a:bodyPr/>
          <a:lstStyle>
            <a:lvl1pPr>
              <a:defRPr/>
            </a:lvl1pPr>
          </a:lstStyle>
          <a:p>
            <a:pPr>
              <a:defRPr/>
            </a:pPr>
            <a:fld id="{ABECBB71-C955-4AEF-A612-BFC6617339BB}" type="datetime1">
              <a:rPr lang="el-GR" altLang="el-GR"/>
              <a:pPr>
                <a:defRPr/>
              </a:pPr>
              <a:t>22/12/2019</a:t>
            </a:fld>
            <a:endParaRPr lang="el-GR" altLang="el-GR"/>
          </a:p>
        </p:txBody>
      </p:sp>
      <p:sp>
        <p:nvSpPr>
          <p:cNvPr id="6" name="2 - Θέση υποσέλιδου">
            <a:extLst>
              <a:ext uri="{FF2B5EF4-FFF2-40B4-BE49-F238E27FC236}">
                <a16:creationId xmlns:a16="http://schemas.microsoft.com/office/drawing/2014/main" id="{FB114E51-7681-4C15-BF8D-0D8B6FFCE39F}"/>
              </a:ext>
            </a:extLst>
          </p:cNvPr>
          <p:cNvSpPr>
            <a:spLocks noGrp="1"/>
          </p:cNvSpPr>
          <p:nvPr>
            <p:ph type="ftr" sz="quarter" idx="11"/>
          </p:nvPr>
        </p:nvSpPr>
        <p:spPr/>
        <p:txBody>
          <a:bodyPr/>
          <a:lstStyle>
            <a:lvl1pPr>
              <a:defRPr/>
            </a:lvl1pPr>
          </a:lstStyle>
          <a:p>
            <a:pPr>
              <a:defRPr/>
            </a:pPr>
            <a:r>
              <a:rPr lang="el-GR" altLang="el-GR"/>
              <a:t>Παναγιώτα Στράτη</a:t>
            </a:r>
          </a:p>
        </p:txBody>
      </p:sp>
      <p:sp>
        <p:nvSpPr>
          <p:cNvPr id="7" name="22 - Θέση αριθμού διαφάνειας">
            <a:extLst>
              <a:ext uri="{FF2B5EF4-FFF2-40B4-BE49-F238E27FC236}">
                <a16:creationId xmlns:a16="http://schemas.microsoft.com/office/drawing/2014/main" id="{7D34750F-F702-4C91-B851-A4CE67CD01B0}"/>
              </a:ext>
            </a:extLst>
          </p:cNvPr>
          <p:cNvSpPr>
            <a:spLocks noGrp="1"/>
          </p:cNvSpPr>
          <p:nvPr>
            <p:ph type="sldNum" sz="quarter" idx="12"/>
          </p:nvPr>
        </p:nvSpPr>
        <p:spPr/>
        <p:txBody>
          <a:bodyPr/>
          <a:lstStyle>
            <a:lvl1pPr>
              <a:defRPr/>
            </a:lvl1pPr>
          </a:lstStyle>
          <a:p>
            <a:fld id="{429C7822-4D51-4A2F-A98D-188F9A0AB8D0}" type="slidenum">
              <a:rPr lang="el-GR" altLang="el-GR"/>
              <a:pPr/>
              <a:t>‹#›</a:t>
            </a:fld>
            <a:endParaRPr lang="el-GR" altLang="el-GR"/>
          </a:p>
        </p:txBody>
      </p:sp>
    </p:spTree>
    <p:extLst>
      <p:ext uri="{BB962C8B-B14F-4D97-AF65-F5344CB8AC3E}">
        <p14:creationId xmlns:p14="http://schemas.microsoft.com/office/powerpoint/2010/main" val="1380113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27 - Ορθογώνιο">
            <a:extLst>
              <a:ext uri="{FF2B5EF4-FFF2-40B4-BE49-F238E27FC236}">
                <a16:creationId xmlns:a16="http://schemas.microsoft.com/office/drawing/2014/main" id="{F9A1C966-5486-4E43-96C0-A13F948F808E}"/>
              </a:ext>
            </a:extLst>
          </p:cNvPr>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9" name="28 - Ορθογώνιο">
            <a:extLst>
              <a:ext uri="{FF2B5EF4-FFF2-40B4-BE49-F238E27FC236}">
                <a16:creationId xmlns:a16="http://schemas.microsoft.com/office/drawing/2014/main" id="{F29FF1B9-6D19-4AF5-9CE1-9EEFA97318B0}"/>
              </a:ext>
            </a:extLst>
          </p:cNvPr>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0" name="29 - Ορθογώνιο">
            <a:extLst>
              <a:ext uri="{FF2B5EF4-FFF2-40B4-BE49-F238E27FC236}">
                <a16:creationId xmlns:a16="http://schemas.microsoft.com/office/drawing/2014/main" id="{0DD8C3D8-B841-4E73-8F21-A48C32161881}"/>
              </a:ext>
            </a:extLst>
          </p:cNvPr>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1" name="30 - Ορθογώνιο">
            <a:extLst>
              <a:ext uri="{FF2B5EF4-FFF2-40B4-BE49-F238E27FC236}">
                <a16:creationId xmlns:a16="http://schemas.microsoft.com/office/drawing/2014/main" id="{542F0BB7-7A8E-45E1-A48A-E12D1C28DCA6}"/>
              </a:ext>
            </a:extLst>
          </p:cNvPr>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2" name="31 - Ορθογώνιο">
            <a:extLst>
              <a:ext uri="{FF2B5EF4-FFF2-40B4-BE49-F238E27FC236}">
                <a16:creationId xmlns:a16="http://schemas.microsoft.com/office/drawing/2014/main" id="{357EAC1D-F89B-4F4E-A2CC-7E3E212C7869}"/>
              </a:ext>
            </a:extLst>
          </p:cNvPr>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33" name="32 - Στρογγυλεμένο ορθογώνιο">
            <a:extLst>
              <a:ext uri="{FF2B5EF4-FFF2-40B4-BE49-F238E27FC236}">
                <a16:creationId xmlns:a16="http://schemas.microsoft.com/office/drawing/2014/main" id="{07C7FC54-9414-47CD-B8E0-F44DC48B5DB2}"/>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34" name="33 - Στρογγυλεμένο ορθογώνιο">
            <a:extLst>
              <a:ext uri="{FF2B5EF4-FFF2-40B4-BE49-F238E27FC236}">
                <a16:creationId xmlns:a16="http://schemas.microsoft.com/office/drawing/2014/main" id="{30B02EC3-BAA1-4A68-B1F4-814332EC6809}"/>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5" name="34 - Ορθογώνιο">
            <a:extLst>
              <a:ext uri="{FF2B5EF4-FFF2-40B4-BE49-F238E27FC236}">
                <a16:creationId xmlns:a16="http://schemas.microsoft.com/office/drawing/2014/main" id="{7DA41B6B-0E97-4075-B86B-266D51848416}"/>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6" name="35 - Ορθογώνιο">
            <a:extLst>
              <a:ext uri="{FF2B5EF4-FFF2-40B4-BE49-F238E27FC236}">
                <a16:creationId xmlns:a16="http://schemas.microsoft.com/office/drawing/2014/main" id="{1E7723B8-299F-4010-B5CB-A143E4E89981}"/>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7" name="36 - Ορθογώνιο">
            <a:extLst>
              <a:ext uri="{FF2B5EF4-FFF2-40B4-BE49-F238E27FC236}">
                <a16:creationId xmlns:a16="http://schemas.microsoft.com/office/drawing/2014/main" id="{4D8D03F8-F0CA-41FF-9050-570D2E62226D}"/>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8" name="37 - Ορθογώνιο">
            <a:extLst>
              <a:ext uri="{FF2B5EF4-FFF2-40B4-BE49-F238E27FC236}">
                <a16:creationId xmlns:a16="http://schemas.microsoft.com/office/drawing/2014/main" id="{CA1446DD-EE59-4C6A-B7BB-0D350725150D}"/>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9" name="38 - Ορθογώνιο">
            <a:extLst>
              <a:ext uri="{FF2B5EF4-FFF2-40B4-BE49-F238E27FC236}">
                <a16:creationId xmlns:a16="http://schemas.microsoft.com/office/drawing/2014/main" id="{FC62DD42-50A3-4950-BBD1-7BC9B8915428}"/>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0" name="39 - Ορθογώνιο">
            <a:extLst>
              <a:ext uri="{FF2B5EF4-FFF2-40B4-BE49-F238E27FC236}">
                <a16:creationId xmlns:a16="http://schemas.microsoft.com/office/drawing/2014/main" id="{353DF023-23BC-4CF6-8E2D-1B5A22B1AA23}"/>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39" name="21 - Θέση τίτλου">
            <a:extLst>
              <a:ext uri="{FF2B5EF4-FFF2-40B4-BE49-F238E27FC236}">
                <a16:creationId xmlns:a16="http://schemas.microsoft.com/office/drawing/2014/main" id="{D1FD8E1F-0A9C-48FC-911F-9EC9B72F5E8F}"/>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Kλικ για επεξεργασία του τίτλου</a:t>
            </a:r>
            <a:endParaRPr lang="en-US" altLang="el-GR"/>
          </a:p>
        </p:txBody>
      </p:sp>
      <p:sp>
        <p:nvSpPr>
          <p:cNvPr id="1040" name="12 - Θέση κειμένου">
            <a:extLst>
              <a:ext uri="{FF2B5EF4-FFF2-40B4-BE49-F238E27FC236}">
                <a16:creationId xmlns:a16="http://schemas.microsoft.com/office/drawing/2014/main" id="{CCBDBAFD-0787-465A-A907-398E12865F56}"/>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Kλικ για επεξεργασία των στυλ του υποδείγματος</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endParaRPr lang="en-US" altLang="el-GR"/>
          </a:p>
        </p:txBody>
      </p:sp>
      <p:sp>
        <p:nvSpPr>
          <p:cNvPr id="14" name="13 - Θέση ημερομηνίας">
            <a:extLst>
              <a:ext uri="{FF2B5EF4-FFF2-40B4-BE49-F238E27FC236}">
                <a16:creationId xmlns:a16="http://schemas.microsoft.com/office/drawing/2014/main" id="{909258B5-8B9F-4FA0-81BD-17734F05A182}"/>
              </a:ext>
            </a:extLst>
          </p:cNvPr>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latin typeface="Arial" charset="0"/>
              </a:defRPr>
            </a:lvl1pPr>
          </a:lstStyle>
          <a:p>
            <a:pPr>
              <a:defRPr/>
            </a:pPr>
            <a:fld id="{6CE2DA54-4EC8-43D8-A2CC-759FDEC7F919}" type="datetime1">
              <a:rPr lang="el-GR" altLang="el-GR"/>
              <a:pPr>
                <a:defRPr/>
              </a:pPr>
              <a:t>22/12/2019</a:t>
            </a:fld>
            <a:endParaRPr lang="el-GR" altLang="el-GR"/>
          </a:p>
        </p:txBody>
      </p:sp>
      <p:sp>
        <p:nvSpPr>
          <p:cNvPr id="3" name="2 - Θέση υποσέλιδου">
            <a:extLst>
              <a:ext uri="{FF2B5EF4-FFF2-40B4-BE49-F238E27FC236}">
                <a16:creationId xmlns:a16="http://schemas.microsoft.com/office/drawing/2014/main" id="{F70AC2F2-8070-4774-86E5-3893C9F6F754}"/>
              </a:ext>
            </a:extLst>
          </p:cNvPr>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latin typeface="Arial" charset="0"/>
              </a:defRPr>
            </a:lvl1pPr>
          </a:lstStyle>
          <a:p>
            <a:pPr>
              <a:defRPr/>
            </a:pPr>
            <a:r>
              <a:rPr lang="el-GR" altLang="el-GR"/>
              <a:t>Παναγιώτα Στράτη</a:t>
            </a:r>
          </a:p>
        </p:txBody>
      </p:sp>
      <p:sp>
        <p:nvSpPr>
          <p:cNvPr id="23" name="22 - Θέση αριθμού διαφάνειας">
            <a:extLst>
              <a:ext uri="{FF2B5EF4-FFF2-40B4-BE49-F238E27FC236}">
                <a16:creationId xmlns:a16="http://schemas.microsoft.com/office/drawing/2014/main" id="{50CE059F-5114-42CE-9896-527CA4D69D22}"/>
              </a:ext>
            </a:extLst>
          </p:cNvPr>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a:solidFill>
                  <a:srgbClr val="FFFFFF"/>
                </a:solidFill>
              </a:defRPr>
            </a:lvl1pPr>
          </a:lstStyle>
          <a:p>
            <a:fld id="{254E6B18-27CF-48FC-AEC4-D26B84AD3A60}"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4133" r:id="rId1"/>
    <p:sldLayoutId id="2147484124" r:id="rId2"/>
    <p:sldLayoutId id="2147484125" r:id="rId3"/>
    <p:sldLayoutId id="2147484126" r:id="rId4"/>
    <p:sldLayoutId id="2147484134" r:id="rId5"/>
    <p:sldLayoutId id="2147484135" r:id="rId6"/>
    <p:sldLayoutId id="2147484127" r:id="rId7"/>
    <p:sldLayoutId id="2147484128" r:id="rId8"/>
    <p:sldLayoutId id="2147484129" r:id="rId9"/>
    <p:sldLayoutId id="2147484130" r:id="rId10"/>
    <p:sldLayoutId id="2147484131" r:id="rId11"/>
    <p:sldLayoutId id="2147484132" r:id="rId12"/>
  </p:sldLayoutIdLst>
  <p:hf hdr="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anose="05020102010507070707" pitchFamily="8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anose="05020102010507070707" pitchFamily="8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3ADD87E-E592-4006-BF09-76F9915AD4B4}"/>
              </a:ext>
            </a:extLst>
          </p:cNvPr>
          <p:cNvSpPr>
            <a:spLocks noGrp="1" noChangeArrowheads="1"/>
          </p:cNvSpPr>
          <p:nvPr>
            <p:ph type="ctrTitle"/>
          </p:nvPr>
        </p:nvSpPr>
        <p:spPr>
          <a:xfrm>
            <a:off x="395288" y="692150"/>
            <a:ext cx="8229600" cy="2593975"/>
          </a:xfrm>
        </p:spPr>
        <p:txBody>
          <a:bodyPr/>
          <a:lstStyle/>
          <a:p>
            <a:pPr algn="ctr" eaLnBrk="1" hangingPunct="1"/>
            <a:br>
              <a:rPr lang="en-US" altLang="el-GR" sz="2800" b="1">
                <a:latin typeface="Calibri" panose="020F0502020204030204" pitchFamily="34" charset="0"/>
                <a:cs typeface="Times New Roman" panose="02020603050405020304" pitchFamily="18" charset="0"/>
              </a:rPr>
            </a:br>
            <a:br>
              <a:rPr lang="en-US" altLang="el-GR" sz="2800" b="1">
                <a:latin typeface="Calibri" panose="020F0502020204030204" pitchFamily="34" charset="0"/>
                <a:cs typeface="Times New Roman" panose="02020603050405020304" pitchFamily="18" charset="0"/>
              </a:rPr>
            </a:br>
            <a:br>
              <a:rPr lang="en-US" altLang="el-GR" sz="2800" b="1">
                <a:latin typeface="Calibri" panose="020F0502020204030204" pitchFamily="34" charset="0"/>
                <a:cs typeface="Times New Roman" panose="02020603050405020304" pitchFamily="18" charset="0"/>
              </a:rPr>
            </a:br>
            <a:r>
              <a:rPr lang="el-GR" altLang="el-GR" sz="3200"/>
              <a:t>ΣΥΝΕΡΓΑΣΙΑ ΟΙΚΟΓΕΝΕΙΑΣ, ΣΧΟΛΕΙΟΥ ΚΑΙ ΚΟΙΝΟΤΗΤΑΣ</a:t>
            </a:r>
            <a:endParaRPr lang="en-GB" altLang="el-GR" sz="3200" b="1">
              <a:solidFill>
                <a:schemeClr val="bg2"/>
              </a:solidFill>
              <a:latin typeface="Calibri" panose="020F0502020204030204" pitchFamily="34" charset="0"/>
              <a:cs typeface="Times New Roman" panose="02020603050405020304" pitchFamily="18" charset="0"/>
            </a:endParaRPr>
          </a:p>
        </p:txBody>
      </p:sp>
      <p:pic>
        <p:nvPicPr>
          <p:cNvPr id="5123" name="8 - Εικόνα">
            <a:extLst>
              <a:ext uri="{FF2B5EF4-FFF2-40B4-BE49-F238E27FC236}">
                <a16:creationId xmlns:a16="http://schemas.microsoft.com/office/drawing/2014/main" id="{FC8B2FD7-C475-43D4-AE46-EF38A39768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 y="401638"/>
            <a:ext cx="19304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 Στρογγυλεμένο ορθογώνιο">
            <a:extLst>
              <a:ext uri="{FF2B5EF4-FFF2-40B4-BE49-F238E27FC236}">
                <a16:creationId xmlns:a16="http://schemas.microsoft.com/office/drawing/2014/main" id="{A2E84F69-A93F-4E7B-9396-DF3B80D3620A}"/>
              </a:ext>
            </a:extLst>
          </p:cNvPr>
          <p:cNvSpPr/>
          <p:nvPr/>
        </p:nvSpPr>
        <p:spPr>
          <a:xfrm>
            <a:off x="642938" y="4214813"/>
            <a:ext cx="8048625" cy="141287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400" b="1" dirty="0"/>
              <a:t>Στράτη Παναγιώτα</a:t>
            </a:r>
          </a:p>
          <a:p>
            <a:pPr algn="ctr" fontAlgn="auto">
              <a:spcBef>
                <a:spcPts val="0"/>
              </a:spcBef>
              <a:spcAft>
                <a:spcPts val="0"/>
              </a:spcAft>
              <a:defRPr/>
            </a:pPr>
            <a:r>
              <a:rPr lang="el-GR" sz="2400" b="1" dirty="0"/>
              <a:t>Διδάκτορας του </a:t>
            </a:r>
            <a:r>
              <a:rPr lang="el-GR" sz="2400" b="1"/>
              <a:t>Πανεπιστημίου Ιωαννίνων</a:t>
            </a:r>
            <a:endParaRPr lang="el-GR" sz="2400" b="1" dirty="0"/>
          </a:p>
        </p:txBody>
      </p:sp>
      <p:sp>
        <p:nvSpPr>
          <p:cNvPr id="6" name="5 - Ορθογώνιο">
            <a:extLst>
              <a:ext uri="{FF2B5EF4-FFF2-40B4-BE49-F238E27FC236}">
                <a16:creationId xmlns:a16="http://schemas.microsoft.com/office/drawing/2014/main" id="{F5614F85-AE65-4CEF-B543-4E9111982CCF}"/>
              </a:ext>
            </a:extLst>
          </p:cNvPr>
          <p:cNvSpPr/>
          <p:nvPr/>
        </p:nvSpPr>
        <p:spPr>
          <a:xfrm>
            <a:off x="2428875" y="5786438"/>
            <a:ext cx="4557713" cy="78105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solidFill>
                  <a:schemeClr val="bg2"/>
                </a:solidFill>
              </a:rPr>
              <a:t>panagiotastrati@yahoo.gr</a:t>
            </a:r>
            <a:endParaRPr lang="el-GR" sz="2000" b="1" dirty="0">
              <a:solidFill>
                <a:schemeClr val="bg2"/>
              </a:solidFill>
            </a:endParaRPr>
          </a:p>
        </p:txBody>
      </p:sp>
      <p:sp>
        <p:nvSpPr>
          <p:cNvPr id="5126" name="6 - Θέση ημερομηνίας">
            <a:extLst>
              <a:ext uri="{FF2B5EF4-FFF2-40B4-BE49-F238E27FC236}">
                <a16:creationId xmlns:a16="http://schemas.microsoft.com/office/drawing/2014/main" id="{29CEC2D0-15C5-48FB-9FB5-77AF3F2263C6}"/>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0479D4-CEA4-44F9-8BC6-14FD8509F567}" type="datetime1">
              <a:rPr lang="el-GR" altLang="el-GR" smtClean="0">
                <a:solidFill>
                  <a:schemeClr val="accent2"/>
                </a:solidFill>
              </a:rPr>
              <a:pPr/>
              <a:t>22/12/2019</a:t>
            </a:fld>
            <a:endParaRPr lang="el-GR" altLang="el-GR">
              <a:solidFill>
                <a:schemeClr val="accent2"/>
              </a:solidFill>
            </a:endParaRPr>
          </a:p>
        </p:txBody>
      </p:sp>
      <p:sp>
        <p:nvSpPr>
          <p:cNvPr id="5127" name="7 - Θέση αριθμού διαφάνειας">
            <a:extLst>
              <a:ext uri="{FF2B5EF4-FFF2-40B4-BE49-F238E27FC236}">
                <a16:creationId xmlns:a16="http://schemas.microsoft.com/office/drawing/2014/main" id="{59C4AB62-6D48-44D0-BB87-E1E09E7AE1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E580E1F-B92C-4311-B9D9-F9C75FFBC1CC}" type="slidenum">
              <a:rPr lang="el-GR" altLang="el-GR">
                <a:solidFill>
                  <a:schemeClr val="bg1"/>
                </a:solidFill>
              </a:rPr>
              <a:pPr/>
              <a:t>1</a:t>
            </a:fld>
            <a:endParaRPr lang="el-GR" altLang="el-GR">
              <a:solidFill>
                <a:schemeClr val="bg1"/>
              </a:solidFill>
            </a:endParaRPr>
          </a:p>
        </p:txBody>
      </p:sp>
      <p:sp>
        <p:nvSpPr>
          <p:cNvPr id="5128" name="8 - Θέση υποσέλιδου">
            <a:extLst>
              <a:ext uri="{FF2B5EF4-FFF2-40B4-BE49-F238E27FC236}">
                <a16:creationId xmlns:a16="http://schemas.microsoft.com/office/drawing/2014/main" id="{78B4A027-9EEF-430B-AF7E-0517A29CF7B2}"/>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098"/>
                                        </p:tgtEl>
                                        <p:attrNameLst>
                                          <p:attrName>ppt_y</p:attrName>
                                        </p:attrNameLst>
                                      </p:cBhvr>
                                      <p:tavLst>
                                        <p:tav tm="0">
                                          <p:val>
                                            <p:strVal val="#ppt_y"/>
                                          </p:val>
                                        </p:tav>
                                        <p:tav tm="100000">
                                          <p:val>
                                            <p:strVal val="#ppt_y"/>
                                          </p:val>
                                        </p:tav>
                                      </p:tavLst>
                                    </p:anim>
                                    <p:anim calcmode="lin" valueType="num">
                                      <p:cBhvr>
                                        <p:cTn id="9" dur="500" fill="hold"/>
                                        <p:tgtEl>
                                          <p:spTgt spid="409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09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CA8F85C0-D434-4716-9DB9-F6CD013682A1}"/>
              </a:ext>
            </a:extLst>
          </p:cNvPr>
          <p:cNvSpPr>
            <a:spLocks noGrp="1" noChangeArrowheads="1"/>
          </p:cNvSpPr>
          <p:nvPr>
            <p:ph idx="1"/>
          </p:nvPr>
        </p:nvSpPr>
        <p:spPr>
          <a:xfrm>
            <a:off x="685800" y="928688"/>
            <a:ext cx="7772400" cy="5167312"/>
          </a:xfrm>
          <a:solidFill>
            <a:schemeClr val="tx2">
              <a:lumMod val="20000"/>
              <a:lumOff val="80000"/>
            </a:schemeClr>
          </a:solidFill>
        </p:spPr>
        <p:txBody>
          <a:bodyPr>
            <a:normAutofit/>
          </a:bodyPr>
          <a:lstStyle/>
          <a:p>
            <a:pPr marL="365760" indent="-256032" eaLnBrk="1" fontAlgn="auto" hangingPunct="1">
              <a:lnSpc>
                <a:spcPct val="80000"/>
              </a:lnSpc>
              <a:spcAft>
                <a:spcPts val="0"/>
              </a:spcAft>
              <a:buClr>
                <a:schemeClr val="accent3"/>
              </a:buClr>
              <a:buFont typeface="Wingdings" pitchFamily="2" charset="2"/>
              <a:buNone/>
              <a:defRPr/>
            </a:pPr>
            <a:endParaRPr lang="el-GR" altLang="el-GR" sz="2000" dirty="0">
              <a:latin typeface="Calibri" pitchFamily="34" charset="0"/>
            </a:endParaRPr>
          </a:p>
          <a:p>
            <a:pPr marL="365760" indent="-256032" eaLnBrk="1" fontAlgn="auto" hangingPunct="1">
              <a:lnSpc>
                <a:spcPct val="80000"/>
              </a:lnSpc>
              <a:spcAft>
                <a:spcPts val="0"/>
              </a:spcAft>
              <a:buClr>
                <a:schemeClr val="accent3"/>
              </a:buClr>
              <a:buFont typeface="Wingdings" pitchFamily="2" charset="2"/>
              <a:buNone/>
              <a:defRPr/>
            </a:pPr>
            <a:endParaRPr lang="el-GR" altLang="el-GR" sz="2000" dirty="0">
              <a:latin typeface="Calibri" pitchFamily="34" charset="0"/>
            </a:endParaRPr>
          </a:p>
          <a:p>
            <a:pPr marL="365760" indent="-256032" algn="just" eaLnBrk="1" fontAlgn="auto" hangingPunct="1">
              <a:lnSpc>
                <a:spcPct val="80000"/>
              </a:lnSpc>
              <a:spcAft>
                <a:spcPts val="0"/>
              </a:spcAft>
              <a:buClr>
                <a:schemeClr val="accent3"/>
              </a:buClr>
              <a:buFont typeface="Wingdings" pitchFamily="2" charset="2"/>
              <a:buNone/>
              <a:defRPr/>
            </a:pPr>
            <a:r>
              <a:rPr lang="el-GR" altLang="el-GR" sz="2000" dirty="0">
                <a:solidFill>
                  <a:schemeClr val="hlink"/>
                </a:solidFill>
                <a:latin typeface="Calibri" pitchFamily="34" charset="0"/>
                <a:cs typeface="Times New Roman" pitchFamily="18" charset="0"/>
              </a:rPr>
              <a:t> </a:t>
            </a:r>
            <a:r>
              <a:rPr lang="el-GR" altLang="el-GR" sz="2400" b="1" dirty="0">
                <a:latin typeface="Calibri" pitchFamily="34" charset="0"/>
                <a:cs typeface="Times New Roman" pitchFamily="18" charset="0"/>
              </a:rPr>
              <a:t>Ο πρωταρχικός στόχος για </a:t>
            </a:r>
            <a:r>
              <a:rPr lang="el-GR" altLang="el-GR" sz="2400" b="1" u="sng" dirty="0">
                <a:latin typeface="Calibri" pitchFamily="34" charset="0"/>
                <a:cs typeface="Times New Roman" pitchFamily="18" charset="0"/>
              </a:rPr>
              <a:t>την εκτίμηση των αναγκών της Οικογένειας </a:t>
            </a:r>
            <a:r>
              <a:rPr lang="el-GR" altLang="el-GR" sz="2400" b="1" dirty="0">
                <a:latin typeface="Calibri" pitchFamily="34" charset="0"/>
                <a:cs typeface="Times New Roman" pitchFamily="18" charset="0"/>
              </a:rPr>
              <a:t>είναι να αξιολογήσει άμεσα ή έμμεσα: </a:t>
            </a:r>
          </a:p>
          <a:p>
            <a:pPr marL="365760" indent="-256032" algn="just" eaLnBrk="1" fontAlgn="auto" hangingPunct="1">
              <a:lnSpc>
                <a:spcPct val="80000"/>
              </a:lnSpc>
              <a:spcAft>
                <a:spcPts val="0"/>
              </a:spcAft>
              <a:buClr>
                <a:schemeClr val="accent3"/>
              </a:buClr>
              <a:buFont typeface="Wingdings" pitchFamily="2" charset="2"/>
              <a:buNone/>
              <a:defRPr/>
            </a:pPr>
            <a:r>
              <a:rPr lang="el-GR" altLang="el-GR" sz="2400" b="1" dirty="0">
                <a:latin typeface="Calibri" pitchFamily="34" charset="0"/>
                <a:cs typeface="Times New Roman" pitchFamily="18" charset="0"/>
              </a:rPr>
              <a:t> </a:t>
            </a:r>
          </a:p>
          <a:p>
            <a:pPr marL="365760" indent="-256032" algn="just" eaLnBrk="1" fontAlgn="auto" hangingPunct="1">
              <a:lnSpc>
                <a:spcPct val="80000"/>
              </a:lnSpc>
              <a:spcAft>
                <a:spcPts val="0"/>
              </a:spcAft>
              <a:buClr>
                <a:schemeClr val="tx1"/>
              </a:buClr>
              <a:buFont typeface="Wingdings" pitchFamily="2" charset="2"/>
              <a:buNone/>
              <a:defRPr/>
            </a:pPr>
            <a:r>
              <a:rPr lang="el-GR" altLang="el-GR" sz="2400" b="1" dirty="0">
                <a:latin typeface="Calibri" pitchFamily="34" charset="0"/>
                <a:cs typeface="Times New Roman" pitchFamily="18" charset="0"/>
              </a:rPr>
              <a:t> </a:t>
            </a:r>
          </a:p>
          <a:p>
            <a:pPr marL="365760" indent="-256032" algn="just" eaLnBrk="1" fontAlgn="auto" hangingPunct="1">
              <a:lnSpc>
                <a:spcPct val="80000"/>
              </a:lnSpc>
              <a:spcAft>
                <a:spcPts val="0"/>
              </a:spcAft>
              <a:buClr>
                <a:schemeClr val="tx1"/>
              </a:buClr>
              <a:buFont typeface="Wingdings" pitchFamily="2" charset="2"/>
              <a:buChar char="ü"/>
              <a:defRPr/>
            </a:pPr>
            <a:r>
              <a:rPr lang="el-GR" altLang="el-GR" sz="2400" b="1" dirty="0">
                <a:latin typeface="Calibri" pitchFamily="34" charset="0"/>
                <a:cs typeface="Times New Roman" pitchFamily="18" charset="0"/>
              </a:rPr>
              <a:t>τα προβλήματα που σχετίζονται με τη </a:t>
            </a:r>
            <a:r>
              <a:rPr lang="el-GR" altLang="el-GR" sz="2400" b="1" dirty="0" err="1">
                <a:latin typeface="Calibri" pitchFamily="34" charset="0"/>
                <a:cs typeface="Times New Roman" pitchFamily="18" charset="0"/>
              </a:rPr>
              <a:t>γονεϊκότητα</a:t>
            </a:r>
            <a:endParaRPr lang="el-GR" altLang="el-GR" sz="2400" b="1" dirty="0">
              <a:latin typeface="Calibri" pitchFamily="34" charset="0"/>
              <a:cs typeface="Times New Roman" pitchFamily="18" charset="0"/>
            </a:endParaRPr>
          </a:p>
          <a:p>
            <a:pPr marL="365760" indent="-256032" algn="just" eaLnBrk="1" fontAlgn="auto" hangingPunct="1">
              <a:lnSpc>
                <a:spcPct val="80000"/>
              </a:lnSpc>
              <a:spcAft>
                <a:spcPts val="0"/>
              </a:spcAft>
              <a:buClr>
                <a:schemeClr val="tx1"/>
              </a:buClr>
              <a:buFont typeface="Wingdings" pitchFamily="2" charset="2"/>
              <a:buChar char="ü"/>
              <a:defRPr/>
            </a:pPr>
            <a:endParaRPr lang="el-GR" altLang="el-GR" sz="2400" b="1" dirty="0">
              <a:latin typeface="Calibri" pitchFamily="34" charset="0"/>
              <a:cs typeface="Times New Roman" pitchFamily="18" charset="0"/>
            </a:endParaRPr>
          </a:p>
          <a:p>
            <a:pPr marL="365760" indent="-256032" algn="just" eaLnBrk="1" fontAlgn="auto" hangingPunct="1">
              <a:lnSpc>
                <a:spcPct val="80000"/>
              </a:lnSpc>
              <a:spcAft>
                <a:spcPts val="0"/>
              </a:spcAft>
              <a:buClr>
                <a:schemeClr val="tx1"/>
              </a:buClr>
              <a:buFont typeface="Wingdings" pitchFamily="2" charset="2"/>
              <a:buChar char="ü"/>
              <a:defRPr/>
            </a:pPr>
            <a:r>
              <a:rPr lang="el-GR" altLang="el-GR" sz="2400" b="1" dirty="0">
                <a:latin typeface="Calibri" pitchFamily="34" charset="0"/>
                <a:cs typeface="Times New Roman" pitchFamily="18" charset="0"/>
              </a:rPr>
              <a:t>τις αξιολογήσεις που αφορούν προβλήματα των παιδιών  </a:t>
            </a:r>
          </a:p>
          <a:p>
            <a:pPr marL="365760" indent="-256032" algn="just" eaLnBrk="1" fontAlgn="auto" hangingPunct="1">
              <a:lnSpc>
                <a:spcPct val="80000"/>
              </a:lnSpc>
              <a:spcAft>
                <a:spcPts val="0"/>
              </a:spcAft>
              <a:buClr>
                <a:schemeClr val="tx1"/>
              </a:buClr>
              <a:buFont typeface="Wingdings" pitchFamily="2" charset="2"/>
              <a:buChar char="ü"/>
              <a:defRPr/>
            </a:pPr>
            <a:endParaRPr lang="el-GR" altLang="el-GR" sz="2400" b="1" dirty="0">
              <a:latin typeface="Calibri" pitchFamily="34" charset="0"/>
              <a:cs typeface="Times New Roman" pitchFamily="18" charset="0"/>
            </a:endParaRPr>
          </a:p>
          <a:p>
            <a:pPr marL="365760" indent="-256032" algn="just" eaLnBrk="1" fontAlgn="auto" hangingPunct="1">
              <a:lnSpc>
                <a:spcPct val="80000"/>
              </a:lnSpc>
              <a:spcAft>
                <a:spcPts val="0"/>
              </a:spcAft>
              <a:buClr>
                <a:schemeClr val="tx1"/>
              </a:buClr>
              <a:buFont typeface="Wingdings" pitchFamily="2" charset="2"/>
              <a:buChar char="ü"/>
              <a:defRPr/>
            </a:pPr>
            <a:r>
              <a:rPr lang="el-GR" altLang="el-GR" sz="2400" b="1" dirty="0">
                <a:latin typeface="Calibri" pitchFamily="34" charset="0"/>
                <a:cs typeface="Times New Roman" pitchFamily="18" charset="0"/>
              </a:rPr>
              <a:t>την εξασφάλιση της ικανότητας μεθόδων γνώσης και υποστήριξης της μάθησης και εξέλιξης των παιδιών</a:t>
            </a:r>
          </a:p>
          <a:p>
            <a:pPr marL="365760" indent="-256032" algn="just" eaLnBrk="1" fontAlgn="auto" hangingPunct="1">
              <a:lnSpc>
                <a:spcPct val="80000"/>
              </a:lnSpc>
              <a:spcAft>
                <a:spcPts val="0"/>
              </a:spcAft>
              <a:buClr>
                <a:schemeClr val="tx1"/>
              </a:buClr>
              <a:buFont typeface="Wingdings" pitchFamily="2" charset="2"/>
              <a:buChar char="ü"/>
              <a:defRPr/>
            </a:pPr>
            <a:endParaRPr lang="el-GR" altLang="el-GR" sz="2400" b="1" dirty="0">
              <a:latin typeface="Calibri" pitchFamily="34" charset="0"/>
              <a:cs typeface="Times New Roman" pitchFamily="18" charset="0"/>
            </a:endParaRPr>
          </a:p>
          <a:p>
            <a:pPr marL="365760" indent="-256032" algn="just" eaLnBrk="1" fontAlgn="auto" hangingPunct="1">
              <a:lnSpc>
                <a:spcPct val="80000"/>
              </a:lnSpc>
              <a:spcAft>
                <a:spcPts val="0"/>
              </a:spcAft>
              <a:buClr>
                <a:schemeClr val="tx1"/>
              </a:buClr>
              <a:buFont typeface="Wingdings" pitchFamily="2" charset="2"/>
              <a:buChar char="ü"/>
              <a:defRPr/>
            </a:pPr>
            <a:r>
              <a:rPr lang="el-GR" altLang="el-GR" sz="2400" b="1" dirty="0">
                <a:latin typeface="Calibri" pitchFamily="34" charset="0"/>
                <a:cs typeface="Times New Roman" pitchFamily="18" charset="0"/>
              </a:rPr>
              <a:t>το ενδιαφέρον της για θέματα πληροφόρησης</a:t>
            </a:r>
            <a:r>
              <a:rPr lang="en-US" altLang="el-GR" sz="2400" b="1" dirty="0">
                <a:latin typeface="Calibri" pitchFamily="34" charset="0"/>
                <a:cs typeface="Times New Roman" pitchFamily="18" charset="0"/>
              </a:rPr>
              <a:t>.</a:t>
            </a:r>
            <a:endParaRPr lang="el-GR" altLang="el-GR" sz="2400" b="1" dirty="0">
              <a:latin typeface="Calibri" pitchFamily="34" charset="0"/>
              <a:cs typeface="Times New Roman" pitchFamily="18" charset="0"/>
            </a:endParaRPr>
          </a:p>
          <a:p>
            <a:pPr marL="365760" indent="-256032" algn="just" eaLnBrk="1" fontAlgn="auto" hangingPunct="1">
              <a:lnSpc>
                <a:spcPct val="80000"/>
              </a:lnSpc>
              <a:spcAft>
                <a:spcPts val="0"/>
              </a:spcAft>
              <a:buClr>
                <a:schemeClr val="accent3"/>
              </a:buClr>
              <a:buFont typeface="Georgia" panose="02040502050405020303" pitchFamily="18" charset="0"/>
              <a:buNone/>
              <a:defRPr/>
            </a:pPr>
            <a:endParaRPr lang="el-GR" altLang="el-GR" sz="2400" dirty="0">
              <a:latin typeface="Calibri" pitchFamily="34" charset="0"/>
              <a:cs typeface="Times New Roman" pitchFamily="18" charset="0"/>
            </a:endParaRPr>
          </a:p>
          <a:p>
            <a:pPr marL="365760" indent="-256032" algn="just" eaLnBrk="1" fontAlgn="auto" hangingPunct="1">
              <a:lnSpc>
                <a:spcPct val="80000"/>
              </a:lnSpc>
              <a:spcAft>
                <a:spcPts val="0"/>
              </a:spcAft>
              <a:buClr>
                <a:schemeClr val="accent3"/>
              </a:buClr>
              <a:buFont typeface="Wingdings" pitchFamily="2" charset="2"/>
              <a:buNone/>
              <a:defRPr/>
            </a:pPr>
            <a:endParaRPr lang="en-GB" altLang="el-GR" sz="2400" dirty="0">
              <a:latin typeface="Calibri" pitchFamily="34" charset="0"/>
            </a:endParaRPr>
          </a:p>
        </p:txBody>
      </p:sp>
      <p:sp>
        <p:nvSpPr>
          <p:cNvPr id="14339" name="Θέση ημερομηνίας 3">
            <a:extLst>
              <a:ext uri="{FF2B5EF4-FFF2-40B4-BE49-F238E27FC236}">
                <a16:creationId xmlns:a16="http://schemas.microsoft.com/office/drawing/2014/main" id="{95330302-6DFC-44F1-BE8E-7337AC172574}"/>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CFA8C56-FB58-457B-882F-4BFB854D038C}" type="datetime1">
              <a:rPr lang="el-GR" altLang="el-GR" smtClean="0">
                <a:solidFill>
                  <a:schemeClr val="accent2"/>
                </a:solidFill>
              </a:rPr>
              <a:pPr/>
              <a:t>22/12/2019</a:t>
            </a:fld>
            <a:endParaRPr lang="el-GR" altLang="el-GR">
              <a:solidFill>
                <a:schemeClr val="accent2"/>
              </a:solidFill>
            </a:endParaRPr>
          </a:p>
        </p:txBody>
      </p:sp>
      <p:sp>
        <p:nvSpPr>
          <p:cNvPr id="14340" name="Θέση υποσέλιδου 4">
            <a:extLst>
              <a:ext uri="{FF2B5EF4-FFF2-40B4-BE49-F238E27FC236}">
                <a16:creationId xmlns:a16="http://schemas.microsoft.com/office/drawing/2014/main" id="{700199BD-5ABC-4372-AEBA-874762DF83F5}"/>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14341" name="Θέση αριθμού διαφάνειας 5">
            <a:extLst>
              <a:ext uri="{FF2B5EF4-FFF2-40B4-BE49-F238E27FC236}">
                <a16:creationId xmlns:a16="http://schemas.microsoft.com/office/drawing/2014/main" id="{32409B92-8724-42C3-A297-FB43383F7BC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1C0BBB-CBC7-4AFA-8BF8-AC2AF4BD2820}" type="slidenum">
              <a:rPr lang="el-GR" altLang="el-GR">
                <a:solidFill>
                  <a:srgbClr val="FFFFFF"/>
                </a:solidFill>
              </a:rPr>
              <a:pPr/>
              <a:t>10</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animEffect transition="in" filter="checkerboard(across)">
                                      <p:cBhvr>
                                        <p:cTn id="7" dur="500"/>
                                        <p:tgtEl>
                                          <p:spTgt spid="23555">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555">
                                            <p:txEl>
                                              <p:pRg st="3" end="3"/>
                                            </p:txEl>
                                          </p:spTgt>
                                        </p:tgtEl>
                                        <p:attrNameLst>
                                          <p:attrName>style.visibility</p:attrName>
                                        </p:attrNameLst>
                                      </p:cBhvr>
                                      <p:to>
                                        <p:strVal val="visible"/>
                                      </p:to>
                                    </p:set>
                                    <p:animEffect transition="in" filter="checkerboard(across)">
                                      <p:cBhvr>
                                        <p:cTn id="12" dur="500"/>
                                        <p:tgtEl>
                                          <p:spTgt spid="23555">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3555">
                                            <p:txEl>
                                              <p:pRg st="4" end="4"/>
                                            </p:txEl>
                                          </p:spTgt>
                                        </p:tgtEl>
                                        <p:attrNameLst>
                                          <p:attrName>style.visibility</p:attrName>
                                        </p:attrNameLst>
                                      </p:cBhvr>
                                      <p:to>
                                        <p:strVal val="visible"/>
                                      </p:to>
                                    </p:set>
                                    <p:animEffect transition="in" filter="checkerboard(across)">
                                      <p:cBhvr>
                                        <p:cTn id="17" dur="500"/>
                                        <p:tgtEl>
                                          <p:spTgt spid="2355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3555">
                                            <p:txEl>
                                              <p:pRg st="5" end="5"/>
                                            </p:txEl>
                                          </p:spTgt>
                                        </p:tgtEl>
                                        <p:attrNameLst>
                                          <p:attrName>style.visibility</p:attrName>
                                        </p:attrNameLst>
                                      </p:cBhvr>
                                      <p:to>
                                        <p:strVal val="visible"/>
                                      </p:to>
                                    </p:set>
                                    <p:animEffect transition="in" filter="checkerboard(across)">
                                      <p:cBhvr>
                                        <p:cTn id="22" dur="500"/>
                                        <p:tgtEl>
                                          <p:spTgt spid="23555">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3555">
                                            <p:txEl>
                                              <p:pRg st="7" end="7"/>
                                            </p:txEl>
                                          </p:spTgt>
                                        </p:tgtEl>
                                        <p:attrNameLst>
                                          <p:attrName>style.visibility</p:attrName>
                                        </p:attrNameLst>
                                      </p:cBhvr>
                                      <p:to>
                                        <p:strVal val="visible"/>
                                      </p:to>
                                    </p:set>
                                    <p:animEffect transition="in" filter="checkerboard(across)">
                                      <p:cBhvr>
                                        <p:cTn id="27" dur="500"/>
                                        <p:tgtEl>
                                          <p:spTgt spid="23555">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3555">
                                            <p:txEl>
                                              <p:pRg st="9" end="9"/>
                                            </p:txEl>
                                          </p:spTgt>
                                        </p:tgtEl>
                                        <p:attrNameLst>
                                          <p:attrName>style.visibility</p:attrName>
                                        </p:attrNameLst>
                                      </p:cBhvr>
                                      <p:to>
                                        <p:strVal val="visible"/>
                                      </p:to>
                                    </p:set>
                                    <p:animEffect transition="in" filter="checkerboard(across)">
                                      <p:cBhvr>
                                        <p:cTn id="32" dur="500"/>
                                        <p:tgtEl>
                                          <p:spTgt spid="23555">
                                            <p:txEl>
                                              <p:pRg st="9" end="9"/>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3555">
                                            <p:txEl>
                                              <p:pRg st="11" end="11"/>
                                            </p:txEl>
                                          </p:spTgt>
                                        </p:tgtEl>
                                        <p:attrNameLst>
                                          <p:attrName>style.visibility</p:attrName>
                                        </p:attrNameLst>
                                      </p:cBhvr>
                                      <p:to>
                                        <p:strVal val="visible"/>
                                      </p:to>
                                    </p:set>
                                    <p:animEffect transition="in" filter="checkerboard(across)">
                                      <p:cBhvr>
                                        <p:cTn id="37" dur="500"/>
                                        <p:tgtEl>
                                          <p:spTgt spid="2355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E362AB4-5D8E-4C91-890D-CC787B61C9FF}"/>
              </a:ext>
            </a:extLst>
          </p:cNvPr>
          <p:cNvSpPr>
            <a:spLocks noGrp="1" noChangeArrowheads="1"/>
          </p:cNvSpPr>
          <p:nvPr>
            <p:ph type="title"/>
          </p:nvPr>
        </p:nvSpPr>
        <p:spPr/>
        <p:txBody>
          <a:bodyPr/>
          <a:lstStyle/>
          <a:p>
            <a:pPr eaLnBrk="1" hangingPunct="1"/>
            <a:endParaRPr lang="el-GR" altLang="el-GR"/>
          </a:p>
        </p:txBody>
      </p:sp>
      <p:sp>
        <p:nvSpPr>
          <p:cNvPr id="80899" name="Rectangle 3">
            <a:extLst>
              <a:ext uri="{FF2B5EF4-FFF2-40B4-BE49-F238E27FC236}">
                <a16:creationId xmlns:a16="http://schemas.microsoft.com/office/drawing/2014/main" id="{41719495-C2D4-4A5D-A4F4-13BD0390281F}"/>
              </a:ext>
            </a:extLst>
          </p:cNvPr>
          <p:cNvSpPr>
            <a:spLocks noGrp="1" noChangeArrowheads="1"/>
          </p:cNvSpPr>
          <p:nvPr>
            <p:ph idx="1"/>
          </p:nvPr>
        </p:nvSpPr>
        <p:spPr>
          <a:xfrm>
            <a:off x="357188" y="428625"/>
            <a:ext cx="8358187" cy="6215063"/>
          </a:xfrm>
          <a:solidFill>
            <a:schemeClr val="tx2">
              <a:lumMod val="20000"/>
              <a:lumOff val="80000"/>
            </a:schemeClr>
          </a:solidFill>
        </p:spPr>
        <p:txBody>
          <a:bodyPr>
            <a:normAutofit lnSpcReduction="10000"/>
          </a:bodyPr>
          <a:lstStyle/>
          <a:p>
            <a:pPr marL="365760" indent="-256032" eaLnBrk="1" fontAlgn="auto" hangingPunct="1">
              <a:lnSpc>
                <a:spcPct val="80000"/>
              </a:lnSpc>
              <a:spcAft>
                <a:spcPts val="0"/>
              </a:spcAft>
              <a:buClr>
                <a:schemeClr val="accent3"/>
              </a:buClr>
              <a:buFont typeface="Wingdings" pitchFamily="2" charset="2"/>
              <a:buNone/>
              <a:defRPr/>
            </a:pPr>
            <a:endParaRPr lang="el-GR" altLang="el-GR" sz="1800" b="1" dirty="0">
              <a:latin typeface="Calibri" pitchFamily="34" charset="0"/>
            </a:endParaRPr>
          </a:p>
          <a:p>
            <a:pPr marL="365760" indent="-256032" eaLnBrk="1" fontAlgn="auto" hangingPunct="1">
              <a:lnSpc>
                <a:spcPct val="80000"/>
              </a:lnSpc>
              <a:spcAft>
                <a:spcPts val="0"/>
              </a:spcAft>
              <a:buClr>
                <a:schemeClr val="accent3"/>
              </a:buClr>
              <a:buFont typeface="Wingdings" pitchFamily="2" charset="2"/>
              <a:buNone/>
              <a:defRPr/>
            </a:pPr>
            <a:r>
              <a:rPr lang="el-GR" altLang="el-GR" sz="1800" b="1" dirty="0">
                <a:latin typeface="Calibri" pitchFamily="34" charset="0"/>
              </a:rPr>
              <a:t>	</a:t>
            </a:r>
            <a:r>
              <a:rPr lang="el-GR" altLang="el-GR" sz="2400" b="1" dirty="0">
                <a:latin typeface="Calibri" pitchFamily="34" charset="0"/>
              </a:rPr>
              <a:t>ΕΡΕΥΝΕΣ ΓΙΑ ΤΗ ΣΥΜΜΕΤΟΧΗ ΤΩΝ ΓΟΝΕΩΝ ΣΤΗΝ ΠΡΟΣΧΟΛΙΚΗ ΕΚΠΑΙΔΕΥΣΗ</a:t>
            </a:r>
          </a:p>
          <a:p>
            <a:pPr marL="365760" indent="-256032" eaLnBrk="1" fontAlgn="auto" hangingPunct="1">
              <a:lnSpc>
                <a:spcPct val="80000"/>
              </a:lnSpc>
              <a:spcAft>
                <a:spcPts val="0"/>
              </a:spcAft>
              <a:buClr>
                <a:schemeClr val="accent3"/>
              </a:buClr>
              <a:buFont typeface="Wingdings" pitchFamily="2" charset="2"/>
              <a:buNone/>
              <a:defRPr/>
            </a:pPr>
            <a:endParaRPr lang="en-US" altLang="el-GR" sz="2400" b="1" dirty="0">
              <a:latin typeface="Calibri" pitchFamily="34" charset="0"/>
            </a:endParaRPr>
          </a:p>
          <a:p>
            <a:pPr marL="365760" indent="-256032" eaLnBrk="1" fontAlgn="auto" hangingPunct="1">
              <a:lnSpc>
                <a:spcPct val="80000"/>
              </a:lnSpc>
              <a:spcAft>
                <a:spcPts val="0"/>
              </a:spcAft>
              <a:buClr>
                <a:schemeClr val="accent3"/>
              </a:buClr>
              <a:buFont typeface="Wingdings" pitchFamily="2" charset="2"/>
              <a:buNone/>
              <a:defRPr/>
            </a:pPr>
            <a:r>
              <a:rPr lang="en-US" altLang="el-GR" sz="2400" b="1" dirty="0">
                <a:latin typeface="Calibri" pitchFamily="34" charset="0"/>
              </a:rPr>
              <a:t>	</a:t>
            </a:r>
            <a:r>
              <a:rPr lang="el-GR" altLang="el-GR" sz="2400" b="1" dirty="0">
                <a:latin typeface="Calibri" pitchFamily="34" charset="0"/>
              </a:rPr>
              <a:t>Παρά το μεγάλο ενδιαφέρον διεθνώς της εκπαιδευτικής κοινότητας για το ρόλο της </a:t>
            </a:r>
            <a:r>
              <a:rPr lang="el-GR" altLang="el-GR" sz="2400" b="1" dirty="0" err="1">
                <a:latin typeface="Calibri" pitchFamily="34" charset="0"/>
              </a:rPr>
              <a:t>γονεϊκής</a:t>
            </a:r>
            <a:r>
              <a:rPr lang="el-GR" altLang="el-GR" sz="2400" b="1" dirty="0">
                <a:latin typeface="Calibri" pitchFamily="34" charset="0"/>
              </a:rPr>
              <a:t> συμμετοχής στα Προσχολικά Προγράμματα, λίγες έρευνες έχουν εξετάσει τους μηχανισμούς της </a:t>
            </a:r>
            <a:r>
              <a:rPr lang="el-GR" altLang="el-GR" sz="2400" b="1" dirty="0" err="1">
                <a:latin typeface="Calibri" pitchFamily="34" charset="0"/>
              </a:rPr>
              <a:t>γονεϊκής</a:t>
            </a:r>
            <a:r>
              <a:rPr lang="el-GR" altLang="el-GR" sz="2400" b="1" dirty="0">
                <a:latin typeface="Calibri" pitchFamily="34" charset="0"/>
              </a:rPr>
              <a:t> συμμετοχής, σε κοινωνίες εκτός των ΗΠΑ. </a:t>
            </a:r>
          </a:p>
          <a:p>
            <a:pPr marL="365760" indent="-256032" eaLnBrk="1" fontAlgn="auto" hangingPunct="1">
              <a:lnSpc>
                <a:spcPct val="80000"/>
              </a:lnSpc>
              <a:spcAft>
                <a:spcPts val="0"/>
              </a:spcAft>
              <a:buClr>
                <a:schemeClr val="accent3"/>
              </a:buClr>
              <a:buFont typeface="Wingdings" pitchFamily="2" charset="2"/>
              <a:buNone/>
              <a:defRPr/>
            </a:pPr>
            <a:endParaRPr lang="el-GR" altLang="el-GR" sz="2400" b="1" dirty="0">
              <a:latin typeface="Calibri" pitchFamily="34" charset="0"/>
            </a:endParaRPr>
          </a:p>
          <a:p>
            <a:pPr marL="365760" indent="-256032" algn="just" eaLnBrk="1" fontAlgn="auto" hangingPunct="1">
              <a:lnSpc>
                <a:spcPct val="80000"/>
              </a:lnSpc>
              <a:spcAft>
                <a:spcPts val="0"/>
              </a:spcAft>
              <a:buClr>
                <a:schemeClr val="accent3"/>
              </a:buClr>
              <a:buFont typeface="Wingdings" pitchFamily="2" charset="2"/>
              <a:buNone/>
              <a:defRPr/>
            </a:pPr>
            <a:r>
              <a:rPr lang="en-US" altLang="el-GR" sz="2400" b="1" dirty="0">
                <a:latin typeface="Calibri" pitchFamily="34" charset="0"/>
              </a:rPr>
              <a:t>	</a:t>
            </a:r>
            <a:r>
              <a:rPr lang="el-GR" altLang="el-GR" sz="2400" b="1" dirty="0">
                <a:latin typeface="Calibri" pitchFamily="34" charset="0"/>
              </a:rPr>
              <a:t>Α.  Έρευνα  με στόχο την αποσαφήνιση των τύπων συμμετοχής που υιοθετούν γονείς και νηπιαγωγοί, μέσα από μια </a:t>
            </a:r>
            <a:r>
              <a:rPr lang="el-GR" altLang="el-GR" sz="2400" b="1" dirty="0" err="1">
                <a:latin typeface="Calibri" pitchFamily="34" charset="0"/>
              </a:rPr>
              <a:t>πολυμεθοδολογική</a:t>
            </a:r>
            <a:r>
              <a:rPr lang="el-GR" altLang="el-GR" sz="2400" b="1" dirty="0">
                <a:latin typeface="Calibri" pitchFamily="34" charset="0"/>
              </a:rPr>
              <a:t>  προσέγγιση ανέδειξε ότι: </a:t>
            </a:r>
            <a:endParaRPr lang="en-US" altLang="el-GR" sz="2400" b="1" dirty="0">
              <a:latin typeface="Calibri" pitchFamily="34" charset="0"/>
            </a:endParaRPr>
          </a:p>
          <a:p>
            <a:pPr marL="365760" indent="-256032" eaLnBrk="1" fontAlgn="auto" hangingPunct="1">
              <a:lnSpc>
                <a:spcPct val="80000"/>
              </a:lnSpc>
              <a:spcAft>
                <a:spcPts val="0"/>
              </a:spcAft>
              <a:buClr>
                <a:schemeClr val="accent3"/>
              </a:buClr>
              <a:buFont typeface="Wingdings" pitchFamily="2" charset="2"/>
              <a:buNone/>
              <a:defRPr/>
            </a:pPr>
            <a:endParaRPr lang="el-GR" altLang="el-GR" sz="2400" b="1" dirty="0">
              <a:latin typeface="Calibri" pitchFamily="34" charset="0"/>
            </a:endParaRPr>
          </a:p>
          <a:p>
            <a:pPr marL="365760" indent="-256032" algn="just" eaLnBrk="1" fontAlgn="auto" hangingPunct="1">
              <a:lnSpc>
                <a:spcPct val="80000"/>
              </a:lnSpc>
              <a:spcAft>
                <a:spcPts val="0"/>
              </a:spcAft>
              <a:buClr>
                <a:schemeClr val="accent3"/>
              </a:buClr>
              <a:buFont typeface="Georgia"/>
              <a:buChar char="•"/>
              <a:defRPr/>
            </a:pPr>
            <a:r>
              <a:rPr lang="el-GR" altLang="el-GR" sz="2400" b="1" dirty="0">
                <a:latin typeface="Calibri" pitchFamily="34" charset="0"/>
              </a:rPr>
              <a:t>Οι γονείς έχουν έναν «περιφερειακό» και συμβατικό ρόλο, ενώ ο σχεδιασμός της παιδαγωγικής διαδικασίας παραμένει αποκλειστικό καθήκον του παιδαγωγού.</a:t>
            </a:r>
          </a:p>
          <a:p>
            <a:pPr marL="365760" indent="-256032" algn="just" eaLnBrk="1" fontAlgn="auto" hangingPunct="1">
              <a:lnSpc>
                <a:spcPct val="80000"/>
              </a:lnSpc>
              <a:spcAft>
                <a:spcPts val="0"/>
              </a:spcAft>
              <a:buClr>
                <a:schemeClr val="accent3"/>
              </a:buClr>
              <a:buFont typeface="Georgia"/>
              <a:buChar char="•"/>
              <a:defRPr/>
            </a:pPr>
            <a:endParaRPr lang="el-GR" altLang="el-GR" sz="2400" b="1" dirty="0">
              <a:latin typeface="Calibri" pitchFamily="34" charset="0"/>
            </a:endParaRPr>
          </a:p>
          <a:p>
            <a:pPr marL="365760" indent="-256032" algn="just" eaLnBrk="1" fontAlgn="auto" hangingPunct="1">
              <a:lnSpc>
                <a:spcPct val="80000"/>
              </a:lnSpc>
              <a:spcAft>
                <a:spcPts val="0"/>
              </a:spcAft>
              <a:buClr>
                <a:schemeClr val="accent3"/>
              </a:buClr>
              <a:buFont typeface="Georgia"/>
              <a:buChar char="•"/>
              <a:defRPr/>
            </a:pPr>
            <a:r>
              <a:rPr lang="el-GR" altLang="el-GR" sz="2400" b="1" dirty="0">
                <a:latin typeface="Calibri" pitchFamily="34" charset="0"/>
              </a:rPr>
              <a:t>Με βάση τα δεδομένα της έρευνας θα μπορούσαμε να ισχυριστούμε, ότι στη Ελλάδα υπάρχει απουσία μοντέλων επίσημης επικοινωνίας μεταξύ γονέων και παιδαγωγών  (</a:t>
            </a:r>
            <a:r>
              <a:rPr lang="en-US" altLang="el-GR" sz="2400" b="1" dirty="0" err="1">
                <a:latin typeface="Calibri" pitchFamily="34" charset="0"/>
              </a:rPr>
              <a:t>Sakellariou</a:t>
            </a:r>
            <a:r>
              <a:rPr lang="en-US" altLang="el-GR" sz="2400" b="1" dirty="0">
                <a:latin typeface="Calibri" pitchFamily="34" charset="0"/>
              </a:rPr>
              <a:t>, 2007</a:t>
            </a:r>
            <a:r>
              <a:rPr lang="el-GR" altLang="el-GR" sz="2400" b="1" dirty="0">
                <a:latin typeface="Calibri" pitchFamily="34" charset="0"/>
              </a:rPr>
              <a:t> </a:t>
            </a:r>
            <a:r>
              <a:rPr lang="en-US" altLang="el-GR" sz="2400" b="1" dirty="0">
                <a:latin typeface="Calibri" pitchFamily="34" charset="0"/>
              </a:rPr>
              <a:t>).</a:t>
            </a:r>
            <a:endParaRPr lang="el-GR" altLang="el-GR" sz="2400" b="1" dirty="0">
              <a:latin typeface="Calibri" pitchFamily="34" charset="0"/>
            </a:endParaRPr>
          </a:p>
        </p:txBody>
      </p:sp>
      <p:sp>
        <p:nvSpPr>
          <p:cNvPr id="15364" name="Θέση αριθμού διαφάνειας 5">
            <a:extLst>
              <a:ext uri="{FF2B5EF4-FFF2-40B4-BE49-F238E27FC236}">
                <a16:creationId xmlns:a16="http://schemas.microsoft.com/office/drawing/2014/main" id="{A198A8A2-3D64-4897-847E-70218E47BB6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8EBEBB-ABD9-400D-B7DA-7A6808549136}" type="slidenum">
              <a:rPr lang="el-GR" altLang="el-GR">
                <a:solidFill>
                  <a:srgbClr val="FFFFFF"/>
                </a:solidFill>
              </a:rPr>
              <a:pPr/>
              <a:t>11</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0899">
                                            <p:txEl>
                                              <p:pRg st="1" end="1"/>
                                            </p:txEl>
                                          </p:spTgt>
                                        </p:tgtEl>
                                        <p:attrNameLst>
                                          <p:attrName>style.visibility</p:attrName>
                                        </p:attrNameLst>
                                      </p:cBhvr>
                                      <p:to>
                                        <p:strVal val="visible"/>
                                      </p:to>
                                    </p:set>
                                    <p:animEffect transition="in" filter="blinds(horizontal)">
                                      <p:cBhvr>
                                        <p:cTn id="7" dur="500"/>
                                        <p:tgtEl>
                                          <p:spTgt spid="8089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80899">
                                            <p:txEl>
                                              <p:pRg st="3" end="3"/>
                                            </p:txEl>
                                          </p:spTgt>
                                        </p:tgtEl>
                                        <p:attrNameLst>
                                          <p:attrName>style.visibility</p:attrName>
                                        </p:attrNameLst>
                                      </p:cBhvr>
                                      <p:to>
                                        <p:strVal val="visible"/>
                                      </p:to>
                                    </p:set>
                                    <p:animEffect transition="in" filter="diamond(in)">
                                      <p:cBhvr>
                                        <p:cTn id="12" dur="2000"/>
                                        <p:tgtEl>
                                          <p:spTgt spid="80899">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80899">
                                            <p:txEl>
                                              <p:pRg st="5" end="5"/>
                                            </p:txEl>
                                          </p:spTgt>
                                        </p:tgtEl>
                                        <p:attrNameLst>
                                          <p:attrName>style.visibility</p:attrName>
                                        </p:attrNameLst>
                                      </p:cBhvr>
                                      <p:to>
                                        <p:strVal val="visible"/>
                                      </p:to>
                                    </p:set>
                                    <p:anim calcmode="lin" valueType="num">
                                      <p:cBhvr additive="base">
                                        <p:cTn id="17" dur="500" fill="hold"/>
                                        <p:tgtEl>
                                          <p:spTgt spid="80899">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08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80899">
                                            <p:txEl>
                                              <p:pRg st="7" end="7"/>
                                            </p:txEl>
                                          </p:spTgt>
                                        </p:tgtEl>
                                        <p:attrNameLst>
                                          <p:attrName>style.visibility</p:attrName>
                                        </p:attrNameLst>
                                      </p:cBhvr>
                                      <p:to>
                                        <p:strVal val="visible"/>
                                      </p:to>
                                    </p:set>
                                    <p:anim calcmode="lin" valueType="num">
                                      <p:cBhvr additive="base">
                                        <p:cTn id="23" dur="500" fill="hold"/>
                                        <p:tgtEl>
                                          <p:spTgt spid="80899">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089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80899">
                                            <p:txEl>
                                              <p:pRg st="9" end="9"/>
                                            </p:txEl>
                                          </p:spTgt>
                                        </p:tgtEl>
                                        <p:attrNameLst>
                                          <p:attrName>style.visibility</p:attrName>
                                        </p:attrNameLst>
                                      </p:cBhvr>
                                      <p:to>
                                        <p:strVal val="visible"/>
                                      </p:to>
                                    </p:set>
                                    <p:anim calcmode="lin" valueType="num">
                                      <p:cBhvr additive="base">
                                        <p:cTn id="29" dur="500" fill="hold"/>
                                        <p:tgtEl>
                                          <p:spTgt spid="80899">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089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Θέση ημερομηνίας">
            <a:extLst>
              <a:ext uri="{FF2B5EF4-FFF2-40B4-BE49-F238E27FC236}">
                <a16:creationId xmlns:a16="http://schemas.microsoft.com/office/drawing/2014/main" id="{A53C0541-9AD7-4DB4-BB1B-D0B9C3066D69}"/>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1067165-1308-4EC6-8E96-97D66E801864}" type="datetime1">
              <a:rPr lang="el-GR" altLang="el-GR" smtClean="0">
                <a:solidFill>
                  <a:schemeClr val="accent2"/>
                </a:solidFill>
              </a:rPr>
              <a:pPr/>
              <a:t>22/12/2019</a:t>
            </a:fld>
            <a:endParaRPr lang="el-GR" altLang="el-GR">
              <a:solidFill>
                <a:schemeClr val="accent2"/>
              </a:solidFill>
            </a:endParaRPr>
          </a:p>
        </p:txBody>
      </p:sp>
      <p:sp>
        <p:nvSpPr>
          <p:cNvPr id="16387" name="2 - Θέση υποσέλιδου">
            <a:extLst>
              <a:ext uri="{FF2B5EF4-FFF2-40B4-BE49-F238E27FC236}">
                <a16:creationId xmlns:a16="http://schemas.microsoft.com/office/drawing/2014/main" id="{87BCF7F7-E604-4A38-B829-F780FCFBA12A}"/>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16388" name="3 - Θέση αριθμού διαφάνειας">
            <a:extLst>
              <a:ext uri="{FF2B5EF4-FFF2-40B4-BE49-F238E27FC236}">
                <a16:creationId xmlns:a16="http://schemas.microsoft.com/office/drawing/2014/main" id="{55B91C9E-0F7F-4425-97B0-96CD39DB20C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486043-2F51-43B4-ABC1-16C630CB36B5}" type="slidenum">
              <a:rPr lang="el-GR" altLang="el-GR">
                <a:solidFill>
                  <a:srgbClr val="FFFFFF"/>
                </a:solidFill>
              </a:rPr>
              <a:pPr/>
              <a:t>12</a:t>
            </a:fld>
            <a:endParaRPr lang="el-GR" altLang="el-GR">
              <a:solidFill>
                <a:srgbClr val="FFFFFF"/>
              </a:solidFill>
            </a:endParaRPr>
          </a:p>
        </p:txBody>
      </p:sp>
      <p:sp>
        <p:nvSpPr>
          <p:cNvPr id="16389" name="4 - Ορθογώνιο">
            <a:extLst>
              <a:ext uri="{FF2B5EF4-FFF2-40B4-BE49-F238E27FC236}">
                <a16:creationId xmlns:a16="http://schemas.microsoft.com/office/drawing/2014/main" id="{BCF96CBB-27CC-42FF-A547-4AD3DFA12090}"/>
              </a:ext>
            </a:extLst>
          </p:cNvPr>
          <p:cNvSpPr>
            <a:spLocks noChangeArrowheads="1"/>
          </p:cNvSpPr>
          <p:nvPr/>
        </p:nvSpPr>
        <p:spPr bwMode="auto">
          <a:xfrm>
            <a:off x="285750" y="785813"/>
            <a:ext cx="8643938" cy="534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50000"/>
              </a:lnSpc>
              <a:buFont typeface="Wingdings" panose="05000000000000000000" pitchFamily="2" charset="2"/>
              <a:buNone/>
            </a:pPr>
            <a:r>
              <a:rPr lang="el-GR" altLang="el-GR" sz="2400" b="1">
                <a:latin typeface="Calibri" panose="020F0502020204030204" pitchFamily="34" charset="0"/>
              </a:rPr>
              <a:t>Β.  Επίσης,  έρευνά  σε 673 γονείς παιδιών προσχολικής ηλικίας, με στόχο τη διερεύνηση της στάσης τους απέναντι στο Νηπιαγωγείο και πόσο αυτή επηρεάζεται από τα κοινωνιολογικά τους χαρακτηριστικά(</a:t>
            </a:r>
            <a:r>
              <a:rPr lang="en-US" altLang="el-GR" sz="2400" b="1">
                <a:latin typeface="Calibri" panose="020F0502020204030204" pitchFamily="34" charset="0"/>
              </a:rPr>
              <a:t>Sakellariou,2006)</a:t>
            </a:r>
            <a:r>
              <a:rPr lang="el-GR" altLang="el-GR" sz="2400" b="1">
                <a:latin typeface="Calibri" panose="020F0502020204030204" pitchFamily="34" charset="0"/>
              </a:rPr>
              <a:t> κατέδειξε:</a:t>
            </a:r>
          </a:p>
          <a:p>
            <a:pPr>
              <a:lnSpc>
                <a:spcPct val="150000"/>
              </a:lnSpc>
            </a:pPr>
            <a:endParaRPr lang="el-GR" altLang="el-GR" sz="2400" b="1">
              <a:latin typeface="Calibri" panose="020F0502020204030204" pitchFamily="34" charset="0"/>
            </a:endParaRPr>
          </a:p>
          <a:p>
            <a:pPr algn="just">
              <a:lnSpc>
                <a:spcPct val="150000"/>
              </a:lnSpc>
            </a:pPr>
            <a:r>
              <a:rPr lang="el-GR" altLang="el-GR" sz="2400" b="1">
                <a:latin typeface="Calibri" panose="020F0502020204030204" pitchFamily="34" charset="0"/>
              </a:rPr>
              <a:t>Μεγάλη διαθεσιμότητα των γονέων για συνεργασία που ωστόσο συνοδεύεται από μικρή συχνότητα επισκέψεων στο νηπιαγωγείο για ενημέρωση και ακόμη μικρότερη επισκεψιμότητα για ενημέρωση ως προς τις δραστηριότητες στο νηπιαγωγείο.</a:t>
            </a:r>
          </a:p>
          <a:p>
            <a:pPr>
              <a:lnSpc>
                <a:spcPct val="80000"/>
              </a:lnSpc>
            </a:pPr>
            <a:endParaRPr lang="el-GR" altLang="el-GR" sz="2200" b="1">
              <a:latin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a:extLst>
              <a:ext uri="{FF2B5EF4-FFF2-40B4-BE49-F238E27FC236}">
                <a16:creationId xmlns:a16="http://schemas.microsoft.com/office/drawing/2014/main" id="{810AC43B-F07F-4099-B7D9-A942A25A4087}"/>
              </a:ext>
            </a:extLst>
          </p:cNvPr>
          <p:cNvSpPr>
            <a:spLocks noGrp="1" noChangeArrowheads="1"/>
          </p:cNvSpPr>
          <p:nvPr>
            <p:ph idx="1"/>
          </p:nvPr>
        </p:nvSpPr>
        <p:spPr>
          <a:xfrm>
            <a:off x="457200" y="642938"/>
            <a:ext cx="8229600" cy="5487987"/>
          </a:xfrm>
        </p:spPr>
        <p:txBody>
          <a:bodyPr/>
          <a:lstStyle/>
          <a:p>
            <a:pPr eaLnBrk="1" hangingPunct="1">
              <a:buFont typeface="Wingdings" panose="05000000000000000000" pitchFamily="2" charset="2"/>
              <a:buNone/>
            </a:pPr>
            <a:r>
              <a:rPr lang="el-GR" altLang="el-GR" sz="2000" b="1">
                <a:latin typeface="Calibri" panose="020F0502020204030204" pitchFamily="34" charset="0"/>
              </a:rPr>
              <a:t>	</a:t>
            </a:r>
          </a:p>
          <a:p>
            <a:pPr algn="just" eaLnBrk="1" hangingPunct="1">
              <a:buFont typeface="Wingdings" panose="05000000000000000000" pitchFamily="2" charset="2"/>
              <a:buNone/>
            </a:pPr>
            <a:r>
              <a:rPr lang="el-GR" altLang="el-GR" sz="2400" b="1">
                <a:latin typeface="Calibri" panose="020F0502020204030204" pitchFamily="34" charset="0"/>
              </a:rPr>
              <a:t>Γ. Κάθε κοινωνία δημιουργεί συγκεκριμένες ευκαιρίες για τη γονεϊκή συμμετοχή, διερευνήθηκαν, απόψεις μητέρων για τη συμμετοχή τους στη προσχολική εκπαίδευση των παιδιών τους.</a:t>
            </a:r>
          </a:p>
          <a:p>
            <a:pPr algn="just" eaLnBrk="1" hangingPunct="1">
              <a:buFont typeface="Wingdings" panose="05000000000000000000" pitchFamily="2" charset="2"/>
              <a:buNone/>
            </a:pPr>
            <a:endParaRPr lang="el-GR" altLang="el-GR" sz="2400" b="1">
              <a:latin typeface="Calibri" panose="020F0502020204030204" pitchFamily="34" charset="0"/>
            </a:endParaRPr>
          </a:p>
          <a:p>
            <a:pPr algn="just" eaLnBrk="1" hangingPunct="1">
              <a:buFont typeface="Wingdings" panose="05000000000000000000" pitchFamily="2" charset="2"/>
              <a:buNone/>
            </a:pPr>
            <a:r>
              <a:rPr lang="el-GR" altLang="el-GR" sz="2400" b="1">
                <a:latin typeface="Calibri" panose="020F0502020204030204" pitchFamily="34" charset="0"/>
              </a:rPr>
              <a:t>	Επιλέχθηκε η διερεύνηση των απόψεων μητέρων παιδιών προσχολικής ηλικίας</a:t>
            </a:r>
            <a:r>
              <a:rPr lang="en-US" altLang="el-GR" sz="2400" b="1">
                <a:latin typeface="Calibri" panose="020F0502020204030204" pitchFamily="34" charset="0"/>
              </a:rPr>
              <a:t>, </a:t>
            </a:r>
            <a:r>
              <a:rPr lang="el-GR" altLang="el-GR" sz="2400" b="1">
                <a:latin typeface="Calibri" panose="020F0502020204030204" pitchFamily="34" charset="0"/>
              </a:rPr>
              <a:t>επειδή με βάση την εμπειρική βιβλιογραφία, η συμμετοχή της μητέρας στην αγωγή και εκπαίδευση του Νηπιαγωγείου θεωρείται σημαντικός παράγοντας για την προαγωγή των ακαδημαϊκών και κοινωνικών ικανοτήτων των παιδιών</a:t>
            </a:r>
            <a:r>
              <a:rPr lang="en-US" altLang="el-GR" sz="2400" b="1">
                <a:latin typeface="Calibri" panose="020F0502020204030204" pitchFamily="34" charset="0"/>
              </a:rPr>
              <a:t>.</a:t>
            </a:r>
            <a:endParaRPr lang="el-GR" altLang="el-GR" sz="2400" b="1">
              <a:latin typeface="Calibri" panose="020F0502020204030204" pitchFamily="34" charset="0"/>
            </a:endParaRPr>
          </a:p>
        </p:txBody>
      </p:sp>
      <p:sp>
        <p:nvSpPr>
          <p:cNvPr id="17411" name="Θέση ημερομηνίας 3">
            <a:extLst>
              <a:ext uri="{FF2B5EF4-FFF2-40B4-BE49-F238E27FC236}">
                <a16:creationId xmlns:a16="http://schemas.microsoft.com/office/drawing/2014/main" id="{F675A403-BAFB-46F6-AA24-A583CF6282E5}"/>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23C1D96-607F-4B5C-B579-CB61674D2499}" type="datetime1">
              <a:rPr lang="el-GR" altLang="el-GR" smtClean="0">
                <a:solidFill>
                  <a:schemeClr val="accent2"/>
                </a:solidFill>
              </a:rPr>
              <a:pPr/>
              <a:t>22/12/2019</a:t>
            </a:fld>
            <a:endParaRPr lang="el-GR" altLang="el-GR">
              <a:solidFill>
                <a:schemeClr val="accent2"/>
              </a:solidFill>
            </a:endParaRPr>
          </a:p>
        </p:txBody>
      </p:sp>
      <p:sp>
        <p:nvSpPr>
          <p:cNvPr id="17412" name="Θέση υποσέλιδου 4">
            <a:extLst>
              <a:ext uri="{FF2B5EF4-FFF2-40B4-BE49-F238E27FC236}">
                <a16:creationId xmlns:a16="http://schemas.microsoft.com/office/drawing/2014/main" id="{DA9782DF-4958-475D-8B60-2BB4DA26D51F}"/>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17413" name="Θέση αριθμού διαφάνειας 5">
            <a:extLst>
              <a:ext uri="{FF2B5EF4-FFF2-40B4-BE49-F238E27FC236}">
                <a16:creationId xmlns:a16="http://schemas.microsoft.com/office/drawing/2014/main" id="{D335508B-B3AF-4DBC-B712-4BD3C75BFBF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8B2F7A3-75CE-4204-BA11-9AC51F0909E7}" type="slidenum">
              <a:rPr lang="el-GR" altLang="el-GR">
                <a:solidFill>
                  <a:srgbClr val="FFFFFF"/>
                </a:solidFill>
              </a:rPr>
              <a:pPr/>
              <a:t>13</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84995">
                                            <p:txEl>
                                              <p:pRg st="1" end="1"/>
                                            </p:txEl>
                                          </p:spTgt>
                                        </p:tgtEl>
                                        <p:attrNameLst>
                                          <p:attrName>style.visibility</p:attrName>
                                        </p:attrNameLst>
                                      </p:cBhvr>
                                      <p:to>
                                        <p:strVal val="visible"/>
                                      </p:to>
                                    </p:set>
                                    <p:anim calcmode="lin" valueType="num">
                                      <p:cBhvr>
                                        <p:cTn id="7" dur="500" fill="hold"/>
                                        <p:tgtEl>
                                          <p:spTgt spid="8499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499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4995">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84995">
                                            <p:txEl>
                                              <p:pRg st="3" end="3"/>
                                            </p:txEl>
                                          </p:spTgt>
                                        </p:tgtEl>
                                        <p:attrNameLst>
                                          <p:attrName>style.visibility</p:attrName>
                                        </p:attrNameLst>
                                      </p:cBhvr>
                                      <p:to>
                                        <p:strVal val="visible"/>
                                      </p:to>
                                    </p:set>
                                    <p:anim calcmode="lin" valueType="num">
                                      <p:cBhvr>
                                        <p:cTn id="14" dur="500" fill="hold"/>
                                        <p:tgtEl>
                                          <p:spTgt spid="8499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499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49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4">
            <a:extLst>
              <a:ext uri="{FF2B5EF4-FFF2-40B4-BE49-F238E27FC236}">
                <a16:creationId xmlns:a16="http://schemas.microsoft.com/office/drawing/2014/main" id="{220CAEED-7281-4519-8535-B0F234C61C5F}"/>
              </a:ext>
            </a:extLst>
          </p:cNvPr>
          <p:cNvSpPr>
            <a:spLocks noGrp="1" noChangeArrowheads="1"/>
          </p:cNvSpPr>
          <p:nvPr>
            <p:ph type="title"/>
          </p:nvPr>
        </p:nvSpPr>
        <p:spPr>
          <a:xfrm>
            <a:off x="468313" y="857250"/>
            <a:ext cx="4960937" cy="266700"/>
          </a:xfrm>
        </p:spPr>
        <p:txBody>
          <a:bodyPr>
            <a:normAutofit fontScale="90000"/>
          </a:bodyPr>
          <a:lstStyle/>
          <a:p>
            <a:pPr algn="ctr" eaLnBrk="1" fontAlgn="auto" hangingPunct="1">
              <a:spcAft>
                <a:spcPts val="0"/>
              </a:spcAft>
              <a:defRPr/>
            </a:pPr>
            <a:r>
              <a:rPr lang="el-GR" altLang="el-GR" sz="2800" b="1" dirty="0">
                <a:solidFill>
                  <a:srgbClr val="C00000"/>
                </a:solidFill>
                <a:latin typeface="Calibri" pitchFamily="34" charset="0"/>
              </a:rPr>
              <a:t>ΣΥΧΝΟΤΗΤΑ ΣΥΝΕΡΓΑΣΙΑΣ</a:t>
            </a:r>
          </a:p>
        </p:txBody>
      </p:sp>
      <p:graphicFrame>
        <p:nvGraphicFramePr>
          <p:cNvPr id="86260" name="Group 244">
            <a:extLst>
              <a:ext uri="{FF2B5EF4-FFF2-40B4-BE49-F238E27FC236}">
                <a16:creationId xmlns:a16="http://schemas.microsoft.com/office/drawing/2014/main" id="{2B0009E6-1056-496C-B1F4-0542E14AB214}"/>
              </a:ext>
            </a:extLst>
          </p:cNvPr>
          <p:cNvGraphicFramePr>
            <a:graphicFrameLocks noGrp="1"/>
          </p:cNvGraphicFramePr>
          <p:nvPr>
            <p:ph type="tbl" idx="1"/>
          </p:nvPr>
        </p:nvGraphicFramePr>
        <p:xfrm>
          <a:off x="250825" y="1196975"/>
          <a:ext cx="8229600" cy="3398838"/>
        </p:xfrm>
        <a:graphic>
          <a:graphicData uri="http://schemas.openxmlformats.org/drawingml/2006/table">
            <a:tbl>
              <a:tblPr/>
              <a:tblGrid>
                <a:gridCol w="1350963">
                  <a:extLst>
                    <a:ext uri="{9D8B030D-6E8A-4147-A177-3AD203B41FA5}">
                      <a16:colId xmlns:a16="http://schemas.microsoft.com/office/drawing/2014/main" val="1178900557"/>
                    </a:ext>
                  </a:extLst>
                </a:gridCol>
                <a:gridCol w="1390650">
                  <a:extLst>
                    <a:ext uri="{9D8B030D-6E8A-4147-A177-3AD203B41FA5}">
                      <a16:colId xmlns:a16="http://schemas.microsoft.com/office/drawing/2014/main" val="4090889388"/>
                    </a:ext>
                  </a:extLst>
                </a:gridCol>
                <a:gridCol w="2051050">
                  <a:extLst>
                    <a:ext uri="{9D8B030D-6E8A-4147-A177-3AD203B41FA5}">
                      <a16:colId xmlns:a16="http://schemas.microsoft.com/office/drawing/2014/main" val="2151745841"/>
                    </a:ext>
                  </a:extLst>
                </a:gridCol>
                <a:gridCol w="1081087">
                  <a:extLst>
                    <a:ext uri="{9D8B030D-6E8A-4147-A177-3AD203B41FA5}">
                      <a16:colId xmlns:a16="http://schemas.microsoft.com/office/drawing/2014/main" val="68361382"/>
                    </a:ext>
                  </a:extLst>
                </a:gridCol>
                <a:gridCol w="1260475">
                  <a:extLst>
                    <a:ext uri="{9D8B030D-6E8A-4147-A177-3AD203B41FA5}">
                      <a16:colId xmlns:a16="http://schemas.microsoft.com/office/drawing/2014/main" val="571002949"/>
                    </a:ext>
                  </a:extLst>
                </a:gridCol>
                <a:gridCol w="1095375">
                  <a:extLst>
                    <a:ext uri="{9D8B030D-6E8A-4147-A177-3AD203B41FA5}">
                      <a16:colId xmlns:a16="http://schemas.microsoft.com/office/drawing/2014/main" val="1640992891"/>
                    </a:ext>
                  </a:extLst>
                </a:gridCol>
              </a:tblGrid>
              <a:tr h="635000">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Calibri" panose="020F0502020204030204" pitchFamily="34" charset="0"/>
                          <a:cs typeface="Segoe UI Semibold" panose="020B0702040204020203" pitchFamily="34" charset="0"/>
                        </a:rPr>
                        <a:t>ΑΡ. ΕΡ.</a:t>
                      </a:r>
                      <a:endParaRPr kumimoji="0" lang="el-GR" altLang="el-GR" sz="16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Calibri" panose="020F0502020204030204" pitchFamily="34" charset="0"/>
                          <a:cs typeface="Segoe UI Semibold" panose="020B0702040204020203" pitchFamily="34" charset="0"/>
                        </a:rPr>
                        <a:t>ΣΥΝΕΡΓΑΣΙΑ ΓΟΝΕΩΝ ΜΕ ΤΟ ΝΗΠΙΑΓΩΓΕΙΟ</a:t>
                      </a:r>
                      <a:endParaRPr kumimoji="0" lang="el-GR" altLang="el-GR" sz="16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Calibri" panose="020F0502020204030204" pitchFamily="34" charset="0"/>
                          <a:cs typeface="Segoe UI Semibold" panose="020B0702040204020203" pitchFamily="34" charset="0"/>
                        </a:rPr>
                        <a:t>Ν</a:t>
                      </a:r>
                      <a:endParaRPr kumimoji="0" lang="el-GR" altLang="el-GR" sz="16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Calibri" panose="020F0502020204030204" pitchFamily="34" charset="0"/>
                          <a:cs typeface="Segoe UI Semibold" panose="020B0702040204020203" pitchFamily="34" charset="0"/>
                        </a:rPr>
                        <a:t>ΣΥΧΝ.</a:t>
                      </a:r>
                      <a:endParaRPr kumimoji="0" lang="el-GR" altLang="el-GR" sz="16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Calibri" panose="020F0502020204030204" pitchFamily="34" charset="0"/>
                          <a:cs typeface="Segoe UI Semibold" panose="020B0702040204020203" pitchFamily="34" charset="0"/>
                        </a:rPr>
                        <a:t>%</a:t>
                      </a:r>
                      <a:endParaRPr kumimoji="0" lang="el-GR" altLang="el-GR" sz="16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6985225"/>
                  </a:ext>
                </a:extLst>
              </a:tr>
              <a:tr h="566738">
                <a:tc rowSpan="6">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rPr>
                        <a:t>75</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6">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rPr>
                        <a:t>Πόσο συχνά;</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l-GR" altLang="el-GR" sz="16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6">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rPr>
                        <a:t>60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l-GR" altLang="el-GR" sz="16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l-GR" altLang="el-GR" sz="16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23943604"/>
                  </a:ext>
                </a:extLst>
              </a:tr>
              <a:tr h="434975">
                <a:tc vMerge="1">
                  <a:txBody>
                    <a:bodyPr/>
                    <a:lstStyle/>
                    <a:p>
                      <a:endParaRPr lang="el-GR"/>
                    </a:p>
                  </a:txBody>
                  <a:tcPr/>
                </a:tc>
                <a:tc vMerge="1">
                  <a:txBody>
                    <a:bodyPr/>
                    <a:lstStyle/>
                    <a:p>
                      <a:endParaRPr lang="el-GR"/>
                    </a:p>
                  </a:txBody>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20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rPr>
                        <a:t>κάθε μέρα</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2400" b="1" i="0" u="none" strike="noStrike" cap="none" normalizeH="0" baseline="0">
                          <a:ln>
                            <a:noFill/>
                          </a:ln>
                          <a:solidFill>
                            <a:srgbClr val="C00000"/>
                          </a:solidFill>
                          <a:effectLst/>
                          <a:latin typeface="Calibri" panose="020F0502020204030204" pitchFamily="34" charset="0"/>
                          <a:cs typeface="Segoe UI Semibold" panose="020B0702040204020203" pitchFamily="34" charset="0"/>
                        </a:rPr>
                        <a:t>35</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rPr>
                        <a:t>58,3</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84583678"/>
                  </a:ext>
                </a:extLst>
              </a:tr>
              <a:tr h="434975">
                <a:tc vMerge="1">
                  <a:txBody>
                    <a:bodyPr/>
                    <a:lstStyle/>
                    <a:p>
                      <a:endParaRPr lang="el-GR"/>
                    </a:p>
                  </a:txBody>
                  <a:tcPr/>
                </a:tc>
                <a:tc vMerge="1">
                  <a:txBody>
                    <a:bodyPr/>
                    <a:lstStyle/>
                    <a:p>
                      <a:endParaRPr lang="el-GR"/>
                    </a:p>
                  </a:txBody>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20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rPr>
                        <a:t>κάθε εβδομάδα</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rPr>
                        <a:t>12</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rPr>
                        <a:t>20,0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58733166"/>
                  </a:ext>
                </a:extLst>
              </a:tr>
              <a:tr h="434975">
                <a:tc vMerge="1">
                  <a:txBody>
                    <a:bodyPr/>
                    <a:lstStyle/>
                    <a:p>
                      <a:endParaRPr lang="el-GR"/>
                    </a:p>
                  </a:txBody>
                  <a:tcPr/>
                </a:tc>
                <a:tc vMerge="1">
                  <a:txBody>
                    <a:bodyPr/>
                    <a:lstStyle/>
                    <a:p>
                      <a:endParaRPr lang="el-GR"/>
                    </a:p>
                  </a:txBody>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20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rPr>
                        <a:t>κάθε μήνα</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rPr>
                        <a:t>6</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rPr>
                        <a:t>10,0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79902038"/>
                  </a:ext>
                </a:extLst>
              </a:tr>
              <a:tr h="434975">
                <a:tc vMerge="1">
                  <a:txBody>
                    <a:bodyPr/>
                    <a:lstStyle/>
                    <a:p>
                      <a:endParaRPr lang="el-GR"/>
                    </a:p>
                  </a:txBody>
                  <a:tcPr/>
                </a:tc>
                <a:tc vMerge="1">
                  <a:txBody>
                    <a:bodyPr/>
                    <a:lstStyle/>
                    <a:p>
                      <a:endParaRPr lang="el-GR"/>
                    </a:p>
                  </a:txBody>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20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rPr>
                        <a:t>σπάνια</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rPr>
                        <a:t>2</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rPr>
                        <a:t>3,3</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59084674"/>
                  </a:ext>
                </a:extLst>
              </a:tr>
              <a:tr h="434975">
                <a:tc vMerge="1">
                  <a:txBody>
                    <a:bodyPr/>
                    <a:lstStyle/>
                    <a:p>
                      <a:endParaRPr lang="el-GR"/>
                    </a:p>
                  </a:txBody>
                  <a:tcPr/>
                </a:tc>
                <a:tc vMerge="1">
                  <a:txBody>
                    <a:bodyPr/>
                    <a:lstStyle/>
                    <a:p>
                      <a:endParaRPr lang="el-GR"/>
                    </a:p>
                  </a:txBody>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20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rPr>
                        <a:t>που και που</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rPr>
                        <a:t>5</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82"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Segoe UI Semibold" panose="020B0702040204020203" pitchFamily="34" charset="0"/>
                        </a:rPr>
                        <a:t>8,3</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93687963"/>
                  </a:ext>
                </a:extLst>
              </a:tr>
            </a:tbl>
          </a:graphicData>
        </a:graphic>
      </p:graphicFrame>
      <p:sp>
        <p:nvSpPr>
          <p:cNvPr id="18482" name="Θέση ημερομηνίας 3">
            <a:extLst>
              <a:ext uri="{FF2B5EF4-FFF2-40B4-BE49-F238E27FC236}">
                <a16:creationId xmlns:a16="http://schemas.microsoft.com/office/drawing/2014/main" id="{F27772B6-63F2-4A67-BBC4-5615D412FC29}"/>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AE02FB-D216-4078-BB4B-7324ED59588B}" type="datetime1">
              <a:rPr lang="el-GR" altLang="el-GR" smtClean="0">
                <a:solidFill>
                  <a:schemeClr val="accent2"/>
                </a:solidFill>
              </a:rPr>
              <a:pPr/>
              <a:t>22/12/2019</a:t>
            </a:fld>
            <a:endParaRPr lang="el-GR" altLang="el-GR">
              <a:solidFill>
                <a:schemeClr val="accent2"/>
              </a:solidFill>
            </a:endParaRPr>
          </a:p>
        </p:txBody>
      </p:sp>
      <p:sp>
        <p:nvSpPr>
          <p:cNvPr id="18483" name="Θέση υποσέλιδου 4">
            <a:extLst>
              <a:ext uri="{FF2B5EF4-FFF2-40B4-BE49-F238E27FC236}">
                <a16:creationId xmlns:a16="http://schemas.microsoft.com/office/drawing/2014/main" id="{0073D9ED-9265-4288-80BC-4F810ACD7A3D}"/>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18484" name="Θέση αριθμού διαφάνειας 5">
            <a:extLst>
              <a:ext uri="{FF2B5EF4-FFF2-40B4-BE49-F238E27FC236}">
                <a16:creationId xmlns:a16="http://schemas.microsoft.com/office/drawing/2014/main" id="{15250F6B-E73F-48BD-8B50-8BAE86C8A66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08565B3-9E15-420F-B252-1AD91717949A}" type="slidenum">
              <a:rPr lang="el-GR" altLang="el-GR">
                <a:solidFill>
                  <a:srgbClr val="FFFFFF"/>
                </a:solidFill>
              </a:rPr>
              <a:pPr/>
              <a:t>14</a:t>
            </a:fld>
            <a:endParaRPr lang="el-GR" altLang="el-GR">
              <a:solidFill>
                <a:srgbClr val="FFFFFF"/>
              </a:solidFill>
            </a:endParaRPr>
          </a:p>
        </p:txBody>
      </p:sp>
      <p:sp>
        <p:nvSpPr>
          <p:cNvPr id="86257" name="Text Box 241">
            <a:extLst>
              <a:ext uri="{FF2B5EF4-FFF2-40B4-BE49-F238E27FC236}">
                <a16:creationId xmlns:a16="http://schemas.microsoft.com/office/drawing/2014/main" id="{AB784F2E-A9EC-4AF3-8AA8-6E8DA6623C9B}"/>
              </a:ext>
            </a:extLst>
          </p:cNvPr>
          <p:cNvSpPr txBox="1">
            <a:spLocks noChangeArrowheads="1"/>
          </p:cNvSpPr>
          <p:nvPr/>
        </p:nvSpPr>
        <p:spPr bwMode="auto">
          <a:xfrm>
            <a:off x="0" y="5072063"/>
            <a:ext cx="9144000" cy="1570037"/>
          </a:xfrm>
          <a:prstGeom prst="rect">
            <a:avLst/>
          </a:prstGeom>
          <a:solidFill>
            <a:schemeClr val="tx2">
              <a:lumMod val="20000"/>
              <a:lumOff val="80000"/>
            </a:schemeClr>
          </a:solidFill>
          <a:ln w="9525">
            <a:noFill/>
            <a:miter lim="800000"/>
            <a:headEnd/>
            <a:tailEnd/>
          </a:ln>
        </p:spPr>
        <p:txBody>
          <a:bodyPr>
            <a:spAutoFit/>
          </a:bodyPr>
          <a:lstStyle/>
          <a:p>
            <a:pPr lvl="1" algn="just" eaLnBrk="1" hangingPunct="1">
              <a:spcBef>
                <a:spcPct val="50000"/>
              </a:spcBef>
              <a:defRPr/>
            </a:pPr>
            <a:r>
              <a:rPr lang="el-GR" altLang="el-GR" sz="2400" b="1" dirty="0">
                <a:latin typeface="Calibri" pitchFamily="34" charset="0"/>
              </a:rPr>
              <a:t>Καταγράφεται θετική τάση ως προς τη συχνότητα των επισκέψεων, ωστόσο η εργασία ή άλλες αντικειμενικές δυσκολίες  εμποδίζουν ένα μεγάλο ποσοστό από τις μητέρες να ανταποκριθούν περισσότερο</a:t>
            </a:r>
            <a:r>
              <a:rPr lang="el-GR" altLang="el-GR" sz="2400" dirty="0">
                <a:latin typeface="Calibri"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6020"/>
                                        </p:tgtEl>
                                        <p:attrNameLst>
                                          <p:attrName>style.visibility</p:attrName>
                                        </p:attrNameLst>
                                      </p:cBhvr>
                                      <p:to>
                                        <p:strVal val="visible"/>
                                      </p:to>
                                    </p:set>
                                    <p:animEffect transition="in" filter="strips(downLeft)">
                                      <p:cBhvr>
                                        <p:cTn id="7" dur="500"/>
                                        <p:tgtEl>
                                          <p:spTgt spid="860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86260"/>
                                        </p:tgtEl>
                                        <p:attrNameLst>
                                          <p:attrName>style.visibility</p:attrName>
                                        </p:attrNameLst>
                                      </p:cBhvr>
                                      <p:to>
                                        <p:strVal val="visible"/>
                                      </p:to>
                                    </p:set>
                                    <p:animEffect transition="in" filter="diamond(in)">
                                      <p:cBhvr>
                                        <p:cTn id="12" dur="2000"/>
                                        <p:tgtEl>
                                          <p:spTgt spid="862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86257">
                                            <p:txEl>
                                              <p:pRg st="0" end="0"/>
                                            </p:txEl>
                                          </p:spTgt>
                                        </p:tgtEl>
                                        <p:attrNameLst>
                                          <p:attrName>style.visibility</p:attrName>
                                        </p:attrNameLst>
                                      </p:cBhvr>
                                      <p:to>
                                        <p:strVal val="visible"/>
                                      </p:to>
                                    </p:set>
                                    <p:animEffect transition="in" filter="strips(downLeft)">
                                      <p:cBhvr>
                                        <p:cTn id="17" dur="500"/>
                                        <p:tgtEl>
                                          <p:spTgt spid="862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Θέση αριθμού διαφάνειας 5">
            <a:extLst>
              <a:ext uri="{FF2B5EF4-FFF2-40B4-BE49-F238E27FC236}">
                <a16:creationId xmlns:a16="http://schemas.microsoft.com/office/drawing/2014/main" id="{A078D16C-866B-476B-B39B-CCB5AE57DDF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98DC5C-0DE3-4534-A9E6-2C8DD099CB0F}" type="slidenum">
              <a:rPr lang="el-GR" altLang="el-GR">
                <a:solidFill>
                  <a:srgbClr val="FFFFFF"/>
                </a:solidFill>
              </a:rPr>
              <a:pPr/>
              <a:t>15</a:t>
            </a:fld>
            <a:endParaRPr lang="el-GR" altLang="el-GR">
              <a:solidFill>
                <a:srgbClr val="FFFFFF"/>
              </a:solidFill>
            </a:endParaRPr>
          </a:p>
        </p:txBody>
      </p:sp>
      <p:sp>
        <p:nvSpPr>
          <p:cNvPr id="88070" name="Rectangle 6">
            <a:extLst>
              <a:ext uri="{FF2B5EF4-FFF2-40B4-BE49-F238E27FC236}">
                <a16:creationId xmlns:a16="http://schemas.microsoft.com/office/drawing/2014/main" id="{DD94EE3D-3DF3-4A26-AAAF-F5973E9A7D79}"/>
              </a:ext>
            </a:extLst>
          </p:cNvPr>
          <p:cNvSpPr>
            <a:spLocks noChangeArrowheads="1"/>
          </p:cNvSpPr>
          <p:nvPr/>
        </p:nvSpPr>
        <p:spPr bwMode="auto">
          <a:xfrm>
            <a:off x="827088" y="357188"/>
            <a:ext cx="45307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l-GR" b="1">
                <a:solidFill>
                  <a:srgbClr val="C00000"/>
                </a:solidFill>
                <a:latin typeface="Calibri" panose="020F0502020204030204" pitchFamily="34" charset="0"/>
                <a:cs typeface="Times New Roman" panose="02020603050405020304" pitchFamily="18" charset="0"/>
              </a:rPr>
              <a:t>ΠΑΙΔΑΓΩΓΙΚΗ</a:t>
            </a:r>
            <a:r>
              <a:rPr lang="el-GR" altLang="el-GR">
                <a:solidFill>
                  <a:srgbClr val="C00000"/>
                </a:solidFill>
                <a:latin typeface="Calibri" panose="020F0502020204030204" pitchFamily="34" charset="0"/>
                <a:cs typeface="Times New Roman" panose="02020603050405020304" pitchFamily="18" charset="0"/>
              </a:rPr>
              <a:t> </a:t>
            </a:r>
            <a:r>
              <a:rPr lang="el-GR" altLang="el-GR" b="1">
                <a:solidFill>
                  <a:srgbClr val="C00000"/>
                </a:solidFill>
                <a:latin typeface="Calibri" panose="020F0502020204030204" pitchFamily="34" charset="0"/>
                <a:cs typeface="Times New Roman" panose="02020603050405020304" pitchFamily="18" charset="0"/>
              </a:rPr>
              <a:t>ΒΟΗΘΕΙΑ ΑΠΟ ΤΟ ΝΗΠΙΑΓΩΓΕΙΟ ΚΑΙ ΤΟΥΣ ΓΟΝΕΙΣ</a:t>
            </a:r>
            <a:endParaRPr lang="el-GR" altLang="el-GR" b="1">
              <a:solidFill>
                <a:srgbClr val="C00000"/>
              </a:solidFill>
              <a:latin typeface="Calibri" panose="020F0502020204030204" pitchFamily="34" charset="0"/>
            </a:endParaRPr>
          </a:p>
          <a:p>
            <a:endParaRPr lang="el-GR" altLang="el-GR" sz="2400" b="1">
              <a:solidFill>
                <a:schemeClr val="hlink"/>
              </a:solidFill>
              <a:latin typeface="Calibri" panose="020F0502020204030204" pitchFamily="34" charset="0"/>
            </a:endParaRPr>
          </a:p>
        </p:txBody>
      </p:sp>
      <p:graphicFrame>
        <p:nvGraphicFramePr>
          <p:cNvPr id="88319" name="Group 255">
            <a:extLst>
              <a:ext uri="{FF2B5EF4-FFF2-40B4-BE49-F238E27FC236}">
                <a16:creationId xmlns:a16="http://schemas.microsoft.com/office/drawing/2014/main" id="{295C2183-4320-47CD-87CC-26C68920DE5D}"/>
              </a:ext>
            </a:extLst>
          </p:cNvPr>
          <p:cNvGraphicFramePr>
            <a:graphicFrameLocks noGrp="1"/>
          </p:cNvGraphicFramePr>
          <p:nvPr/>
        </p:nvGraphicFramePr>
        <p:xfrm>
          <a:off x="928688" y="1071563"/>
          <a:ext cx="7227887" cy="4724400"/>
        </p:xfrm>
        <a:graphic>
          <a:graphicData uri="http://schemas.openxmlformats.org/drawingml/2006/table">
            <a:tbl>
              <a:tblPr/>
              <a:tblGrid>
                <a:gridCol w="785812">
                  <a:extLst>
                    <a:ext uri="{9D8B030D-6E8A-4147-A177-3AD203B41FA5}">
                      <a16:colId xmlns:a16="http://schemas.microsoft.com/office/drawing/2014/main" val="20000"/>
                    </a:ext>
                  </a:extLst>
                </a:gridCol>
                <a:gridCol w="2043113">
                  <a:extLst>
                    <a:ext uri="{9D8B030D-6E8A-4147-A177-3AD203B41FA5}">
                      <a16:colId xmlns:a16="http://schemas.microsoft.com/office/drawing/2014/main" val="20001"/>
                    </a:ext>
                  </a:extLst>
                </a:gridCol>
                <a:gridCol w="1727200">
                  <a:extLst>
                    <a:ext uri="{9D8B030D-6E8A-4147-A177-3AD203B41FA5}">
                      <a16:colId xmlns:a16="http://schemas.microsoft.com/office/drawing/2014/main" val="20002"/>
                    </a:ext>
                  </a:extLst>
                </a:gridCol>
                <a:gridCol w="785812">
                  <a:extLst>
                    <a:ext uri="{9D8B030D-6E8A-4147-A177-3AD203B41FA5}">
                      <a16:colId xmlns:a16="http://schemas.microsoft.com/office/drawing/2014/main" val="20003"/>
                    </a:ext>
                  </a:extLst>
                </a:gridCol>
                <a:gridCol w="1100138">
                  <a:extLst>
                    <a:ext uri="{9D8B030D-6E8A-4147-A177-3AD203B41FA5}">
                      <a16:colId xmlns:a16="http://schemas.microsoft.com/office/drawing/2014/main" val="20004"/>
                    </a:ext>
                  </a:extLst>
                </a:gridCol>
                <a:gridCol w="785812">
                  <a:extLst>
                    <a:ext uri="{9D8B030D-6E8A-4147-A177-3AD203B41FA5}">
                      <a16:colId xmlns:a16="http://schemas.microsoft.com/office/drawing/2014/main" val="20005"/>
                    </a:ext>
                  </a:extLst>
                </a:gridCol>
              </a:tblGrid>
              <a:tr h="579117">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dirty="0">
                          <a:ln>
                            <a:noFill/>
                          </a:ln>
                          <a:solidFill>
                            <a:schemeClr val="tx1"/>
                          </a:solidFill>
                          <a:effectLst/>
                          <a:latin typeface="Calibri" panose="020F0502020204030204" pitchFamily="34" charset="0"/>
                          <a:cs typeface="Times New Roman" pitchFamily="18" charset="0"/>
                        </a:rPr>
                        <a:t>ΑΡ. ΕΡ.</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dirty="0">
                          <a:ln>
                            <a:noFill/>
                          </a:ln>
                          <a:solidFill>
                            <a:schemeClr val="tx1"/>
                          </a:solidFill>
                          <a:effectLst/>
                          <a:latin typeface="Calibri" panose="020F0502020204030204" pitchFamily="34" charset="0"/>
                          <a:cs typeface="Times New Roman" pitchFamily="18" charset="0"/>
                        </a:rPr>
                        <a:t>ΣΥΝΕΡΓΑΣΙΑ ΓΟΝΕΩΝ ΜΕ ΤΟ ΝΗΠΙΑΓΩΓΕΙΟ</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Calibri" panose="020F0502020204030204" pitchFamily="34" charset="0"/>
                          <a:cs typeface="Times New Roman" pitchFamily="18" charset="0"/>
                        </a:rPr>
                        <a:t>Ν</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Calibri" panose="020F0502020204030204" pitchFamily="34" charset="0"/>
                          <a:cs typeface="Times New Roman" pitchFamily="18" charset="0"/>
                        </a:rPr>
                        <a:t>ΣΥΧΝ.</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Calibri" panose="020F0502020204030204" pitchFamily="34" charset="0"/>
                          <a:cs typeface="Times New Roman" pitchFamily="18" charset="0"/>
                        </a:rPr>
                        <a:t>%</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95">
                <a:tc rowSpan="6">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76</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6">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2000" b="1" i="0" u="none" strike="noStrike" cap="none" normalizeH="0" baseline="0" dirty="0">
                          <a:ln>
                            <a:noFill/>
                          </a:ln>
                          <a:solidFill>
                            <a:schemeClr val="tx1"/>
                          </a:solidFill>
                          <a:effectLst/>
                          <a:latin typeface="Calibri" panose="020F0502020204030204" pitchFamily="34" charset="0"/>
                          <a:cs typeface="Times New Roman" pitchFamily="18" charset="0"/>
                        </a:rPr>
                        <a:t>Η παιδαγωγική βοήθεια του παιδιού πρέπει να προέρχεται μόνο από το νηπιαγωγείο ή σε συνεργασία με τους γονείς;</a:t>
                      </a:r>
                      <a:endParaRPr kumimoji="0" lang="el-GR" altLang="el-GR" sz="2000" b="1" i="0" u="none" strike="noStrike" cap="none" normalizeH="0" baseline="0" dirty="0">
                        <a:ln>
                          <a:noFill/>
                        </a:ln>
                        <a:solidFill>
                          <a:schemeClr val="tx1"/>
                        </a:solidFill>
                        <a:effectLst/>
                        <a:latin typeface="Calibri" panose="020F0502020204030204"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471488">
                        <a:spcBef>
                          <a:spcPct val="20000"/>
                        </a:spcBef>
                        <a:buClr>
                          <a:schemeClr val="accent2"/>
                        </a:buClr>
                        <a:buSzPct val="75000"/>
                        <a:buFont typeface="Wingdings" pitchFamily="2" charset="2"/>
                        <a:defRPr sz="2400">
                          <a:solidFill>
                            <a:schemeClr val="tx1"/>
                          </a:solidFill>
                          <a:latin typeface="Times New Roman" pitchFamily="18" charset="0"/>
                        </a:defRPr>
                      </a:lvl2pPr>
                      <a:lvl3pPr marL="909638">
                        <a:spcBef>
                          <a:spcPct val="20000"/>
                        </a:spcBef>
                        <a:buClr>
                          <a:schemeClr val="bg2"/>
                        </a:buClr>
                        <a:buSzPct val="65000"/>
                        <a:buFont typeface="Wingdings" pitchFamily="2" charset="2"/>
                        <a:defRPr sz="2000">
                          <a:solidFill>
                            <a:schemeClr val="tx1"/>
                          </a:solidFill>
                          <a:latin typeface="Times New Roman" pitchFamily="18" charset="0"/>
                        </a:defRPr>
                      </a:lvl3pPr>
                      <a:lvl4pPr marL="13890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6">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60</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471488">
                        <a:spcBef>
                          <a:spcPct val="20000"/>
                        </a:spcBef>
                        <a:buClr>
                          <a:schemeClr val="accent2"/>
                        </a:buClr>
                        <a:buSzPct val="75000"/>
                        <a:buFont typeface="Wingdings" pitchFamily="2" charset="2"/>
                        <a:defRPr sz="2400">
                          <a:solidFill>
                            <a:schemeClr val="tx1"/>
                          </a:solidFill>
                          <a:latin typeface="Times New Roman" pitchFamily="18" charset="0"/>
                        </a:defRPr>
                      </a:lvl2pPr>
                      <a:lvl3pPr marL="909638">
                        <a:spcBef>
                          <a:spcPct val="20000"/>
                        </a:spcBef>
                        <a:buClr>
                          <a:schemeClr val="bg2"/>
                        </a:buClr>
                        <a:buSzPct val="65000"/>
                        <a:buFont typeface="Wingdings" pitchFamily="2" charset="2"/>
                        <a:defRPr sz="2000">
                          <a:solidFill>
                            <a:schemeClr val="tx1"/>
                          </a:solidFill>
                          <a:latin typeface="Times New Roman" pitchFamily="18" charset="0"/>
                        </a:defRPr>
                      </a:lvl3pPr>
                      <a:lvl4pPr marL="13890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471488">
                        <a:spcBef>
                          <a:spcPct val="20000"/>
                        </a:spcBef>
                        <a:buClr>
                          <a:schemeClr val="accent2"/>
                        </a:buClr>
                        <a:buSzPct val="75000"/>
                        <a:buFont typeface="Wingdings" pitchFamily="2" charset="2"/>
                        <a:defRPr sz="2400">
                          <a:solidFill>
                            <a:schemeClr val="tx1"/>
                          </a:solidFill>
                          <a:latin typeface="Times New Roman" pitchFamily="18" charset="0"/>
                        </a:defRPr>
                      </a:lvl2pPr>
                      <a:lvl3pPr marL="909638">
                        <a:spcBef>
                          <a:spcPct val="20000"/>
                        </a:spcBef>
                        <a:buClr>
                          <a:schemeClr val="bg2"/>
                        </a:buClr>
                        <a:buSzPct val="65000"/>
                        <a:buFont typeface="Wingdings" pitchFamily="2" charset="2"/>
                        <a:defRPr sz="2000">
                          <a:solidFill>
                            <a:schemeClr val="tx1"/>
                          </a:solidFill>
                          <a:latin typeface="Times New Roman" pitchFamily="18" charset="0"/>
                        </a:defRPr>
                      </a:lvl3pPr>
                      <a:lvl4pPr marL="13890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9117">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από το νηπιαγωγείο</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3</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5,0</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9117">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σε συνεργασία με τους γονείς</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2400" b="1" i="0" u="none" strike="noStrike" cap="none" normalizeH="0" baseline="0" dirty="0">
                          <a:ln>
                            <a:noFill/>
                          </a:ln>
                          <a:solidFill>
                            <a:srgbClr val="C00000"/>
                          </a:solidFill>
                          <a:effectLst/>
                          <a:latin typeface="Calibri" panose="020F0502020204030204" pitchFamily="34" charset="0"/>
                          <a:cs typeface="Times New Roman" pitchFamily="18" charset="0"/>
                        </a:rPr>
                        <a:t>49</a:t>
                      </a:r>
                      <a:endParaRPr kumimoji="0" lang="el-GR" altLang="el-GR" sz="2400" b="1" i="0" u="none" strike="noStrike" cap="none" normalizeH="0" baseline="0" dirty="0">
                        <a:ln>
                          <a:noFill/>
                        </a:ln>
                        <a:solidFill>
                          <a:srgbClr val="C00000"/>
                        </a:solidFill>
                        <a:effectLst/>
                        <a:latin typeface="Calibri" panose="020F0502020204030204"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81,7</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9117">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όχι σε όλα τα θέματα</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3</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5,0</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22952">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μόνο όταν ζητηθεί από τη νηπιαγωγό</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3</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5,0</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066787">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σε συνεργασία αλλά με κύρια ευθύνη του νηπιαγωγού</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2</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3,3</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88306" name="Text Box 242">
            <a:extLst>
              <a:ext uri="{FF2B5EF4-FFF2-40B4-BE49-F238E27FC236}">
                <a16:creationId xmlns:a16="http://schemas.microsoft.com/office/drawing/2014/main" id="{1EA1BE29-6F9E-4B38-A8EE-84247CDE4631}"/>
              </a:ext>
            </a:extLst>
          </p:cNvPr>
          <p:cNvSpPr txBox="1">
            <a:spLocks noChangeArrowheads="1"/>
          </p:cNvSpPr>
          <p:nvPr/>
        </p:nvSpPr>
        <p:spPr bwMode="auto">
          <a:xfrm>
            <a:off x="714375" y="5500688"/>
            <a:ext cx="7920038"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endParaRPr lang="el-GR" altLang="el-GR">
              <a:solidFill>
                <a:schemeClr val="accent2"/>
              </a:solidFill>
              <a:latin typeface="Calibri" panose="020F0502020204030204" pitchFamily="34" charset="0"/>
            </a:endParaRPr>
          </a:p>
          <a:p>
            <a:pPr eaLnBrk="1" hangingPunct="1">
              <a:spcBef>
                <a:spcPct val="50000"/>
              </a:spcBef>
              <a:buFontTx/>
              <a:buChar char="•"/>
            </a:pPr>
            <a:r>
              <a:rPr lang="el-GR" altLang="el-GR" sz="2400" b="1">
                <a:latin typeface="Calibri" panose="020F0502020204030204" pitchFamily="34" charset="0"/>
              </a:rPr>
              <a:t>Η πλειοψηφία των μητέρων καταγράφει  θετική  άποψη για τη συνεργασία με το Νηπιαγωγείο</a:t>
            </a:r>
            <a:r>
              <a:rPr lang="el-GR" altLang="el-GR" sz="2400">
                <a:latin typeface="Calibri" panose="020F0502020204030204" pitchFamily="34" charset="0"/>
              </a:rPr>
              <a:t>.</a:t>
            </a:r>
          </a:p>
        </p:txBody>
      </p:sp>
      <p:sp>
        <p:nvSpPr>
          <p:cNvPr id="19508" name="5 - Θέση ημερομηνίας">
            <a:extLst>
              <a:ext uri="{FF2B5EF4-FFF2-40B4-BE49-F238E27FC236}">
                <a16:creationId xmlns:a16="http://schemas.microsoft.com/office/drawing/2014/main" id="{B02E8D8E-6B3A-46E7-AAF8-755AE5EFCD6D}"/>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A6B2C6-AE07-42BD-915C-B35B9B3F0B60}" type="datetime1">
              <a:rPr lang="el-GR" altLang="el-GR" smtClean="0">
                <a:solidFill>
                  <a:schemeClr val="accent2"/>
                </a:solidFill>
              </a:rPr>
              <a:pPr/>
              <a:t>22/12/2019</a:t>
            </a:fld>
            <a:endParaRPr lang="el-GR" altLang="el-GR">
              <a:solidFill>
                <a:schemeClr val="accent2"/>
              </a:solidFill>
            </a:endParaRPr>
          </a:p>
        </p:txBody>
      </p:sp>
      <p:sp>
        <p:nvSpPr>
          <p:cNvPr id="19509" name="6 - Θέση υποσέλιδου">
            <a:extLst>
              <a:ext uri="{FF2B5EF4-FFF2-40B4-BE49-F238E27FC236}">
                <a16:creationId xmlns:a16="http://schemas.microsoft.com/office/drawing/2014/main" id="{2BF88DC1-8386-4532-9D1B-CB91A1412773}"/>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8070"/>
                                        </p:tgtEl>
                                        <p:attrNameLst>
                                          <p:attrName>style.visibility</p:attrName>
                                        </p:attrNameLst>
                                      </p:cBhvr>
                                      <p:to>
                                        <p:strVal val="visible"/>
                                      </p:to>
                                    </p:set>
                                    <p:animEffect transition="in" filter="checkerboard(across)">
                                      <p:cBhvr>
                                        <p:cTn id="7" dur="500"/>
                                        <p:tgtEl>
                                          <p:spTgt spid="880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8319"/>
                                        </p:tgtEl>
                                        <p:attrNameLst>
                                          <p:attrName>style.visibility</p:attrName>
                                        </p:attrNameLst>
                                      </p:cBhvr>
                                      <p:to>
                                        <p:strVal val="visible"/>
                                      </p:to>
                                    </p:set>
                                    <p:animEffect transition="in" filter="blinds(horizontal)">
                                      <p:cBhvr>
                                        <p:cTn id="12" dur="500"/>
                                        <p:tgtEl>
                                          <p:spTgt spid="883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8306"/>
                                        </p:tgtEl>
                                        <p:attrNameLst>
                                          <p:attrName>style.visibility</p:attrName>
                                        </p:attrNameLst>
                                      </p:cBhvr>
                                      <p:to>
                                        <p:strVal val="visible"/>
                                      </p:to>
                                    </p:set>
                                    <p:animEffect transition="in" filter="box(in)">
                                      <p:cBhvr>
                                        <p:cTn id="17" dur="500"/>
                                        <p:tgtEl>
                                          <p:spTgt spid="88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0" grpId="0" autoUpdateAnimBg="0"/>
      <p:bldP spid="8830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Θέση ημερομηνίας 3">
            <a:extLst>
              <a:ext uri="{FF2B5EF4-FFF2-40B4-BE49-F238E27FC236}">
                <a16:creationId xmlns:a16="http://schemas.microsoft.com/office/drawing/2014/main" id="{7133B3AF-93E5-425E-B19A-BD8B9E489E6D}"/>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DD9FD9-5EFE-4E68-BF7F-D03774409278}" type="datetime1">
              <a:rPr lang="el-GR" altLang="el-GR" smtClean="0">
                <a:solidFill>
                  <a:schemeClr val="accent2"/>
                </a:solidFill>
                <a:latin typeface="Calibri" panose="020F0502020204030204" pitchFamily="34" charset="0"/>
              </a:rPr>
              <a:pPr/>
              <a:t>22/12/2019</a:t>
            </a:fld>
            <a:endParaRPr lang="el-GR" altLang="el-GR">
              <a:solidFill>
                <a:schemeClr val="accent2"/>
              </a:solidFill>
              <a:latin typeface="Calibri" panose="020F0502020204030204" pitchFamily="34" charset="0"/>
            </a:endParaRPr>
          </a:p>
        </p:txBody>
      </p:sp>
      <p:sp>
        <p:nvSpPr>
          <p:cNvPr id="20483" name="Θέση υποσέλιδου 4">
            <a:extLst>
              <a:ext uri="{FF2B5EF4-FFF2-40B4-BE49-F238E27FC236}">
                <a16:creationId xmlns:a16="http://schemas.microsoft.com/office/drawing/2014/main" id="{AFA4B515-071D-478A-B1C8-85619CF8446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r>
              <a:rPr lang="el-GR" altLang="el-GR">
                <a:solidFill>
                  <a:schemeClr val="accent2"/>
                </a:solidFill>
                <a:latin typeface="Calibri" panose="020F0502020204030204" pitchFamily="34" charset="0"/>
              </a:rPr>
              <a:t>Παναγιώτα Στράτη</a:t>
            </a:r>
          </a:p>
        </p:txBody>
      </p:sp>
      <p:sp>
        <p:nvSpPr>
          <p:cNvPr id="20484" name="Θέση αριθμού διαφάνειας 5">
            <a:extLst>
              <a:ext uri="{FF2B5EF4-FFF2-40B4-BE49-F238E27FC236}">
                <a16:creationId xmlns:a16="http://schemas.microsoft.com/office/drawing/2014/main" id="{A191EA1F-AD92-4898-B172-E84C5A72AAA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fld id="{FFDC482E-85B5-4CAF-9926-B00984EE8E9A}" type="slidenum">
              <a:rPr lang="el-GR" altLang="el-GR">
                <a:solidFill>
                  <a:srgbClr val="FFFFFF"/>
                </a:solidFill>
                <a:latin typeface="Calibri" panose="020F0502020204030204" pitchFamily="34" charset="0"/>
              </a:rPr>
              <a:pPr algn="l"/>
              <a:t>16</a:t>
            </a:fld>
            <a:endParaRPr lang="el-GR" altLang="el-GR">
              <a:solidFill>
                <a:srgbClr val="FFFFFF"/>
              </a:solidFill>
              <a:latin typeface="Calibri" panose="020F0502020204030204" pitchFamily="34" charset="0"/>
            </a:endParaRPr>
          </a:p>
        </p:txBody>
      </p:sp>
      <p:sp>
        <p:nvSpPr>
          <p:cNvPr id="90118" name="Rectangle 6">
            <a:extLst>
              <a:ext uri="{FF2B5EF4-FFF2-40B4-BE49-F238E27FC236}">
                <a16:creationId xmlns:a16="http://schemas.microsoft.com/office/drawing/2014/main" id="{FFB94A14-B4DD-47F4-B0E0-402A587E5A94}"/>
              </a:ext>
            </a:extLst>
          </p:cNvPr>
          <p:cNvSpPr>
            <a:spLocks noChangeArrowheads="1"/>
          </p:cNvSpPr>
          <p:nvPr/>
        </p:nvSpPr>
        <p:spPr bwMode="auto">
          <a:xfrm>
            <a:off x="1331913" y="857250"/>
            <a:ext cx="52736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l-GR" sz="2400" b="1">
                <a:solidFill>
                  <a:srgbClr val="C00000"/>
                </a:solidFill>
                <a:latin typeface="Calibri" panose="020F0502020204030204" pitchFamily="34" charset="0"/>
                <a:cs typeface="Times New Roman" panose="02020603050405020304" pitchFamily="18" charset="0"/>
              </a:rPr>
              <a:t>ΣΥΝΕΡΓΑΣΙΑ ΓΟΝΕΩΝ ΚΑΙ ΝΗΠΙΑΓΩΓΩΝ</a:t>
            </a:r>
            <a:r>
              <a:rPr lang="el-GR" altLang="el-GR" sz="2400">
                <a:solidFill>
                  <a:srgbClr val="C00000"/>
                </a:solidFill>
                <a:latin typeface="Calibri" panose="020F0502020204030204" pitchFamily="34" charset="0"/>
                <a:cs typeface="Times New Roman" panose="02020603050405020304" pitchFamily="18" charset="0"/>
              </a:rPr>
              <a:t> </a:t>
            </a:r>
            <a:endParaRPr lang="el-GR" altLang="el-GR" sz="2400">
              <a:solidFill>
                <a:srgbClr val="C00000"/>
              </a:solidFill>
              <a:latin typeface="Calibri" panose="020F0502020204030204" pitchFamily="34" charset="0"/>
            </a:endParaRPr>
          </a:p>
          <a:p>
            <a:endParaRPr lang="el-GR" altLang="el-GR" sz="2400">
              <a:latin typeface="Calibri" panose="020F0502020204030204" pitchFamily="34" charset="0"/>
            </a:endParaRPr>
          </a:p>
        </p:txBody>
      </p:sp>
      <p:graphicFrame>
        <p:nvGraphicFramePr>
          <p:cNvPr id="90325" name="Group 213">
            <a:extLst>
              <a:ext uri="{FF2B5EF4-FFF2-40B4-BE49-F238E27FC236}">
                <a16:creationId xmlns:a16="http://schemas.microsoft.com/office/drawing/2014/main" id="{E087024D-2D85-426A-9AF4-850B1FC864EC}"/>
              </a:ext>
            </a:extLst>
          </p:cNvPr>
          <p:cNvGraphicFramePr>
            <a:graphicFrameLocks noGrp="1"/>
          </p:cNvGraphicFramePr>
          <p:nvPr/>
        </p:nvGraphicFramePr>
        <p:xfrm>
          <a:off x="500063" y="1500188"/>
          <a:ext cx="7643812" cy="3109912"/>
        </p:xfrm>
        <a:graphic>
          <a:graphicData uri="http://schemas.openxmlformats.org/drawingml/2006/table">
            <a:tbl>
              <a:tblPr/>
              <a:tblGrid>
                <a:gridCol w="1214432">
                  <a:extLst>
                    <a:ext uri="{9D8B030D-6E8A-4147-A177-3AD203B41FA5}">
                      <a16:colId xmlns:a16="http://schemas.microsoft.com/office/drawing/2014/main" val="20000"/>
                    </a:ext>
                  </a:extLst>
                </a:gridCol>
                <a:gridCol w="1663991">
                  <a:extLst>
                    <a:ext uri="{9D8B030D-6E8A-4147-A177-3AD203B41FA5}">
                      <a16:colId xmlns:a16="http://schemas.microsoft.com/office/drawing/2014/main" val="20001"/>
                    </a:ext>
                  </a:extLst>
                </a:gridCol>
                <a:gridCol w="2002104">
                  <a:extLst>
                    <a:ext uri="{9D8B030D-6E8A-4147-A177-3AD203B41FA5}">
                      <a16:colId xmlns:a16="http://schemas.microsoft.com/office/drawing/2014/main" val="20002"/>
                    </a:ext>
                  </a:extLst>
                </a:gridCol>
                <a:gridCol w="767579">
                  <a:extLst>
                    <a:ext uri="{9D8B030D-6E8A-4147-A177-3AD203B41FA5}">
                      <a16:colId xmlns:a16="http://schemas.microsoft.com/office/drawing/2014/main" val="20003"/>
                    </a:ext>
                  </a:extLst>
                </a:gridCol>
                <a:gridCol w="1074611">
                  <a:extLst>
                    <a:ext uri="{9D8B030D-6E8A-4147-A177-3AD203B41FA5}">
                      <a16:colId xmlns:a16="http://schemas.microsoft.com/office/drawing/2014/main" val="20004"/>
                    </a:ext>
                  </a:extLst>
                </a:gridCol>
                <a:gridCol w="921094">
                  <a:extLst>
                    <a:ext uri="{9D8B030D-6E8A-4147-A177-3AD203B41FA5}">
                      <a16:colId xmlns:a16="http://schemas.microsoft.com/office/drawing/2014/main" val="20005"/>
                    </a:ext>
                  </a:extLst>
                </a:gridCol>
              </a:tblGrid>
              <a:tr h="579243">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dirty="0">
                          <a:ln>
                            <a:noFill/>
                          </a:ln>
                          <a:solidFill>
                            <a:schemeClr val="tx1"/>
                          </a:solidFill>
                          <a:effectLst/>
                          <a:latin typeface="Times New Roman" pitchFamily="18" charset="0"/>
                          <a:cs typeface="Times New Roman" pitchFamily="18" charset="0"/>
                        </a:rPr>
                        <a:t>ΑΡ. ΕΡ.</a:t>
                      </a:r>
                      <a:endParaRPr kumimoji="0" lang="el-GR" altLang="el-GR" sz="1600" b="1" i="0" u="none" strike="noStrike" cap="none" normalizeH="0" baseline="0" dirty="0">
                        <a:ln>
                          <a:noFill/>
                        </a:ln>
                        <a:solidFill>
                          <a:schemeClr val="tx1"/>
                        </a:solidFill>
                        <a:effectLst/>
                        <a:latin typeface="Times New Roman" pitchFamily="18" charset="0"/>
                      </a:endParaRPr>
                    </a:p>
                  </a:txBody>
                  <a:tcPr marL="91439" marR="91439" marT="45738" marB="45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dirty="0">
                          <a:ln>
                            <a:noFill/>
                          </a:ln>
                          <a:solidFill>
                            <a:schemeClr val="tx1"/>
                          </a:solidFill>
                          <a:effectLst/>
                          <a:latin typeface="Times New Roman" pitchFamily="18" charset="0"/>
                          <a:cs typeface="Times New Roman" pitchFamily="18" charset="0"/>
                        </a:rPr>
                        <a:t>ΣΥΝΕΡΓΑΣΙΑ ΓΟΝΕΩΝ ΜΕ ΤΟ ΝΗΠΙΑΓΩΓΕΙΟ</a:t>
                      </a:r>
                      <a:endParaRPr kumimoji="0" lang="el-GR" altLang="el-GR" sz="1600" b="1" i="0" u="none" strike="noStrike" cap="none" normalizeH="0" baseline="0" dirty="0">
                        <a:ln>
                          <a:noFill/>
                        </a:ln>
                        <a:solidFill>
                          <a:schemeClr val="tx1"/>
                        </a:solidFill>
                        <a:effectLst/>
                        <a:latin typeface="Times New Roman" pitchFamily="18" charset="0"/>
                      </a:endParaRPr>
                    </a:p>
                  </a:txBody>
                  <a:tcPr marL="91439" marR="91439" marT="45738" marB="45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Times New Roman" pitchFamily="18" charset="0"/>
                          <a:cs typeface="Times New Roman" pitchFamily="18" charset="0"/>
                        </a:rPr>
                        <a:t>Ν</a:t>
                      </a:r>
                      <a:endParaRPr kumimoji="0" lang="el-GR" altLang="el-GR" sz="1600" b="1" i="0" u="none" strike="noStrike" cap="none" normalizeH="0" baseline="0">
                        <a:ln>
                          <a:noFill/>
                        </a:ln>
                        <a:solidFill>
                          <a:schemeClr val="tx1"/>
                        </a:solidFill>
                        <a:effectLst/>
                        <a:latin typeface="Times New Roman" pitchFamily="18" charset="0"/>
                      </a:endParaRPr>
                    </a:p>
                  </a:txBody>
                  <a:tcPr marL="91439" marR="91439" marT="45738" marB="45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Times New Roman" pitchFamily="18" charset="0"/>
                          <a:cs typeface="Times New Roman" pitchFamily="18" charset="0"/>
                        </a:rPr>
                        <a:t>ΣΥΧΝ.</a:t>
                      </a:r>
                      <a:endParaRPr kumimoji="0" lang="el-GR" altLang="el-GR" sz="1600" b="1" i="0" u="none" strike="noStrike" cap="none" normalizeH="0" baseline="0">
                        <a:ln>
                          <a:noFill/>
                        </a:ln>
                        <a:solidFill>
                          <a:schemeClr val="tx1"/>
                        </a:solidFill>
                        <a:effectLst/>
                        <a:latin typeface="Times New Roman" pitchFamily="18" charset="0"/>
                      </a:endParaRPr>
                    </a:p>
                  </a:txBody>
                  <a:tcPr marL="91439" marR="91439" marT="45738" marB="45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Times New Roman" pitchFamily="18" charset="0"/>
                          <a:cs typeface="Times New Roman" pitchFamily="18" charset="0"/>
                        </a:rPr>
                        <a:t>%</a:t>
                      </a:r>
                      <a:endParaRPr kumimoji="0" lang="el-GR" altLang="el-GR" sz="1600" b="1" i="0" u="none" strike="noStrike" cap="none" normalizeH="0" baseline="0">
                        <a:ln>
                          <a:noFill/>
                        </a:ln>
                        <a:solidFill>
                          <a:schemeClr val="tx1"/>
                        </a:solidFill>
                        <a:effectLst/>
                        <a:latin typeface="Times New Roman" pitchFamily="18" charset="0"/>
                      </a:endParaRPr>
                    </a:p>
                  </a:txBody>
                  <a:tcPr marL="91439" marR="91439" marT="45738" marB="45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365">
                <a:tc rowSpan="5">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Times New Roman" pitchFamily="18" charset="0"/>
                          <a:cs typeface="Times New Roman" pitchFamily="18" charset="0"/>
                        </a:rPr>
                        <a:t>77</a:t>
                      </a:r>
                      <a:endParaRPr kumimoji="0" lang="el-GR" altLang="el-GR" sz="1600" b="1" i="0" u="none" strike="noStrike" cap="none" normalizeH="0" baseline="0">
                        <a:ln>
                          <a:noFill/>
                        </a:ln>
                        <a:solidFill>
                          <a:schemeClr val="tx1"/>
                        </a:solidFill>
                        <a:effectLst/>
                        <a:latin typeface="Times New Roman" pitchFamily="18" charset="0"/>
                      </a:endParaRPr>
                    </a:p>
                  </a:txBody>
                  <a:tcPr marL="91439" marR="91439" marT="45738" marB="45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5">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2000" b="1" i="0" u="none" strike="noStrike" cap="none" normalizeH="0" baseline="0" dirty="0">
                          <a:ln>
                            <a:noFill/>
                          </a:ln>
                          <a:solidFill>
                            <a:schemeClr val="tx1"/>
                          </a:solidFill>
                          <a:effectLst/>
                          <a:latin typeface="Times New Roman" pitchFamily="18" charset="0"/>
                          <a:cs typeface="Times New Roman" pitchFamily="18" charset="0"/>
                        </a:rPr>
                        <a:t>Η συνεργασία με τους νηπιαγωγούς είναι μεγάλη επιβάρυνση για τους γονείς;</a:t>
                      </a:r>
                      <a:endParaRPr kumimoji="0" lang="el-GR" altLang="el-GR" sz="2000" b="1" i="0" u="none" strike="noStrike" cap="none" normalizeH="0" baseline="0" dirty="0">
                        <a:ln>
                          <a:noFill/>
                        </a:ln>
                        <a:solidFill>
                          <a:schemeClr val="tx1"/>
                        </a:solidFill>
                        <a:effectLst/>
                        <a:latin typeface="Times New Roman" pitchFamily="18" charset="0"/>
                      </a:endParaRPr>
                    </a:p>
                  </a:txBody>
                  <a:tcPr marL="91439" marR="91439" marT="45738" marB="45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471488">
                        <a:spcBef>
                          <a:spcPct val="20000"/>
                        </a:spcBef>
                        <a:buClr>
                          <a:schemeClr val="accent2"/>
                        </a:buClr>
                        <a:buSzPct val="75000"/>
                        <a:buFont typeface="Wingdings" pitchFamily="2" charset="2"/>
                        <a:defRPr sz="2400">
                          <a:solidFill>
                            <a:schemeClr val="tx1"/>
                          </a:solidFill>
                          <a:latin typeface="Times New Roman" pitchFamily="18" charset="0"/>
                        </a:defRPr>
                      </a:lvl2pPr>
                      <a:lvl3pPr marL="909638">
                        <a:spcBef>
                          <a:spcPct val="20000"/>
                        </a:spcBef>
                        <a:buClr>
                          <a:schemeClr val="bg2"/>
                        </a:buClr>
                        <a:buSzPct val="65000"/>
                        <a:buFont typeface="Wingdings" pitchFamily="2" charset="2"/>
                        <a:defRPr sz="2000">
                          <a:solidFill>
                            <a:schemeClr val="tx1"/>
                          </a:solidFill>
                          <a:latin typeface="Times New Roman" pitchFamily="18" charset="0"/>
                        </a:defRPr>
                      </a:lvl3pPr>
                      <a:lvl4pPr marL="13890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l-GR" altLang="el-GR" sz="1600" b="1" i="0" u="none" strike="noStrike" cap="none" normalizeH="0" baseline="0" dirty="0">
                        <a:ln>
                          <a:noFill/>
                        </a:ln>
                        <a:solidFill>
                          <a:schemeClr val="tx1"/>
                        </a:solidFill>
                        <a:effectLst/>
                        <a:latin typeface="Times New Roman" pitchFamily="18" charset="0"/>
                      </a:endParaRPr>
                    </a:p>
                  </a:txBody>
                  <a:tcPr marL="91439" marR="9143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5">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Times New Roman" pitchFamily="18" charset="0"/>
                          <a:cs typeface="Times New Roman" pitchFamily="18" charset="0"/>
                        </a:rPr>
                        <a:t>60</a:t>
                      </a:r>
                      <a:endParaRPr kumimoji="0" lang="el-GR" altLang="el-GR" sz="1600" b="1" i="0" u="none" strike="noStrike" cap="none" normalizeH="0" baseline="0">
                        <a:ln>
                          <a:noFill/>
                        </a:ln>
                        <a:solidFill>
                          <a:schemeClr val="tx1"/>
                        </a:solidFill>
                        <a:effectLst/>
                        <a:latin typeface="Times New Roman" pitchFamily="18" charset="0"/>
                      </a:endParaRPr>
                    </a:p>
                  </a:txBody>
                  <a:tcPr marL="91439" marR="91439" marT="45738" marB="45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471488">
                        <a:spcBef>
                          <a:spcPct val="20000"/>
                        </a:spcBef>
                        <a:buClr>
                          <a:schemeClr val="accent2"/>
                        </a:buClr>
                        <a:buSzPct val="75000"/>
                        <a:buFont typeface="Wingdings" pitchFamily="2" charset="2"/>
                        <a:defRPr sz="2400">
                          <a:solidFill>
                            <a:schemeClr val="tx1"/>
                          </a:solidFill>
                          <a:latin typeface="Times New Roman" pitchFamily="18" charset="0"/>
                        </a:defRPr>
                      </a:lvl2pPr>
                      <a:lvl3pPr marL="909638">
                        <a:spcBef>
                          <a:spcPct val="20000"/>
                        </a:spcBef>
                        <a:buClr>
                          <a:schemeClr val="bg2"/>
                        </a:buClr>
                        <a:buSzPct val="65000"/>
                        <a:buFont typeface="Wingdings" pitchFamily="2" charset="2"/>
                        <a:defRPr sz="2000">
                          <a:solidFill>
                            <a:schemeClr val="tx1"/>
                          </a:solidFill>
                          <a:latin typeface="Times New Roman" pitchFamily="18" charset="0"/>
                        </a:defRPr>
                      </a:lvl3pPr>
                      <a:lvl4pPr marL="13890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l-GR" altLang="el-GR" sz="1600" b="1" i="0" u="none" strike="noStrike" cap="none" normalizeH="0" baseline="0">
                        <a:ln>
                          <a:noFill/>
                        </a:ln>
                        <a:solidFill>
                          <a:schemeClr val="tx1"/>
                        </a:solidFill>
                        <a:effectLst/>
                        <a:latin typeface="Times New Roman" pitchFamily="18" charset="0"/>
                      </a:endParaRPr>
                    </a:p>
                  </a:txBody>
                  <a:tcPr marL="91439" marR="9143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471488">
                        <a:spcBef>
                          <a:spcPct val="20000"/>
                        </a:spcBef>
                        <a:buClr>
                          <a:schemeClr val="accent2"/>
                        </a:buClr>
                        <a:buSzPct val="75000"/>
                        <a:buFont typeface="Wingdings" pitchFamily="2" charset="2"/>
                        <a:defRPr sz="2400">
                          <a:solidFill>
                            <a:schemeClr val="tx1"/>
                          </a:solidFill>
                          <a:latin typeface="Times New Roman" pitchFamily="18" charset="0"/>
                        </a:defRPr>
                      </a:lvl2pPr>
                      <a:lvl3pPr marL="909638">
                        <a:spcBef>
                          <a:spcPct val="20000"/>
                        </a:spcBef>
                        <a:buClr>
                          <a:schemeClr val="bg2"/>
                        </a:buClr>
                        <a:buSzPct val="65000"/>
                        <a:buFont typeface="Wingdings" pitchFamily="2" charset="2"/>
                        <a:defRPr sz="2000">
                          <a:solidFill>
                            <a:schemeClr val="tx1"/>
                          </a:solidFill>
                          <a:latin typeface="Times New Roman" pitchFamily="18" charset="0"/>
                        </a:defRPr>
                      </a:lvl3pPr>
                      <a:lvl4pPr marL="13890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l-GR" altLang="el-GR" sz="1600" b="1" i="0" u="none" strike="noStrike" cap="none" normalizeH="0" baseline="0">
                        <a:ln>
                          <a:noFill/>
                        </a:ln>
                        <a:solidFill>
                          <a:schemeClr val="tx1"/>
                        </a:solidFill>
                        <a:effectLst/>
                        <a:latin typeface="Times New Roman" pitchFamily="18" charset="0"/>
                      </a:endParaRPr>
                    </a:p>
                  </a:txBody>
                  <a:tcPr marL="91439" marR="9143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60">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Times New Roman" pitchFamily="18" charset="0"/>
                          <a:cs typeface="Times New Roman" pitchFamily="18" charset="0"/>
                        </a:rPr>
                        <a:t>ναι</a:t>
                      </a:r>
                      <a:endParaRPr kumimoji="0" lang="el-GR" altLang="el-GR" sz="1600" b="1" i="0" u="none" strike="noStrike" cap="none" normalizeH="0" baseline="0" dirty="0">
                        <a:ln>
                          <a:noFill/>
                        </a:ln>
                        <a:solidFill>
                          <a:schemeClr val="tx1"/>
                        </a:solidFill>
                        <a:effectLst/>
                        <a:latin typeface="Times New Roman" pitchFamily="18" charset="0"/>
                      </a:endParaRPr>
                    </a:p>
                  </a:txBody>
                  <a:tcPr marL="91439" marR="9143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Times New Roman" pitchFamily="18" charset="0"/>
                          <a:cs typeface="Times New Roman" pitchFamily="18" charset="0"/>
                        </a:rPr>
                        <a:t>2</a:t>
                      </a:r>
                      <a:endParaRPr kumimoji="0" lang="el-GR" altLang="el-GR" sz="1600" b="1" i="0" u="none" strike="noStrike" cap="none" normalizeH="0" baseline="0">
                        <a:ln>
                          <a:noFill/>
                        </a:ln>
                        <a:solidFill>
                          <a:schemeClr val="tx1"/>
                        </a:solidFill>
                        <a:effectLst/>
                        <a:latin typeface="Times New Roman" pitchFamily="18" charset="0"/>
                      </a:endParaRPr>
                    </a:p>
                  </a:txBody>
                  <a:tcPr marL="91439" marR="91439" marT="45738" marB="45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Times New Roman" pitchFamily="18" charset="0"/>
                          <a:cs typeface="Times New Roman" pitchFamily="18" charset="0"/>
                        </a:rPr>
                        <a:t>3,3</a:t>
                      </a:r>
                      <a:endParaRPr kumimoji="0" lang="el-GR" altLang="el-GR" sz="1600" b="1" i="0" u="none" strike="noStrike" cap="none" normalizeH="0" baseline="0">
                        <a:ln>
                          <a:noFill/>
                        </a:ln>
                        <a:solidFill>
                          <a:schemeClr val="tx1"/>
                        </a:solidFill>
                        <a:effectLst/>
                        <a:latin typeface="Times New Roman" pitchFamily="18" charset="0"/>
                      </a:endParaRPr>
                    </a:p>
                  </a:txBody>
                  <a:tcPr marL="91439" marR="91439" marT="45738" marB="45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331">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Times New Roman" pitchFamily="18" charset="0"/>
                          <a:cs typeface="Times New Roman" pitchFamily="18" charset="0"/>
                        </a:rPr>
                        <a:t>όχι</a:t>
                      </a:r>
                      <a:endParaRPr kumimoji="0" lang="el-GR" altLang="el-GR" sz="1600" b="1" i="0" u="none" strike="noStrike" cap="none" normalizeH="0" baseline="0" dirty="0">
                        <a:ln>
                          <a:noFill/>
                        </a:ln>
                        <a:solidFill>
                          <a:schemeClr val="tx1"/>
                        </a:solidFill>
                        <a:effectLst/>
                        <a:latin typeface="Times New Roman" pitchFamily="18" charset="0"/>
                      </a:endParaRPr>
                    </a:p>
                  </a:txBody>
                  <a:tcPr marL="91439" marR="9143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2000" b="1" i="0" u="none" strike="noStrike" cap="none" normalizeH="0" baseline="0" dirty="0">
                          <a:ln>
                            <a:noFill/>
                          </a:ln>
                          <a:solidFill>
                            <a:srgbClr val="C00000"/>
                          </a:solidFill>
                          <a:effectLst/>
                          <a:latin typeface="Times New Roman" pitchFamily="18" charset="0"/>
                          <a:cs typeface="Times New Roman" pitchFamily="18" charset="0"/>
                        </a:rPr>
                        <a:t>51</a:t>
                      </a:r>
                      <a:endParaRPr kumimoji="0" lang="el-GR" altLang="el-GR" sz="2000" b="1" i="0" u="none" strike="noStrike" cap="none" normalizeH="0" baseline="0" dirty="0">
                        <a:ln>
                          <a:noFill/>
                        </a:ln>
                        <a:solidFill>
                          <a:srgbClr val="C00000"/>
                        </a:solidFill>
                        <a:effectLst/>
                        <a:latin typeface="Times New Roman" pitchFamily="18" charset="0"/>
                      </a:endParaRPr>
                    </a:p>
                  </a:txBody>
                  <a:tcPr marL="91439" marR="91439" marT="45738" marB="45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Times New Roman" pitchFamily="18" charset="0"/>
                          <a:cs typeface="Times New Roman" pitchFamily="18" charset="0"/>
                        </a:rPr>
                        <a:t>85,0</a:t>
                      </a:r>
                      <a:endParaRPr kumimoji="0" lang="el-GR" altLang="el-GR" sz="1600" b="1" i="0" u="none" strike="noStrike" cap="none" normalizeH="0" baseline="0">
                        <a:ln>
                          <a:noFill/>
                        </a:ln>
                        <a:solidFill>
                          <a:schemeClr val="tx1"/>
                        </a:solidFill>
                        <a:effectLst/>
                        <a:latin typeface="Times New Roman" pitchFamily="18" charset="0"/>
                      </a:endParaRPr>
                    </a:p>
                  </a:txBody>
                  <a:tcPr marL="91439" marR="91439" marT="45738" marB="45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45254">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Times New Roman" pitchFamily="18" charset="0"/>
                          <a:cs typeface="Times New Roman" pitchFamily="18" charset="0"/>
                        </a:rPr>
                        <a:t>όχι αλλά συνήθως δεν υπάρχει ο χρόνος που απαιτε</a:t>
                      </a:r>
                      <a:r>
                        <a:rPr kumimoji="0" lang="el-GR" altLang="el-GR" sz="1600" b="1" i="0" u="none" strike="noStrike" cap="none" normalizeH="0" baseline="0" dirty="0">
                          <a:ln>
                            <a:noFill/>
                          </a:ln>
                          <a:solidFill>
                            <a:schemeClr val="tx1"/>
                          </a:solidFill>
                          <a:effectLst/>
                          <a:latin typeface="Tahoma" pitchFamily="34" charset="0"/>
                          <a:ea typeface="Times New Roman" pitchFamily="18" charset="0"/>
                          <a:cs typeface="Tahoma" pitchFamily="34" charset="0"/>
                        </a:rPr>
                        <a:t>ί</a:t>
                      </a:r>
                      <a:r>
                        <a:rPr kumimoji="0" lang="el-GR" altLang="el-GR" sz="1600" b="1" i="0" u="none" strike="noStrike" cap="none" normalizeH="0" baseline="0" dirty="0">
                          <a:ln>
                            <a:noFill/>
                          </a:ln>
                          <a:solidFill>
                            <a:schemeClr val="tx1"/>
                          </a:solidFill>
                          <a:effectLst/>
                          <a:latin typeface="Times New Roman" pitchFamily="18" charset="0"/>
                          <a:cs typeface="Times New Roman" pitchFamily="18" charset="0"/>
                        </a:rPr>
                        <a:t>ται</a:t>
                      </a:r>
                      <a:endParaRPr kumimoji="0" lang="el-GR" altLang="el-GR" sz="1600" b="1" i="0" u="none" strike="noStrike" cap="none" normalizeH="0" baseline="0" dirty="0">
                        <a:ln>
                          <a:noFill/>
                        </a:ln>
                        <a:solidFill>
                          <a:schemeClr val="tx1"/>
                        </a:solidFill>
                        <a:effectLst/>
                        <a:latin typeface="Times New Roman" pitchFamily="18" charset="0"/>
                      </a:endParaRPr>
                    </a:p>
                  </a:txBody>
                  <a:tcPr marL="91439" marR="9143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Times New Roman" pitchFamily="18" charset="0"/>
                          <a:cs typeface="Times New Roman" pitchFamily="18" charset="0"/>
                        </a:rPr>
                        <a:t>6</a:t>
                      </a:r>
                      <a:endParaRPr kumimoji="0" lang="el-GR" altLang="el-GR" sz="1600" b="1" i="0" u="none" strike="noStrike" cap="none" normalizeH="0" baseline="0" dirty="0">
                        <a:ln>
                          <a:noFill/>
                        </a:ln>
                        <a:solidFill>
                          <a:schemeClr val="tx1"/>
                        </a:solidFill>
                        <a:effectLst/>
                        <a:latin typeface="Times New Roman" pitchFamily="18" charset="0"/>
                      </a:endParaRPr>
                    </a:p>
                  </a:txBody>
                  <a:tcPr marL="91439" marR="91439" marT="45738" marB="45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Times New Roman" pitchFamily="18" charset="0"/>
                          <a:cs typeface="Times New Roman" pitchFamily="18" charset="0"/>
                        </a:rPr>
                        <a:t>10,0</a:t>
                      </a:r>
                      <a:endParaRPr kumimoji="0" lang="el-GR" altLang="el-GR" sz="1600" b="1" i="0" u="none" strike="noStrike" cap="none" normalizeH="0" baseline="0">
                        <a:ln>
                          <a:noFill/>
                        </a:ln>
                        <a:solidFill>
                          <a:schemeClr val="tx1"/>
                        </a:solidFill>
                        <a:effectLst/>
                        <a:latin typeface="Times New Roman" pitchFamily="18" charset="0"/>
                      </a:endParaRPr>
                    </a:p>
                  </a:txBody>
                  <a:tcPr marL="91439" marR="91439" marT="45738" marB="45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60">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Times New Roman" pitchFamily="18" charset="0"/>
                          <a:cs typeface="Times New Roman" pitchFamily="18" charset="0"/>
                        </a:rPr>
                        <a:t>κάποιες φορές</a:t>
                      </a:r>
                      <a:endParaRPr kumimoji="0" lang="el-GR" altLang="el-GR" sz="1600" b="1" i="0" u="none" strike="noStrike" cap="none" normalizeH="0" baseline="0">
                        <a:ln>
                          <a:noFill/>
                        </a:ln>
                        <a:solidFill>
                          <a:schemeClr val="tx1"/>
                        </a:solidFill>
                        <a:effectLst/>
                        <a:latin typeface="Times New Roman" pitchFamily="18" charset="0"/>
                      </a:endParaRPr>
                    </a:p>
                  </a:txBody>
                  <a:tcPr marL="91439" marR="9143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Times New Roman" pitchFamily="18" charset="0"/>
                          <a:cs typeface="Times New Roman" pitchFamily="18" charset="0"/>
                        </a:rPr>
                        <a:t>1</a:t>
                      </a:r>
                      <a:endParaRPr kumimoji="0" lang="el-GR" altLang="el-GR" sz="1600" b="1" i="0" u="none" strike="noStrike" cap="none" normalizeH="0" baseline="0" dirty="0">
                        <a:ln>
                          <a:noFill/>
                        </a:ln>
                        <a:solidFill>
                          <a:schemeClr val="tx1"/>
                        </a:solidFill>
                        <a:effectLst/>
                        <a:latin typeface="Times New Roman" pitchFamily="18" charset="0"/>
                      </a:endParaRPr>
                    </a:p>
                  </a:txBody>
                  <a:tcPr marL="91439" marR="91439" marT="45738" marB="45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Times New Roman" pitchFamily="18" charset="0"/>
                          <a:cs typeface="Times New Roman" pitchFamily="18" charset="0"/>
                        </a:rPr>
                        <a:t>1,7</a:t>
                      </a:r>
                      <a:endParaRPr kumimoji="0" lang="el-GR" altLang="el-GR" sz="1600" b="1" i="0" u="none" strike="noStrike" cap="none" normalizeH="0" baseline="0" dirty="0">
                        <a:ln>
                          <a:noFill/>
                        </a:ln>
                        <a:solidFill>
                          <a:schemeClr val="tx1"/>
                        </a:solidFill>
                        <a:effectLst/>
                        <a:latin typeface="Times New Roman" pitchFamily="18" charset="0"/>
                      </a:endParaRPr>
                    </a:p>
                  </a:txBody>
                  <a:tcPr marL="91439" marR="91439" marT="45738" marB="45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0528" name="Rectangle 205">
            <a:extLst>
              <a:ext uri="{FF2B5EF4-FFF2-40B4-BE49-F238E27FC236}">
                <a16:creationId xmlns:a16="http://schemas.microsoft.com/office/drawing/2014/main" id="{EED3F6D0-4097-4B80-B416-3800529A912D}"/>
              </a:ext>
            </a:extLst>
          </p:cNvPr>
          <p:cNvSpPr>
            <a:spLocks noChangeArrowheads="1"/>
          </p:cNvSpPr>
          <p:nvPr/>
        </p:nvSpPr>
        <p:spPr bwMode="auto">
          <a:xfrm>
            <a:off x="0" y="50006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l-GR" altLang="el-GR" sz="2400">
              <a:latin typeface="Calibri" panose="020F0502020204030204" pitchFamily="34" charset="0"/>
            </a:endParaRPr>
          </a:p>
        </p:txBody>
      </p:sp>
      <p:sp>
        <p:nvSpPr>
          <p:cNvPr id="90319" name="Text Box 207">
            <a:extLst>
              <a:ext uri="{FF2B5EF4-FFF2-40B4-BE49-F238E27FC236}">
                <a16:creationId xmlns:a16="http://schemas.microsoft.com/office/drawing/2014/main" id="{90758FBD-CA85-4EE1-B1C1-50D5561F1742}"/>
              </a:ext>
            </a:extLst>
          </p:cNvPr>
          <p:cNvSpPr txBox="1">
            <a:spLocks noChangeArrowheads="1"/>
          </p:cNvSpPr>
          <p:nvPr/>
        </p:nvSpPr>
        <p:spPr bwMode="auto">
          <a:xfrm>
            <a:off x="900113" y="4797425"/>
            <a:ext cx="66262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endParaRPr lang="el-GR" altLang="el-GR">
              <a:latin typeface="Calibri" panose="020F0502020204030204" pitchFamily="34" charset="0"/>
            </a:endParaRPr>
          </a:p>
          <a:p>
            <a:pPr lvl="1" eaLnBrk="1" hangingPunct="1">
              <a:spcBef>
                <a:spcPct val="50000"/>
              </a:spcBef>
              <a:buFontTx/>
              <a:buChar char="•"/>
            </a:pPr>
            <a:r>
              <a:rPr lang="el-GR" altLang="el-GR" sz="2400" b="1">
                <a:latin typeface="Calibri" panose="020F0502020204030204" pitchFamily="34" charset="0"/>
              </a:rPr>
              <a:t>Θετική τάση για συνεργασία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0118">
                                            <p:txEl>
                                              <p:pRg st="0" end="0"/>
                                            </p:txEl>
                                          </p:spTgt>
                                        </p:tgtEl>
                                        <p:attrNameLst>
                                          <p:attrName>style.visibility</p:attrName>
                                        </p:attrNameLst>
                                      </p:cBhvr>
                                      <p:to>
                                        <p:strVal val="visible"/>
                                      </p:to>
                                    </p:set>
                                    <p:animEffect transition="in" filter="blinds(horizontal)">
                                      <p:cBhvr>
                                        <p:cTn id="7" dur="500"/>
                                        <p:tgtEl>
                                          <p:spTgt spid="901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90325"/>
                                        </p:tgtEl>
                                        <p:attrNameLst>
                                          <p:attrName>style.visibility</p:attrName>
                                        </p:attrNameLst>
                                      </p:cBhvr>
                                      <p:to>
                                        <p:strVal val="visible"/>
                                      </p:to>
                                    </p:set>
                                    <p:animEffect transition="in" filter="checkerboard(across)">
                                      <p:cBhvr>
                                        <p:cTn id="12" dur="500"/>
                                        <p:tgtEl>
                                          <p:spTgt spid="903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90319">
                                            <p:txEl>
                                              <p:pRg st="1" end="1"/>
                                            </p:txEl>
                                          </p:spTgt>
                                        </p:tgtEl>
                                        <p:attrNameLst>
                                          <p:attrName>style.visibility</p:attrName>
                                        </p:attrNameLst>
                                      </p:cBhvr>
                                      <p:to>
                                        <p:strVal val="visible"/>
                                      </p:to>
                                    </p:set>
                                    <p:animEffect transition="in" filter="strips(downLeft)">
                                      <p:cBhvr>
                                        <p:cTn id="17" dur="500"/>
                                        <p:tgtEl>
                                          <p:spTgt spid="903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Θέση ημερομηνίας 3">
            <a:extLst>
              <a:ext uri="{FF2B5EF4-FFF2-40B4-BE49-F238E27FC236}">
                <a16:creationId xmlns:a16="http://schemas.microsoft.com/office/drawing/2014/main" id="{D982286D-4BB3-458F-B2DD-6A0D22EA9847}"/>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0D105D9-E84C-44D5-9CCD-E77AC3910216}" type="datetime1">
              <a:rPr lang="el-GR" altLang="el-GR" smtClean="0">
                <a:solidFill>
                  <a:schemeClr val="accent2"/>
                </a:solidFill>
                <a:latin typeface="Calibri" panose="020F0502020204030204" pitchFamily="34" charset="0"/>
              </a:rPr>
              <a:pPr/>
              <a:t>22/12/2019</a:t>
            </a:fld>
            <a:endParaRPr lang="el-GR" altLang="el-GR">
              <a:solidFill>
                <a:schemeClr val="accent2"/>
              </a:solidFill>
              <a:latin typeface="Calibri" panose="020F0502020204030204" pitchFamily="34" charset="0"/>
            </a:endParaRPr>
          </a:p>
        </p:txBody>
      </p:sp>
      <p:sp>
        <p:nvSpPr>
          <p:cNvPr id="21507" name="Θέση υποσέλιδου 4">
            <a:extLst>
              <a:ext uri="{FF2B5EF4-FFF2-40B4-BE49-F238E27FC236}">
                <a16:creationId xmlns:a16="http://schemas.microsoft.com/office/drawing/2014/main" id="{AA8CE693-46B2-47FD-A216-9C8E84E365FF}"/>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r>
              <a:rPr lang="el-GR" altLang="el-GR">
                <a:solidFill>
                  <a:schemeClr val="accent2"/>
                </a:solidFill>
                <a:latin typeface="Calibri" panose="020F0502020204030204" pitchFamily="34" charset="0"/>
              </a:rPr>
              <a:t>Παναγιώτα Στράτη</a:t>
            </a:r>
          </a:p>
        </p:txBody>
      </p:sp>
      <p:sp>
        <p:nvSpPr>
          <p:cNvPr id="21508" name="Θέση αριθμού διαφάνειας 5">
            <a:extLst>
              <a:ext uri="{FF2B5EF4-FFF2-40B4-BE49-F238E27FC236}">
                <a16:creationId xmlns:a16="http://schemas.microsoft.com/office/drawing/2014/main" id="{7F936F5C-06BB-4683-BB74-01757C11B7B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fld id="{C39701A6-BD67-4D19-9CB5-FB35DC5ED401}" type="slidenum">
              <a:rPr lang="el-GR" altLang="el-GR">
                <a:solidFill>
                  <a:srgbClr val="FFFFFF"/>
                </a:solidFill>
                <a:latin typeface="Calibri" panose="020F0502020204030204" pitchFamily="34" charset="0"/>
              </a:rPr>
              <a:pPr algn="l"/>
              <a:t>17</a:t>
            </a:fld>
            <a:endParaRPr lang="el-GR" altLang="el-GR">
              <a:solidFill>
                <a:srgbClr val="FFFFFF"/>
              </a:solidFill>
              <a:latin typeface="Calibri" panose="020F0502020204030204" pitchFamily="34" charset="0"/>
            </a:endParaRPr>
          </a:p>
        </p:txBody>
      </p:sp>
      <p:sp>
        <p:nvSpPr>
          <p:cNvPr id="92166" name="Rectangle 6">
            <a:extLst>
              <a:ext uri="{FF2B5EF4-FFF2-40B4-BE49-F238E27FC236}">
                <a16:creationId xmlns:a16="http://schemas.microsoft.com/office/drawing/2014/main" id="{E5A33374-8B67-43D4-A584-53BFF0627382}"/>
              </a:ext>
            </a:extLst>
          </p:cNvPr>
          <p:cNvSpPr>
            <a:spLocks noChangeArrowheads="1"/>
          </p:cNvSpPr>
          <p:nvPr/>
        </p:nvSpPr>
        <p:spPr bwMode="auto">
          <a:xfrm>
            <a:off x="428625" y="457200"/>
            <a:ext cx="62103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l-GR" sz="2000" b="1">
                <a:solidFill>
                  <a:srgbClr val="C00000"/>
                </a:solidFill>
                <a:latin typeface="Calibri" panose="020F0502020204030204" pitchFamily="34" charset="0"/>
                <a:cs typeface="Times New Roman" panose="02020603050405020304" pitchFamily="18" charset="0"/>
              </a:rPr>
              <a:t>ΕΙΔΟΣ ΣΥΝΕΡΓΑΣΙΑΣ ΜΕ ΤΟΥΣ ΝΗΠΙΑΓΩΓΟΥΣ</a:t>
            </a:r>
            <a:endParaRPr lang="el-GR" altLang="el-GR" sz="2000" b="1">
              <a:solidFill>
                <a:srgbClr val="C00000"/>
              </a:solidFill>
              <a:latin typeface="Calibri" panose="020F0502020204030204" pitchFamily="34" charset="0"/>
            </a:endParaRPr>
          </a:p>
        </p:txBody>
      </p:sp>
      <p:graphicFrame>
        <p:nvGraphicFramePr>
          <p:cNvPr id="92373" name="Group 213">
            <a:extLst>
              <a:ext uri="{FF2B5EF4-FFF2-40B4-BE49-F238E27FC236}">
                <a16:creationId xmlns:a16="http://schemas.microsoft.com/office/drawing/2014/main" id="{3CAE78AB-F841-45C6-83BF-3F9C711283C8}"/>
              </a:ext>
            </a:extLst>
          </p:cNvPr>
          <p:cNvGraphicFramePr>
            <a:graphicFrameLocks noGrp="1"/>
          </p:cNvGraphicFramePr>
          <p:nvPr/>
        </p:nvGraphicFramePr>
        <p:xfrm>
          <a:off x="539750" y="1196975"/>
          <a:ext cx="7921625" cy="3717925"/>
        </p:xfrm>
        <a:graphic>
          <a:graphicData uri="http://schemas.openxmlformats.org/drawingml/2006/table">
            <a:tbl>
              <a:tblPr/>
              <a:tblGrid>
                <a:gridCol w="1011238">
                  <a:extLst>
                    <a:ext uri="{9D8B030D-6E8A-4147-A177-3AD203B41FA5}">
                      <a16:colId xmlns:a16="http://schemas.microsoft.com/office/drawing/2014/main" val="20000"/>
                    </a:ext>
                  </a:extLst>
                </a:gridCol>
                <a:gridCol w="2022475">
                  <a:extLst>
                    <a:ext uri="{9D8B030D-6E8A-4147-A177-3AD203B41FA5}">
                      <a16:colId xmlns:a16="http://schemas.microsoft.com/office/drawing/2014/main" val="20001"/>
                    </a:ext>
                  </a:extLst>
                </a:gridCol>
                <a:gridCol w="1854200">
                  <a:extLst>
                    <a:ext uri="{9D8B030D-6E8A-4147-A177-3AD203B41FA5}">
                      <a16:colId xmlns:a16="http://schemas.microsoft.com/office/drawing/2014/main" val="20002"/>
                    </a:ext>
                  </a:extLst>
                </a:gridCol>
                <a:gridCol w="1011237">
                  <a:extLst>
                    <a:ext uri="{9D8B030D-6E8A-4147-A177-3AD203B41FA5}">
                      <a16:colId xmlns:a16="http://schemas.microsoft.com/office/drawing/2014/main" val="20003"/>
                    </a:ext>
                  </a:extLst>
                </a:gridCol>
                <a:gridCol w="1179513">
                  <a:extLst>
                    <a:ext uri="{9D8B030D-6E8A-4147-A177-3AD203B41FA5}">
                      <a16:colId xmlns:a16="http://schemas.microsoft.com/office/drawing/2014/main" val="20004"/>
                    </a:ext>
                  </a:extLst>
                </a:gridCol>
                <a:gridCol w="842962">
                  <a:extLst>
                    <a:ext uri="{9D8B030D-6E8A-4147-A177-3AD203B41FA5}">
                      <a16:colId xmlns:a16="http://schemas.microsoft.com/office/drawing/2014/main" val="20005"/>
                    </a:ext>
                  </a:extLst>
                </a:gridCol>
              </a:tblGrid>
              <a:tr h="579021">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altLang="el-GR" sz="1600" b="1" i="1"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1600" b="1" i="1" u="none" strike="noStrike" cap="none" normalizeH="0" baseline="0" dirty="0">
                          <a:ln>
                            <a:noFill/>
                          </a:ln>
                          <a:solidFill>
                            <a:schemeClr val="tx1"/>
                          </a:solidFill>
                          <a:effectLst/>
                          <a:latin typeface="Times New Roman" pitchFamily="18" charset="0"/>
                          <a:cs typeface="Times New Roman" pitchFamily="18" charset="0"/>
                        </a:rPr>
                        <a:t>ΑΡ. ΕΡ.</a:t>
                      </a:r>
                      <a:endParaRPr kumimoji="0" lang="el-GR" altLang="el-GR" sz="1600" b="1" i="0" u="none" strike="noStrike" cap="none" normalizeH="0" baseline="0" dirty="0">
                        <a:ln>
                          <a:noFill/>
                        </a:ln>
                        <a:solidFill>
                          <a:schemeClr val="tx1"/>
                        </a:solidFill>
                        <a:effectLst/>
                        <a:latin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dirty="0">
                          <a:ln>
                            <a:noFill/>
                          </a:ln>
                          <a:solidFill>
                            <a:schemeClr val="tx1"/>
                          </a:solidFill>
                          <a:effectLst/>
                          <a:latin typeface="Times New Roman" pitchFamily="18" charset="0"/>
                          <a:cs typeface="Times New Roman" pitchFamily="18" charset="0"/>
                        </a:rPr>
                        <a:t>ΣΥΝΕΡΓΑΣΙΑ ΓΟΝΕΩΝ ΜΕ ΤΟ ΝΗΠΙΑΓΩΓΕΙΟ</a:t>
                      </a:r>
                      <a:endParaRPr kumimoji="0" lang="el-GR" altLang="el-GR" sz="1600" b="1" i="0" u="none" strike="noStrike" cap="none" normalizeH="0" baseline="0" dirty="0">
                        <a:ln>
                          <a:noFill/>
                        </a:ln>
                        <a:solidFill>
                          <a:schemeClr val="tx1"/>
                        </a:solidFill>
                        <a:effectLst/>
                        <a:latin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Times New Roman" pitchFamily="18" charset="0"/>
                          <a:cs typeface="Times New Roman" pitchFamily="18" charset="0"/>
                        </a:rPr>
                        <a:t>Ν*</a:t>
                      </a:r>
                      <a:endParaRPr kumimoji="0" lang="el-GR" altLang="el-GR" sz="1600" b="1" i="0" u="none" strike="noStrike" cap="none" normalizeH="0" baseline="0">
                        <a:ln>
                          <a:noFill/>
                        </a:ln>
                        <a:solidFill>
                          <a:schemeClr val="tx1"/>
                        </a:solidFill>
                        <a:effectLst/>
                        <a:latin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Times New Roman" pitchFamily="18" charset="0"/>
                          <a:cs typeface="Times New Roman" pitchFamily="18" charset="0"/>
                        </a:rPr>
                        <a:t>ΣΥΧΝ.</a:t>
                      </a:r>
                      <a:endParaRPr kumimoji="0" lang="el-GR" altLang="el-GR" sz="1600" b="1" i="0" u="none" strike="noStrike" cap="none" normalizeH="0" baseline="0">
                        <a:ln>
                          <a:noFill/>
                        </a:ln>
                        <a:solidFill>
                          <a:schemeClr val="tx1"/>
                        </a:solidFill>
                        <a:effectLst/>
                        <a:latin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Times New Roman" pitchFamily="18" charset="0"/>
                          <a:cs typeface="Times New Roman" pitchFamily="18" charset="0"/>
                        </a:rPr>
                        <a:t>%</a:t>
                      </a:r>
                      <a:endParaRPr kumimoji="0" lang="el-GR" altLang="el-GR" sz="1600" b="1" i="0" u="none" strike="noStrike" cap="none" normalizeH="0" baseline="0">
                        <a:ln>
                          <a:noFill/>
                        </a:ln>
                        <a:solidFill>
                          <a:schemeClr val="tx1"/>
                        </a:solidFill>
                        <a:effectLst/>
                        <a:latin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223">
                <a:tc rowSpan="5">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Times New Roman" pitchFamily="18" charset="0"/>
                          <a:cs typeface="Times New Roman" pitchFamily="18" charset="0"/>
                        </a:rPr>
                        <a:t>78</a:t>
                      </a:r>
                      <a:endParaRPr kumimoji="0" lang="el-GR" altLang="el-GR" sz="1600" b="1" i="0" u="none" strike="noStrike" cap="none" normalizeH="0" baseline="0">
                        <a:ln>
                          <a:noFill/>
                        </a:ln>
                        <a:solidFill>
                          <a:schemeClr val="tx1"/>
                        </a:solidFill>
                        <a:effectLst/>
                        <a:latin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5">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Times New Roman" pitchFamily="18" charset="0"/>
                          <a:cs typeface="Times New Roman" pitchFamily="18" charset="0"/>
                        </a:rPr>
                        <a:t>Ποιο είδος συνεργασίας προτιμάται με τις νηπιαγωγούς;</a:t>
                      </a:r>
                      <a:endParaRPr kumimoji="0" lang="el-GR" altLang="el-GR" sz="1600" b="1" i="0" u="none" strike="noStrike" cap="none" normalizeH="0" baseline="0" dirty="0">
                        <a:ln>
                          <a:noFill/>
                        </a:ln>
                        <a:solidFill>
                          <a:schemeClr val="tx1"/>
                        </a:solidFill>
                        <a:effectLst/>
                        <a:latin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471488">
                        <a:spcBef>
                          <a:spcPct val="20000"/>
                        </a:spcBef>
                        <a:buClr>
                          <a:schemeClr val="accent2"/>
                        </a:buClr>
                        <a:buSzPct val="75000"/>
                        <a:buFont typeface="Wingdings" pitchFamily="2" charset="2"/>
                        <a:defRPr sz="2400">
                          <a:solidFill>
                            <a:schemeClr val="tx1"/>
                          </a:solidFill>
                          <a:latin typeface="Times New Roman" pitchFamily="18" charset="0"/>
                        </a:defRPr>
                      </a:lvl2pPr>
                      <a:lvl3pPr marL="909638">
                        <a:spcBef>
                          <a:spcPct val="20000"/>
                        </a:spcBef>
                        <a:buClr>
                          <a:schemeClr val="bg2"/>
                        </a:buClr>
                        <a:buSzPct val="65000"/>
                        <a:buFont typeface="Wingdings" pitchFamily="2" charset="2"/>
                        <a:defRPr sz="2000">
                          <a:solidFill>
                            <a:schemeClr val="tx1"/>
                          </a:solidFill>
                          <a:latin typeface="Times New Roman" pitchFamily="18" charset="0"/>
                        </a:defRPr>
                      </a:lvl3pPr>
                      <a:lvl4pPr marL="13890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l-GR" altLang="el-GR" sz="1600" b="1" i="0" u="none" strike="noStrike" cap="none" normalizeH="0" baseline="0">
                        <a:ln>
                          <a:noFill/>
                        </a:ln>
                        <a:solidFill>
                          <a:schemeClr val="tx1"/>
                        </a:solidFill>
                        <a:effectLst/>
                        <a:latin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5">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Times New Roman" pitchFamily="18" charset="0"/>
                          <a:cs typeface="Times New Roman" pitchFamily="18" charset="0"/>
                        </a:rPr>
                        <a:t>103</a:t>
                      </a:r>
                      <a:endParaRPr kumimoji="0" lang="el-GR" altLang="el-GR" sz="1600" b="1" i="0" u="none" strike="noStrike" cap="none" normalizeH="0" baseline="0">
                        <a:ln>
                          <a:noFill/>
                        </a:ln>
                        <a:solidFill>
                          <a:schemeClr val="tx1"/>
                        </a:solidFill>
                        <a:effectLst/>
                        <a:latin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471488">
                        <a:spcBef>
                          <a:spcPct val="20000"/>
                        </a:spcBef>
                        <a:buClr>
                          <a:schemeClr val="accent2"/>
                        </a:buClr>
                        <a:buSzPct val="75000"/>
                        <a:buFont typeface="Wingdings" pitchFamily="2" charset="2"/>
                        <a:defRPr sz="2400">
                          <a:solidFill>
                            <a:schemeClr val="tx1"/>
                          </a:solidFill>
                          <a:latin typeface="Times New Roman" pitchFamily="18" charset="0"/>
                        </a:defRPr>
                      </a:lvl2pPr>
                      <a:lvl3pPr marL="909638">
                        <a:spcBef>
                          <a:spcPct val="20000"/>
                        </a:spcBef>
                        <a:buClr>
                          <a:schemeClr val="bg2"/>
                        </a:buClr>
                        <a:buSzPct val="65000"/>
                        <a:buFont typeface="Wingdings" pitchFamily="2" charset="2"/>
                        <a:defRPr sz="2000">
                          <a:solidFill>
                            <a:schemeClr val="tx1"/>
                          </a:solidFill>
                          <a:latin typeface="Times New Roman" pitchFamily="18" charset="0"/>
                        </a:defRPr>
                      </a:lvl3pPr>
                      <a:lvl4pPr marL="13890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l-GR" altLang="el-GR" sz="1600" b="1" i="0" u="none" strike="noStrike" cap="none" normalizeH="0" baseline="0">
                        <a:ln>
                          <a:noFill/>
                        </a:ln>
                        <a:solidFill>
                          <a:schemeClr val="tx1"/>
                        </a:solidFill>
                        <a:effectLst/>
                        <a:latin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471488">
                        <a:spcBef>
                          <a:spcPct val="20000"/>
                        </a:spcBef>
                        <a:buClr>
                          <a:schemeClr val="accent2"/>
                        </a:buClr>
                        <a:buSzPct val="75000"/>
                        <a:buFont typeface="Wingdings" pitchFamily="2" charset="2"/>
                        <a:defRPr sz="2400">
                          <a:solidFill>
                            <a:schemeClr val="tx1"/>
                          </a:solidFill>
                          <a:latin typeface="Times New Roman" pitchFamily="18" charset="0"/>
                        </a:defRPr>
                      </a:lvl2pPr>
                      <a:lvl3pPr marL="909638">
                        <a:spcBef>
                          <a:spcPct val="20000"/>
                        </a:spcBef>
                        <a:buClr>
                          <a:schemeClr val="bg2"/>
                        </a:buClr>
                        <a:buSzPct val="65000"/>
                        <a:buFont typeface="Wingdings" pitchFamily="2" charset="2"/>
                        <a:defRPr sz="2000">
                          <a:solidFill>
                            <a:schemeClr val="tx1"/>
                          </a:solidFill>
                          <a:latin typeface="Times New Roman" pitchFamily="18" charset="0"/>
                        </a:defRPr>
                      </a:lvl3pPr>
                      <a:lvl4pPr marL="13890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l-GR" altLang="el-GR" sz="1600" b="1" i="0" u="none" strike="noStrike" cap="none" normalizeH="0" baseline="0">
                        <a:ln>
                          <a:noFill/>
                        </a:ln>
                        <a:solidFill>
                          <a:schemeClr val="tx1"/>
                        </a:solidFill>
                        <a:effectLst/>
                        <a:latin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2819">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Times New Roman" pitchFamily="18" charset="0"/>
                          <a:cs typeface="Times New Roman" pitchFamily="18" charset="0"/>
                        </a:rPr>
                        <a:t>διοργάνωση γιορτών με τους γονείς</a:t>
                      </a:r>
                      <a:endParaRPr kumimoji="0" lang="el-GR" altLang="el-GR" sz="1600" b="1" i="0" u="none" strike="noStrike" cap="none" normalizeH="0" baseline="0" dirty="0">
                        <a:ln>
                          <a:noFill/>
                        </a:ln>
                        <a:solidFill>
                          <a:schemeClr val="tx1"/>
                        </a:solidFill>
                        <a:effectLst/>
                        <a:latin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Times New Roman" pitchFamily="18" charset="0"/>
                          <a:cs typeface="Times New Roman" pitchFamily="18" charset="0"/>
                        </a:rPr>
                        <a:t>28</a:t>
                      </a:r>
                      <a:endParaRPr kumimoji="0" lang="el-GR" altLang="el-GR" sz="1600" b="1" i="0" u="none" strike="noStrike" cap="none" normalizeH="0" baseline="0">
                        <a:ln>
                          <a:noFill/>
                        </a:ln>
                        <a:solidFill>
                          <a:schemeClr val="tx1"/>
                        </a:solidFill>
                        <a:effectLst/>
                        <a:latin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Times New Roman" pitchFamily="18" charset="0"/>
                          <a:cs typeface="Times New Roman" pitchFamily="18" charset="0"/>
                        </a:rPr>
                        <a:t>27,2</a:t>
                      </a:r>
                      <a:endParaRPr kumimoji="0" lang="el-GR" altLang="el-GR" sz="1600" b="1" i="0" u="none" strike="noStrike" cap="none" normalizeH="0" baseline="0">
                        <a:ln>
                          <a:noFill/>
                        </a:ln>
                        <a:solidFill>
                          <a:schemeClr val="tx1"/>
                        </a:solidFill>
                        <a:effectLst/>
                        <a:latin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2819">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Times New Roman" pitchFamily="18" charset="0"/>
                          <a:cs typeface="Times New Roman" pitchFamily="18" charset="0"/>
                        </a:rPr>
                        <a:t>συναντήσεις γονέων τα απογεύματα</a:t>
                      </a:r>
                      <a:endParaRPr kumimoji="0" lang="el-GR" altLang="el-GR" sz="1600" b="1" i="0" u="none" strike="noStrike" cap="none" normalizeH="0" baseline="0" dirty="0">
                        <a:ln>
                          <a:noFill/>
                        </a:ln>
                        <a:solidFill>
                          <a:schemeClr val="tx1"/>
                        </a:solidFill>
                        <a:effectLst/>
                        <a:latin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l-GR" sz="1600" b="1" i="0" u="none" strike="noStrike" cap="none" normalizeH="0" baseline="0">
                          <a:ln>
                            <a:noFill/>
                          </a:ln>
                          <a:solidFill>
                            <a:schemeClr val="tx1"/>
                          </a:solidFill>
                          <a:effectLst/>
                          <a:latin typeface="Times New Roman" pitchFamily="18" charset="0"/>
                          <a:cs typeface="Times New Roman" pitchFamily="18" charset="0"/>
                        </a:rPr>
                        <a:t>1</a:t>
                      </a:r>
                      <a:r>
                        <a:rPr kumimoji="0" lang="el-GR" altLang="el-GR" sz="1600" b="1" i="0" u="none" strike="noStrike" cap="none" normalizeH="0" baseline="0">
                          <a:ln>
                            <a:noFill/>
                          </a:ln>
                          <a:solidFill>
                            <a:schemeClr val="tx1"/>
                          </a:solidFill>
                          <a:effectLst/>
                          <a:latin typeface="Times New Roman" pitchFamily="18" charset="0"/>
                          <a:cs typeface="Times New Roman" pitchFamily="18" charset="0"/>
                        </a:rPr>
                        <a:t>9</a:t>
                      </a:r>
                      <a:endParaRPr kumimoji="0" lang="el-GR" altLang="el-GR" sz="1600" b="1" i="0" u="none" strike="noStrike" cap="none" normalizeH="0" baseline="0">
                        <a:ln>
                          <a:noFill/>
                        </a:ln>
                        <a:solidFill>
                          <a:schemeClr val="tx1"/>
                        </a:solidFill>
                        <a:effectLst/>
                        <a:latin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Times New Roman" pitchFamily="18" charset="0"/>
                          <a:cs typeface="Times New Roman" pitchFamily="18" charset="0"/>
                        </a:rPr>
                        <a:t>18,4</a:t>
                      </a:r>
                      <a:endParaRPr kumimoji="0" lang="el-GR" altLang="el-GR" sz="1600" b="1" i="0" u="none" strike="noStrike" cap="none" normalizeH="0" baseline="0">
                        <a:ln>
                          <a:noFill/>
                        </a:ln>
                        <a:solidFill>
                          <a:schemeClr val="tx1"/>
                        </a:solidFill>
                        <a:effectLst/>
                        <a:latin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9021">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Times New Roman" pitchFamily="18" charset="0"/>
                          <a:cs typeface="Times New Roman" pitchFamily="18" charset="0"/>
                        </a:rPr>
                        <a:t>συνομιλία με τη νηπιαγωγό</a:t>
                      </a:r>
                      <a:endParaRPr kumimoji="0" lang="el-GR" altLang="el-GR" sz="1600" b="1" i="0" u="none" strike="noStrike" cap="none" normalizeH="0" baseline="0">
                        <a:ln>
                          <a:noFill/>
                        </a:ln>
                        <a:solidFill>
                          <a:schemeClr val="tx1"/>
                        </a:solidFill>
                        <a:effectLst/>
                        <a:latin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Times New Roman" pitchFamily="18" charset="0"/>
                          <a:cs typeface="Times New Roman" pitchFamily="18" charset="0"/>
                        </a:rPr>
                        <a:t>50</a:t>
                      </a:r>
                      <a:endParaRPr kumimoji="0" lang="el-GR" altLang="el-GR" sz="1600" b="1" i="0" u="none" strike="noStrike" cap="none" normalizeH="0" baseline="0" dirty="0">
                        <a:ln>
                          <a:noFill/>
                        </a:ln>
                        <a:solidFill>
                          <a:schemeClr val="tx1"/>
                        </a:solidFill>
                        <a:effectLst/>
                        <a:latin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Times New Roman" pitchFamily="18" charset="0"/>
                          <a:cs typeface="Times New Roman" pitchFamily="18" charset="0"/>
                        </a:rPr>
                        <a:t>48,5</a:t>
                      </a:r>
                      <a:endParaRPr kumimoji="0" lang="el-GR" altLang="el-GR" sz="1600" b="1" i="0" u="none" strike="noStrike" cap="none" normalizeH="0" baseline="0" dirty="0">
                        <a:ln>
                          <a:noFill/>
                        </a:ln>
                        <a:solidFill>
                          <a:schemeClr val="tx1"/>
                        </a:solidFill>
                        <a:effectLst/>
                        <a:latin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9021">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Times New Roman" pitchFamily="18" charset="0"/>
                          <a:cs typeface="Times New Roman" pitchFamily="18" charset="0"/>
                        </a:rPr>
                        <a:t>επισκέψεις στο σπίτι</a:t>
                      </a:r>
                      <a:endParaRPr kumimoji="0" lang="el-GR" altLang="el-GR" sz="1600" b="1" i="0" u="none" strike="noStrike" cap="none" normalizeH="0" baseline="0">
                        <a:ln>
                          <a:noFill/>
                        </a:ln>
                        <a:solidFill>
                          <a:schemeClr val="tx1"/>
                        </a:solidFill>
                        <a:effectLst/>
                        <a:latin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Times New Roman" pitchFamily="18" charset="0"/>
                          <a:cs typeface="Times New Roman" pitchFamily="18" charset="0"/>
                        </a:rPr>
                        <a:t>6</a:t>
                      </a:r>
                      <a:endParaRPr kumimoji="0" lang="el-GR" altLang="el-GR" sz="1600" b="1" i="0" u="none" strike="noStrike" cap="none" normalizeH="0" baseline="0">
                        <a:ln>
                          <a:noFill/>
                        </a:ln>
                        <a:solidFill>
                          <a:schemeClr val="tx1"/>
                        </a:solidFill>
                        <a:effectLst/>
                        <a:latin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Times New Roman" pitchFamily="18" charset="0"/>
                          <a:cs typeface="Times New Roman" pitchFamily="18" charset="0"/>
                        </a:rPr>
                        <a:t>5,8</a:t>
                      </a:r>
                      <a:endParaRPr kumimoji="0" lang="el-GR" altLang="el-GR" sz="1600" b="1" i="0" u="none" strike="noStrike" cap="none" normalizeH="0" baseline="0" dirty="0">
                        <a:ln>
                          <a:noFill/>
                        </a:ln>
                        <a:solidFill>
                          <a:schemeClr val="tx1"/>
                        </a:solidFill>
                        <a:effectLst/>
                        <a:latin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92365" name="Rectangle 205">
            <a:extLst>
              <a:ext uri="{FF2B5EF4-FFF2-40B4-BE49-F238E27FC236}">
                <a16:creationId xmlns:a16="http://schemas.microsoft.com/office/drawing/2014/main" id="{D9C304B4-9205-4D34-BDB7-B03C1D87961D}"/>
              </a:ext>
            </a:extLst>
          </p:cNvPr>
          <p:cNvSpPr>
            <a:spLocks noChangeArrowheads="1"/>
          </p:cNvSpPr>
          <p:nvPr/>
        </p:nvSpPr>
        <p:spPr bwMode="auto">
          <a:xfrm>
            <a:off x="2857500" y="6521450"/>
            <a:ext cx="5476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l-GR" sz="1600" i="1">
                <a:solidFill>
                  <a:schemeClr val="hlink"/>
                </a:solidFill>
                <a:latin typeface="Calibri" panose="020F0502020204030204" pitchFamily="34" charset="0"/>
                <a:cs typeface="Times New Roman" panose="02020603050405020304" pitchFamily="18" charset="0"/>
              </a:rPr>
              <a:t>Ν*: Αφορά το πλήθος των θετικών απαντήσεων</a:t>
            </a:r>
            <a:endParaRPr lang="el-GR" altLang="el-GR" sz="2400">
              <a:solidFill>
                <a:schemeClr val="hlink"/>
              </a:solidFill>
              <a:latin typeface="Calibri" panose="020F0502020204030204" pitchFamily="34" charset="0"/>
            </a:endParaRPr>
          </a:p>
        </p:txBody>
      </p:sp>
      <p:sp>
        <p:nvSpPr>
          <p:cNvPr id="21553" name="Text Box 210">
            <a:extLst>
              <a:ext uri="{FF2B5EF4-FFF2-40B4-BE49-F238E27FC236}">
                <a16:creationId xmlns:a16="http://schemas.microsoft.com/office/drawing/2014/main" id="{D86FEB59-49A0-4302-B49E-517B74811B32}"/>
              </a:ext>
            </a:extLst>
          </p:cNvPr>
          <p:cNvSpPr txBox="1">
            <a:spLocks noChangeArrowheads="1"/>
          </p:cNvSpPr>
          <p:nvPr/>
        </p:nvSpPr>
        <p:spPr bwMode="auto">
          <a:xfrm>
            <a:off x="827088" y="4076700"/>
            <a:ext cx="7632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l-GR" altLang="el-GR">
              <a:latin typeface="Calibri" panose="020F0502020204030204" pitchFamily="34" charset="0"/>
            </a:endParaRPr>
          </a:p>
        </p:txBody>
      </p:sp>
      <p:sp>
        <p:nvSpPr>
          <p:cNvPr id="92371" name="Text Box 211">
            <a:extLst>
              <a:ext uri="{FF2B5EF4-FFF2-40B4-BE49-F238E27FC236}">
                <a16:creationId xmlns:a16="http://schemas.microsoft.com/office/drawing/2014/main" id="{5A740F9F-ADC3-4325-8134-9CC1D1989FA1}"/>
              </a:ext>
            </a:extLst>
          </p:cNvPr>
          <p:cNvSpPr txBox="1">
            <a:spLocks noChangeArrowheads="1"/>
          </p:cNvSpPr>
          <p:nvPr/>
        </p:nvSpPr>
        <p:spPr bwMode="auto">
          <a:xfrm>
            <a:off x="684213" y="4797425"/>
            <a:ext cx="8174037"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endParaRPr lang="el-GR" altLang="el-GR">
              <a:solidFill>
                <a:schemeClr val="accent2"/>
              </a:solidFill>
              <a:latin typeface="Calibri" panose="020F0502020204030204" pitchFamily="34" charset="0"/>
            </a:endParaRPr>
          </a:p>
          <a:p>
            <a:pPr eaLnBrk="1" hangingPunct="1">
              <a:spcBef>
                <a:spcPct val="50000"/>
              </a:spcBef>
              <a:buFontTx/>
              <a:buChar char="•"/>
            </a:pPr>
            <a:r>
              <a:rPr lang="el-GR" altLang="el-GR" sz="2000" b="1">
                <a:latin typeface="Calibri" panose="020F0502020204030204" pitchFamily="34" charset="0"/>
              </a:rPr>
              <a:t>Καταγράφεται προτίμηση για παραδοσιακού χαρακτήρα συνεργασία.</a:t>
            </a:r>
          </a:p>
          <a:p>
            <a:pPr eaLnBrk="1" hangingPunct="1">
              <a:spcBef>
                <a:spcPct val="50000"/>
              </a:spcBef>
              <a:buFontTx/>
              <a:buChar char="•"/>
            </a:pPr>
            <a:r>
              <a:rPr lang="el-GR" altLang="el-GR" sz="2000" b="1">
                <a:latin typeface="Calibri" panose="020F0502020204030204" pitchFamily="34" charset="0"/>
              </a:rPr>
              <a:t>Δεν υπάρχει ενημέρωση για πιο ευέλικτες, σύγχρονες πρακτικές συνεργασίας</a:t>
            </a:r>
            <a:r>
              <a:rPr lang="el-GR" altLang="el-GR" sz="2000">
                <a:latin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92166">
                                            <p:txEl>
                                              <p:pRg st="0" end="0"/>
                                            </p:txEl>
                                          </p:spTgt>
                                        </p:tgtEl>
                                        <p:attrNameLst>
                                          <p:attrName>style.visibility</p:attrName>
                                        </p:attrNameLst>
                                      </p:cBhvr>
                                      <p:to>
                                        <p:strVal val="visible"/>
                                      </p:to>
                                    </p:set>
                                    <p:animEffect transition="in" filter="diamond(in)">
                                      <p:cBhvr>
                                        <p:cTn id="7" dur="2000"/>
                                        <p:tgtEl>
                                          <p:spTgt spid="921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92373"/>
                                        </p:tgtEl>
                                        <p:attrNameLst>
                                          <p:attrName>style.visibility</p:attrName>
                                        </p:attrNameLst>
                                      </p:cBhvr>
                                      <p:to>
                                        <p:strVal val="visible"/>
                                      </p:to>
                                    </p:set>
                                    <p:animEffect transition="in" filter="dissolve">
                                      <p:cBhvr>
                                        <p:cTn id="12" dur="500"/>
                                        <p:tgtEl>
                                          <p:spTgt spid="923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92365">
                                            <p:txEl>
                                              <p:pRg st="0" end="0"/>
                                            </p:txEl>
                                          </p:spTgt>
                                        </p:tgtEl>
                                        <p:attrNameLst>
                                          <p:attrName>style.visibility</p:attrName>
                                        </p:attrNameLst>
                                      </p:cBhvr>
                                      <p:to>
                                        <p:strVal val="visible"/>
                                      </p:to>
                                    </p:set>
                                    <p:animEffect transition="in" filter="strips(downLeft)">
                                      <p:cBhvr>
                                        <p:cTn id="17" dur="500"/>
                                        <p:tgtEl>
                                          <p:spTgt spid="9236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92371">
                                            <p:txEl>
                                              <p:pRg st="1" end="1"/>
                                            </p:txEl>
                                          </p:spTgt>
                                        </p:tgtEl>
                                        <p:attrNameLst>
                                          <p:attrName>style.visibility</p:attrName>
                                        </p:attrNameLst>
                                      </p:cBhvr>
                                      <p:to>
                                        <p:strVal val="visible"/>
                                      </p:to>
                                    </p:set>
                                    <p:animEffect transition="in" filter="strips(downLeft)">
                                      <p:cBhvr>
                                        <p:cTn id="22" dur="500"/>
                                        <p:tgtEl>
                                          <p:spTgt spid="92371">
                                            <p:txEl>
                                              <p:pRg st="1" end="1"/>
                                            </p:txEl>
                                          </p:spTgt>
                                        </p:tgtEl>
                                      </p:cBhvr>
                                    </p:animEffect>
                                  </p:childTnLst>
                                </p:cTn>
                              </p:par>
                              <p:par>
                                <p:cTn id="23" presetID="18" presetClass="entr" presetSubtype="12" fill="hold" nodeType="withEffect">
                                  <p:stCondLst>
                                    <p:cond delay="0"/>
                                  </p:stCondLst>
                                  <p:childTnLst>
                                    <p:set>
                                      <p:cBhvr>
                                        <p:cTn id="24" dur="1" fill="hold">
                                          <p:stCondLst>
                                            <p:cond delay="0"/>
                                          </p:stCondLst>
                                        </p:cTn>
                                        <p:tgtEl>
                                          <p:spTgt spid="92371">
                                            <p:txEl>
                                              <p:pRg st="2" end="2"/>
                                            </p:txEl>
                                          </p:spTgt>
                                        </p:tgtEl>
                                        <p:attrNameLst>
                                          <p:attrName>style.visibility</p:attrName>
                                        </p:attrNameLst>
                                      </p:cBhvr>
                                      <p:to>
                                        <p:strVal val="visible"/>
                                      </p:to>
                                    </p:set>
                                    <p:animEffect transition="in" filter="strips(downLeft)">
                                      <p:cBhvr>
                                        <p:cTn id="25" dur="500"/>
                                        <p:tgtEl>
                                          <p:spTgt spid="923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Θέση ημερομηνίας 3">
            <a:extLst>
              <a:ext uri="{FF2B5EF4-FFF2-40B4-BE49-F238E27FC236}">
                <a16:creationId xmlns:a16="http://schemas.microsoft.com/office/drawing/2014/main" id="{EE2D6946-FFBE-4636-A404-8449DF94352F}"/>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32DFFCC-58E0-44EF-A171-78CC98496E2A}" type="datetime1">
              <a:rPr lang="el-GR" altLang="el-GR" smtClean="0">
                <a:solidFill>
                  <a:schemeClr val="accent2"/>
                </a:solidFill>
                <a:latin typeface="Calibri" panose="020F0502020204030204" pitchFamily="34" charset="0"/>
              </a:rPr>
              <a:pPr/>
              <a:t>22/12/2019</a:t>
            </a:fld>
            <a:endParaRPr lang="el-GR" altLang="el-GR">
              <a:solidFill>
                <a:schemeClr val="accent2"/>
              </a:solidFill>
              <a:latin typeface="Calibri" panose="020F0502020204030204" pitchFamily="34" charset="0"/>
            </a:endParaRPr>
          </a:p>
        </p:txBody>
      </p:sp>
      <p:sp>
        <p:nvSpPr>
          <p:cNvPr id="22531" name="Θέση υποσέλιδου 4">
            <a:extLst>
              <a:ext uri="{FF2B5EF4-FFF2-40B4-BE49-F238E27FC236}">
                <a16:creationId xmlns:a16="http://schemas.microsoft.com/office/drawing/2014/main" id="{9CF127CA-CC31-455B-93F6-EC144B88285D}"/>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r>
              <a:rPr lang="el-GR" altLang="el-GR">
                <a:solidFill>
                  <a:schemeClr val="accent2"/>
                </a:solidFill>
                <a:latin typeface="Calibri" panose="020F0502020204030204" pitchFamily="34" charset="0"/>
              </a:rPr>
              <a:t>Παναγιώτα Στράτη</a:t>
            </a:r>
          </a:p>
        </p:txBody>
      </p:sp>
      <p:sp>
        <p:nvSpPr>
          <p:cNvPr id="22532" name="Θέση αριθμού διαφάνειας 5">
            <a:extLst>
              <a:ext uri="{FF2B5EF4-FFF2-40B4-BE49-F238E27FC236}">
                <a16:creationId xmlns:a16="http://schemas.microsoft.com/office/drawing/2014/main" id="{9018C42A-B5AB-48FF-BC08-33FEC592DD4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fld id="{0F8FA670-F6BB-4627-A01F-43DBF4963DA3}" type="slidenum">
              <a:rPr lang="el-GR" altLang="el-GR">
                <a:solidFill>
                  <a:srgbClr val="FFFFFF"/>
                </a:solidFill>
                <a:latin typeface="Calibri" panose="020F0502020204030204" pitchFamily="34" charset="0"/>
              </a:rPr>
              <a:pPr algn="l"/>
              <a:t>18</a:t>
            </a:fld>
            <a:endParaRPr lang="el-GR" altLang="el-GR">
              <a:solidFill>
                <a:srgbClr val="FFFFFF"/>
              </a:solidFill>
              <a:latin typeface="Calibri" panose="020F0502020204030204" pitchFamily="34" charset="0"/>
            </a:endParaRPr>
          </a:p>
        </p:txBody>
      </p:sp>
      <p:sp>
        <p:nvSpPr>
          <p:cNvPr id="94214" name="Rectangle 6">
            <a:extLst>
              <a:ext uri="{FF2B5EF4-FFF2-40B4-BE49-F238E27FC236}">
                <a16:creationId xmlns:a16="http://schemas.microsoft.com/office/drawing/2014/main" id="{031D4F54-19CB-43BE-906D-D3EB55C36A13}"/>
              </a:ext>
            </a:extLst>
          </p:cNvPr>
          <p:cNvSpPr>
            <a:spLocks noChangeArrowheads="1"/>
          </p:cNvSpPr>
          <p:nvPr/>
        </p:nvSpPr>
        <p:spPr bwMode="auto">
          <a:xfrm>
            <a:off x="2051050" y="908050"/>
            <a:ext cx="44672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l-GR" sz="2400" b="1">
                <a:solidFill>
                  <a:srgbClr val="C00000"/>
                </a:solidFill>
                <a:latin typeface="Calibri" panose="020F0502020204030204" pitchFamily="34" charset="0"/>
                <a:cs typeface="Times New Roman" panose="02020603050405020304" pitchFamily="18" charset="0"/>
              </a:rPr>
              <a:t>ΕΠΙΚΟΙΝΩΝΙΑ ΜΕ ΝΗΠΙΑΓΩΓΟΥΣ</a:t>
            </a:r>
            <a:endParaRPr lang="el-GR" altLang="el-GR" sz="2400" b="1">
              <a:solidFill>
                <a:srgbClr val="C00000"/>
              </a:solidFill>
              <a:latin typeface="Calibri" panose="020F0502020204030204" pitchFamily="34" charset="0"/>
            </a:endParaRPr>
          </a:p>
          <a:p>
            <a:endParaRPr lang="el-GR" altLang="el-GR" sz="2000" b="1">
              <a:latin typeface="Calibri" panose="020F0502020204030204" pitchFamily="34" charset="0"/>
            </a:endParaRPr>
          </a:p>
        </p:txBody>
      </p:sp>
      <p:graphicFrame>
        <p:nvGraphicFramePr>
          <p:cNvPr id="94331" name="Group 123">
            <a:extLst>
              <a:ext uri="{FF2B5EF4-FFF2-40B4-BE49-F238E27FC236}">
                <a16:creationId xmlns:a16="http://schemas.microsoft.com/office/drawing/2014/main" id="{744D9A52-9471-424B-8912-69FD9223C9ED}"/>
              </a:ext>
            </a:extLst>
          </p:cNvPr>
          <p:cNvGraphicFramePr>
            <a:graphicFrameLocks noGrp="1"/>
          </p:cNvGraphicFramePr>
          <p:nvPr/>
        </p:nvGraphicFramePr>
        <p:xfrm>
          <a:off x="1403350" y="1916113"/>
          <a:ext cx="5832475" cy="3108325"/>
        </p:xfrm>
        <a:graphic>
          <a:graphicData uri="http://schemas.openxmlformats.org/drawingml/2006/table">
            <a:tbl>
              <a:tblPr/>
              <a:tblGrid>
                <a:gridCol w="796925">
                  <a:extLst>
                    <a:ext uri="{9D8B030D-6E8A-4147-A177-3AD203B41FA5}">
                      <a16:colId xmlns:a16="http://schemas.microsoft.com/office/drawing/2014/main" val="20000"/>
                    </a:ext>
                  </a:extLst>
                </a:gridCol>
                <a:gridCol w="1681163">
                  <a:extLst>
                    <a:ext uri="{9D8B030D-6E8A-4147-A177-3AD203B41FA5}">
                      <a16:colId xmlns:a16="http://schemas.microsoft.com/office/drawing/2014/main" val="20001"/>
                    </a:ext>
                  </a:extLst>
                </a:gridCol>
                <a:gridCol w="392112">
                  <a:extLst>
                    <a:ext uri="{9D8B030D-6E8A-4147-A177-3AD203B41FA5}">
                      <a16:colId xmlns:a16="http://schemas.microsoft.com/office/drawing/2014/main" val="20002"/>
                    </a:ext>
                  </a:extLst>
                </a:gridCol>
                <a:gridCol w="744538">
                  <a:extLst>
                    <a:ext uri="{9D8B030D-6E8A-4147-A177-3AD203B41FA5}">
                      <a16:colId xmlns:a16="http://schemas.microsoft.com/office/drawing/2014/main" val="20003"/>
                    </a:ext>
                  </a:extLst>
                </a:gridCol>
                <a:gridCol w="698500">
                  <a:extLst>
                    <a:ext uri="{9D8B030D-6E8A-4147-A177-3AD203B41FA5}">
                      <a16:colId xmlns:a16="http://schemas.microsoft.com/office/drawing/2014/main" val="20004"/>
                    </a:ext>
                  </a:extLst>
                </a:gridCol>
                <a:gridCol w="744537">
                  <a:extLst>
                    <a:ext uri="{9D8B030D-6E8A-4147-A177-3AD203B41FA5}">
                      <a16:colId xmlns:a16="http://schemas.microsoft.com/office/drawing/2014/main" val="20005"/>
                    </a:ext>
                  </a:extLst>
                </a:gridCol>
                <a:gridCol w="774700">
                  <a:extLst>
                    <a:ext uri="{9D8B030D-6E8A-4147-A177-3AD203B41FA5}">
                      <a16:colId xmlns:a16="http://schemas.microsoft.com/office/drawing/2014/main" val="20006"/>
                    </a:ext>
                  </a:extLst>
                </a:gridCol>
              </a:tblGrid>
              <a:tr h="425194">
                <a:tc rowSpan="2">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600" b="1" i="1" u="none" strike="noStrike" cap="none" normalizeH="0" baseline="0" dirty="0">
                          <a:ln>
                            <a:noFill/>
                          </a:ln>
                          <a:solidFill>
                            <a:schemeClr val="tx1"/>
                          </a:solidFill>
                          <a:effectLst/>
                          <a:latin typeface="Times New Roman" pitchFamily="18" charset="0"/>
                          <a:cs typeface="Times New Roman" pitchFamily="18" charset="0"/>
                        </a:rPr>
                        <a:t>ΑΡ. ΕΡ. </a:t>
                      </a:r>
                      <a:endParaRPr kumimoji="0" lang="el-GR" altLang="el-GR" sz="1600" b="1" i="0" u="none" strike="noStrike" cap="none" normalizeH="0" baseline="0" dirty="0">
                        <a:ln>
                          <a:noFill/>
                        </a:ln>
                        <a:solidFill>
                          <a:schemeClr val="tx1"/>
                        </a:solidFill>
                        <a:effectLst/>
                        <a:latin typeface="Times New Roman" pitchFamily="18" charset="0"/>
                      </a:endParaRPr>
                    </a:p>
                  </a:txBody>
                  <a:tcPr marT="46976" marB="4697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600" b="1" i="1" u="none" strike="noStrike" cap="none" normalizeH="0" baseline="0" dirty="0">
                          <a:ln>
                            <a:noFill/>
                          </a:ln>
                          <a:solidFill>
                            <a:schemeClr val="tx1"/>
                          </a:solidFill>
                          <a:effectLst/>
                          <a:latin typeface="Times New Roman" pitchFamily="18" charset="0"/>
                          <a:cs typeface="Times New Roman" pitchFamily="18" charset="0"/>
                        </a:rPr>
                        <a:t>ΣΥΝΕΡΓΑΣΙΑ ΓΟΝΕΩΝ </a:t>
                      </a:r>
                      <a:endParaRPr kumimoji="0" lang="el-GR" altLang="el-GR" sz="16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l-GR" altLang="el-GR" sz="1600" b="1" i="1" u="none" strike="noStrike" cap="none" normalizeH="0" baseline="0" dirty="0">
                          <a:ln>
                            <a:noFill/>
                          </a:ln>
                          <a:solidFill>
                            <a:schemeClr val="tx1"/>
                          </a:solidFill>
                          <a:effectLst/>
                          <a:latin typeface="Times New Roman" pitchFamily="18" charset="0"/>
                          <a:cs typeface="Times New Roman" pitchFamily="18" charset="0"/>
                        </a:rPr>
                        <a:t>ΜΕ ΤΟ ΝΗΠΙΑΓΩΓΕΙΟ</a:t>
                      </a:r>
                      <a:endParaRPr kumimoji="0" lang="el-GR" altLang="el-GR" sz="1600" b="1" i="0" u="none" strike="noStrike" cap="none" normalizeH="0" baseline="0" dirty="0">
                        <a:ln>
                          <a:noFill/>
                        </a:ln>
                        <a:solidFill>
                          <a:schemeClr val="tx1"/>
                        </a:solidFill>
                        <a:effectLst/>
                        <a:latin typeface="Times New Roman" pitchFamily="18" charset="0"/>
                      </a:endParaRPr>
                    </a:p>
                  </a:txBody>
                  <a:tcPr marT="46976" marB="4697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600" b="1" i="1" u="none" strike="noStrike" cap="none" normalizeH="0" baseline="0" dirty="0">
                          <a:ln>
                            <a:noFill/>
                          </a:ln>
                          <a:solidFill>
                            <a:schemeClr val="tx1"/>
                          </a:solidFill>
                          <a:effectLst/>
                          <a:latin typeface="Times New Roman" pitchFamily="18" charset="0"/>
                          <a:cs typeface="Times New Roman" pitchFamily="18" charset="0"/>
                        </a:rPr>
                        <a:t>Ν</a:t>
                      </a:r>
                      <a:endParaRPr kumimoji="0" lang="el-GR" altLang="el-GR" sz="1600" b="1" i="0" u="none" strike="noStrike" cap="none" normalizeH="0" baseline="0" dirty="0">
                        <a:ln>
                          <a:noFill/>
                        </a:ln>
                        <a:solidFill>
                          <a:schemeClr val="tx1"/>
                        </a:solidFill>
                        <a:effectLst/>
                        <a:latin typeface="Times New Roman" pitchFamily="18" charset="0"/>
                      </a:endParaRPr>
                    </a:p>
                  </a:txBody>
                  <a:tcPr marT="46976" marB="4697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Times New Roman" pitchFamily="18" charset="0"/>
                          <a:cs typeface="Times New Roman" pitchFamily="18" charset="0"/>
                        </a:rPr>
                        <a:t>ΝΑΙ</a:t>
                      </a:r>
                      <a:endParaRPr kumimoji="0" lang="el-GR" altLang="el-GR" sz="1600" b="1" i="0" u="none" strike="noStrike" cap="none" normalizeH="0" baseline="0">
                        <a:ln>
                          <a:noFill/>
                        </a:ln>
                        <a:solidFill>
                          <a:schemeClr val="tx1"/>
                        </a:solidFill>
                        <a:effectLst/>
                        <a:latin typeface="Times New Roman" pitchFamily="18" charset="0"/>
                      </a:endParaRPr>
                    </a:p>
                  </a:txBody>
                  <a:tcPr marT="46976" marB="4697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gridSpan="2">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Times New Roman" pitchFamily="18" charset="0"/>
                          <a:cs typeface="Times New Roman" pitchFamily="18" charset="0"/>
                        </a:rPr>
                        <a:t>ΟΧΙ</a:t>
                      </a:r>
                      <a:endParaRPr kumimoji="0" lang="el-GR" altLang="el-GR" sz="1600" b="1" i="0" u="none" strike="noStrike" cap="none" normalizeH="0" baseline="0">
                        <a:ln>
                          <a:noFill/>
                        </a:ln>
                        <a:solidFill>
                          <a:schemeClr val="tx1"/>
                        </a:solidFill>
                        <a:effectLst/>
                        <a:latin typeface="Times New Roman" pitchFamily="18" charset="0"/>
                      </a:endParaRPr>
                    </a:p>
                  </a:txBody>
                  <a:tcPr marT="46976" marB="4697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extLst>
                  <a:ext uri="{0D108BD9-81ED-4DB2-BD59-A6C34878D82A}">
                    <a16:rowId xmlns:a16="http://schemas.microsoft.com/office/drawing/2014/main" val="10000"/>
                  </a:ext>
                </a:extLst>
              </a:tr>
              <a:tr h="1128969">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600" b="1" i="1" u="none" strike="noStrike" cap="none" normalizeH="0" baseline="0" dirty="0">
                          <a:ln>
                            <a:noFill/>
                          </a:ln>
                          <a:solidFill>
                            <a:schemeClr val="tx1"/>
                          </a:solidFill>
                          <a:effectLst/>
                          <a:latin typeface="Times New Roman" pitchFamily="18" charset="0"/>
                          <a:cs typeface="Times New Roman" pitchFamily="18" charset="0"/>
                        </a:rPr>
                        <a:t>ΣΥΧΝ.</a:t>
                      </a:r>
                      <a:endParaRPr kumimoji="0" lang="el-GR" altLang="el-GR" sz="1600" b="1" i="0" u="none" strike="noStrike" cap="none" normalizeH="0" baseline="0" dirty="0">
                        <a:ln>
                          <a:noFill/>
                        </a:ln>
                        <a:solidFill>
                          <a:schemeClr val="tx1"/>
                        </a:solidFill>
                        <a:effectLst/>
                        <a:latin typeface="Times New Roman" pitchFamily="18" charset="0"/>
                      </a:endParaRPr>
                    </a:p>
                  </a:txBody>
                  <a:tcPr marT="46976" marB="4697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Times New Roman" pitchFamily="18" charset="0"/>
                          <a:cs typeface="Times New Roman" pitchFamily="18" charset="0"/>
                        </a:rPr>
                        <a:t>%</a:t>
                      </a:r>
                      <a:endParaRPr kumimoji="0" lang="el-GR" altLang="el-GR" sz="1600" b="1" i="0" u="none" strike="noStrike" cap="none" normalizeH="0" baseline="0">
                        <a:ln>
                          <a:noFill/>
                        </a:ln>
                        <a:solidFill>
                          <a:schemeClr val="tx1"/>
                        </a:solidFill>
                        <a:effectLst/>
                        <a:latin typeface="Times New Roman" pitchFamily="18" charset="0"/>
                      </a:endParaRPr>
                    </a:p>
                  </a:txBody>
                  <a:tcPr marT="46976" marB="4697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Times New Roman" pitchFamily="18" charset="0"/>
                          <a:cs typeface="Times New Roman" pitchFamily="18" charset="0"/>
                        </a:rPr>
                        <a:t>ΣΥΧΝ.</a:t>
                      </a:r>
                      <a:endParaRPr kumimoji="0" lang="el-GR" altLang="el-GR" sz="1600" b="1" i="0" u="none" strike="noStrike" cap="none" normalizeH="0" baseline="0">
                        <a:ln>
                          <a:noFill/>
                        </a:ln>
                        <a:solidFill>
                          <a:schemeClr val="tx1"/>
                        </a:solidFill>
                        <a:effectLst/>
                        <a:latin typeface="Times New Roman" pitchFamily="18" charset="0"/>
                      </a:endParaRPr>
                    </a:p>
                  </a:txBody>
                  <a:tcPr marT="46976" marB="4697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Times New Roman" pitchFamily="18" charset="0"/>
                          <a:cs typeface="Times New Roman" pitchFamily="18" charset="0"/>
                        </a:rPr>
                        <a:t>%</a:t>
                      </a:r>
                      <a:endParaRPr kumimoji="0" lang="el-GR" altLang="el-GR" sz="1600" b="1" i="0" u="none" strike="noStrike" cap="none" normalizeH="0" baseline="0">
                        <a:ln>
                          <a:noFill/>
                        </a:ln>
                        <a:solidFill>
                          <a:schemeClr val="tx1"/>
                        </a:solidFill>
                        <a:effectLst/>
                        <a:latin typeface="Times New Roman" pitchFamily="18" charset="0"/>
                      </a:endParaRPr>
                    </a:p>
                  </a:txBody>
                  <a:tcPr marT="46976" marB="4697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54163">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Times New Roman" pitchFamily="18" charset="0"/>
                          <a:cs typeface="Times New Roman" pitchFamily="18" charset="0"/>
                        </a:rPr>
                        <a:t>7</a:t>
                      </a:r>
                      <a:r>
                        <a:rPr kumimoji="0" lang="en-US" altLang="el-GR" sz="1600" b="1" i="0" u="none" strike="noStrike" cap="none" normalizeH="0" baseline="0">
                          <a:ln>
                            <a:noFill/>
                          </a:ln>
                          <a:solidFill>
                            <a:schemeClr val="tx1"/>
                          </a:solidFill>
                          <a:effectLst/>
                          <a:latin typeface="Times New Roman" pitchFamily="18" charset="0"/>
                          <a:cs typeface="Times New Roman" pitchFamily="18" charset="0"/>
                        </a:rPr>
                        <a:t>9</a:t>
                      </a:r>
                      <a:endParaRPr kumimoji="0" lang="en-US" altLang="el-GR" sz="1600" b="1" i="0" u="none" strike="noStrike" cap="none" normalizeH="0" baseline="0">
                        <a:ln>
                          <a:noFill/>
                        </a:ln>
                        <a:solidFill>
                          <a:schemeClr val="tx1"/>
                        </a:solidFill>
                        <a:effectLst/>
                        <a:latin typeface="Times New Roman" pitchFamily="18" charset="0"/>
                      </a:endParaRPr>
                    </a:p>
                  </a:txBody>
                  <a:tcPr marT="46976" marB="4697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Times New Roman" pitchFamily="18" charset="0"/>
                          <a:cs typeface="Times New Roman" pitchFamily="18" charset="0"/>
                        </a:rPr>
                        <a:t>Υπάρχουν προβλήματα επικοινωνίας με τις νηπιαγωγούς;</a:t>
                      </a:r>
                      <a:endParaRPr kumimoji="0" lang="el-GR" altLang="el-GR" sz="1600" b="1" i="0" u="none" strike="noStrike" cap="none" normalizeH="0" baseline="0">
                        <a:ln>
                          <a:noFill/>
                        </a:ln>
                        <a:solidFill>
                          <a:schemeClr val="tx1"/>
                        </a:solidFill>
                        <a:effectLst/>
                        <a:latin typeface="Times New Roman" pitchFamily="18" charset="0"/>
                      </a:endParaRPr>
                    </a:p>
                  </a:txBody>
                  <a:tcPr marT="46976" marB="4697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Arial" charset="0"/>
                          <a:ea typeface="Times New Roman" pitchFamily="18" charset="0"/>
                          <a:cs typeface="Arial" charset="0"/>
                        </a:rPr>
                        <a:t>60</a:t>
                      </a:r>
                      <a:endParaRPr kumimoji="0" lang="el-GR" altLang="el-GR" sz="1600" b="1" i="0" u="none" strike="noStrike" cap="none" normalizeH="0" baseline="0">
                        <a:ln>
                          <a:noFill/>
                        </a:ln>
                        <a:solidFill>
                          <a:schemeClr val="tx1"/>
                        </a:solidFill>
                        <a:effectLst/>
                        <a:latin typeface="Times New Roman" pitchFamily="18" charset="0"/>
                        <a:ea typeface="Times New Roman" pitchFamily="18" charset="0"/>
                        <a:cs typeface="Arial" charset="0"/>
                      </a:endParaRPr>
                    </a:p>
                  </a:txBody>
                  <a:tcPr marT="46976" marB="4697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el-GR" sz="1600" b="1" i="0" u="none" strike="noStrike" cap="none" normalizeH="0" baseline="0" dirty="0">
                          <a:ln>
                            <a:noFill/>
                          </a:ln>
                          <a:solidFill>
                            <a:schemeClr val="tx1"/>
                          </a:solidFill>
                          <a:effectLst/>
                          <a:latin typeface="Times New Roman" pitchFamily="18" charset="0"/>
                          <a:cs typeface="Times New Roman" pitchFamily="18" charset="0"/>
                        </a:rPr>
                        <a:t>11</a:t>
                      </a:r>
                      <a:endParaRPr kumimoji="0" lang="en-US" altLang="el-GR" sz="1600" b="1" i="0" u="none" strike="noStrike" cap="none" normalizeH="0" baseline="0" dirty="0">
                        <a:ln>
                          <a:noFill/>
                        </a:ln>
                        <a:solidFill>
                          <a:schemeClr val="tx1"/>
                        </a:solidFill>
                        <a:effectLst/>
                        <a:latin typeface="Times New Roman" pitchFamily="18" charset="0"/>
                      </a:endParaRPr>
                    </a:p>
                  </a:txBody>
                  <a:tcPr marT="46976" marB="4697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el-GR" sz="1600" b="1" i="0" u="none" strike="noStrike" cap="none" normalizeH="0" baseline="0" dirty="0">
                          <a:ln>
                            <a:noFill/>
                          </a:ln>
                          <a:solidFill>
                            <a:schemeClr val="tx1"/>
                          </a:solidFill>
                          <a:effectLst/>
                          <a:latin typeface="Times New Roman" pitchFamily="18" charset="0"/>
                          <a:cs typeface="Times New Roman" pitchFamily="18" charset="0"/>
                        </a:rPr>
                        <a:t>18,3</a:t>
                      </a:r>
                      <a:endParaRPr kumimoji="0" lang="en-US" altLang="el-GR" sz="1600" b="1" i="0" u="none" strike="noStrike" cap="none" normalizeH="0" baseline="0" dirty="0">
                        <a:ln>
                          <a:noFill/>
                        </a:ln>
                        <a:solidFill>
                          <a:schemeClr val="tx1"/>
                        </a:solidFill>
                        <a:effectLst/>
                        <a:latin typeface="Times New Roman" pitchFamily="18" charset="0"/>
                      </a:endParaRPr>
                    </a:p>
                  </a:txBody>
                  <a:tcPr marT="46976" marB="4697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el-GR" sz="2100" b="1" i="0" u="none" strike="noStrike" cap="none" normalizeH="0" baseline="0" dirty="0">
                          <a:ln>
                            <a:noFill/>
                          </a:ln>
                          <a:solidFill>
                            <a:srgbClr val="C00000"/>
                          </a:solidFill>
                          <a:effectLst/>
                          <a:latin typeface="Times New Roman" pitchFamily="18" charset="0"/>
                          <a:cs typeface="Times New Roman" pitchFamily="18" charset="0"/>
                        </a:rPr>
                        <a:t>49</a:t>
                      </a:r>
                      <a:endParaRPr kumimoji="0" lang="en-US" altLang="el-GR" sz="2100" b="1" i="0" u="none" strike="noStrike" cap="none" normalizeH="0" baseline="0" dirty="0">
                        <a:ln>
                          <a:noFill/>
                        </a:ln>
                        <a:solidFill>
                          <a:srgbClr val="C00000"/>
                        </a:solidFill>
                        <a:effectLst/>
                        <a:latin typeface="Times New Roman" pitchFamily="18" charset="0"/>
                      </a:endParaRPr>
                    </a:p>
                  </a:txBody>
                  <a:tcPr marT="46976" marB="4697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el-GR" sz="1600" b="1" i="0" u="none" strike="noStrike" cap="none" normalizeH="0" baseline="0" dirty="0">
                          <a:ln>
                            <a:noFill/>
                          </a:ln>
                          <a:solidFill>
                            <a:schemeClr val="tx1"/>
                          </a:solidFill>
                          <a:effectLst/>
                          <a:latin typeface="Times New Roman" pitchFamily="18" charset="0"/>
                          <a:cs typeface="Times New Roman" pitchFamily="18" charset="0"/>
                        </a:rPr>
                        <a:t>81,7</a:t>
                      </a:r>
                      <a:endParaRPr kumimoji="0" lang="en-US" altLang="el-GR" sz="1600" b="1" i="0" u="none" strike="noStrike" cap="none" normalizeH="0" baseline="0" dirty="0">
                        <a:ln>
                          <a:noFill/>
                        </a:ln>
                        <a:solidFill>
                          <a:schemeClr val="tx1"/>
                        </a:solidFill>
                        <a:effectLst/>
                        <a:latin typeface="Times New Roman" pitchFamily="18" charset="0"/>
                      </a:endParaRPr>
                    </a:p>
                  </a:txBody>
                  <a:tcPr marT="46976" marB="4697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94330" name="Text Box 122">
            <a:extLst>
              <a:ext uri="{FF2B5EF4-FFF2-40B4-BE49-F238E27FC236}">
                <a16:creationId xmlns:a16="http://schemas.microsoft.com/office/drawing/2014/main" id="{67EFBDF6-5DFD-4860-9067-5AB128ED2841}"/>
              </a:ext>
            </a:extLst>
          </p:cNvPr>
          <p:cNvSpPr txBox="1">
            <a:spLocks noChangeArrowheads="1"/>
          </p:cNvSpPr>
          <p:nvPr/>
        </p:nvSpPr>
        <p:spPr bwMode="auto">
          <a:xfrm>
            <a:off x="285750" y="5572125"/>
            <a:ext cx="82772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spcBef>
                <a:spcPct val="50000"/>
              </a:spcBef>
              <a:buFontTx/>
              <a:buChar char="•"/>
            </a:pPr>
            <a:r>
              <a:rPr lang="el-GR" altLang="el-GR" sz="2400" b="1">
                <a:latin typeface="Calibri" panose="020F0502020204030204" pitchFamily="34" charset="0"/>
              </a:rPr>
              <a:t>Θετική διάθεση για συνεργασία αφού κατά πλειοψηφία απαντούν ότι δεν υπάρχουν προβλήματα επικοινωνίας.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94214">
                                            <p:txEl>
                                              <p:pRg st="0" end="0"/>
                                            </p:txEl>
                                          </p:spTgt>
                                        </p:tgtEl>
                                        <p:attrNameLst>
                                          <p:attrName>style.visibility</p:attrName>
                                        </p:attrNameLst>
                                      </p:cBhvr>
                                      <p:to>
                                        <p:strVal val="visible"/>
                                      </p:to>
                                    </p:set>
                                    <p:animEffect transition="in" filter="checkerboard(across)">
                                      <p:cBhvr>
                                        <p:cTn id="7" dur="500"/>
                                        <p:tgtEl>
                                          <p:spTgt spid="942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4331"/>
                                        </p:tgtEl>
                                        <p:attrNameLst>
                                          <p:attrName>style.visibility</p:attrName>
                                        </p:attrNameLst>
                                      </p:cBhvr>
                                      <p:to>
                                        <p:strVal val="visible"/>
                                      </p:to>
                                    </p:set>
                                    <p:animEffect transition="in" filter="blinds(horizontal)">
                                      <p:cBhvr>
                                        <p:cTn id="12" dur="500"/>
                                        <p:tgtEl>
                                          <p:spTgt spid="943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94330">
                                            <p:txEl>
                                              <p:pRg st="0" end="0"/>
                                            </p:txEl>
                                          </p:spTgt>
                                        </p:tgtEl>
                                        <p:attrNameLst>
                                          <p:attrName>style.visibility</p:attrName>
                                        </p:attrNameLst>
                                      </p:cBhvr>
                                      <p:to>
                                        <p:strVal val="visible"/>
                                      </p:to>
                                    </p:set>
                                    <p:animEffect transition="in" filter="checkerboard(across)">
                                      <p:cBhvr>
                                        <p:cTn id="17" dur="500"/>
                                        <p:tgtEl>
                                          <p:spTgt spid="943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Θέση ημερομηνίας 3">
            <a:extLst>
              <a:ext uri="{FF2B5EF4-FFF2-40B4-BE49-F238E27FC236}">
                <a16:creationId xmlns:a16="http://schemas.microsoft.com/office/drawing/2014/main" id="{28EF7C87-287A-4963-9981-676F81E5A67F}"/>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FCB5D7-51CD-4275-A17C-A20D112DB3F3}" type="datetime1">
              <a:rPr lang="el-GR" altLang="el-GR" smtClean="0">
                <a:solidFill>
                  <a:schemeClr val="accent2"/>
                </a:solidFill>
                <a:latin typeface="Calibri" panose="020F0502020204030204" pitchFamily="34" charset="0"/>
              </a:rPr>
              <a:pPr/>
              <a:t>22/12/2019</a:t>
            </a:fld>
            <a:endParaRPr lang="el-GR" altLang="el-GR">
              <a:solidFill>
                <a:schemeClr val="accent2"/>
              </a:solidFill>
              <a:latin typeface="Calibri" panose="020F0502020204030204" pitchFamily="34" charset="0"/>
            </a:endParaRPr>
          </a:p>
        </p:txBody>
      </p:sp>
      <p:sp>
        <p:nvSpPr>
          <p:cNvPr id="23555" name="Θέση υποσέλιδου 4">
            <a:extLst>
              <a:ext uri="{FF2B5EF4-FFF2-40B4-BE49-F238E27FC236}">
                <a16:creationId xmlns:a16="http://schemas.microsoft.com/office/drawing/2014/main" id="{9E81E90D-9D69-4F82-9ADB-FD9BFC4EF79F}"/>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r>
              <a:rPr lang="el-GR" altLang="el-GR">
                <a:solidFill>
                  <a:schemeClr val="accent2"/>
                </a:solidFill>
                <a:latin typeface="Calibri" panose="020F0502020204030204" pitchFamily="34" charset="0"/>
              </a:rPr>
              <a:t>Παναγιώτα Στράτη</a:t>
            </a:r>
          </a:p>
        </p:txBody>
      </p:sp>
      <p:sp>
        <p:nvSpPr>
          <p:cNvPr id="23556" name="Θέση αριθμού διαφάνειας 5">
            <a:extLst>
              <a:ext uri="{FF2B5EF4-FFF2-40B4-BE49-F238E27FC236}">
                <a16:creationId xmlns:a16="http://schemas.microsoft.com/office/drawing/2014/main" id="{2DE16E08-B9DA-4E92-837C-7CEC9889F74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fld id="{ADC616E3-EA7C-453D-8B82-16AC85DF5927}" type="slidenum">
              <a:rPr lang="el-GR" altLang="el-GR">
                <a:solidFill>
                  <a:srgbClr val="FFFFFF"/>
                </a:solidFill>
                <a:latin typeface="Calibri" panose="020F0502020204030204" pitchFamily="34" charset="0"/>
              </a:rPr>
              <a:pPr algn="l"/>
              <a:t>19</a:t>
            </a:fld>
            <a:endParaRPr lang="el-GR" altLang="el-GR">
              <a:solidFill>
                <a:srgbClr val="FFFFFF"/>
              </a:solidFill>
              <a:latin typeface="Calibri" panose="020F0502020204030204" pitchFamily="34" charset="0"/>
            </a:endParaRPr>
          </a:p>
        </p:txBody>
      </p:sp>
      <p:sp>
        <p:nvSpPr>
          <p:cNvPr id="96262" name="Rectangle 6">
            <a:extLst>
              <a:ext uri="{FF2B5EF4-FFF2-40B4-BE49-F238E27FC236}">
                <a16:creationId xmlns:a16="http://schemas.microsoft.com/office/drawing/2014/main" id="{B8643675-9452-48E3-A0E0-E28B421FE4E3}"/>
              </a:ext>
            </a:extLst>
          </p:cNvPr>
          <p:cNvSpPr>
            <a:spLocks noChangeArrowheads="1"/>
          </p:cNvSpPr>
          <p:nvPr/>
        </p:nvSpPr>
        <p:spPr bwMode="auto">
          <a:xfrm>
            <a:off x="684213" y="1000125"/>
            <a:ext cx="78882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l-GR" sz="2400" b="1">
                <a:solidFill>
                  <a:srgbClr val="C00000"/>
                </a:solidFill>
                <a:latin typeface="Calibri" panose="020F0502020204030204" pitchFamily="34" charset="0"/>
                <a:cs typeface="Times New Roman" panose="02020603050405020304" pitchFamily="18" charset="0"/>
              </a:rPr>
              <a:t>ΔΙΑΦΟΡΕΣ ΑΠΟΨΕΩΝ ΜΕ ΝΗΠΙΑΓΩΓΟΥΣ ΣΕ ΠΑΙΔΑΓΩΓΙΚΑ ΘΕΜΑΤΑ</a:t>
            </a:r>
            <a:endParaRPr lang="el-GR" altLang="el-GR" sz="2400" b="1">
              <a:solidFill>
                <a:srgbClr val="C00000"/>
              </a:solidFill>
              <a:latin typeface="Calibri" panose="020F0502020204030204" pitchFamily="34" charset="0"/>
            </a:endParaRPr>
          </a:p>
          <a:p>
            <a:endParaRPr lang="el-GR" altLang="el-GR" sz="2400">
              <a:latin typeface="Calibri" panose="020F0502020204030204" pitchFamily="34" charset="0"/>
            </a:endParaRPr>
          </a:p>
        </p:txBody>
      </p:sp>
      <p:graphicFrame>
        <p:nvGraphicFramePr>
          <p:cNvPr id="96377" name="Group 121">
            <a:extLst>
              <a:ext uri="{FF2B5EF4-FFF2-40B4-BE49-F238E27FC236}">
                <a16:creationId xmlns:a16="http://schemas.microsoft.com/office/drawing/2014/main" id="{8BB08A54-05E2-4F13-8C62-CF96B2E9F0C9}"/>
              </a:ext>
            </a:extLst>
          </p:cNvPr>
          <p:cNvGraphicFramePr>
            <a:graphicFrameLocks noGrp="1"/>
          </p:cNvGraphicFramePr>
          <p:nvPr/>
        </p:nvGraphicFramePr>
        <p:xfrm>
          <a:off x="611188" y="2060575"/>
          <a:ext cx="7848600" cy="2743200"/>
        </p:xfrm>
        <a:graphic>
          <a:graphicData uri="http://schemas.openxmlformats.org/drawingml/2006/table">
            <a:tbl>
              <a:tblPr/>
              <a:tblGrid>
                <a:gridCol w="1228725">
                  <a:extLst>
                    <a:ext uri="{9D8B030D-6E8A-4147-A177-3AD203B41FA5}">
                      <a16:colId xmlns:a16="http://schemas.microsoft.com/office/drawing/2014/main" val="20000"/>
                    </a:ext>
                  </a:extLst>
                </a:gridCol>
                <a:gridCol w="2151062">
                  <a:extLst>
                    <a:ext uri="{9D8B030D-6E8A-4147-A177-3AD203B41FA5}">
                      <a16:colId xmlns:a16="http://schemas.microsoft.com/office/drawing/2014/main" val="20001"/>
                    </a:ext>
                  </a:extLst>
                </a:gridCol>
                <a:gridCol w="523875">
                  <a:extLst>
                    <a:ext uri="{9D8B030D-6E8A-4147-A177-3AD203B41FA5}">
                      <a16:colId xmlns:a16="http://schemas.microsoft.com/office/drawing/2014/main" val="20002"/>
                    </a:ext>
                  </a:extLst>
                </a:gridCol>
                <a:gridCol w="989013">
                  <a:extLst>
                    <a:ext uri="{9D8B030D-6E8A-4147-A177-3AD203B41FA5}">
                      <a16:colId xmlns:a16="http://schemas.microsoft.com/office/drawing/2014/main" val="20003"/>
                    </a:ext>
                  </a:extLst>
                </a:gridCol>
                <a:gridCol w="933450">
                  <a:extLst>
                    <a:ext uri="{9D8B030D-6E8A-4147-A177-3AD203B41FA5}">
                      <a16:colId xmlns:a16="http://schemas.microsoft.com/office/drawing/2014/main" val="20004"/>
                    </a:ext>
                  </a:extLst>
                </a:gridCol>
                <a:gridCol w="989012">
                  <a:extLst>
                    <a:ext uri="{9D8B030D-6E8A-4147-A177-3AD203B41FA5}">
                      <a16:colId xmlns:a16="http://schemas.microsoft.com/office/drawing/2014/main" val="20005"/>
                    </a:ext>
                  </a:extLst>
                </a:gridCol>
                <a:gridCol w="1033463">
                  <a:extLst>
                    <a:ext uri="{9D8B030D-6E8A-4147-A177-3AD203B41FA5}">
                      <a16:colId xmlns:a16="http://schemas.microsoft.com/office/drawing/2014/main" val="20006"/>
                    </a:ext>
                  </a:extLst>
                </a:gridCol>
              </a:tblGrid>
              <a:tr h="426981">
                <a:tc rowSpan="2">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700" b="1" i="1" u="none" strike="noStrike" cap="none" normalizeH="0" baseline="0" dirty="0">
                          <a:ln>
                            <a:noFill/>
                          </a:ln>
                          <a:solidFill>
                            <a:schemeClr val="tx1"/>
                          </a:solidFill>
                          <a:effectLst/>
                          <a:latin typeface="Times New Roman" pitchFamily="18" charset="0"/>
                          <a:cs typeface="Times New Roman" pitchFamily="18" charset="0"/>
                        </a:rPr>
                        <a:t>ΑΡ. ΕΡ.</a:t>
                      </a:r>
                      <a:endParaRPr kumimoji="0" lang="el-GR" altLang="el-GR" sz="1700" b="1" i="0" u="none" strike="noStrike" cap="none" normalizeH="0" baseline="0" dirty="0">
                        <a:ln>
                          <a:noFill/>
                        </a:ln>
                        <a:solidFill>
                          <a:schemeClr val="tx1"/>
                        </a:solidFill>
                        <a:effectLst/>
                        <a:latin typeface="Times New Roman" pitchFamily="18" charset="0"/>
                      </a:endParaRPr>
                    </a:p>
                  </a:txBody>
                  <a:tcPr marT="47198" marB="471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700" b="1" i="1" u="none" strike="noStrike" cap="none" normalizeH="0" baseline="0" dirty="0">
                          <a:ln>
                            <a:noFill/>
                          </a:ln>
                          <a:solidFill>
                            <a:schemeClr val="tx1"/>
                          </a:solidFill>
                          <a:effectLst/>
                          <a:latin typeface="Times New Roman" pitchFamily="18" charset="0"/>
                          <a:cs typeface="Times New Roman" pitchFamily="18" charset="0"/>
                        </a:rPr>
                        <a:t>ΣΥΝΕΡΓΑΣΙΑ ΓΟΝΕΩΝ ΜΕ ΤΟ ΝΗΠΙΑΓΩΓΕΙΟ</a:t>
                      </a:r>
                      <a:endParaRPr kumimoji="0" lang="el-GR" altLang="el-GR" sz="1700" b="1" i="0" u="none" strike="noStrike" cap="none" normalizeH="0" baseline="0" dirty="0">
                        <a:ln>
                          <a:noFill/>
                        </a:ln>
                        <a:solidFill>
                          <a:schemeClr val="tx1"/>
                        </a:solidFill>
                        <a:effectLst/>
                        <a:latin typeface="Times New Roman" pitchFamily="18" charset="0"/>
                      </a:endParaRPr>
                    </a:p>
                  </a:txBody>
                  <a:tcPr marT="47198" marB="4719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700" b="1" i="1" u="none" strike="noStrike" cap="none" normalizeH="0" baseline="0" dirty="0">
                          <a:ln>
                            <a:noFill/>
                          </a:ln>
                          <a:solidFill>
                            <a:schemeClr val="tx1"/>
                          </a:solidFill>
                          <a:effectLst/>
                          <a:latin typeface="Times New Roman" pitchFamily="18" charset="0"/>
                          <a:cs typeface="Times New Roman" pitchFamily="18" charset="0"/>
                        </a:rPr>
                        <a:t>Ν</a:t>
                      </a:r>
                      <a:endParaRPr kumimoji="0" lang="el-GR" altLang="el-GR" sz="1700" b="1" i="0" u="none" strike="noStrike" cap="none" normalizeH="0" baseline="0" dirty="0">
                        <a:ln>
                          <a:noFill/>
                        </a:ln>
                        <a:solidFill>
                          <a:schemeClr val="tx1"/>
                        </a:solidFill>
                        <a:effectLst/>
                        <a:latin typeface="Times New Roman" pitchFamily="18" charset="0"/>
                      </a:endParaRPr>
                    </a:p>
                  </a:txBody>
                  <a:tcPr marT="47198" marB="471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700" b="1" i="1" u="none" strike="noStrike" cap="none" normalizeH="0" baseline="0">
                          <a:ln>
                            <a:noFill/>
                          </a:ln>
                          <a:solidFill>
                            <a:schemeClr val="tx1"/>
                          </a:solidFill>
                          <a:effectLst/>
                          <a:latin typeface="Times New Roman" pitchFamily="18" charset="0"/>
                          <a:cs typeface="Times New Roman" pitchFamily="18" charset="0"/>
                        </a:rPr>
                        <a:t>ΝΑΙ</a:t>
                      </a:r>
                      <a:endParaRPr kumimoji="0" lang="el-GR" altLang="el-GR" sz="1700" b="1" i="0" u="none" strike="noStrike" cap="none" normalizeH="0" baseline="0">
                        <a:ln>
                          <a:noFill/>
                        </a:ln>
                        <a:solidFill>
                          <a:schemeClr val="tx1"/>
                        </a:solidFill>
                        <a:effectLst/>
                        <a:latin typeface="Times New Roman" pitchFamily="18" charset="0"/>
                      </a:endParaRPr>
                    </a:p>
                  </a:txBody>
                  <a:tcPr marT="47198" marB="471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gridSpan="2">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700" b="1" i="1" u="none" strike="noStrike" cap="none" normalizeH="0" baseline="0">
                          <a:ln>
                            <a:noFill/>
                          </a:ln>
                          <a:solidFill>
                            <a:schemeClr val="tx1"/>
                          </a:solidFill>
                          <a:effectLst/>
                          <a:latin typeface="Times New Roman" pitchFamily="18" charset="0"/>
                          <a:cs typeface="Times New Roman" pitchFamily="18" charset="0"/>
                        </a:rPr>
                        <a:t>ΟΧΙ</a:t>
                      </a:r>
                      <a:endParaRPr kumimoji="0" lang="el-GR" altLang="el-GR" sz="1700" b="1" i="0" u="none" strike="noStrike" cap="none" normalizeH="0" baseline="0">
                        <a:ln>
                          <a:noFill/>
                        </a:ln>
                        <a:solidFill>
                          <a:schemeClr val="tx1"/>
                        </a:solidFill>
                        <a:effectLst/>
                        <a:latin typeface="Times New Roman" pitchFamily="18" charset="0"/>
                      </a:endParaRPr>
                    </a:p>
                  </a:txBody>
                  <a:tcPr marT="47198" marB="471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extLst>
                  <a:ext uri="{0D108BD9-81ED-4DB2-BD59-A6C34878D82A}">
                    <a16:rowId xmlns:a16="http://schemas.microsoft.com/office/drawing/2014/main" val="10000"/>
                  </a:ext>
                </a:extLst>
              </a:tr>
              <a:tr h="755696">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700" b="1" i="1" u="none" strike="noStrike" cap="none" normalizeH="0" baseline="0">
                          <a:ln>
                            <a:noFill/>
                          </a:ln>
                          <a:solidFill>
                            <a:schemeClr val="tx1"/>
                          </a:solidFill>
                          <a:effectLst/>
                          <a:latin typeface="Times New Roman" pitchFamily="18" charset="0"/>
                          <a:cs typeface="Times New Roman" pitchFamily="18" charset="0"/>
                        </a:rPr>
                        <a:t>ΣΥΧΝ.</a:t>
                      </a:r>
                      <a:endParaRPr kumimoji="0" lang="el-GR" altLang="el-GR" sz="1700" b="1" i="0" u="none" strike="noStrike" cap="none" normalizeH="0" baseline="0">
                        <a:ln>
                          <a:noFill/>
                        </a:ln>
                        <a:solidFill>
                          <a:schemeClr val="tx1"/>
                        </a:solidFill>
                        <a:effectLst/>
                        <a:latin typeface="Times New Roman" pitchFamily="18" charset="0"/>
                      </a:endParaRPr>
                    </a:p>
                  </a:txBody>
                  <a:tcPr marT="47198" marB="471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700" b="1" i="1" u="none" strike="noStrike" cap="none" normalizeH="0" baseline="0">
                          <a:ln>
                            <a:noFill/>
                          </a:ln>
                          <a:solidFill>
                            <a:schemeClr val="tx1"/>
                          </a:solidFill>
                          <a:effectLst/>
                          <a:latin typeface="Times New Roman" pitchFamily="18" charset="0"/>
                          <a:cs typeface="Times New Roman" pitchFamily="18" charset="0"/>
                        </a:rPr>
                        <a:t>%</a:t>
                      </a:r>
                      <a:endParaRPr kumimoji="0" lang="el-GR" altLang="el-GR" sz="1700" b="1" i="0" u="none" strike="noStrike" cap="none" normalizeH="0" baseline="0">
                        <a:ln>
                          <a:noFill/>
                        </a:ln>
                        <a:solidFill>
                          <a:schemeClr val="tx1"/>
                        </a:solidFill>
                        <a:effectLst/>
                        <a:latin typeface="Times New Roman" pitchFamily="18" charset="0"/>
                      </a:endParaRPr>
                    </a:p>
                  </a:txBody>
                  <a:tcPr marT="47198" marB="471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700" b="1" i="1" u="none" strike="noStrike" cap="none" normalizeH="0" baseline="0">
                          <a:ln>
                            <a:noFill/>
                          </a:ln>
                          <a:solidFill>
                            <a:schemeClr val="tx1"/>
                          </a:solidFill>
                          <a:effectLst/>
                          <a:latin typeface="Times New Roman" pitchFamily="18" charset="0"/>
                          <a:cs typeface="Times New Roman" pitchFamily="18" charset="0"/>
                        </a:rPr>
                        <a:t>ΣΥΧΝ.</a:t>
                      </a:r>
                      <a:endParaRPr kumimoji="0" lang="el-GR" altLang="el-GR" sz="1700" b="1" i="0" u="none" strike="noStrike" cap="none" normalizeH="0" baseline="0">
                        <a:ln>
                          <a:noFill/>
                        </a:ln>
                        <a:solidFill>
                          <a:schemeClr val="tx1"/>
                        </a:solidFill>
                        <a:effectLst/>
                        <a:latin typeface="Times New Roman" pitchFamily="18" charset="0"/>
                      </a:endParaRPr>
                    </a:p>
                  </a:txBody>
                  <a:tcPr marT="47198" marB="471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700" b="1" i="1" u="none" strike="noStrike" cap="none" normalizeH="0" baseline="0">
                          <a:ln>
                            <a:noFill/>
                          </a:ln>
                          <a:solidFill>
                            <a:schemeClr val="tx1"/>
                          </a:solidFill>
                          <a:effectLst/>
                          <a:latin typeface="Times New Roman" pitchFamily="18" charset="0"/>
                          <a:cs typeface="Times New Roman" pitchFamily="18" charset="0"/>
                        </a:rPr>
                        <a:t>%</a:t>
                      </a:r>
                      <a:endParaRPr kumimoji="0" lang="el-GR" altLang="el-GR" sz="1700" b="1" i="0" u="none" strike="noStrike" cap="none" normalizeH="0" baseline="0">
                        <a:ln>
                          <a:noFill/>
                        </a:ln>
                        <a:solidFill>
                          <a:schemeClr val="tx1"/>
                        </a:solidFill>
                        <a:effectLst/>
                        <a:latin typeface="Times New Roman" pitchFamily="18" charset="0"/>
                      </a:endParaRPr>
                    </a:p>
                  </a:txBody>
                  <a:tcPr marT="47198" marB="471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60524">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el-GR" sz="1700" b="1" i="0" u="none" strike="noStrike" cap="none" normalizeH="0" baseline="0">
                          <a:ln>
                            <a:noFill/>
                          </a:ln>
                          <a:solidFill>
                            <a:schemeClr val="tx1"/>
                          </a:solidFill>
                          <a:effectLst/>
                          <a:latin typeface="Times New Roman" pitchFamily="18" charset="0"/>
                          <a:cs typeface="Times New Roman" pitchFamily="18" charset="0"/>
                        </a:rPr>
                        <a:t>80</a:t>
                      </a:r>
                      <a:endParaRPr kumimoji="0" lang="en-US" altLang="el-GR" sz="1700" b="1" i="0" u="none" strike="noStrike" cap="none" normalizeH="0" baseline="0">
                        <a:ln>
                          <a:noFill/>
                        </a:ln>
                        <a:solidFill>
                          <a:schemeClr val="tx1"/>
                        </a:solidFill>
                        <a:effectLst/>
                        <a:latin typeface="Times New Roman" pitchFamily="18" charset="0"/>
                      </a:endParaRPr>
                    </a:p>
                  </a:txBody>
                  <a:tcPr marT="47198" marB="471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l-GR" altLang="el-GR" sz="1700" b="1" i="0" u="none" strike="noStrike" cap="none" normalizeH="0" baseline="0" dirty="0">
                          <a:ln>
                            <a:noFill/>
                          </a:ln>
                          <a:solidFill>
                            <a:schemeClr val="tx1"/>
                          </a:solidFill>
                          <a:effectLst/>
                          <a:latin typeface="Times New Roman" pitchFamily="18" charset="0"/>
                          <a:cs typeface="Times New Roman" pitchFamily="18" charset="0"/>
                        </a:rPr>
                        <a:t>Υπάρχουν διαφορές απόψεων με τις νηπιαγωγούς πάνω σε παιδαγωγικά θέματα;</a:t>
                      </a:r>
                      <a:endParaRPr kumimoji="0" lang="el-GR" altLang="el-GR" sz="1700" b="1" i="0" u="none" strike="noStrike" cap="none" normalizeH="0" baseline="0" dirty="0">
                        <a:ln>
                          <a:noFill/>
                        </a:ln>
                        <a:solidFill>
                          <a:schemeClr val="tx1"/>
                        </a:solidFill>
                        <a:effectLst/>
                        <a:latin typeface="Times New Roman" pitchFamily="18" charset="0"/>
                      </a:endParaRPr>
                    </a:p>
                  </a:txBody>
                  <a:tcPr marT="47198" marB="4719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altLang="el-GR" sz="1700" b="1" i="0" u="none" strike="noStrike" cap="none" normalizeH="0" baseline="0" dirty="0">
                          <a:ln>
                            <a:noFill/>
                          </a:ln>
                          <a:solidFill>
                            <a:schemeClr val="tx1"/>
                          </a:solidFill>
                          <a:effectLst/>
                          <a:latin typeface="Arial" charset="0"/>
                          <a:ea typeface="Times New Roman" pitchFamily="18" charset="0"/>
                          <a:cs typeface="Arial" charset="0"/>
                        </a:rPr>
                        <a:t>60</a:t>
                      </a:r>
                      <a:endParaRPr kumimoji="0" lang="el-GR" altLang="el-GR" sz="1700" b="1"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T="47198" marB="471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el-GR" sz="1700" b="1" i="0" u="none" strike="noStrike" cap="none" normalizeH="0" baseline="0" dirty="0">
                          <a:ln>
                            <a:noFill/>
                          </a:ln>
                          <a:solidFill>
                            <a:schemeClr val="tx1"/>
                          </a:solidFill>
                          <a:effectLst/>
                          <a:latin typeface="Times New Roman" pitchFamily="18" charset="0"/>
                          <a:cs typeface="Times New Roman" pitchFamily="18" charset="0"/>
                        </a:rPr>
                        <a:t>18</a:t>
                      </a:r>
                      <a:endParaRPr kumimoji="0" lang="en-US" altLang="el-GR" sz="1700" b="1" i="0" u="none" strike="noStrike" cap="none" normalizeH="0" baseline="0" dirty="0">
                        <a:ln>
                          <a:noFill/>
                        </a:ln>
                        <a:solidFill>
                          <a:schemeClr val="tx1"/>
                        </a:solidFill>
                        <a:effectLst/>
                        <a:latin typeface="Times New Roman" pitchFamily="18" charset="0"/>
                      </a:endParaRPr>
                    </a:p>
                  </a:txBody>
                  <a:tcPr marT="47198" marB="471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el-GR" sz="1700" b="1" i="0" u="none" strike="noStrike" cap="none" normalizeH="0" baseline="0" dirty="0">
                          <a:ln>
                            <a:noFill/>
                          </a:ln>
                          <a:solidFill>
                            <a:schemeClr val="tx1"/>
                          </a:solidFill>
                          <a:effectLst/>
                          <a:latin typeface="Times New Roman" pitchFamily="18" charset="0"/>
                          <a:cs typeface="Times New Roman" pitchFamily="18" charset="0"/>
                        </a:rPr>
                        <a:t>30,0</a:t>
                      </a:r>
                      <a:endParaRPr kumimoji="0" lang="en-US" altLang="el-GR" sz="1700" b="1" i="0" u="none" strike="noStrike" cap="none" normalizeH="0" baseline="0" dirty="0">
                        <a:ln>
                          <a:noFill/>
                        </a:ln>
                        <a:solidFill>
                          <a:schemeClr val="tx1"/>
                        </a:solidFill>
                        <a:effectLst/>
                        <a:latin typeface="Times New Roman" pitchFamily="18" charset="0"/>
                      </a:endParaRPr>
                    </a:p>
                  </a:txBody>
                  <a:tcPr marT="47198" marB="471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el-GR" sz="1700" b="1" i="0" u="none" strike="noStrike" cap="none" normalizeH="0" baseline="0" dirty="0">
                          <a:ln>
                            <a:noFill/>
                          </a:ln>
                          <a:solidFill>
                            <a:schemeClr val="tx1"/>
                          </a:solidFill>
                          <a:effectLst/>
                          <a:latin typeface="Times New Roman" pitchFamily="18" charset="0"/>
                          <a:cs typeface="Times New Roman" pitchFamily="18" charset="0"/>
                        </a:rPr>
                        <a:t>42</a:t>
                      </a:r>
                      <a:endParaRPr kumimoji="0" lang="en-US" altLang="el-GR" sz="1700" b="1" i="0" u="none" strike="noStrike" cap="none" normalizeH="0" baseline="0" dirty="0">
                        <a:ln>
                          <a:noFill/>
                        </a:ln>
                        <a:solidFill>
                          <a:schemeClr val="tx1"/>
                        </a:solidFill>
                        <a:effectLst/>
                        <a:latin typeface="Times New Roman" pitchFamily="18" charset="0"/>
                      </a:endParaRPr>
                    </a:p>
                  </a:txBody>
                  <a:tcPr marT="47198" marB="471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el-GR" sz="1700" b="1" i="0" u="none" strike="noStrike" cap="none" normalizeH="0" baseline="0" dirty="0">
                          <a:ln>
                            <a:noFill/>
                          </a:ln>
                          <a:solidFill>
                            <a:schemeClr val="tx1"/>
                          </a:solidFill>
                          <a:effectLst/>
                          <a:latin typeface="Times New Roman" pitchFamily="18" charset="0"/>
                          <a:cs typeface="Times New Roman" pitchFamily="18" charset="0"/>
                        </a:rPr>
                        <a:t>70,0</a:t>
                      </a:r>
                      <a:endParaRPr kumimoji="0" lang="en-US" altLang="el-GR" sz="1700" b="1" i="0" u="none" strike="noStrike" cap="none" normalizeH="0" baseline="0" dirty="0">
                        <a:ln>
                          <a:noFill/>
                        </a:ln>
                        <a:solidFill>
                          <a:schemeClr val="tx1"/>
                        </a:solidFill>
                        <a:effectLst/>
                        <a:latin typeface="Times New Roman" pitchFamily="18" charset="0"/>
                      </a:endParaRPr>
                    </a:p>
                  </a:txBody>
                  <a:tcPr marT="47198" marB="471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96378" name="Text Box 122">
            <a:extLst>
              <a:ext uri="{FF2B5EF4-FFF2-40B4-BE49-F238E27FC236}">
                <a16:creationId xmlns:a16="http://schemas.microsoft.com/office/drawing/2014/main" id="{9893CD34-E717-406A-9B61-A4CF604E6340}"/>
              </a:ext>
            </a:extLst>
          </p:cNvPr>
          <p:cNvSpPr txBox="1">
            <a:spLocks noChangeArrowheads="1"/>
          </p:cNvSpPr>
          <p:nvPr/>
        </p:nvSpPr>
        <p:spPr bwMode="auto">
          <a:xfrm>
            <a:off x="428625" y="5357813"/>
            <a:ext cx="82867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l-GR" altLang="el-GR" sz="2400" b="1">
                <a:latin typeface="Calibri" panose="020F0502020204030204" pitchFamily="34" charset="0"/>
              </a:rPr>
              <a:t>Επιβεβαίωση της θετικής τους άποψης ότι δεν υπάρχουν διαφορές απόψεων πάνω σε παιδαγωγικά θέματα.</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96262">
                                            <p:txEl>
                                              <p:pRg st="0" end="0"/>
                                            </p:txEl>
                                          </p:spTgt>
                                        </p:tgtEl>
                                        <p:attrNameLst>
                                          <p:attrName>style.visibility</p:attrName>
                                        </p:attrNameLst>
                                      </p:cBhvr>
                                      <p:to>
                                        <p:strVal val="visible"/>
                                      </p:to>
                                    </p:set>
                                    <p:anim calcmode="lin" valueType="num">
                                      <p:cBhvr>
                                        <p:cTn id="7" dur="500" fill="hold"/>
                                        <p:tgtEl>
                                          <p:spTgt spid="9626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626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6262">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nodeType="clickEffect">
                                  <p:stCondLst>
                                    <p:cond delay="0"/>
                                  </p:stCondLst>
                                  <p:childTnLst>
                                    <p:set>
                                      <p:cBhvr>
                                        <p:cTn id="13" dur="1" fill="hold">
                                          <p:stCondLst>
                                            <p:cond delay="0"/>
                                          </p:stCondLst>
                                        </p:cTn>
                                        <p:tgtEl>
                                          <p:spTgt spid="96377"/>
                                        </p:tgtEl>
                                        <p:attrNameLst>
                                          <p:attrName>style.visibility</p:attrName>
                                        </p:attrNameLst>
                                      </p:cBhvr>
                                      <p:to>
                                        <p:strVal val="visible"/>
                                      </p:to>
                                    </p:set>
                                    <p:animEffect transition="in" filter="blinds(horizontal)">
                                      <p:cBhvr>
                                        <p:cTn id="14" dur="500"/>
                                        <p:tgtEl>
                                          <p:spTgt spid="9637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96378">
                                            <p:txEl>
                                              <p:pRg st="0" end="0"/>
                                            </p:txEl>
                                          </p:spTgt>
                                        </p:tgtEl>
                                        <p:attrNameLst>
                                          <p:attrName>style.visibility</p:attrName>
                                        </p:attrNameLst>
                                      </p:cBhvr>
                                      <p:to>
                                        <p:strVal val="visible"/>
                                      </p:to>
                                    </p:set>
                                    <p:anim calcmode="lin" valueType="num">
                                      <p:cBhvr>
                                        <p:cTn id="19" dur="500" fill="hold"/>
                                        <p:tgtEl>
                                          <p:spTgt spid="96378">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96378">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9637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9B62B38-DBD4-45F7-909D-F4FA77F78207}"/>
              </a:ext>
            </a:extLst>
          </p:cNvPr>
          <p:cNvSpPr>
            <a:spLocks noGrp="1" noChangeArrowheads="1"/>
          </p:cNvSpPr>
          <p:nvPr>
            <p:ph type="title"/>
          </p:nvPr>
        </p:nvSpPr>
        <p:spPr>
          <a:xfrm>
            <a:off x="179388" y="549275"/>
            <a:ext cx="8062912" cy="1358900"/>
          </a:xfrm>
        </p:spPr>
        <p:txBody>
          <a:bodyPr>
            <a:normAutofit fontScale="90000"/>
          </a:bodyPr>
          <a:lstStyle/>
          <a:p>
            <a:pPr marL="838200" indent="-838200" algn="ctr" eaLnBrk="1" fontAlgn="auto" hangingPunct="1">
              <a:spcAft>
                <a:spcPts val="0"/>
              </a:spcAft>
              <a:defRPr/>
            </a:pPr>
            <a:r>
              <a:rPr lang="el-GR" altLang="el-GR" sz="2800" b="1" dirty="0">
                <a:solidFill>
                  <a:schemeClr val="bg2"/>
                </a:solidFill>
                <a:latin typeface="Calibri" pitchFamily="34" charset="0"/>
                <a:cs typeface="Times New Roman" pitchFamily="18" charset="0"/>
              </a:rPr>
              <a:t> </a:t>
            </a:r>
            <a:r>
              <a:rPr lang="el-GR" altLang="el-GR" sz="2800" b="1" dirty="0">
                <a:solidFill>
                  <a:schemeClr val="tx1"/>
                </a:solidFill>
                <a:latin typeface="Calibri" pitchFamily="34" charset="0"/>
                <a:cs typeface="Times New Roman" pitchFamily="18" charset="0"/>
              </a:rPr>
              <a:t>Η ΕΠΙΚΟΙΝΩΝΙΑ ΩΣ ΠΑΡΑΓΟΝΤΑΣ ΕΝΔΥΝΑΜΩΣΗΣ ΤΗΣ ΣΥΝΕΡΓΑΣΙΑΣ ΟΙΚΟΓΕΝΕΙΑΣ- ΣΧΟΛΕΙΟΥ- ΚΟΙΝΩΝΙΑΣ</a:t>
            </a:r>
            <a:endParaRPr lang="en-GB" altLang="el-GR" sz="2800" b="1" dirty="0">
              <a:solidFill>
                <a:schemeClr val="tx1"/>
              </a:solidFill>
              <a:latin typeface="Calibri" pitchFamily="34" charset="0"/>
              <a:cs typeface="Times New Roman" pitchFamily="18" charset="0"/>
            </a:endParaRPr>
          </a:p>
        </p:txBody>
      </p:sp>
      <p:sp>
        <p:nvSpPr>
          <p:cNvPr id="16387" name="Rectangle 3">
            <a:extLst>
              <a:ext uri="{FF2B5EF4-FFF2-40B4-BE49-F238E27FC236}">
                <a16:creationId xmlns:a16="http://schemas.microsoft.com/office/drawing/2014/main" id="{EADC8CE7-8B8A-454B-88BA-6923D7DC82E5}"/>
              </a:ext>
            </a:extLst>
          </p:cNvPr>
          <p:cNvSpPr>
            <a:spLocks noGrp="1" noChangeArrowheads="1"/>
          </p:cNvSpPr>
          <p:nvPr>
            <p:ph idx="1"/>
          </p:nvPr>
        </p:nvSpPr>
        <p:spPr>
          <a:xfrm>
            <a:off x="500063" y="2000250"/>
            <a:ext cx="7632700" cy="4214813"/>
          </a:xfrm>
          <a:solidFill>
            <a:schemeClr val="tx2">
              <a:lumMod val="20000"/>
              <a:lumOff val="80000"/>
            </a:schemeClr>
          </a:solidFill>
        </p:spPr>
        <p:txBody>
          <a:bodyPr>
            <a:normAutofit fontScale="92500" lnSpcReduction="20000"/>
          </a:bodyPr>
          <a:lstStyle/>
          <a:p>
            <a:pPr marL="365760" indent="-256032" eaLnBrk="1" fontAlgn="auto" hangingPunct="1">
              <a:lnSpc>
                <a:spcPct val="170000"/>
              </a:lnSpc>
              <a:spcAft>
                <a:spcPts val="0"/>
              </a:spcAft>
              <a:buClr>
                <a:schemeClr val="tx1"/>
              </a:buClr>
              <a:buFont typeface="Wingdings" pitchFamily="2" charset="2"/>
              <a:buChar char="§"/>
              <a:defRPr/>
            </a:pPr>
            <a:r>
              <a:rPr lang="el-GR" altLang="el-GR" sz="2600" b="1" dirty="0">
                <a:latin typeface="Calibri" pitchFamily="34" charset="0"/>
                <a:cs typeface="Times New Roman" pitchFamily="18" charset="0"/>
              </a:rPr>
              <a:t>Η επικοινωνία είναι ο μεγαλύτερος παράγοντας που εδραιώνει το είδος των σχέσεων των ανθρώπων.</a:t>
            </a:r>
            <a:endParaRPr lang="en-US" altLang="el-GR" sz="2600" b="1" dirty="0">
              <a:latin typeface="Calibri" pitchFamily="34" charset="0"/>
              <a:cs typeface="Times New Roman" pitchFamily="18" charset="0"/>
            </a:endParaRPr>
          </a:p>
          <a:p>
            <a:pPr marL="365760" indent="-256032" eaLnBrk="1" fontAlgn="auto" hangingPunct="1">
              <a:lnSpc>
                <a:spcPct val="170000"/>
              </a:lnSpc>
              <a:spcAft>
                <a:spcPts val="0"/>
              </a:spcAft>
              <a:buClr>
                <a:schemeClr val="tx1"/>
              </a:buClr>
              <a:buFont typeface="Wingdings" pitchFamily="2" charset="2"/>
              <a:buChar char="§"/>
              <a:defRPr/>
            </a:pPr>
            <a:endParaRPr lang="el-GR" altLang="el-GR" sz="2600" b="1" dirty="0">
              <a:latin typeface="Calibri" pitchFamily="34" charset="0"/>
              <a:cs typeface="Times New Roman" pitchFamily="18" charset="0"/>
            </a:endParaRPr>
          </a:p>
          <a:p>
            <a:pPr marL="365760" indent="-256032" eaLnBrk="1" fontAlgn="auto" hangingPunct="1">
              <a:lnSpc>
                <a:spcPct val="170000"/>
              </a:lnSpc>
              <a:spcAft>
                <a:spcPts val="0"/>
              </a:spcAft>
              <a:buClr>
                <a:schemeClr val="tx1"/>
              </a:buClr>
              <a:buFont typeface="Wingdings" pitchFamily="2" charset="2"/>
              <a:buChar char="§"/>
              <a:defRPr/>
            </a:pPr>
            <a:r>
              <a:rPr lang="el-GR" altLang="el-GR" sz="2600" b="1" dirty="0">
                <a:latin typeface="Calibri" pitchFamily="34" charset="0"/>
                <a:cs typeface="Times New Roman" pitchFamily="18" charset="0"/>
              </a:rPr>
              <a:t>Σε σχέση με τη συνεργασία οικογένειας-εκπαιδευτικού και οικογένειας-σχολείου-κοινωνίας, </a:t>
            </a:r>
          </a:p>
          <a:p>
            <a:pPr marL="365760" indent="-256032" eaLnBrk="1" fontAlgn="auto" hangingPunct="1">
              <a:lnSpc>
                <a:spcPct val="170000"/>
              </a:lnSpc>
              <a:spcAft>
                <a:spcPts val="0"/>
              </a:spcAft>
              <a:buClr>
                <a:schemeClr val="tx1"/>
              </a:buClr>
              <a:buFont typeface="Georgia" panose="02040502050405020303" pitchFamily="18" charset="0"/>
              <a:buNone/>
              <a:defRPr/>
            </a:pPr>
            <a:r>
              <a:rPr lang="el-GR" altLang="el-GR" sz="2600" b="1" u="sng" dirty="0">
                <a:latin typeface="Calibri" pitchFamily="34" charset="0"/>
                <a:cs typeface="Times New Roman" pitchFamily="18" charset="0"/>
              </a:rPr>
              <a:t>η επικοινωνία αποτελεί καθοριστικό παράγοντα</a:t>
            </a:r>
            <a:r>
              <a:rPr lang="en-US" altLang="el-GR" sz="2600" b="1" u="sng" dirty="0">
                <a:latin typeface="Calibri" pitchFamily="34" charset="0"/>
                <a:cs typeface="Times New Roman" pitchFamily="18" charset="0"/>
              </a:rPr>
              <a:t>.</a:t>
            </a:r>
            <a:endParaRPr lang="el-GR" altLang="el-GR" sz="2600" b="1" u="sng" dirty="0">
              <a:latin typeface="Calibri" pitchFamily="34" charset="0"/>
              <a:cs typeface="Times New Roman" pitchFamily="18" charset="0"/>
            </a:endParaRPr>
          </a:p>
          <a:p>
            <a:pPr marL="365760" indent="-256032" eaLnBrk="1" fontAlgn="auto" hangingPunct="1">
              <a:lnSpc>
                <a:spcPct val="90000"/>
              </a:lnSpc>
              <a:spcAft>
                <a:spcPts val="0"/>
              </a:spcAft>
              <a:buClr>
                <a:schemeClr val="accent3"/>
              </a:buClr>
              <a:buFont typeface="Wingdings" pitchFamily="2" charset="2"/>
              <a:buNone/>
              <a:defRPr/>
            </a:pPr>
            <a:endParaRPr lang="el-GR" altLang="el-GR" sz="2400" dirty="0">
              <a:solidFill>
                <a:schemeClr val="bg2"/>
              </a:solidFill>
              <a:latin typeface="Calibri" pitchFamily="34" charset="0"/>
              <a:cs typeface="Times New Roman" pitchFamily="18" charset="0"/>
            </a:endParaRPr>
          </a:p>
          <a:p>
            <a:pPr marL="365760" indent="-256032" eaLnBrk="1" fontAlgn="auto" hangingPunct="1">
              <a:lnSpc>
                <a:spcPct val="90000"/>
              </a:lnSpc>
              <a:spcAft>
                <a:spcPts val="0"/>
              </a:spcAft>
              <a:buClr>
                <a:schemeClr val="accent3"/>
              </a:buClr>
              <a:buFont typeface="Wingdings" pitchFamily="2" charset="2"/>
              <a:buNone/>
              <a:defRPr/>
            </a:pPr>
            <a:r>
              <a:rPr lang="en-US" altLang="el-GR" sz="2400" dirty="0">
                <a:latin typeface="Calibri" pitchFamily="34" charset="0"/>
                <a:cs typeface="Times New Roman" pitchFamily="18" charset="0"/>
              </a:rPr>
              <a:t> </a:t>
            </a:r>
            <a:endParaRPr lang="el-GR" altLang="el-GR" sz="2400" dirty="0">
              <a:latin typeface="Calibri" pitchFamily="34" charset="0"/>
              <a:cs typeface="Times New Roman" pitchFamily="18" charset="0"/>
            </a:endParaRPr>
          </a:p>
          <a:p>
            <a:pPr marL="365760" indent="-256032" eaLnBrk="1" fontAlgn="auto" hangingPunct="1">
              <a:lnSpc>
                <a:spcPct val="90000"/>
              </a:lnSpc>
              <a:spcAft>
                <a:spcPts val="0"/>
              </a:spcAft>
              <a:buClr>
                <a:schemeClr val="accent3"/>
              </a:buClr>
              <a:buFont typeface="Wingdings" pitchFamily="2" charset="2"/>
              <a:buNone/>
              <a:defRPr/>
            </a:pPr>
            <a:endParaRPr lang="en-GB" altLang="el-GR" sz="2400" dirty="0">
              <a:latin typeface="Calibri" pitchFamily="34" charset="0"/>
            </a:endParaRPr>
          </a:p>
        </p:txBody>
      </p:sp>
      <p:sp>
        <p:nvSpPr>
          <p:cNvPr id="6148" name="Θέση ημερομηνίας 3">
            <a:extLst>
              <a:ext uri="{FF2B5EF4-FFF2-40B4-BE49-F238E27FC236}">
                <a16:creationId xmlns:a16="http://schemas.microsoft.com/office/drawing/2014/main" id="{78509AC7-7A48-432A-B1EC-6C2F95E0A993}"/>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0CE4433-7582-43E5-826D-5D538E38DDEE}" type="datetime1">
              <a:rPr lang="el-GR" altLang="el-GR" smtClean="0">
                <a:solidFill>
                  <a:schemeClr val="accent2"/>
                </a:solidFill>
              </a:rPr>
              <a:pPr/>
              <a:t>22/12/2019</a:t>
            </a:fld>
            <a:endParaRPr lang="el-GR" altLang="el-GR">
              <a:solidFill>
                <a:schemeClr val="accent2"/>
              </a:solidFill>
            </a:endParaRPr>
          </a:p>
        </p:txBody>
      </p:sp>
      <p:sp>
        <p:nvSpPr>
          <p:cNvPr id="6149" name="Θέση υποσέλιδου 4">
            <a:extLst>
              <a:ext uri="{FF2B5EF4-FFF2-40B4-BE49-F238E27FC236}">
                <a16:creationId xmlns:a16="http://schemas.microsoft.com/office/drawing/2014/main" id="{32F65125-1A1A-409B-864E-3BE52CFD9A54}"/>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6150" name="Θέση αριθμού διαφάνειας 5">
            <a:extLst>
              <a:ext uri="{FF2B5EF4-FFF2-40B4-BE49-F238E27FC236}">
                <a16:creationId xmlns:a16="http://schemas.microsoft.com/office/drawing/2014/main" id="{6D9C1D17-61BC-4436-B0B3-2C074455FD6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FC6B1F8-0DC4-4434-B20C-E9CD621BA120}" type="slidenum">
              <a:rPr lang="el-GR" altLang="el-GR">
                <a:solidFill>
                  <a:srgbClr val="FFFFFF"/>
                </a:solidFill>
              </a:rPr>
              <a:pPr/>
              <a:t>2</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6387">
                                            <p:txEl>
                                              <p:pRg st="0" end="0"/>
                                            </p:txEl>
                                          </p:spTgt>
                                        </p:tgtEl>
                                        <p:attrNameLst>
                                          <p:attrName>style.visibility</p:attrName>
                                        </p:attrNameLst>
                                      </p:cBhvr>
                                      <p:to>
                                        <p:strVal val="visible"/>
                                      </p:to>
                                    </p:set>
                                    <p:anim calcmode="lin" valueType="num">
                                      <p:cBhvr additive="base">
                                        <p:cTn id="11"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 calcmode="lin" valueType="num">
                                      <p:cBhvr additive="base">
                                        <p:cTn id="17"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6387">
                                            <p:txEl>
                                              <p:pRg st="3" end="3"/>
                                            </p:txEl>
                                          </p:spTgt>
                                        </p:tgtEl>
                                        <p:attrNameLst>
                                          <p:attrName>style.visibility</p:attrName>
                                        </p:attrNameLst>
                                      </p:cBhvr>
                                      <p:to>
                                        <p:strVal val="visible"/>
                                      </p:to>
                                    </p:set>
                                    <p:anim calcmode="lin" valueType="num">
                                      <p:cBhvr additive="base">
                                        <p:cTn id="23"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6387">
                                            <p:txEl>
                                              <p:pRg st="5" end="5"/>
                                            </p:txEl>
                                          </p:spTgt>
                                        </p:tgtEl>
                                        <p:attrNameLst>
                                          <p:attrName>style.visibility</p:attrName>
                                        </p:attrNameLst>
                                      </p:cBhvr>
                                      <p:to>
                                        <p:strVal val="visible"/>
                                      </p:to>
                                    </p:set>
                                    <p:anim calcmode="lin" valueType="num">
                                      <p:cBhvr additive="base">
                                        <p:cTn id="29" dur="500" fill="hold"/>
                                        <p:tgtEl>
                                          <p:spTgt spid="16387">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638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Θέση ημερομηνίας 3">
            <a:extLst>
              <a:ext uri="{FF2B5EF4-FFF2-40B4-BE49-F238E27FC236}">
                <a16:creationId xmlns:a16="http://schemas.microsoft.com/office/drawing/2014/main" id="{EC734120-2B3F-492A-8B0A-1DC79A7B9D6F}"/>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13DC61C-E168-4613-BD05-525E80CB96BE}" type="datetime1">
              <a:rPr lang="el-GR" altLang="el-GR" smtClean="0">
                <a:solidFill>
                  <a:schemeClr val="accent2"/>
                </a:solidFill>
              </a:rPr>
              <a:pPr/>
              <a:t>22/12/2019</a:t>
            </a:fld>
            <a:endParaRPr lang="el-GR" altLang="el-GR">
              <a:solidFill>
                <a:schemeClr val="accent2"/>
              </a:solidFill>
            </a:endParaRPr>
          </a:p>
        </p:txBody>
      </p:sp>
      <p:sp>
        <p:nvSpPr>
          <p:cNvPr id="24579" name="Θέση υποσέλιδου 4">
            <a:extLst>
              <a:ext uri="{FF2B5EF4-FFF2-40B4-BE49-F238E27FC236}">
                <a16:creationId xmlns:a16="http://schemas.microsoft.com/office/drawing/2014/main" id="{33B335C9-F19E-44A4-9113-2B36171331DA}"/>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24580" name="Θέση αριθμού διαφάνειας 5">
            <a:extLst>
              <a:ext uri="{FF2B5EF4-FFF2-40B4-BE49-F238E27FC236}">
                <a16:creationId xmlns:a16="http://schemas.microsoft.com/office/drawing/2014/main" id="{95116541-979C-4B79-8BCA-82176E8C60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1F5B472-C7EA-4C21-B16F-AB6F0E61794C}" type="slidenum">
              <a:rPr lang="el-GR" altLang="el-GR">
                <a:solidFill>
                  <a:srgbClr val="FFFFFF"/>
                </a:solidFill>
              </a:rPr>
              <a:pPr/>
              <a:t>20</a:t>
            </a:fld>
            <a:endParaRPr lang="el-GR" altLang="el-GR">
              <a:solidFill>
                <a:srgbClr val="FFFFFF"/>
              </a:solidFill>
            </a:endParaRPr>
          </a:p>
        </p:txBody>
      </p:sp>
      <p:sp>
        <p:nvSpPr>
          <p:cNvPr id="98310" name="Rectangle 6">
            <a:extLst>
              <a:ext uri="{FF2B5EF4-FFF2-40B4-BE49-F238E27FC236}">
                <a16:creationId xmlns:a16="http://schemas.microsoft.com/office/drawing/2014/main" id="{905A7861-70E8-4975-B147-15AA61243A5D}"/>
              </a:ext>
            </a:extLst>
          </p:cNvPr>
          <p:cNvSpPr>
            <a:spLocks noChangeArrowheads="1"/>
          </p:cNvSpPr>
          <p:nvPr/>
        </p:nvSpPr>
        <p:spPr bwMode="auto">
          <a:xfrm>
            <a:off x="539750" y="857250"/>
            <a:ext cx="77771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2400" b="1">
                <a:solidFill>
                  <a:srgbClr val="C00000"/>
                </a:solidFill>
                <a:latin typeface="Calibri" panose="020F0502020204030204" pitchFamily="34" charset="0"/>
                <a:cs typeface="Times New Roman" panose="02020603050405020304" pitchFamily="18" charset="0"/>
              </a:rPr>
              <a:t>ΑΠΟΨΕΙΣ ΤΩΝ ΜΗΤΕΡΩΝ ΓΙΑ ΤΗ ΣΥΜΜΕΤΟΧΗ ΤΟΥΣ ΣΤΗΝ ΠΑΙΔΑΓΩΓΙΚΗ ΕΡΓΑΣΙΑ ΤΟΥ ΝΗΠΙΑΓΩΓΕΙΟΥ</a:t>
            </a:r>
            <a:endParaRPr lang="el-GR" altLang="el-GR" sz="1600" b="1">
              <a:solidFill>
                <a:srgbClr val="C00000"/>
              </a:solidFill>
              <a:latin typeface="Calibri" panose="020F0502020204030204" pitchFamily="34" charset="0"/>
            </a:endParaRPr>
          </a:p>
        </p:txBody>
      </p:sp>
      <p:graphicFrame>
        <p:nvGraphicFramePr>
          <p:cNvPr id="98539" name="Group 235">
            <a:extLst>
              <a:ext uri="{FF2B5EF4-FFF2-40B4-BE49-F238E27FC236}">
                <a16:creationId xmlns:a16="http://schemas.microsoft.com/office/drawing/2014/main" id="{28D062A7-2E2B-415B-8AF6-886EC99209B2}"/>
              </a:ext>
            </a:extLst>
          </p:cNvPr>
          <p:cNvGraphicFramePr>
            <a:graphicFrameLocks noGrp="1"/>
          </p:cNvGraphicFramePr>
          <p:nvPr/>
        </p:nvGraphicFramePr>
        <p:xfrm>
          <a:off x="285750" y="1785938"/>
          <a:ext cx="8712200" cy="4608512"/>
        </p:xfrm>
        <a:graphic>
          <a:graphicData uri="http://schemas.openxmlformats.org/drawingml/2006/table">
            <a:tbl>
              <a:tblPr/>
              <a:tblGrid>
                <a:gridCol w="469900">
                  <a:extLst>
                    <a:ext uri="{9D8B030D-6E8A-4147-A177-3AD203B41FA5}">
                      <a16:colId xmlns:a16="http://schemas.microsoft.com/office/drawing/2014/main" val="20000"/>
                    </a:ext>
                  </a:extLst>
                </a:gridCol>
                <a:gridCol w="2206625">
                  <a:extLst>
                    <a:ext uri="{9D8B030D-6E8A-4147-A177-3AD203B41FA5}">
                      <a16:colId xmlns:a16="http://schemas.microsoft.com/office/drawing/2014/main" val="20001"/>
                    </a:ext>
                  </a:extLst>
                </a:gridCol>
                <a:gridCol w="600075">
                  <a:extLst>
                    <a:ext uri="{9D8B030D-6E8A-4147-A177-3AD203B41FA5}">
                      <a16:colId xmlns:a16="http://schemas.microsoft.com/office/drawing/2014/main" val="20002"/>
                    </a:ext>
                  </a:extLst>
                </a:gridCol>
                <a:gridCol w="1069975">
                  <a:extLst>
                    <a:ext uri="{9D8B030D-6E8A-4147-A177-3AD203B41FA5}">
                      <a16:colId xmlns:a16="http://schemas.microsoft.com/office/drawing/2014/main" val="20003"/>
                    </a:ext>
                  </a:extLst>
                </a:gridCol>
                <a:gridCol w="792163">
                  <a:extLst>
                    <a:ext uri="{9D8B030D-6E8A-4147-A177-3AD203B41FA5}">
                      <a16:colId xmlns:a16="http://schemas.microsoft.com/office/drawing/2014/main" val="20004"/>
                    </a:ext>
                  </a:extLst>
                </a:gridCol>
                <a:gridCol w="1069975">
                  <a:extLst>
                    <a:ext uri="{9D8B030D-6E8A-4147-A177-3AD203B41FA5}">
                      <a16:colId xmlns:a16="http://schemas.microsoft.com/office/drawing/2014/main" val="20005"/>
                    </a:ext>
                  </a:extLst>
                </a:gridCol>
                <a:gridCol w="792162">
                  <a:extLst>
                    <a:ext uri="{9D8B030D-6E8A-4147-A177-3AD203B41FA5}">
                      <a16:colId xmlns:a16="http://schemas.microsoft.com/office/drawing/2014/main" val="20006"/>
                    </a:ext>
                  </a:extLst>
                </a:gridCol>
                <a:gridCol w="1066800">
                  <a:extLst>
                    <a:ext uri="{9D8B030D-6E8A-4147-A177-3AD203B41FA5}">
                      <a16:colId xmlns:a16="http://schemas.microsoft.com/office/drawing/2014/main" val="20007"/>
                    </a:ext>
                  </a:extLst>
                </a:gridCol>
                <a:gridCol w="644525">
                  <a:extLst>
                    <a:ext uri="{9D8B030D-6E8A-4147-A177-3AD203B41FA5}">
                      <a16:colId xmlns:a16="http://schemas.microsoft.com/office/drawing/2014/main" val="20008"/>
                    </a:ext>
                  </a:extLst>
                </a:gridCol>
              </a:tblGrid>
              <a:tr h="579117">
                <a:tc rowSpan="2">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dirty="0">
                          <a:ln>
                            <a:noFill/>
                          </a:ln>
                          <a:solidFill>
                            <a:schemeClr val="hlink"/>
                          </a:solidFill>
                          <a:effectLst/>
                          <a:latin typeface="Calibri" panose="020F0502020204030204" pitchFamily="34" charset="0"/>
                          <a:cs typeface="Times New Roman" pitchFamily="18" charset="0"/>
                        </a:rPr>
                        <a:t>ΑΡ. ΕΡ.</a:t>
                      </a:r>
                      <a:endParaRPr kumimoji="0" lang="el-GR" altLang="el-GR" sz="1600" b="1" i="0" u="none" strike="noStrike" cap="none" normalizeH="0" baseline="0" dirty="0">
                        <a:ln>
                          <a:noFill/>
                        </a:ln>
                        <a:solidFill>
                          <a:schemeClr val="hlink"/>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2">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dirty="0">
                          <a:ln>
                            <a:noFill/>
                          </a:ln>
                          <a:solidFill>
                            <a:schemeClr val="tx1"/>
                          </a:solidFill>
                          <a:effectLst/>
                          <a:latin typeface="Calibri" panose="020F0502020204030204" pitchFamily="34" charset="0"/>
                          <a:cs typeface="Times New Roman" pitchFamily="18" charset="0"/>
                        </a:rPr>
                        <a:t>ΣΥΜΜΕΤΟΧΗ ΓΟΝΕΩΝ ΣΤΗΝ ΠΑΙΔΑΓΩΓΙΚΗ ΔΙΑΔΙΚΑΣΙΑ</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2">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dirty="0">
                          <a:ln>
                            <a:noFill/>
                          </a:ln>
                          <a:solidFill>
                            <a:schemeClr val="tx1"/>
                          </a:solidFill>
                          <a:effectLst/>
                          <a:latin typeface="Calibri" panose="020F0502020204030204" pitchFamily="34" charset="0"/>
                          <a:cs typeface="Times New Roman" pitchFamily="18" charset="0"/>
                        </a:rPr>
                        <a:t>Ν</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Calibri" panose="020F0502020204030204" pitchFamily="34" charset="0"/>
                          <a:cs typeface="Times New Roman" pitchFamily="18" charset="0"/>
                        </a:rPr>
                        <a:t>ΣΩΣΤΟ</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l-GR"/>
                    </a:p>
                  </a:txBody>
                  <a:tcPr/>
                </a:tc>
                <a:tc gridSpan="2">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dirty="0">
                          <a:ln>
                            <a:noFill/>
                          </a:ln>
                          <a:solidFill>
                            <a:schemeClr val="tx1"/>
                          </a:solidFill>
                          <a:effectLst/>
                          <a:latin typeface="Calibri" panose="020F0502020204030204" pitchFamily="34" charset="0"/>
                          <a:cs typeface="Times New Roman" pitchFamily="18" charset="0"/>
                        </a:rPr>
                        <a:t>ΔΕΝ ΕΙΝΑΙ ΣΩΣΤΟ</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l-GR"/>
                    </a:p>
                  </a:txBody>
                  <a:tcPr/>
                </a:tc>
                <a:tc gridSpan="2">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Calibri" panose="020F0502020204030204" pitchFamily="34" charset="0"/>
                          <a:cs typeface="Times New Roman" pitchFamily="18" charset="0"/>
                        </a:rPr>
                        <a:t>ΔΕΝ ΕΙΝΑΙ ΣΩΣΤΟ ΜΕΡΙΚΑ</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l-GR"/>
                    </a:p>
                  </a:txBody>
                  <a:tcPr/>
                </a:tc>
                <a:extLst>
                  <a:ext uri="{0D108BD9-81ED-4DB2-BD59-A6C34878D82A}">
                    <a16:rowId xmlns:a16="http://schemas.microsoft.com/office/drawing/2014/main" val="10000"/>
                  </a:ext>
                </a:extLst>
              </a:tr>
              <a:tr h="538224">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Calibri" panose="020F0502020204030204" pitchFamily="34" charset="0"/>
                          <a:cs typeface="Times New Roman" pitchFamily="18" charset="0"/>
                        </a:rPr>
                        <a:t>ΣΥΧΝ.</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Calibri" panose="020F0502020204030204" pitchFamily="34" charset="0"/>
                          <a:cs typeface="Times New Roman" pitchFamily="18" charset="0"/>
                        </a:rPr>
                        <a:t>%</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Calibri" panose="020F0502020204030204" pitchFamily="34" charset="0"/>
                          <a:cs typeface="Times New Roman" pitchFamily="18" charset="0"/>
                        </a:rPr>
                        <a:t>ΣΥΧΝ.</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Calibri" panose="020F0502020204030204" pitchFamily="34" charset="0"/>
                          <a:cs typeface="Times New Roman" pitchFamily="18" charset="0"/>
                        </a:rPr>
                        <a:t>%</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Calibri" panose="020F0502020204030204" pitchFamily="34" charset="0"/>
                          <a:cs typeface="Times New Roman" pitchFamily="18" charset="0"/>
                        </a:rPr>
                        <a:t>ΣΥΧΝ.</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1" u="none" strike="noStrike" cap="none" normalizeH="0" baseline="0">
                          <a:ln>
                            <a:noFill/>
                          </a:ln>
                          <a:solidFill>
                            <a:schemeClr val="tx1"/>
                          </a:solidFill>
                          <a:effectLst/>
                          <a:latin typeface="Calibri" panose="020F0502020204030204" pitchFamily="34" charset="0"/>
                          <a:cs typeface="Times New Roman" pitchFamily="18" charset="0"/>
                        </a:rPr>
                        <a:t>%</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424389">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hlink"/>
                          </a:solidFill>
                          <a:effectLst/>
                          <a:latin typeface="Calibri" panose="020F0502020204030204" pitchFamily="34" charset="0"/>
                          <a:cs typeface="Times New Roman" pitchFamily="18" charset="0"/>
                        </a:rPr>
                        <a:t>82</a:t>
                      </a:r>
                      <a:endParaRPr kumimoji="0" lang="el-GR" altLang="el-GR" sz="1600" b="1" i="0" u="none" strike="noStrike" cap="none" normalizeH="0" baseline="0" dirty="0">
                        <a:ln>
                          <a:noFill/>
                        </a:ln>
                        <a:solidFill>
                          <a:schemeClr val="hlink"/>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Όταν ένα παιδί είναι στο νηπιαγωγείο οι γονείς μπορούν να συζητούν με τις νηπιαγωγούς αλλά οι αποφάσεις να αφήνονται στη νηπιαγωγό.</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60</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36</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60</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10</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16,7</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14</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23,3</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1066782">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hlink"/>
                          </a:solidFill>
                          <a:effectLst/>
                          <a:latin typeface="Calibri" panose="020F0502020204030204" pitchFamily="34" charset="0"/>
                          <a:cs typeface="Times New Roman" pitchFamily="18" charset="0"/>
                        </a:rPr>
                        <a:t>83</a:t>
                      </a:r>
                      <a:endParaRPr kumimoji="0" lang="el-GR" altLang="el-GR" sz="1600" b="1" i="0" u="none" strike="noStrike" cap="none" normalizeH="0" baseline="0">
                        <a:ln>
                          <a:noFill/>
                        </a:ln>
                        <a:solidFill>
                          <a:schemeClr val="hlink"/>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Δεν πρέπει κανείς να διακόπτει τη νηπιαγωγό όταν εργάζεται με τα παιδιά.</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60</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55</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91,7</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1</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1,7</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4</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6,7</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98310">
                                            <p:txEl>
                                              <p:pRg st="0" end="0"/>
                                            </p:txEl>
                                          </p:spTgt>
                                        </p:tgtEl>
                                        <p:attrNameLst>
                                          <p:attrName>style.visibility</p:attrName>
                                        </p:attrNameLst>
                                      </p:cBhvr>
                                      <p:to>
                                        <p:strVal val="visible"/>
                                      </p:to>
                                    </p:set>
                                    <p:anim calcmode="lin" valueType="num">
                                      <p:cBhvr>
                                        <p:cTn id="7" dur="500" fill="hold"/>
                                        <p:tgtEl>
                                          <p:spTgt spid="9831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8310">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9831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831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8310">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nodeType="clickEffect">
                                  <p:stCondLst>
                                    <p:cond delay="0"/>
                                  </p:stCondLst>
                                  <p:childTnLst>
                                    <p:set>
                                      <p:cBhvr>
                                        <p:cTn id="15" dur="1" fill="hold">
                                          <p:stCondLst>
                                            <p:cond delay="0"/>
                                          </p:stCondLst>
                                        </p:cTn>
                                        <p:tgtEl>
                                          <p:spTgt spid="98539"/>
                                        </p:tgtEl>
                                        <p:attrNameLst>
                                          <p:attrName>style.visibility</p:attrName>
                                        </p:attrNameLst>
                                      </p:cBhvr>
                                      <p:to>
                                        <p:strVal val="visible"/>
                                      </p:to>
                                    </p:set>
                                    <p:animEffect transition="in" filter="box(in)">
                                      <p:cBhvr>
                                        <p:cTn id="16" dur="500"/>
                                        <p:tgtEl>
                                          <p:spTgt spid="98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0655" name="Group 303">
            <a:extLst>
              <a:ext uri="{FF2B5EF4-FFF2-40B4-BE49-F238E27FC236}">
                <a16:creationId xmlns:a16="http://schemas.microsoft.com/office/drawing/2014/main" id="{2292B36F-BC15-4A5E-AEEB-348593548DA7}"/>
              </a:ext>
            </a:extLst>
          </p:cNvPr>
          <p:cNvGraphicFramePr>
            <a:graphicFrameLocks noGrp="1"/>
          </p:cNvGraphicFramePr>
          <p:nvPr>
            <p:ph type="tbl" idx="1"/>
          </p:nvPr>
        </p:nvGraphicFramePr>
        <p:xfrm>
          <a:off x="357188" y="500063"/>
          <a:ext cx="8572500" cy="5889625"/>
        </p:xfrm>
        <a:graphic>
          <a:graphicData uri="http://schemas.openxmlformats.org/drawingml/2006/table">
            <a:tbl>
              <a:tblPr/>
              <a:tblGrid>
                <a:gridCol w="666419">
                  <a:extLst>
                    <a:ext uri="{9D8B030D-6E8A-4147-A177-3AD203B41FA5}">
                      <a16:colId xmlns:a16="http://schemas.microsoft.com/office/drawing/2014/main" val="20000"/>
                    </a:ext>
                  </a:extLst>
                </a:gridCol>
                <a:gridCol w="2078633">
                  <a:extLst>
                    <a:ext uri="{9D8B030D-6E8A-4147-A177-3AD203B41FA5}">
                      <a16:colId xmlns:a16="http://schemas.microsoft.com/office/drawing/2014/main" val="20001"/>
                    </a:ext>
                  </a:extLst>
                </a:gridCol>
                <a:gridCol w="565546">
                  <a:extLst>
                    <a:ext uri="{9D8B030D-6E8A-4147-A177-3AD203B41FA5}">
                      <a16:colId xmlns:a16="http://schemas.microsoft.com/office/drawing/2014/main" val="20002"/>
                    </a:ext>
                  </a:extLst>
                </a:gridCol>
                <a:gridCol w="1008724">
                  <a:extLst>
                    <a:ext uri="{9D8B030D-6E8A-4147-A177-3AD203B41FA5}">
                      <a16:colId xmlns:a16="http://schemas.microsoft.com/office/drawing/2014/main" val="20003"/>
                    </a:ext>
                  </a:extLst>
                </a:gridCol>
                <a:gridCol w="745795">
                  <a:extLst>
                    <a:ext uri="{9D8B030D-6E8A-4147-A177-3AD203B41FA5}">
                      <a16:colId xmlns:a16="http://schemas.microsoft.com/office/drawing/2014/main" val="20004"/>
                    </a:ext>
                  </a:extLst>
                </a:gridCol>
                <a:gridCol w="1008724">
                  <a:extLst>
                    <a:ext uri="{9D8B030D-6E8A-4147-A177-3AD203B41FA5}">
                      <a16:colId xmlns:a16="http://schemas.microsoft.com/office/drawing/2014/main" val="20005"/>
                    </a:ext>
                  </a:extLst>
                </a:gridCol>
                <a:gridCol w="744141">
                  <a:extLst>
                    <a:ext uri="{9D8B030D-6E8A-4147-A177-3AD203B41FA5}">
                      <a16:colId xmlns:a16="http://schemas.microsoft.com/office/drawing/2014/main" val="20006"/>
                    </a:ext>
                  </a:extLst>
                </a:gridCol>
                <a:gridCol w="1008724">
                  <a:extLst>
                    <a:ext uri="{9D8B030D-6E8A-4147-A177-3AD203B41FA5}">
                      <a16:colId xmlns:a16="http://schemas.microsoft.com/office/drawing/2014/main" val="20007"/>
                    </a:ext>
                  </a:extLst>
                </a:gridCol>
                <a:gridCol w="745794">
                  <a:extLst>
                    <a:ext uri="{9D8B030D-6E8A-4147-A177-3AD203B41FA5}">
                      <a16:colId xmlns:a16="http://schemas.microsoft.com/office/drawing/2014/main" val="20008"/>
                    </a:ext>
                  </a:extLst>
                </a:gridCol>
              </a:tblGrid>
              <a:tr h="1798369">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200" b="1" i="0" u="none" strike="noStrike" cap="none" normalizeH="0" baseline="0" dirty="0">
                          <a:ln>
                            <a:noFill/>
                          </a:ln>
                          <a:solidFill>
                            <a:schemeClr val="tx1"/>
                          </a:solidFill>
                          <a:effectLst/>
                          <a:latin typeface="Calibri" panose="020F0502020204030204" pitchFamily="34" charset="0"/>
                          <a:cs typeface="Times New Roman" pitchFamily="18" charset="0"/>
                        </a:rPr>
                        <a:t>84</a:t>
                      </a:r>
                      <a:endParaRPr kumimoji="0" lang="el-GR" altLang="el-GR" sz="12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Θα έπαιρνα ευχαρίστως μέρος στη συνεργασία γονέων του νηπιαγωγείου ή στις συγκεντρώσεις των γονέων το απόγευμα για θέματα προσχολικής αγωγής.</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60</a:t>
                      </a: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52</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86,7</a:t>
                      </a:r>
                      <a:endParaRPr kumimoji="0" lang="el-GR" altLang="el-GR" sz="1400" b="1" i="0" u="none" strike="noStrike" cap="none" normalizeH="0" baseline="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2</a:t>
                      </a:r>
                      <a:endParaRPr kumimoji="0" lang="el-GR" altLang="el-GR" sz="1400" b="1" i="0" u="none" strike="noStrike" cap="none" normalizeH="0" baseline="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3,3</a:t>
                      </a:r>
                      <a:endParaRPr kumimoji="0" lang="el-GR" altLang="el-GR" sz="1400" b="1" i="0" u="none" strike="noStrike" cap="none" normalizeH="0" baseline="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6</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10</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256553">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200" b="1" i="0" u="none" strike="noStrike" cap="none" normalizeH="0" baseline="0">
                          <a:ln>
                            <a:noFill/>
                          </a:ln>
                          <a:solidFill>
                            <a:schemeClr val="tx1"/>
                          </a:solidFill>
                          <a:effectLst/>
                          <a:latin typeface="Calibri" panose="020F0502020204030204" pitchFamily="34" charset="0"/>
                          <a:cs typeface="Times New Roman" pitchFamily="18" charset="0"/>
                        </a:rPr>
                        <a:t>85</a:t>
                      </a:r>
                      <a:endParaRPr kumimoji="0" lang="el-GR" altLang="el-GR" sz="1200" b="1" i="0" u="none" strike="noStrike" cap="none" normalizeH="0" baseline="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Σε συζητήσεις με άλλους γονείς στο νηπιαγωγείο πάνω σε θέματα αγωγής δεν θα είχα μεγάλο ενδιαφέρον</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60</a:t>
                      </a: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6</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10</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50</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83,3</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4</a:t>
                      </a:r>
                      <a:endParaRPr kumimoji="0" lang="el-GR" altLang="el-GR" sz="1400" b="1" i="0" u="none" strike="noStrike" cap="none" normalizeH="0" baseline="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6,7</a:t>
                      </a:r>
                      <a:endParaRPr kumimoji="0" lang="el-GR" altLang="el-GR" sz="1400" b="1" i="0" u="none" strike="noStrike" cap="none" normalizeH="0" baseline="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944901">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200" b="1" i="0" u="none" strike="noStrike" cap="none" normalizeH="0" baseline="0">
                          <a:ln>
                            <a:noFill/>
                          </a:ln>
                          <a:solidFill>
                            <a:schemeClr val="tx1"/>
                          </a:solidFill>
                          <a:effectLst/>
                          <a:latin typeface="Calibri" panose="020F0502020204030204" pitchFamily="34" charset="0"/>
                          <a:cs typeface="Times New Roman" pitchFamily="18" charset="0"/>
                        </a:rPr>
                        <a:t>86</a:t>
                      </a:r>
                      <a:endParaRPr kumimoji="0" lang="el-GR" altLang="el-GR" sz="1200" b="1" i="0" u="none" strike="noStrike" cap="none" normalizeH="0" baseline="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Δεν χρειάζομαι τις συμβουλές της νηπιαγωγού για το παιδί μου</a:t>
                      </a:r>
                      <a:endParaRPr kumimoji="0" lang="el-GR" altLang="el-GR" sz="1400" b="1" i="0" u="none" strike="noStrike" cap="none" normalizeH="0" baseline="0">
                        <a:ln>
                          <a:noFill/>
                        </a:ln>
                        <a:solidFill>
                          <a:schemeClr val="tx1"/>
                        </a:solidFill>
                        <a:effectLst/>
                        <a:latin typeface="Calibri" panose="020F0502020204030204" pitchFamily="34" charset="0"/>
                      </a:endParaRPr>
                    </a:p>
                  </a:txBody>
                  <a:tcPr marL="91439" marR="91439"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ea typeface="Times New Roman" pitchFamily="18" charset="0"/>
                          <a:cs typeface="Arial" charset="0"/>
                        </a:rPr>
                        <a:t>60</a:t>
                      </a: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2</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3,3</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53</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88,3</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5</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8,3</a:t>
                      </a:r>
                      <a:endParaRPr kumimoji="0" lang="el-GR" altLang="el-GR" sz="1400" b="1" i="0" u="none" strike="noStrike" cap="none" normalizeH="0" baseline="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944901">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200" b="1" i="0" u="none" strike="noStrike" cap="none" normalizeH="0" baseline="0">
                          <a:ln>
                            <a:noFill/>
                          </a:ln>
                          <a:solidFill>
                            <a:schemeClr val="tx1"/>
                          </a:solidFill>
                          <a:effectLst/>
                          <a:latin typeface="Calibri" panose="020F0502020204030204" pitchFamily="34" charset="0"/>
                          <a:cs typeface="Times New Roman" pitchFamily="18" charset="0"/>
                        </a:rPr>
                        <a:t>87</a:t>
                      </a:r>
                      <a:endParaRPr kumimoji="0" lang="el-GR" altLang="el-GR" sz="1200" b="1" i="0" u="none" strike="noStrike" cap="none" normalizeH="0" baseline="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rgbClr val="C00000"/>
                          </a:solidFill>
                          <a:effectLst/>
                          <a:latin typeface="Calibri" panose="020F0502020204030204" pitchFamily="34" charset="0"/>
                          <a:ea typeface="Times New Roman" pitchFamily="18" charset="0"/>
                          <a:cs typeface="Arial" charset="0"/>
                        </a:rPr>
                        <a:t>Οι γονείς, πρέπει να συναποφασίζουν για το πρόγραμμα του νηπιαγωγείου.</a:t>
                      </a:r>
                    </a:p>
                  </a:txBody>
                  <a:tcPr marL="91439" marR="91439"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60</a:t>
                      </a:r>
                      <a:endParaRPr kumimoji="0" lang="el-GR" altLang="el-GR" sz="1400" b="1" i="0" u="none" strike="noStrike" cap="none" normalizeH="0" baseline="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20</a:t>
                      </a:r>
                      <a:endParaRPr kumimoji="0" lang="el-GR" altLang="el-GR" sz="1400" b="1" i="0" u="none" strike="noStrike" cap="none" normalizeH="0" baseline="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33,3</a:t>
                      </a:r>
                      <a:endParaRPr kumimoji="0" lang="el-GR" altLang="el-GR" sz="1400" b="1" i="0" u="none" strike="noStrike" cap="none" normalizeH="0" baseline="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29</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48,3</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11</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18,3</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944901">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88</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Θα συνεργαζόμουν ευχαρίστως με το νηπιαγωγείο, αν μου το ζητούσε η νηπιαγωγός.</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60</a:t>
                      </a:r>
                      <a:endParaRPr kumimoji="0" lang="el-GR" altLang="el-GR" sz="1400" b="1" i="0" u="none" strike="noStrike" cap="none" normalizeH="0" baseline="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56</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93,3</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0</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0</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4</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6,7</a:t>
                      </a:r>
                      <a:endParaRPr kumimoji="0" lang="el-GR" altLang="el-GR" sz="1400" b="1" i="0" u="none" strike="noStrike" cap="none" normalizeH="0" baseline="0" dirty="0">
                        <a:ln>
                          <a:noFill/>
                        </a:ln>
                        <a:solidFill>
                          <a:schemeClr val="tx1"/>
                        </a:solidFill>
                        <a:effectLst/>
                        <a:latin typeface="Calibri" panose="020F0502020204030204" pitchFamily="34" charset="0"/>
                      </a:endParaRPr>
                    </a:p>
                  </a:txBody>
                  <a:tcPr marL="91439" marR="91439"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25664" name="3 - Θέση αριθμού διαφάνειας">
            <a:extLst>
              <a:ext uri="{FF2B5EF4-FFF2-40B4-BE49-F238E27FC236}">
                <a16:creationId xmlns:a16="http://schemas.microsoft.com/office/drawing/2014/main" id="{89E38C53-BF81-4DCA-8D74-10F73ED9C0C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F2812C-BD8B-4CE5-9DB9-CED76590658D}" type="slidenum">
              <a:rPr lang="el-GR" altLang="el-GR">
                <a:solidFill>
                  <a:srgbClr val="FFFFFF"/>
                </a:solidFill>
              </a:rPr>
              <a:pPr/>
              <a:t>21</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0655"/>
                                        </p:tgtEl>
                                        <p:attrNameLst>
                                          <p:attrName>style.visibility</p:attrName>
                                        </p:attrNameLst>
                                      </p:cBhvr>
                                      <p:to>
                                        <p:strVal val="visible"/>
                                      </p:to>
                                    </p:set>
                                    <p:animEffect transition="in" filter="box(in)">
                                      <p:cBhvr>
                                        <p:cTn id="7" dur="500"/>
                                        <p:tgtEl>
                                          <p:spTgt spid="100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02715" name="Group 315">
            <a:extLst>
              <a:ext uri="{FF2B5EF4-FFF2-40B4-BE49-F238E27FC236}">
                <a16:creationId xmlns:a16="http://schemas.microsoft.com/office/drawing/2014/main" id="{BF06235D-EC01-4E86-8A15-5F558BBB36C5}"/>
              </a:ext>
            </a:extLst>
          </p:cNvPr>
          <p:cNvGraphicFramePr>
            <a:graphicFrameLocks noGrp="1"/>
          </p:cNvGraphicFramePr>
          <p:nvPr>
            <p:ph type="tbl" idx="1"/>
          </p:nvPr>
        </p:nvGraphicFramePr>
        <p:xfrm>
          <a:off x="285750" y="357188"/>
          <a:ext cx="8229600" cy="6218237"/>
        </p:xfrm>
        <a:graphic>
          <a:graphicData uri="http://schemas.openxmlformats.org/drawingml/2006/table">
            <a:tbl>
              <a:tblPr/>
              <a:tblGrid>
                <a:gridCol w="639763">
                  <a:extLst>
                    <a:ext uri="{9D8B030D-6E8A-4147-A177-3AD203B41FA5}">
                      <a16:colId xmlns:a16="http://schemas.microsoft.com/office/drawing/2014/main" val="20000"/>
                    </a:ext>
                  </a:extLst>
                </a:gridCol>
                <a:gridCol w="1995487">
                  <a:extLst>
                    <a:ext uri="{9D8B030D-6E8A-4147-A177-3AD203B41FA5}">
                      <a16:colId xmlns:a16="http://schemas.microsoft.com/office/drawing/2014/main" val="20001"/>
                    </a:ext>
                  </a:extLst>
                </a:gridCol>
                <a:gridCol w="542925">
                  <a:extLst>
                    <a:ext uri="{9D8B030D-6E8A-4147-A177-3AD203B41FA5}">
                      <a16:colId xmlns:a16="http://schemas.microsoft.com/office/drawing/2014/main" val="20002"/>
                    </a:ext>
                  </a:extLst>
                </a:gridCol>
                <a:gridCol w="968375">
                  <a:extLst>
                    <a:ext uri="{9D8B030D-6E8A-4147-A177-3AD203B41FA5}">
                      <a16:colId xmlns:a16="http://schemas.microsoft.com/office/drawing/2014/main" val="20003"/>
                    </a:ext>
                  </a:extLst>
                </a:gridCol>
                <a:gridCol w="715963">
                  <a:extLst>
                    <a:ext uri="{9D8B030D-6E8A-4147-A177-3AD203B41FA5}">
                      <a16:colId xmlns:a16="http://schemas.microsoft.com/office/drawing/2014/main" val="20004"/>
                    </a:ext>
                  </a:extLst>
                </a:gridCol>
                <a:gridCol w="968375">
                  <a:extLst>
                    <a:ext uri="{9D8B030D-6E8A-4147-A177-3AD203B41FA5}">
                      <a16:colId xmlns:a16="http://schemas.microsoft.com/office/drawing/2014/main" val="20005"/>
                    </a:ext>
                  </a:extLst>
                </a:gridCol>
                <a:gridCol w="714375">
                  <a:extLst>
                    <a:ext uri="{9D8B030D-6E8A-4147-A177-3AD203B41FA5}">
                      <a16:colId xmlns:a16="http://schemas.microsoft.com/office/drawing/2014/main" val="20006"/>
                    </a:ext>
                  </a:extLst>
                </a:gridCol>
                <a:gridCol w="968375">
                  <a:extLst>
                    <a:ext uri="{9D8B030D-6E8A-4147-A177-3AD203B41FA5}">
                      <a16:colId xmlns:a16="http://schemas.microsoft.com/office/drawing/2014/main" val="20007"/>
                    </a:ext>
                  </a:extLst>
                </a:gridCol>
                <a:gridCol w="715962">
                  <a:extLst>
                    <a:ext uri="{9D8B030D-6E8A-4147-A177-3AD203B41FA5}">
                      <a16:colId xmlns:a16="http://schemas.microsoft.com/office/drawing/2014/main" val="20008"/>
                    </a:ext>
                  </a:extLst>
                </a:gridCol>
              </a:tblGrid>
              <a:tr h="944928">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89</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rgbClr val="C00000"/>
                          </a:solidFill>
                          <a:effectLst/>
                          <a:latin typeface="Calibri" panose="020F0502020204030204" pitchFamily="34" charset="0"/>
                          <a:cs typeface="Times New Roman" pitchFamily="18" charset="0"/>
                        </a:rPr>
                        <a:t>Οι νηπιαγωγοί πιθανώς δεν θέλουν να μπερδεύονται οι γονείς στη δουλειά τους.</a:t>
                      </a:r>
                      <a:endParaRPr kumimoji="0" lang="el-GR" altLang="el-GR" sz="2400" b="1" i="0" u="none" strike="noStrike" cap="none" normalizeH="0" baseline="0" dirty="0">
                        <a:ln>
                          <a:noFill/>
                        </a:ln>
                        <a:solidFill>
                          <a:srgbClr val="C00000"/>
                        </a:solidFill>
                        <a:effectLst/>
                        <a:latin typeface="Calibri" panose="020F0502020204030204"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60</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34</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56,7</a:t>
                      </a:r>
                      <a:endParaRPr kumimoji="0" lang="el-GR" altLang="el-GR" sz="2400" b="1" i="0" u="none" strike="noStrike" cap="none" normalizeH="0" baseline="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9</a:t>
                      </a:r>
                      <a:endParaRPr kumimoji="0" lang="el-GR" altLang="el-GR" sz="2400" b="1" i="0" u="none" strike="noStrike" cap="none" normalizeH="0" baseline="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15</a:t>
                      </a:r>
                      <a:endParaRPr kumimoji="0" lang="el-GR" altLang="el-GR" sz="2400" b="1" i="0" u="none" strike="noStrike" cap="none" normalizeH="0" baseline="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16</a:t>
                      </a:r>
                      <a:endParaRPr kumimoji="0" lang="el-GR" altLang="el-GR" sz="2400" b="1" i="0" u="none" strike="noStrike" cap="none" normalizeH="0" baseline="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26,7</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371670">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90</a:t>
                      </a:r>
                      <a:endParaRPr kumimoji="0" lang="el-GR" altLang="el-GR" sz="2400" b="1" i="0" u="none" strike="noStrike" cap="none" normalizeH="0" baseline="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Η συνεργασία με το νηπιαγωγείο είναι απαραίτητη γιατί οι γονείς πληροφορούνται πολλά για τα παιδιά τους.</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60</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57</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95</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2</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3,3</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1</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1,7</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371670">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91</a:t>
                      </a:r>
                      <a:endParaRPr kumimoji="0" lang="el-GR" altLang="el-GR" sz="2400" b="1" i="0" u="none" strike="noStrike" cap="none" normalizeH="0" baseline="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Ζητάει πάρα πολλά κανείς με το να ενθαρρύνει τους γονείς να συνεργάζονται πότε - πότε με το νηπιαγωγείο.</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60</a:t>
                      </a:r>
                      <a:endParaRPr kumimoji="0" lang="el-GR" altLang="el-GR" sz="2400" b="1" i="0" u="none" strike="noStrike" cap="none" normalizeH="0" baseline="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3</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5</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53</a:t>
                      </a:r>
                      <a:endParaRPr kumimoji="0" lang="el-GR" altLang="el-GR" sz="2400" b="1" i="0" u="none" strike="noStrike" cap="none" normalizeH="0" baseline="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88,3</a:t>
                      </a:r>
                      <a:endParaRPr kumimoji="0" lang="el-GR" altLang="el-GR" sz="2400" b="1" i="0" u="none" strike="noStrike" cap="none" normalizeH="0" baseline="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4</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6,7</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944928">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92</a:t>
                      </a:r>
                      <a:endParaRPr kumimoji="0" lang="el-GR" altLang="el-GR" sz="2400" b="1" i="0" u="none" strike="noStrike" cap="none" normalizeH="0" baseline="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rgbClr val="C00000"/>
                          </a:solidFill>
                          <a:effectLst/>
                          <a:latin typeface="Calibri" panose="020F0502020204030204" pitchFamily="34" charset="0"/>
                          <a:cs typeface="Times New Roman" pitchFamily="18" charset="0"/>
                        </a:rPr>
                        <a:t>Οι γονείς δεν πρέπει να ανακατεύονται στη δουλειά της νηπιαγωγού.</a:t>
                      </a:r>
                      <a:endParaRPr kumimoji="0" lang="el-GR" altLang="el-GR" sz="2400" b="1" i="0" u="none" strike="noStrike" cap="none" normalizeH="0" baseline="0" dirty="0">
                        <a:ln>
                          <a:noFill/>
                        </a:ln>
                        <a:solidFill>
                          <a:srgbClr val="C00000"/>
                        </a:solidFill>
                        <a:effectLst/>
                        <a:latin typeface="Calibri" panose="020F0502020204030204"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60</a:t>
                      </a:r>
                      <a:endParaRPr kumimoji="0" lang="el-GR" altLang="el-GR" sz="2400" b="1" i="0" u="none" strike="noStrike" cap="none" normalizeH="0" baseline="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36</a:t>
                      </a:r>
                      <a:endParaRPr kumimoji="0" lang="el-GR" altLang="el-GR" sz="2400" b="1" i="0" u="none" strike="noStrike" cap="none" normalizeH="0" baseline="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60</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10</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16,7</a:t>
                      </a:r>
                      <a:endParaRPr kumimoji="0" lang="el-GR" altLang="el-GR" sz="2400" b="1" i="0" u="none" strike="noStrike" cap="none" normalizeH="0" baseline="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14</a:t>
                      </a:r>
                      <a:endParaRPr kumimoji="0" lang="el-GR" altLang="el-GR" sz="2400" b="1" i="0" u="none" strike="noStrike" cap="none" normalizeH="0" baseline="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23,3</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1585041">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93</a:t>
                      </a:r>
                      <a:endParaRPr kumimoji="0" lang="el-GR" altLang="el-GR" sz="2400" b="1" i="0" u="none" strike="noStrike" cap="none" normalizeH="0" baseline="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Όταν ένα παιδί είναι στο νηπιαγωγείο οι γονείς οφείλουν το λιγότερο μια φορά την εβδομάδα να συνομιλήσουν με τη νηπιαγωγό.</a:t>
                      </a:r>
                      <a:endParaRPr kumimoji="0" lang="el-GR" altLang="el-GR" sz="2400" b="1" i="0" u="none" strike="noStrike" cap="none" normalizeH="0" baseline="0">
                        <a:ln>
                          <a:noFill/>
                        </a:ln>
                        <a:solidFill>
                          <a:schemeClr val="tx1"/>
                        </a:solidFill>
                        <a:effectLst/>
                        <a:latin typeface="Calibri" panose="020F0502020204030204"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60</a:t>
                      </a:r>
                      <a:endParaRPr kumimoji="0" lang="el-GR" altLang="el-GR" sz="2400" b="1" i="0" u="none" strike="noStrike" cap="none" normalizeH="0" baseline="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52</a:t>
                      </a:r>
                      <a:endParaRPr kumimoji="0" lang="el-GR" altLang="el-GR" sz="2400" b="1" i="0" u="none" strike="noStrike" cap="none" normalizeH="0" baseline="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a:ln>
                            <a:noFill/>
                          </a:ln>
                          <a:solidFill>
                            <a:schemeClr val="tx1"/>
                          </a:solidFill>
                          <a:effectLst/>
                          <a:latin typeface="Calibri" panose="020F0502020204030204" pitchFamily="34" charset="0"/>
                          <a:cs typeface="Times New Roman" pitchFamily="18" charset="0"/>
                        </a:rPr>
                        <a:t>86,7</a:t>
                      </a:r>
                      <a:endParaRPr kumimoji="0" lang="el-GR" altLang="el-GR" sz="2400" b="1" i="0" u="none" strike="noStrike" cap="none" normalizeH="0" baseline="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2</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3,3</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6</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10</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26688" name="Θέση αριθμού διαφάνειας 5">
            <a:extLst>
              <a:ext uri="{FF2B5EF4-FFF2-40B4-BE49-F238E27FC236}">
                <a16:creationId xmlns:a16="http://schemas.microsoft.com/office/drawing/2014/main" id="{77F14677-6DE5-4B39-BD5B-2EEBCFED72A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18431F-A12B-47A7-AA65-4596A729752A}" type="slidenum">
              <a:rPr lang="el-GR" altLang="el-GR">
                <a:solidFill>
                  <a:srgbClr val="FFFFFF"/>
                </a:solidFill>
              </a:rPr>
              <a:pPr/>
              <a:t>22</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2715"/>
                                        </p:tgtEl>
                                        <p:attrNameLst>
                                          <p:attrName>style.visibility</p:attrName>
                                        </p:attrNameLst>
                                      </p:cBhvr>
                                      <p:to>
                                        <p:strVal val="visible"/>
                                      </p:to>
                                    </p:set>
                                    <p:animEffect transition="in" filter="box(in)">
                                      <p:cBhvr>
                                        <p:cTn id="7" dur="500"/>
                                        <p:tgtEl>
                                          <p:spTgt spid="102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687" name="Group 239">
            <a:extLst>
              <a:ext uri="{FF2B5EF4-FFF2-40B4-BE49-F238E27FC236}">
                <a16:creationId xmlns:a16="http://schemas.microsoft.com/office/drawing/2014/main" id="{6077D015-E177-4EB4-94A5-5D87CAF33E85}"/>
              </a:ext>
            </a:extLst>
          </p:cNvPr>
          <p:cNvGraphicFramePr>
            <a:graphicFrameLocks noGrp="1"/>
          </p:cNvGraphicFramePr>
          <p:nvPr>
            <p:ph type="tbl" idx="1"/>
          </p:nvPr>
        </p:nvGraphicFramePr>
        <p:xfrm>
          <a:off x="468313" y="765175"/>
          <a:ext cx="8229600" cy="5973763"/>
        </p:xfrm>
        <a:graphic>
          <a:graphicData uri="http://schemas.openxmlformats.org/drawingml/2006/table">
            <a:tbl>
              <a:tblPr/>
              <a:tblGrid>
                <a:gridCol w="639762">
                  <a:extLst>
                    <a:ext uri="{9D8B030D-6E8A-4147-A177-3AD203B41FA5}">
                      <a16:colId xmlns:a16="http://schemas.microsoft.com/office/drawing/2014/main" val="20000"/>
                    </a:ext>
                  </a:extLst>
                </a:gridCol>
                <a:gridCol w="1995488">
                  <a:extLst>
                    <a:ext uri="{9D8B030D-6E8A-4147-A177-3AD203B41FA5}">
                      <a16:colId xmlns:a16="http://schemas.microsoft.com/office/drawing/2014/main" val="20001"/>
                    </a:ext>
                  </a:extLst>
                </a:gridCol>
                <a:gridCol w="542925">
                  <a:extLst>
                    <a:ext uri="{9D8B030D-6E8A-4147-A177-3AD203B41FA5}">
                      <a16:colId xmlns:a16="http://schemas.microsoft.com/office/drawing/2014/main" val="20002"/>
                    </a:ext>
                  </a:extLst>
                </a:gridCol>
                <a:gridCol w="968375">
                  <a:extLst>
                    <a:ext uri="{9D8B030D-6E8A-4147-A177-3AD203B41FA5}">
                      <a16:colId xmlns:a16="http://schemas.microsoft.com/office/drawing/2014/main" val="20003"/>
                    </a:ext>
                  </a:extLst>
                </a:gridCol>
                <a:gridCol w="715962">
                  <a:extLst>
                    <a:ext uri="{9D8B030D-6E8A-4147-A177-3AD203B41FA5}">
                      <a16:colId xmlns:a16="http://schemas.microsoft.com/office/drawing/2014/main" val="20004"/>
                    </a:ext>
                  </a:extLst>
                </a:gridCol>
                <a:gridCol w="968375">
                  <a:extLst>
                    <a:ext uri="{9D8B030D-6E8A-4147-A177-3AD203B41FA5}">
                      <a16:colId xmlns:a16="http://schemas.microsoft.com/office/drawing/2014/main" val="20005"/>
                    </a:ext>
                  </a:extLst>
                </a:gridCol>
                <a:gridCol w="714375">
                  <a:extLst>
                    <a:ext uri="{9D8B030D-6E8A-4147-A177-3AD203B41FA5}">
                      <a16:colId xmlns:a16="http://schemas.microsoft.com/office/drawing/2014/main" val="20006"/>
                    </a:ext>
                  </a:extLst>
                </a:gridCol>
                <a:gridCol w="968375">
                  <a:extLst>
                    <a:ext uri="{9D8B030D-6E8A-4147-A177-3AD203B41FA5}">
                      <a16:colId xmlns:a16="http://schemas.microsoft.com/office/drawing/2014/main" val="20007"/>
                    </a:ext>
                  </a:extLst>
                </a:gridCol>
                <a:gridCol w="715963">
                  <a:extLst>
                    <a:ext uri="{9D8B030D-6E8A-4147-A177-3AD203B41FA5}">
                      <a16:colId xmlns:a16="http://schemas.microsoft.com/office/drawing/2014/main" val="20008"/>
                    </a:ext>
                  </a:extLst>
                </a:gridCol>
              </a:tblGrid>
              <a:tr h="1554398">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94</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rgbClr val="C00000"/>
                          </a:solidFill>
                          <a:effectLst/>
                          <a:latin typeface="Calibri" panose="020F0502020204030204" pitchFamily="34" charset="0"/>
                          <a:cs typeface="Times New Roman" pitchFamily="18" charset="0"/>
                        </a:rPr>
                        <a:t>Για μια συνεχή συνεργασία με τις νηπιαγωγούς οι εργαζόμενοι γονείς δεν μπορούν να διαθέσουν χρόνο.</a:t>
                      </a:r>
                      <a:endParaRPr kumimoji="0" lang="el-GR" altLang="el-GR" sz="1600" b="1" i="0" u="none" strike="noStrike" cap="none" normalizeH="0" baseline="0" dirty="0">
                        <a:ln>
                          <a:noFill/>
                        </a:ln>
                        <a:solidFill>
                          <a:srgbClr val="C00000"/>
                        </a:solidFill>
                        <a:effectLst/>
                        <a:latin typeface="Calibri" panose="020F0502020204030204" pitchFamily="34"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60</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30</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50</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14</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23,3</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16</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26,7</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066743">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95</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Οι γονείς θα πρέπει να ενημερώνονται μέσω του νηπιαγωγείου </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60</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59</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98,3</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0</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0</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1</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1,7</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042052">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96</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Τους γονείς δεν τους ενδιαφέρει καθόλου η συνεργασία με το νηπιαγωγείο για αυτούς είναι σπουδαίο μόνο η φροντίδα του παιδιού.</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60</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4</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6,7</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53</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88,3</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3</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5</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1310570">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97</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rgbClr val="C00000"/>
                          </a:solidFill>
                          <a:effectLst/>
                          <a:latin typeface="Calibri" panose="020F0502020204030204" pitchFamily="34" charset="0"/>
                          <a:cs typeface="Times New Roman" pitchFamily="18" charset="0"/>
                        </a:rPr>
                        <a:t>Οι νηπιαγωγοί κάνουν διακρίσεις ανάμεσα στους Έλληνες και σε αλλοδαπούς γονείς.</a:t>
                      </a:r>
                      <a:endParaRPr kumimoji="0" lang="el-GR" altLang="el-GR" sz="1600" b="1" i="0" u="none" strike="noStrike" cap="none" normalizeH="0" baseline="0" dirty="0">
                        <a:ln>
                          <a:noFill/>
                        </a:ln>
                        <a:solidFill>
                          <a:srgbClr val="C00000"/>
                        </a:solidFill>
                        <a:effectLst/>
                        <a:latin typeface="Calibri" panose="020F0502020204030204" pitchFamily="34"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56</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11</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18,3</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23</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Calibri" panose="020F0502020204030204" pitchFamily="34" charset="0"/>
                          <a:cs typeface="Times New Roman" pitchFamily="18" charset="0"/>
                        </a:rPr>
                        <a:t>38,3</a:t>
                      </a:r>
                      <a:endParaRPr kumimoji="0" lang="el-GR" altLang="el-GR" sz="1600" b="1" i="0" u="none" strike="noStrike" cap="none" normalizeH="0" baseline="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22</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Calibri" panose="020F0502020204030204" pitchFamily="34" charset="0"/>
                          <a:cs typeface="Times New Roman" pitchFamily="18" charset="0"/>
                        </a:rPr>
                        <a:t>36,7</a:t>
                      </a:r>
                      <a:endParaRPr kumimoji="0" lang="el-GR" altLang="el-GR" sz="1600" b="1" i="0" u="none" strike="noStrike" cap="none" normalizeH="0" baseline="0" dirty="0">
                        <a:ln>
                          <a:noFill/>
                        </a:ln>
                        <a:solidFill>
                          <a:schemeClr val="tx1"/>
                        </a:solidFill>
                        <a:effectLst/>
                        <a:latin typeface="Calibri" panose="020F0502020204030204" pitchFamily="34"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27702" name="Θέση ημερομηνίας 3">
            <a:extLst>
              <a:ext uri="{FF2B5EF4-FFF2-40B4-BE49-F238E27FC236}">
                <a16:creationId xmlns:a16="http://schemas.microsoft.com/office/drawing/2014/main" id="{39FC28EE-8977-4BD1-8A2E-8AA6E1DC838E}"/>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9F1738-A6B5-49EC-BF08-167082122891}" type="datetime1">
              <a:rPr lang="el-GR" altLang="el-GR" smtClean="0">
                <a:solidFill>
                  <a:schemeClr val="accent2"/>
                </a:solidFill>
              </a:rPr>
              <a:pPr/>
              <a:t>22/12/2019</a:t>
            </a:fld>
            <a:endParaRPr lang="el-GR" altLang="el-GR">
              <a:solidFill>
                <a:schemeClr val="accent2"/>
              </a:solidFill>
            </a:endParaRPr>
          </a:p>
        </p:txBody>
      </p:sp>
      <p:sp>
        <p:nvSpPr>
          <p:cNvPr id="27703" name="Θέση υποσέλιδου 4">
            <a:extLst>
              <a:ext uri="{FF2B5EF4-FFF2-40B4-BE49-F238E27FC236}">
                <a16:creationId xmlns:a16="http://schemas.microsoft.com/office/drawing/2014/main" id="{1AEF350F-E26F-48D9-AAA7-219D6A1743C8}"/>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27704" name="Θέση αριθμού διαφάνειας 5">
            <a:extLst>
              <a:ext uri="{FF2B5EF4-FFF2-40B4-BE49-F238E27FC236}">
                <a16:creationId xmlns:a16="http://schemas.microsoft.com/office/drawing/2014/main" id="{DC0D8960-0076-45F0-9539-16437183330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650D4C2-7AA6-433E-A8FF-1BA650062549}" type="slidenum">
              <a:rPr lang="el-GR" altLang="el-GR">
                <a:solidFill>
                  <a:srgbClr val="FFFFFF"/>
                </a:solidFill>
              </a:rPr>
              <a:pPr/>
              <a:t>23</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4687"/>
                                        </p:tgtEl>
                                        <p:attrNameLst>
                                          <p:attrName>style.visibility</p:attrName>
                                        </p:attrNameLst>
                                      </p:cBhvr>
                                      <p:to>
                                        <p:strVal val="visible"/>
                                      </p:to>
                                    </p:set>
                                    <p:animEffect transition="in" filter="box(in)">
                                      <p:cBhvr>
                                        <p:cTn id="7" dur="500"/>
                                        <p:tgtEl>
                                          <p:spTgt spid="1046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a:extLst>
              <a:ext uri="{FF2B5EF4-FFF2-40B4-BE49-F238E27FC236}">
                <a16:creationId xmlns:a16="http://schemas.microsoft.com/office/drawing/2014/main" id="{0C9F2A95-5BA1-48F5-9D59-0E57356E6722}"/>
              </a:ext>
            </a:extLst>
          </p:cNvPr>
          <p:cNvSpPr>
            <a:spLocks noGrp="1" noChangeArrowheads="1"/>
          </p:cNvSpPr>
          <p:nvPr>
            <p:ph idx="1"/>
          </p:nvPr>
        </p:nvSpPr>
        <p:spPr>
          <a:xfrm>
            <a:off x="323850" y="1071563"/>
            <a:ext cx="8229600" cy="5303837"/>
          </a:xfrm>
        </p:spPr>
        <p:txBody>
          <a:bodyPr/>
          <a:lstStyle/>
          <a:p>
            <a:pPr eaLnBrk="1" hangingPunct="1"/>
            <a:r>
              <a:rPr lang="el-GR" altLang="el-GR" sz="2200" b="1">
                <a:latin typeface="Calibri" panose="020F0502020204030204" pitchFamily="34" charset="0"/>
              </a:rPr>
              <a:t>Προτεραιότητα οι τελικές αποφάσεις να παίρνονται από τους νηπιαγωγούς</a:t>
            </a:r>
          </a:p>
          <a:p>
            <a:pPr eaLnBrk="1" hangingPunct="1"/>
            <a:r>
              <a:rPr lang="el-GR" altLang="el-GR" sz="2200" b="1">
                <a:latin typeface="Calibri" panose="020F0502020204030204" pitchFamily="34" charset="0"/>
              </a:rPr>
              <a:t>Συνεργασία για την προαγωγή των ακαδημαϊκών και κοινωνικών δεξιοτήτων</a:t>
            </a:r>
          </a:p>
          <a:p>
            <a:pPr eaLnBrk="1" hangingPunct="1"/>
            <a:r>
              <a:rPr lang="el-GR" altLang="el-GR" sz="2200" b="1">
                <a:latin typeface="Calibri" panose="020F0502020204030204" pitchFamily="34" charset="0"/>
              </a:rPr>
              <a:t>Ενημέρωση μέσω του Νηπιαγωγείου, το λιγότερο μία φορά την εβδομάδα</a:t>
            </a:r>
          </a:p>
          <a:p>
            <a:pPr eaLnBrk="1" hangingPunct="1"/>
            <a:r>
              <a:rPr lang="el-GR" altLang="el-GR" sz="2200" b="1">
                <a:latin typeface="Calibri" panose="020F0502020204030204" pitchFamily="34" charset="0"/>
              </a:rPr>
              <a:t>Πηγή ενημέρωσης οι συζητήσεις με άλλους γονείς</a:t>
            </a:r>
          </a:p>
          <a:p>
            <a:pPr eaLnBrk="1" hangingPunct="1"/>
            <a:r>
              <a:rPr lang="el-GR" altLang="el-GR" sz="2200" b="1">
                <a:latin typeface="Calibri" panose="020F0502020204030204" pitchFamily="34" charset="0"/>
              </a:rPr>
              <a:t>Επιφύλαξη για τη συναπόφαση με τους γονείς του παιδαγωγικού προγράμματος του Νηπιαγωγείου</a:t>
            </a:r>
          </a:p>
          <a:p>
            <a:pPr eaLnBrk="1" hangingPunct="1"/>
            <a:r>
              <a:rPr lang="el-GR" altLang="el-GR" sz="2200" b="1">
                <a:latin typeface="Calibri" panose="020F0502020204030204" pitchFamily="34" charset="0"/>
              </a:rPr>
              <a:t>Επιφύλαξη για συνεχή συνεργασία </a:t>
            </a:r>
          </a:p>
          <a:p>
            <a:pPr eaLnBrk="1" hangingPunct="1"/>
            <a:r>
              <a:rPr lang="el-GR" altLang="el-GR" sz="2200" b="1">
                <a:latin typeface="Calibri" panose="020F0502020204030204" pitchFamily="34" charset="0"/>
              </a:rPr>
              <a:t>Θετική τάση για  άμεση συνεργασία στην παιδαγωγική εργασία του Νηπιαγωγείου</a:t>
            </a:r>
          </a:p>
          <a:p>
            <a:pPr eaLnBrk="1" hangingPunct="1"/>
            <a:r>
              <a:rPr lang="el-GR" altLang="el-GR" sz="2200" b="1">
                <a:latin typeface="Calibri" panose="020F0502020204030204" pitchFamily="34" charset="0"/>
              </a:rPr>
              <a:t>Επισήμανση διακρίσεων από τους νηπιαγωγούς σε Έλληνες και αλλοδαπούς γονείς</a:t>
            </a:r>
          </a:p>
          <a:p>
            <a:pPr eaLnBrk="1" hangingPunct="1">
              <a:buFont typeface="Wingdings" panose="05000000000000000000" pitchFamily="2" charset="2"/>
              <a:buNone/>
            </a:pPr>
            <a:endParaRPr lang="el-GR" altLang="el-GR" b="1">
              <a:solidFill>
                <a:schemeClr val="accent2"/>
              </a:solidFill>
              <a:latin typeface="Calibri" panose="020F0502020204030204" pitchFamily="34" charset="0"/>
            </a:endParaRPr>
          </a:p>
        </p:txBody>
      </p:sp>
      <p:sp>
        <p:nvSpPr>
          <p:cNvPr id="28675" name="Θέση ημερομηνίας 3">
            <a:extLst>
              <a:ext uri="{FF2B5EF4-FFF2-40B4-BE49-F238E27FC236}">
                <a16:creationId xmlns:a16="http://schemas.microsoft.com/office/drawing/2014/main" id="{A78E70A7-CF17-4FBE-A097-3D7EF1985142}"/>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73E615-1A6B-49C7-8591-CAF62A8D90B5}" type="datetime1">
              <a:rPr lang="el-GR" altLang="el-GR" smtClean="0">
                <a:solidFill>
                  <a:schemeClr val="accent2"/>
                </a:solidFill>
              </a:rPr>
              <a:pPr/>
              <a:t>22/12/2019</a:t>
            </a:fld>
            <a:endParaRPr lang="el-GR" altLang="el-GR">
              <a:solidFill>
                <a:schemeClr val="accent2"/>
              </a:solidFill>
            </a:endParaRPr>
          </a:p>
        </p:txBody>
      </p:sp>
      <p:sp>
        <p:nvSpPr>
          <p:cNvPr id="28676" name="Θέση υποσέλιδου 4">
            <a:extLst>
              <a:ext uri="{FF2B5EF4-FFF2-40B4-BE49-F238E27FC236}">
                <a16:creationId xmlns:a16="http://schemas.microsoft.com/office/drawing/2014/main" id="{B2FF0EED-7AB4-4A12-90A8-BF8C9D0E4390}"/>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28677" name="Θέση αριθμού διαφάνειας 5">
            <a:extLst>
              <a:ext uri="{FF2B5EF4-FFF2-40B4-BE49-F238E27FC236}">
                <a16:creationId xmlns:a16="http://schemas.microsoft.com/office/drawing/2014/main" id="{B44A4117-F97B-4993-8F6B-28A386DB51C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23BEDB0-614B-4398-A20E-799FB8B1CFE5}" type="slidenum">
              <a:rPr lang="el-GR" altLang="el-GR">
                <a:solidFill>
                  <a:srgbClr val="FFFFFF"/>
                </a:solidFill>
              </a:rPr>
              <a:pPr/>
              <a:t>24</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6499">
                                            <p:txEl>
                                              <p:pRg st="1" end="1"/>
                                            </p:txEl>
                                          </p:spTgt>
                                        </p:tgtEl>
                                        <p:attrNameLst>
                                          <p:attrName>style.visibility</p:attrName>
                                        </p:attrNameLst>
                                      </p:cBhvr>
                                      <p:to>
                                        <p:strVal val="visible"/>
                                      </p:to>
                                    </p:set>
                                    <p:anim calcmode="lin" valueType="num">
                                      <p:cBhvr additive="base">
                                        <p:cTn id="13" dur="500" fill="hold"/>
                                        <p:tgtEl>
                                          <p:spTgt spid="1064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64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6499">
                                            <p:txEl>
                                              <p:pRg st="2" end="2"/>
                                            </p:txEl>
                                          </p:spTgt>
                                        </p:tgtEl>
                                        <p:attrNameLst>
                                          <p:attrName>style.visibility</p:attrName>
                                        </p:attrNameLst>
                                      </p:cBhvr>
                                      <p:to>
                                        <p:strVal val="visible"/>
                                      </p:to>
                                    </p:set>
                                    <p:anim calcmode="lin" valueType="num">
                                      <p:cBhvr additive="base">
                                        <p:cTn id="19" dur="500" fill="hold"/>
                                        <p:tgtEl>
                                          <p:spTgt spid="1064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64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6499">
                                            <p:txEl>
                                              <p:pRg st="3" end="3"/>
                                            </p:txEl>
                                          </p:spTgt>
                                        </p:tgtEl>
                                        <p:attrNameLst>
                                          <p:attrName>style.visibility</p:attrName>
                                        </p:attrNameLst>
                                      </p:cBhvr>
                                      <p:to>
                                        <p:strVal val="visible"/>
                                      </p:to>
                                    </p:set>
                                    <p:anim calcmode="lin" valueType="num">
                                      <p:cBhvr additive="base">
                                        <p:cTn id="25" dur="500" fill="hold"/>
                                        <p:tgtEl>
                                          <p:spTgt spid="1064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64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6499">
                                            <p:txEl>
                                              <p:pRg st="4" end="4"/>
                                            </p:txEl>
                                          </p:spTgt>
                                        </p:tgtEl>
                                        <p:attrNameLst>
                                          <p:attrName>style.visibility</p:attrName>
                                        </p:attrNameLst>
                                      </p:cBhvr>
                                      <p:to>
                                        <p:strVal val="visible"/>
                                      </p:to>
                                    </p:set>
                                    <p:anim calcmode="lin" valueType="num">
                                      <p:cBhvr additive="base">
                                        <p:cTn id="31" dur="500" fill="hold"/>
                                        <p:tgtEl>
                                          <p:spTgt spid="1064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64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6499">
                                            <p:txEl>
                                              <p:pRg st="5" end="5"/>
                                            </p:txEl>
                                          </p:spTgt>
                                        </p:tgtEl>
                                        <p:attrNameLst>
                                          <p:attrName>style.visibility</p:attrName>
                                        </p:attrNameLst>
                                      </p:cBhvr>
                                      <p:to>
                                        <p:strVal val="visible"/>
                                      </p:to>
                                    </p:set>
                                    <p:anim calcmode="lin" valueType="num">
                                      <p:cBhvr additive="base">
                                        <p:cTn id="37" dur="500" fill="hold"/>
                                        <p:tgtEl>
                                          <p:spTgt spid="1064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64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6499">
                                            <p:txEl>
                                              <p:pRg st="6" end="6"/>
                                            </p:txEl>
                                          </p:spTgt>
                                        </p:tgtEl>
                                        <p:attrNameLst>
                                          <p:attrName>style.visibility</p:attrName>
                                        </p:attrNameLst>
                                      </p:cBhvr>
                                      <p:to>
                                        <p:strVal val="visible"/>
                                      </p:to>
                                    </p:set>
                                    <p:anim calcmode="lin" valueType="num">
                                      <p:cBhvr additive="base">
                                        <p:cTn id="43" dur="500" fill="hold"/>
                                        <p:tgtEl>
                                          <p:spTgt spid="10649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649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6499">
                                            <p:txEl>
                                              <p:pRg st="7" end="7"/>
                                            </p:txEl>
                                          </p:spTgt>
                                        </p:tgtEl>
                                        <p:attrNameLst>
                                          <p:attrName>style.visibility</p:attrName>
                                        </p:attrNameLst>
                                      </p:cBhvr>
                                      <p:to>
                                        <p:strVal val="visible"/>
                                      </p:to>
                                    </p:set>
                                    <p:anim calcmode="lin" valueType="num">
                                      <p:cBhvr additive="base">
                                        <p:cTn id="49" dur="500" fill="hold"/>
                                        <p:tgtEl>
                                          <p:spTgt spid="10649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649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Θέση ημερομηνίας 3">
            <a:extLst>
              <a:ext uri="{FF2B5EF4-FFF2-40B4-BE49-F238E27FC236}">
                <a16:creationId xmlns:a16="http://schemas.microsoft.com/office/drawing/2014/main" id="{6237030C-E597-44F0-8CF1-4EB9CB129D8E}"/>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61FF4B-78CB-4B78-9D4B-2A956D979368}" type="datetime1">
              <a:rPr lang="el-GR" altLang="el-GR" smtClean="0">
                <a:solidFill>
                  <a:schemeClr val="accent2"/>
                </a:solidFill>
              </a:rPr>
              <a:pPr/>
              <a:t>22/12/2019</a:t>
            </a:fld>
            <a:endParaRPr lang="el-GR" altLang="el-GR">
              <a:solidFill>
                <a:schemeClr val="accent2"/>
              </a:solidFill>
            </a:endParaRPr>
          </a:p>
        </p:txBody>
      </p:sp>
      <p:sp>
        <p:nvSpPr>
          <p:cNvPr id="29699" name="Θέση υποσέλιδου 4">
            <a:extLst>
              <a:ext uri="{FF2B5EF4-FFF2-40B4-BE49-F238E27FC236}">
                <a16:creationId xmlns:a16="http://schemas.microsoft.com/office/drawing/2014/main" id="{331FBDF3-6769-432A-A4D8-BA93C8708E9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29700" name="Θέση αριθμού διαφάνειας 5">
            <a:extLst>
              <a:ext uri="{FF2B5EF4-FFF2-40B4-BE49-F238E27FC236}">
                <a16:creationId xmlns:a16="http://schemas.microsoft.com/office/drawing/2014/main" id="{0EDBCCE6-1521-414E-B9CD-BB5BD149E94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D8552C4-3E9C-4552-AD94-A028CBCE7FAC}" type="slidenum">
              <a:rPr lang="el-GR" altLang="el-GR">
                <a:solidFill>
                  <a:srgbClr val="FFFFFF"/>
                </a:solidFill>
              </a:rPr>
              <a:pPr/>
              <a:t>25</a:t>
            </a:fld>
            <a:endParaRPr lang="el-GR" altLang="el-GR">
              <a:solidFill>
                <a:srgbClr val="FFFFFF"/>
              </a:solidFill>
            </a:endParaRPr>
          </a:p>
        </p:txBody>
      </p:sp>
      <p:sp>
        <p:nvSpPr>
          <p:cNvPr id="107531" name="Rectangle 11">
            <a:extLst>
              <a:ext uri="{FF2B5EF4-FFF2-40B4-BE49-F238E27FC236}">
                <a16:creationId xmlns:a16="http://schemas.microsoft.com/office/drawing/2014/main" id="{9E5C74A5-B217-4B69-8C4A-55E9CC9A4150}"/>
              </a:ext>
            </a:extLst>
          </p:cNvPr>
          <p:cNvSpPr>
            <a:spLocks noChangeArrowheads="1"/>
          </p:cNvSpPr>
          <p:nvPr/>
        </p:nvSpPr>
        <p:spPr bwMode="auto">
          <a:xfrm>
            <a:off x="487363" y="588963"/>
            <a:ext cx="8188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2000" b="1">
                <a:solidFill>
                  <a:schemeClr val="bg2"/>
                </a:solidFill>
                <a:latin typeface="Calibri" panose="020F0502020204030204" pitchFamily="34" charset="0"/>
                <a:cs typeface="Times New Roman" panose="02020603050405020304" pitchFamily="18" charset="0"/>
              </a:rPr>
              <a:t>ΠΡΟΣΔΟΚΙΕΣ ΤΩΝ ΜΗΤΕΡΩΝ ΑΠΟ ΤΟ ΝΗΠΙΑΓΩΓΕΙΟ</a:t>
            </a:r>
            <a:endParaRPr lang="el-GR" altLang="el-GR" sz="3200" b="1">
              <a:solidFill>
                <a:schemeClr val="bg2"/>
              </a:solidFill>
              <a:latin typeface="Calibri" panose="020F0502020204030204" pitchFamily="34" charset="0"/>
            </a:endParaRPr>
          </a:p>
        </p:txBody>
      </p:sp>
      <p:graphicFrame>
        <p:nvGraphicFramePr>
          <p:cNvPr id="107860" name="Group 340">
            <a:extLst>
              <a:ext uri="{FF2B5EF4-FFF2-40B4-BE49-F238E27FC236}">
                <a16:creationId xmlns:a16="http://schemas.microsoft.com/office/drawing/2014/main" id="{F3BA8E9A-9389-4E9C-A5FF-9B3820BE15FF}"/>
              </a:ext>
            </a:extLst>
          </p:cNvPr>
          <p:cNvGraphicFramePr>
            <a:graphicFrameLocks noGrp="1"/>
          </p:cNvGraphicFramePr>
          <p:nvPr/>
        </p:nvGraphicFramePr>
        <p:xfrm>
          <a:off x="0" y="285750"/>
          <a:ext cx="8534400" cy="6156325"/>
        </p:xfrm>
        <a:graphic>
          <a:graphicData uri="http://schemas.openxmlformats.org/drawingml/2006/table">
            <a:tbl>
              <a:tblPr/>
              <a:tblGrid>
                <a:gridCol w="719040">
                  <a:extLst>
                    <a:ext uri="{9D8B030D-6E8A-4147-A177-3AD203B41FA5}">
                      <a16:colId xmlns:a16="http://schemas.microsoft.com/office/drawing/2014/main" val="20000"/>
                    </a:ext>
                  </a:extLst>
                </a:gridCol>
                <a:gridCol w="1676640">
                  <a:extLst>
                    <a:ext uri="{9D8B030D-6E8A-4147-A177-3AD203B41FA5}">
                      <a16:colId xmlns:a16="http://schemas.microsoft.com/office/drawing/2014/main" val="20001"/>
                    </a:ext>
                  </a:extLst>
                </a:gridCol>
                <a:gridCol w="1781017">
                  <a:extLst>
                    <a:ext uri="{9D8B030D-6E8A-4147-A177-3AD203B41FA5}">
                      <a16:colId xmlns:a16="http://schemas.microsoft.com/office/drawing/2014/main" val="20002"/>
                    </a:ext>
                  </a:extLst>
                </a:gridCol>
                <a:gridCol w="1631064">
                  <a:extLst>
                    <a:ext uri="{9D8B030D-6E8A-4147-A177-3AD203B41FA5}">
                      <a16:colId xmlns:a16="http://schemas.microsoft.com/office/drawing/2014/main" val="20003"/>
                    </a:ext>
                  </a:extLst>
                </a:gridCol>
                <a:gridCol w="1550639">
                  <a:extLst>
                    <a:ext uri="{9D8B030D-6E8A-4147-A177-3AD203B41FA5}">
                      <a16:colId xmlns:a16="http://schemas.microsoft.com/office/drawing/2014/main" val="20004"/>
                    </a:ext>
                  </a:extLst>
                </a:gridCol>
                <a:gridCol w="1176000">
                  <a:extLst>
                    <a:ext uri="{9D8B030D-6E8A-4147-A177-3AD203B41FA5}">
                      <a16:colId xmlns:a16="http://schemas.microsoft.com/office/drawing/2014/main" val="20005"/>
                    </a:ext>
                  </a:extLst>
                </a:gridCol>
              </a:tblGrid>
              <a:tr h="518097">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1" u="none" strike="noStrike" cap="none" normalizeH="0" baseline="0" dirty="0">
                          <a:ln>
                            <a:noFill/>
                          </a:ln>
                          <a:solidFill>
                            <a:schemeClr val="tx1"/>
                          </a:solidFill>
                          <a:effectLst/>
                          <a:latin typeface="Calibri" panose="020F0502020204030204" pitchFamily="34" charset="0"/>
                          <a:cs typeface="Times New Roman" pitchFamily="18" charset="0"/>
                        </a:rPr>
                        <a:t>ΑΡ.ΕΡ.</a:t>
                      </a:r>
                      <a:endParaRPr kumimoji="0" lang="el-GR" altLang="el-GR" sz="2400" b="0" i="0" u="none" strike="noStrike" cap="none" normalizeH="0" baseline="0" dirty="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471488">
                        <a:spcBef>
                          <a:spcPct val="20000"/>
                        </a:spcBef>
                        <a:buClr>
                          <a:schemeClr val="accent2"/>
                        </a:buClr>
                        <a:buSzPct val="75000"/>
                        <a:buFont typeface="Wingdings" pitchFamily="2" charset="2"/>
                        <a:defRPr sz="2400">
                          <a:solidFill>
                            <a:schemeClr val="tx1"/>
                          </a:solidFill>
                          <a:latin typeface="Times New Roman" pitchFamily="18" charset="0"/>
                        </a:defRPr>
                      </a:lvl2pPr>
                      <a:lvl3pPr marL="909638">
                        <a:spcBef>
                          <a:spcPct val="20000"/>
                        </a:spcBef>
                        <a:buClr>
                          <a:schemeClr val="bg2"/>
                        </a:buClr>
                        <a:buSzPct val="65000"/>
                        <a:buFont typeface="Wingdings" pitchFamily="2" charset="2"/>
                        <a:defRPr sz="2000">
                          <a:solidFill>
                            <a:schemeClr val="tx1"/>
                          </a:solidFill>
                          <a:latin typeface="Times New Roman" pitchFamily="18" charset="0"/>
                        </a:defRPr>
                      </a:lvl3pPr>
                      <a:lvl4pPr marL="13890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l-GR" altLang="el-GR" sz="2800" b="0" i="0" u="none" strike="noStrike" cap="none" normalizeH="0" baseline="0" dirty="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1" u="none" strike="noStrike" cap="none" normalizeH="0" baseline="0">
                          <a:ln>
                            <a:noFill/>
                          </a:ln>
                          <a:solidFill>
                            <a:schemeClr val="tx1"/>
                          </a:solidFill>
                          <a:effectLst/>
                          <a:latin typeface="Calibri" panose="020F0502020204030204" pitchFamily="34" charset="0"/>
                          <a:cs typeface="Times New Roman" pitchFamily="18" charset="0"/>
                        </a:rPr>
                        <a:t>ΑΠΑΝΤΗΣΕΙΣ</a:t>
                      </a:r>
                      <a:endParaRPr kumimoji="0" lang="el-GR" altLang="el-GR" sz="2400" b="0" i="0" u="none" strike="noStrike" cap="none" normalizeH="0" baseline="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1" u="none" strike="noStrike" cap="none" normalizeH="0" baseline="0">
                          <a:ln>
                            <a:noFill/>
                          </a:ln>
                          <a:solidFill>
                            <a:schemeClr val="tx1"/>
                          </a:solidFill>
                          <a:effectLst/>
                          <a:latin typeface="Calibri" panose="020F0502020204030204" pitchFamily="34" charset="0"/>
                          <a:cs typeface="Times New Roman" pitchFamily="18" charset="0"/>
                        </a:rPr>
                        <a:t>Ν*</a:t>
                      </a:r>
                      <a:endParaRPr kumimoji="0" lang="el-GR" altLang="el-GR" sz="2400" b="0" i="0" u="none" strike="noStrike" cap="none" normalizeH="0" baseline="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1" u="none" strike="noStrike" cap="none" normalizeH="0" baseline="0">
                          <a:ln>
                            <a:noFill/>
                          </a:ln>
                          <a:solidFill>
                            <a:schemeClr val="tx1"/>
                          </a:solidFill>
                          <a:effectLst/>
                          <a:latin typeface="Calibri" panose="020F0502020204030204" pitchFamily="34" charset="0"/>
                          <a:cs typeface="Times New Roman" pitchFamily="18" charset="0"/>
                        </a:rPr>
                        <a:t>ΣΥΧΝ.</a:t>
                      </a:r>
                      <a:endParaRPr kumimoji="0" lang="el-GR" altLang="el-GR" sz="2400" b="0" i="0" u="none" strike="noStrike" cap="none" normalizeH="0" baseline="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1" u="none" strike="noStrike" cap="none" normalizeH="0" baseline="0">
                          <a:ln>
                            <a:noFill/>
                          </a:ln>
                          <a:solidFill>
                            <a:schemeClr val="tx1"/>
                          </a:solidFill>
                          <a:effectLst/>
                          <a:latin typeface="Calibri" panose="020F0502020204030204" pitchFamily="34" charset="0"/>
                          <a:cs typeface="Times New Roman" pitchFamily="18" charset="0"/>
                        </a:rPr>
                        <a:t>%</a:t>
                      </a:r>
                      <a:endParaRPr kumimoji="0" lang="el-GR" altLang="el-GR" sz="2400" b="0" i="0" u="none" strike="noStrike" cap="none" normalizeH="0" baseline="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04747">
                <a:tc rowSpan="8">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0" u="none" strike="noStrike" cap="none" normalizeH="0" baseline="0" dirty="0">
                          <a:ln>
                            <a:noFill/>
                          </a:ln>
                          <a:solidFill>
                            <a:schemeClr val="tx1"/>
                          </a:solidFill>
                          <a:effectLst/>
                          <a:latin typeface="Calibri" panose="020F0502020204030204" pitchFamily="34" charset="0"/>
                          <a:cs typeface="Times New Roman" pitchFamily="18" charset="0"/>
                        </a:rPr>
                        <a:t>49</a:t>
                      </a:r>
                      <a:endParaRPr kumimoji="0" lang="el-GR" altLang="el-GR" sz="2400" b="0" i="0" u="none" strike="noStrike" cap="none" normalizeH="0" baseline="0" dirty="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8">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2000" b="1" i="0" u="none" strike="noStrike" cap="none" normalizeH="0" baseline="0" dirty="0">
                          <a:ln>
                            <a:noFill/>
                          </a:ln>
                          <a:solidFill>
                            <a:schemeClr val="tx1"/>
                          </a:solidFill>
                          <a:effectLst/>
                          <a:latin typeface="Calibri" panose="020F0502020204030204" pitchFamily="34" charset="0"/>
                          <a:cs typeface="Times New Roman" pitchFamily="18" charset="0"/>
                        </a:rPr>
                        <a:t>Ποιες προσδοκίες έχετε, τι περιμένετε από το νηπιαγωγείο;</a:t>
                      </a:r>
                      <a:endParaRPr kumimoji="0" lang="el-GR" altLang="el-GR" sz="2000" b="1" i="0" u="none" strike="noStrike" cap="none" normalizeH="0" baseline="0" dirty="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Κοινωνικοποίηση </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8">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400" b="0" i="0" u="none" strike="noStrike" cap="none" normalizeH="0" baseline="0">
                          <a:ln>
                            <a:noFill/>
                          </a:ln>
                          <a:solidFill>
                            <a:schemeClr val="tx1"/>
                          </a:solidFill>
                          <a:effectLst/>
                          <a:latin typeface="Calibri" panose="020F0502020204030204" pitchFamily="34" charset="0"/>
                          <a:cs typeface="Times New Roman" pitchFamily="18" charset="0"/>
                        </a:rPr>
                        <a:t>106</a:t>
                      </a:r>
                      <a:endParaRPr kumimoji="0" lang="el-GR" altLang="el-GR" sz="1000" b="0" i="0" u="none" strike="noStrike" cap="none" normalizeH="0" baseline="0">
                        <a:ln>
                          <a:noFill/>
                        </a:ln>
                        <a:solidFill>
                          <a:schemeClr val="tx1"/>
                        </a:solidFill>
                        <a:effectLst/>
                        <a:latin typeface="Calibri" panose="020F0502020204030204" pitchFamily="34" charset="0"/>
                        <a:cs typeface="Times New Roman" pitchFamily="18"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0" u="none" strike="noStrike" cap="none" normalizeH="0" baseline="0">
                          <a:ln>
                            <a:noFill/>
                          </a:ln>
                          <a:solidFill>
                            <a:schemeClr val="tx1"/>
                          </a:solidFill>
                          <a:effectLst/>
                          <a:latin typeface="Calibri" panose="020F0502020204030204" pitchFamily="34" charset="0"/>
                          <a:cs typeface="Times New Roman" pitchFamily="18" charset="0"/>
                        </a:rPr>
                        <a:t>21</a:t>
                      </a:r>
                      <a:endParaRPr kumimoji="0" lang="el-GR" altLang="el-GR" sz="2400" b="0" i="0" u="none" strike="noStrike" cap="none" normalizeH="0" baseline="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0" u="none" strike="noStrike" cap="none" normalizeH="0" baseline="0">
                          <a:ln>
                            <a:noFill/>
                          </a:ln>
                          <a:solidFill>
                            <a:schemeClr val="tx1"/>
                          </a:solidFill>
                          <a:effectLst/>
                          <a:latin typeface="Calibri" panose="020F0502020204030204" pitchFamily="34" charset="0"/>
                          <a:cs typeface="Times New Roman" pitchFamily="18" charset="0"/>
                        </a:rPr>
                        <a:t>19,8</a:t>
                      </a:r>
                      <a:endParaRPr kumimoji="0" lang="el-GR" altLang="el-GR" sz="2400" b="0" i="0" u="none" strike="noStrike" cap="none" normalizeH="0" baseline="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18097">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Καλλιέργεια σκοπών αγωγής</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0" u="none" strike="noStrike" cap="none" normalizeH="0" baseline="0">
                          <a:ln>
                            <a:noFill/>
                          </a:ln>
                          <a:solidFill>
                            <a:schemeClr val="tx1"/>
                          </a:solidFill>
                          <a:effectLst/>
                          <a:latin typeface="Calibri" panose="020F0502020204030204" pitchFamily="34" charset="0"/>
                          <a:cs typeface="Times New Roman" pitchFamily="18" charset="0"/>
                        </a:rPr>
                        <a:t>23</a:t>
                      </a:r>
                      <a:endParaRPr kumimoji="0" lang="el-GR" altLang="el-GR" sz="2400" b="0" i="0" u="none" strike="noStrike" cap="none" normalizeH="0" baseline="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0" u="none" strike="noStrike" cap="none" normalizeH="0" baseline="0">
                          <a:ln>
                            <a:noFill/>
                          </a:ln>
                          <a:solidFill>
                            <a:schemeClr val="tx1"/>
                          </a:solidFill>
                          <a:effectLst/>
                          <a:latin typeface="Calibri" panose="020F0502020204030204" pitchFamily="34" charset="0"/>
                          <a:cs typeface="Times New Roman" pitchFamily="18" charset="0"/>
                        </a:rPr>
                        <a:t>21,7</a:t>
                      </a:r>
                      <a:endParaRPr kumimoji="0" lang="el-GR" altLang="el-GR" sz="2400" b="0" i="0" u="none" strike="noStrike" cap="none" normalizeH="0" baseline="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18097">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Προετοιμασία για δημοτικό</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0" u="none" strike="noStrike" cap="none" normalizeH="0" baseline="0">
                          <a:ln>
                            <a:noFill/>
                          </a:ln>
                          <a:solidFill>
                            <a:schemeClr val="tx1"/>
                          </a:solidFill>
                          <a:effectLst/>
                          <a:latin typeface="Calibri" panose="020F0502020204030204" pitchFamily="34" charset="0"/>
                          <a:cs typeface="Times New Roman" pitchFamily="18" charset="0"/>
                        </a:rPr>
                        <a:t>14</a:t>
                      </a:r>
                      <a:endParaRPr kumimoji="0" lang="el-GR" altLang="el-GR" sz="2400" b="0" i="0" u="none" strike="noStrike" cap="none" normalizeH="0" baseline="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0" u="none" strike="noStrike" cap="none" normalizeH="0" baseline="0">
                          <a:ln>
                            <a:noFill/>
                          </a:ln>
                          <a:solidFill>
                            <a:schemeClr val="tx1"/>
                          </a:solidFill>
                          <a:effectLst/>
                          <a:latin typeface="Calibri" panose="020F0502020204030204" pitchFamily="34" charset="0"/>
                          <a:cs typeface="Times New Roman" pitchFamily="18" charset="0"/>
                        </a:rPr>
                        <a:t>13,2</a:t>
                      </a:r>
                      <a:endParaRPr kumimoji="0" lang="el-GR" altLang="el-GR" sz="2400" b="0" i="0" u="none" strike="noStrike" cap="none" normalizeH="0" baseline="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944797">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Να περνάει καλά / εκδρομές / παιγνίδι / πολιτιστικές εκδηλώσεις</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0" u="none" strike="noStrike" cap="none" normalizeH="0" baseline="0">
                          <a:ln>
                            <a:noFill/>
                          </a:ln>
                          <a:solidFill>
                            <a:schemeClr val="tx1"/>
                          </a:solidFill>
                          <a:effectLst/>
                          <a:latin typeface="Calibri" panose="020F0502020204030204" pitchFamily="34" charset="0"/>
                          <a:cs typeface="Times New Roman" pitchFamily="18" charset="0"/>
                        </a:rPr>
                        <a:t>11</a:t>
                      </a:r>
                      <a:endParaRPr kumimoji="0" lang="el-GR" altLang="el-GR" sz="2400" b="0" i="0" u="none" strike="noStrike" cap="none" normalizeH="0" baseline="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0" u="none" strike="noStrike" cap="none" normalizeH="0" baseline="0">
                          <a:ln>
                            <a:noFill/>
                          </a:ln>
                          <a:solidFill>
                            <a:schemeClr val="tx1"/>
                          </a:solidFill>
                          <a:effectLst/>
                          <a:latin typeface="Calibri" panose="020F0502020204030204" pitchFamily="34" charset="0"/>
                          <a:cs typeface="Times New Roman" pitchFamily="18" charset="0"/>
                        </a:rPr>
                        <a:t>10,4</a:t>
                      </a:r>
                      <a:endParaRPr kumimoji="0" lang="el-GR" altLang="el-GR" sz="2400" b="0" i="0" u="none" strike="noStrike" cap="none" normalizeH="0" baseline="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1158147">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Να μην αφήνει κενά για να καλύψει η οικογένεια / να καλύπτει κενά από οικογένεια</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0" u="none" strike="noStrike" cap="none" normalizeH="0" baseline="0" dirty="0">
                          <a:ln>
                            <a:noFill/>
                          </a:ln>
                          <a:solidFill>
                            <a:schemeClr val="tx1"/>
                          </a:solidFill>
                          <a:effectLst/>
                          <a:latin typeface="Calibri" panose="020F0502020204030204" pitchFamily="34" charset="0"/>
                          <a:cs typeface="Times New Roman" pitchFamily="18" charset="0"/>
                        </a:rPr>
                        <a:t>3</a:t>
                      </a:r>
                      <a:endParaRPr kumimoji="0" lang="el-GR" altLang="el-GR" sz="2400" b="0" i="0" u="none" strike="noStrike" cap="none" normalizeH="0" baseline="0" dirty="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0" u="none" strike="noStrike" cap="none" normalizeH="0" baseline="0" dirty="0">
                          <a:ln>
                            <a:noFill/>
                          </a:ln>
                          <a:solidFill>
                            <a:schemeClr val="tx1"/>
                          </a:solidFill>
                          <a:effectLst/>
                          <a:latin typeface="Calibri" panose="020F0502020204030204" pitchFamily="34" charset="0"/>
                          <a:cs typeface="Times New Roman" pitchFamily="18" charset="0"/>
                        </a:rPr>
                        <a:t>2,8</a:t>
                      </a:r>
                      <a:endParaRPr kumimoji="0" lang="el-GR" altLang="el-GR" sz="2400" b="0" i="0" u="none" strike="noStrike" cap="none" normalizeH="0" baseline="0" dirty="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944797">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Βασικές έννοιες στη μάθηση / δημιουργικές δραστηριότητες</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0" u="none" strike="noStrike" cap="none" normalizeH="0" baseline="0" dirty="0">
                          <a:ln>
                            <a:noFill/>
                          </a:ln>
                          <a:solidFill>
                            <a:schemeClr val="tx1"/>
                          </a:solidFill>
                          <a:effectLst/>
                          <a:latin typeface="Calibri" panose="020F0502020204030204" pitchFamily="34" charset="0"/>
                          <a:cs typeface="Times New Roman" pitchFamily="18" charset="0"/>
                        </a:rPr>
                        <a:t>25</a:t>
                      </a:r>
                      <a:endParaRPr kumimoji="0" lang="el-GR" altLang="el-GR" sz="2400" b="0" i="0" u="none" strike="noStrike" cap="none" normalizeH="0" baseline="0" dirty="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0" u="none" strike="noStrike" cap="none" normalizeH="0" baseline="0">
                          <a:ln>
                            <a:noFill/>
                          </a:ln>
                          <a:solidFill>
                            <a:schemeClr val="tx1"/>
                          </a:solidFill>
                          <a:effectLst/>
                          <a:latin typeface="Calibri" panose="020F0502020204030204" pitchFamily="34" charset="0"/>
                          <a:cs typeface="Times New Roman" pitchFamily="18" charset="0"/>
                        </a:rPr>
                        <a:t>23,6</a:t>
                      </a:r>
                      <a:endParaRPr kumimoji="0" lang="el-GR" altLang="el-GR" sz="2400" b="0" i="0" u="none" strike="noStrike" cap="none" normalizeH="0" baseline="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518097">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Δεν περιμένω κάτι / τίποτε ιδιαίτερο</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0" u="none" strike="noStrike" cap="none" normalizeH="0" baseline="0" dirty="0">
                          <a:ln>
                            <a:noFill/>
                          </a:ln>
                          <a:solidFill>
                            <a:schemeClr val="tx1"/>
                          </a:solidFill>
                          <a:effectLst/>
                          <a:latin typeface="Calibri" panose="020F0502020204030204" pitchFamily="34" charset="0"/>
                          <a:cs typeface="Times New Roman" pitchFamily="18" charset="0"/>
                        </a:rPr>
                        <a:t>5</a:t>
                      </a:r>
                      <a:endParaRPr kumimoji="0" lang="el-GR" altLang="el-GR" sz="2400" b="0" i="0" u="none" strike="noStrike" cap="none" normalizeH="0" baseline="0" dirty="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0" u="none" strike="noStrike" cap="none" normalizeH="0" baseline="0">
                          <a:ln>
                            <a:noFill/>
                          </a:ln>
                          <a:solidFill>
                            <a:schemeClr val="tx1"/>
                          </a:solidFill>
                          <a:effectLst/>
                          <a:latin typeface="Calibri" panose="020F0502020204030204" pitchFamily="34" charset="0"/>
                          <a:cs typeface="Times New Roman" pitchFamily="18" charset="0"/>
                        </a:rPr>
                        <a:t>4,7</a:t>
                      </a:r>
                      <a:endParaRPr kumimoji="0" lang="el-GR" altLang="el-GR" sz="2400" b="0" i="0" u="none" strike="noStrike" cap="none" normalizeH="0" baseline="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731447">
                <a:tc vMerge="1">
                  <a:txBody>
                    <a:bodyPr/>
                    <a:lstStyle/>
                    <a:p>
                      <a:endParaRPr lang="el-GR"/>
                    </a:p>
                  </a:txBody>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1" i="0" u="none" strike="noStrike" cap="none" normalizeH="0" baseline="0" dirty="0">
                          <a:ln>
                            <a:noFill/>
                          </a:ln>
                          <a:solidFill>
                            <a:schemeClr val="tx1"/>
                          </a:solidFill>
                          <a:effectLst/>
                          <a:latin typeface="Calibri" panose="020F0502020204030204" pitchFamily="34" charset="0"/>
                          <a:cs typeface="Times New Roman" pitchFamily="18" charset="0"/>
                        </a:rPr>
                        <a:t>Ασφάλεια των παιδιών / αγάπη από νηπιαγωγούς</a:t>
                      </a:r>
                      <a:endParaRPr kumimoji="0" lang="el-GR" altLang="el-GR" sz="2400" b="1" i="0" u="none" strike="noStrike" cap="none" normalizeH="0" baseline="0" dirty="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el-GR"/>
                    </a:p>
                  </a:txBody>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0" u="none" strike="noStrike" cap="none" normalizeH="0" baseline="0">
                          <a:ln>
                            <a:noFill/>
                          </a:ln>
                          <a:solidFill>
                            <a:schemeClr val="tx1"/>
                          </a:solidFill>
                          <a:effectLst/>
                          <a:latin typeface="Calibri" panose="020F0502020204030204" pitchFamily="34" charset="0"/>
                          <a:cs typeface="Times New Roman" pitchFamily="18" charset="0"/>
                        </a:rPr>
                        <a:t>4</a:t>
                      </a:r>
                      <a:endParaRPr kumimoji="0" lang="el-GR" altLang="el-GR" sz="2400" b="0" i="0" u="none" strike="noStrike" cap="none" normalizeH="0" baseline="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a:spcBef>
                          <a:spcPct val="20000"/>
                        </a:spcBef>
                        <a:buClr>
                          <a:schemeClr val="accent2"/>
                        </a:buClr>
                        <a:buSzPct val="75000"/>
                        <a:buFont typeface="Wingdings" pitchFamily="2" charset="2"/>
                        <a:defRPr sz="2400">
                          <a:solidFill>
                            <a:schemeClr val="tx1"/>
                          </a:solidFill>
                          <a:latin typeface="Times New Roman" pitchFamily="18" charset="0"/>
                        </a:defRPr>
                      </a:lvl2pPr>
                      <a:lvl3pPr>
                        <a:spcBef>
                          <a:spcPct val="20000"/>
                        </a:spcBef>
                        <a:buClr>
                          <a:schemeClr val="bg2"/>
                        </a:buClr>
                        <a:buSzPct val="65000"/>
                        <a:buFont typeface="Wingdings" pitchFamily="2" charset="2"/>
                        <a:defRPr sz="2000">
                          <a:solidFill>
                            <a:schemeClr val="tx1"/>
                          </a:solidFill>
                          <a:latin typeface="Times New Roman" pitchFamily="18" charset="0"/>
                        </a:defRPr>
                      </a:lvl3pPr>
                      <a:lvl4pPr>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400" b="0" i="0" u="none" strike="noStrike" cap="none" normalizeH="0" baseline="0" dirty="0">
                          <a:ln>
                            <a:noFill/>
                          </a:ln>
                          <a:solidFill>
                            <a:schemeClr val="tx1"/>
                          </a:solidFill>
                          <a:effectLst/>
                          <a:latin typeface="Calibri" panose="020F0502020204030204" pitchFamily="34" charset="0"/>
                          <a:cs typeface="Times New Roman" pitchFamily="18" charset="0"/>
                        </a:rPr>
                        <a:t>3,8</a:t>
                      </a:r>
                      <a:endParaRPr kumimoji="0" lang="el-GR" altLang="el-GR" sz="2400" b="0" i="0" u="none" strike="noStrike" cap="none" normalizeH="0" baseline="0" dirty="0">
                        <a:ln>
                          <a:noFill/>
                        </a:ln>
                        <a:solidFill>
                          <a:schemeClr val="tx1"/>
                        </a:solidFill>
                        <a:effectLst/>
                        <a:latin typeface="Calibri" panose="020F050202020403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bl>
          </a:graphicData>
        </a:graphic>
      </p:graphicFrame>
      <p:sp>
        <p:nvSpPr>
          <p:cNvPr id="29760" name="Rectangle 307">
            <a:extLst>
              <a:ext uri="{FF2B5EF4-FFF2-40B4-BE49-F238E27FC236}">
                <a16:creationId xmlns:a16="http://schemas.microsoft.com/office/drawing/2014/main" id="{4C49A5D7-7D6F-4611-AB06-26170AA447FA}"/>
              </a:ext>
            </a:extLst>
          </p:cNvPr>
          <p:cNvSpPr>
            <a:spLocks noChangeArrowheads="1"/>
          </p:cNvSpPr>
          <p:nvPr/>
        </p:nvSpPr>
        <p:spPr bwMode="auto">
          <a:xfrm>
            <a:off x="395288" y="61055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l-GR" altLang="el-GR" sz="24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07531">
                                            <p:txEl>
                                              <p:pRg st="0" end="0"/>
                                            </p:txEl>
                                          </p:spTgt>
                                        </p:tgtEl>
                                        <p:attrNameLst>
                                          <p:attrName>style.visibility</p:attrName>
                                        </p:attrNameLst>
                                      </p:cBhvr>
                                      <p:to>
                                        <p:strVal val="visible"/>
                                      </p:to>
                                    </p:set>
                                    <p:anim calcmode="lin" valueType="num">
                                      <p:cBhvr>
                                        <p:cTn id="7" dur="500" fill="hold"/>
                                        <p:tgtEl>
                                          <p:spTgt spid="10753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753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0753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nodeType="clickEffect">
                                  <p:stCondLst>
                                    <p:cond delay="0"/>
                                  </p:stCondLst>
                                  <p:childTnLst>
                                    <p:set>
                                      <p:cBhvr>
                                        <p:cTn id="13" dur="1" fill="hold">
                                          <p:stCondLst>
                                            <p:cond delay="0"/>
                                          </p:stCondLst>
                                        </p:cTn>
                                        <p:tgtEl>
                                          <p:spTgt spid="107860"/>
                                        </p:tgtEl>
                                        <p:attrNameLst>
                                          <p:attrName>style.visibility</p:attrName>
                                        </p:attrNameLst>
                                      </p:cBhvr>
                                      <p:to>
                                        <p:strVal val="visible"/>
                                      </p:to>
                                    </p:set>
                                    <p:animEffect transition="in" filter="blinds(horizontal)">
                                      <p:cBhvr>
                                        <p:cTn id="14" dur="500"/>
                                        <p:tgtEl>
                                          <p:spTgt spid="1078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a:extLst>
              <a:ext uri="{FF2B5EF4-FFF2-40B4-BE49-F238E27FC236}">
                <a16:creationId xmlns:a16="http://schemas.microsoft.com/office/drawing/2014/main" id="{99E2333E-93A5-4ED4-AF59-16AC2CFA64DD}"/>
              </a:ext>
            </a:extLst>
          </p:cNvPr>
          <p:cNvSpPr>
            <a:spLocks noGrp="1" noChangeArrowheads="1"/>
          </p:cNvSpPr>
          <p:nvPr>
            <p:ph idx="1"/>
          </p:nvPr>
        </p:nvSpPr>
        <p:spPr>
          <a:xfrm>
            <a:off x="457200" y="642938"/>
            <a:ext cx="8229600" cy="5487987"/>
          </a:xfrm>
        </p:spPr>
        <p:txBody>
          <a:bodyPr/>
          <a:lstStyle/>
          <a:p>
            <a:pPr eaLnBrk="1" hangingPunct="1">
              <a:buFont typeface="Wingdings" panose="05000000000000000000" pitchFamily="2" charset="2"/>
              <a:buNone/>
            </a:pPr>
            <a:endParaRPr lang="el-GR" altLang="el-GR" sz="2000">
              <a:latin typeface="Calibri" panose="020F0502020204030204" pitchFamily="34" charset="0"/>
            </a:endParaRPr>
          </a:p>
          <a:p>
            <a:pPr eaLnBrk="1" hangingPunct="1"/>
            <a:endParaRPr lang="el-GR" altLang="el-GR" sz="2000">
              <a:latin typeface="Calibri" panose="020F0502020204030204" pitchFamily="34" charset="0"/>
            </a:endParaRPr>
          </a:p>
          <a:p>
            <a:pPr eaLnBrk="1" hangingPunct="1">
              <a:lnSpc>
                <a:spcPct val="200000"/>
              </a:lnSpc>
            </a:pPr>
            <a:r>
              <a:rPr lang="el-GR" altLang="el-GR" sz="2400" b="1">
                <a:latin typeface="Calibri" panose="020F0502020204030204" pitchFamily="34" charset="0"/>
              </a:rPr>
              <a:t>Υψηλές προσδοκίες από το Νηπιαγωγείο</a:t>
            </a:r>
            <a:r>
              <a:rPr lang="en-US" altLang="el-GR" sz="2400" b="1">
                <a:latin typeface="Calibri" panose="020F0502020204030204" pitchFamily="34" charset="0"/>
              </a:rPr>
              <a:t>.</a:t>
            </a:r>
            <a:r>
              <a:rPr lang="el-GR" altLang="el-GR" sz="2400" b="1">
                <a:latin typeface="Calibri" panose="020F0502020204030204" pitchFamily="34" charset="0"/>
              </a:rPr>
              <a:t> </a:t>
            </a:r>
          </a:p>
          <a:p>
            <a:pPr eaLnBrk="1" hangingPunct="1">
              <a:lnSpc>
                <a:spcPct val="200000"/>
              </a:lnSpc>
            </a:pPr>
            <a:r>
              <a:rPr lang="el-GR" altLang="el-GR" sz="2400" b="1">
                <a:latin typeface="Calibri" panose="020F0502020204030204" pitchFamily="34" charset="0"/>
              </a:rPr>
              <a:t>Το Νηπιαγωγείο χώρος καλλιέργειας των σκοπών αγωγής και μάθησης μέσα από δημιουργικές δραστηριότητες</a:t>
            </a:r>
            <a:r>
              <a:rPr lang="en-US" altLang="el-GR" sz="2400" b="1">
                <a:latin typeface="Calibri" panose="020F0502020204030204" pitchFamily="34" charset="0"/>
              </a:rPr>
              <a:t>.</a:t>
            </a:r>
            <a:endParaRPr lang="el-GR" altLang="el-GR" sz="2400" b="1">
              <a:latin typeface="Calibri" panose="020F0502020204030204" pitchFamily="34" charset="0"/>
            </a:endParaRPr>
          </a:p>
          <a:p>
            <a:pPr eaLnBrk="1" hangingPunct="1">
              <a:lnSpc>
                <a:spcPct val="200000"/>
              </a:lnSpc>
            </a:pPr>
            <a:r>
              <a:rPr lang="el-GR" altLang="el-GR" sz="2400" b="1">
                <a:latin typeface="Calibri" panose="020F0502020204030204" pitchFamily="34" charset="0"/>
              </a:rPr>
              <a:t>Το Νηπιαγωγείο χώρος κοινωνικοποίησης του παιδιού</a:t>
            </a:r>
            <a:r>
              <a:rPr lang="en-US" altLang="el-GR" sz="2400" b="1">
                <a:latin typeface="Calibri" panose="020F0502020204030204" pitchFamily="34" charset="0"/>
              </a:rPr>
              <a:t>.</a:t>
            </a:r>
            <a:endParaRPr lang="el-GR" altLang="el-GR" sz="2400" b="1">
              <a:latin typeface="Calibri" panose="020F0502020204030204" pitchFamily="34" charset="0"/>
            </a:endParaRPr>
          </a:p>
          <a:p>
            <a:pPr eaLnBrk="1" hangingPunct="1">
              <a:lnSpc>
                <a:spcPct val="200000"/>
              </a:lnSpc>
            </a:pPr>
            <a:r>
              <a:rPr lang="el-GR" altLang="el-GR" sz="2400" b="1">
                <a:latin typeface="Calibri" panose="020F0502020204030204" pitchFamily="34" charset="0"/>
              </a:rPr>
              <a:t>Αυτοτέλεια του Νηπιαγωγείου ως χώρου αγωγής και εκπαίδευσης</a:t>
            </a:r>
            <a:r>
              <a:rPr lang="en-US" altLang="el-GR" sz="2400" b="1">
                <a:latin typeface="Calibri" panose="020F0502020204030204" pitchFamily="34" charset="0"/>
              </a:rPr>
              <a:t>.</a:t>
            </a:r>
            <a:endParaRPr lang="el-GR" altLang="el-GR" sz="2400" b="1">
              <a:latin typeface="Calibri" panose="020F0502020204030204" pitchFamily="34" charset="0"/>
            </a:endParaRPr>
          </a:p>
        </p:txBody>
      </p:sp>
      <p:sp>
        <p:nvSpPr>
          <p:cNvPr id="30723" name="Θέση ημερομηνίας 3">
            <a:extLst>
              <a:ext uri="{FF2B5EF4-FFF2-40B4-BE49-F238E27FC236}">
                <a16:creationId xmlns:a16="http://schemas.microsoft.com/office/drawing/2014/main" id="{A6AB340D-AC7F-4C81-BDF4-8D23721082DB}"/>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1E50A5-C54D-4836-AF0A-C850846CD906}" type="datetime1">
              <a:rPr lang="el-GR" altLang="el-GR" smtClean="0">
                <a:solidFill>
                  <a:schemeClr val="accent2"/>
                </a:solidFill>
              </a:rPr>
              <a:pPr/>
              <a:t>22/12/2019</a:t>
            </a:fld>
            <a:endParaRPr lang="el-GR" altLang="el-GR">
              <a:solidFill>
                <a:schemeClr val="accent2"/>
              </a:solidFill>
            </a:endParaRPr>
          </a:p>
        </p:txBody>
      </p:sp>
      <p:sp>
        <p:nvSpPr>
          <p:cNvPr id="30724" name="Θέση υποσέλιδου 4">
            <a:extLst>
              <a:ext uri="{FF2B5EF4-FFF2-40B4-BE49-F238E27FC236}">
                <a16:creationId xmlns:a16="http://schemas.microsoft.com/office/drawing/2014/main" id="{98A7F1F0-D108-4968-9E9A-7EFC0C60B52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30725" name="Θέση αριθμού διαφάνειας 5">
            <a:extLst>
              <a:ext uri="{FF2B5EF4-FFF2-40B4-BE49-F238E27FC236}">
                <a16:creationId xmlns:a16="http://schemas.microsoft.com/office/drawing/2014/main" id="{4A408CDF-BB99-4652-BBEB-9BC29ED8511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4020232-CE7B-4714-B7D3-5D1C2089AC4C}" type="slidenum">
              <a:rPr lang="el-GR" altLang="el-GR">
                <a:solidFill>
                  <a:srgbClr val="FFFFFF"/>
                </a:solidFill>
              </a:rPr>
              <a:pPr/>
              <a:t>26</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0595">
                                            <p:txEl>
                                              <p:pRg st="2" end="2"/>
                                            </p:txEl>
                                          </p:spTgt>
                                        </p:tgtEl>
                                        <p:attrNameLst>
                                          <p:attrName>style.visibility</p:attrName>
                                        </p:attrNameLst>
                                      </p:cBhvr>
                                      <p:to>
                                        <p:strVal val="visible"/>
                                      </p:to>
                                    </p:set>
                                    <p:anim calcmode="lin" valueType="num">
                                      <p:cBhvr additive="base">
                                        <p:cTn id="7" dur="500" fill="hold"/>
                                        <p:tgtEl>
                                          <p:spTgt spid="11059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05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0595">
                                            <p:txEl>
                                              <p:pRg st="3" end="3"/>
                                            </p:txEl>
                                          </p:spTgt>
                                        </p:tgtEl>
                                        <p:attrNameLst>
                                          <p:attrName>style.visibility</p:attrName>
                                        </p:attrNameLst>
                                      </p:cBhvr>
                                      <p:to>
                                        <p:strVal val="visible"/>
                                      </p:to>
                                    </p:set>
                                    <p:anim calcmode="lin" valueType="num">
                                      <p:cBhvr additive="base">
                                        <p:cTn id="13" dur="500" fill="hold"/>
                                        <p:tgtEl>
                                          <p:spTgt spid="11059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05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0595">
                                            <p:txEl>
                                              <p:pRg st="4" end="4"/>
                                            </p:txEl>
                                          </p:spTgt>
                                        </p:tgtEl>
                                        <p:attrNameLst>
                                          <p:attrName>style.visibility</p:attrName>
                                        </p:attrNameLst>
                                      </p:cBhvr>
                                      <p:to>
                                        <p:strVal val="visible"/>
                                      </p:to>
                                    </p:set>
                                    <p:anim calcmode="lin" valueType="num">
                                      <p:cBhvr additive="base">
                                        <p:cTn id="19" dur="500" fill="hold"/>
                                        <p:tgtEl>
                                          <p:spTgt spid="11059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05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0595">
                                            <p:txEl>
                                              <p:pRg st="5" end="5"/>
                                            </p:txEl>
                                          </p:spTgt>
                                        </p:tgtEl>
                                        <p:attrNameLst>
                                          <p:attrName>style.visibility</p:attrName>
                                        </p:attrNameLst>
                                      </p:cBhvr>
                                      <p:to>
                                        <p:strVal val="visible"/>
                                      </p:to>
                                    </p:set>
                                    <p:anim calcmode="lin" valueType="num">
                                      <p:cBhvr additive="base">
                                        <p:cTn id="25" dur="500" fill="hold"/>
                                        <p:tgtEl>
                                          <p:spTgt spid="110595">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059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795D770A-ED84-42F2-9598-EB5F6C93D261}"/>
              </a:ext>
            </a:extLst>
          </p:cNvPr>
          <p:cNvSpPr>
            <a:spLocks noGrp="1" noChangeArrowheads="1"/>
          </p:cNvSpPr>
          <p:nvPr>
            <p:ph type="title"/>
          </p:nvPr>
        </p:nvSpPr>
        <p:spPr>
          <a:xfrm>
            <a:off x="468313" y="928688"/>
            <a:ext cx="8229600" cy="763587"/>
          </a:xfrm>
        </p:spPr>
        <p:txBody>
          <a:bodyPr/>
          <a:lstStyle/>
          <a:p>
            <a:pPr algn="ctr" eaLnBrk="1" hangingPunct="1"/>
            <a:r>
              <a:rPr lang="el-GR" altLang="el-GR" sz="3200" b="1">
                <a:solidFill>
                  <a:schemeClr val="tx1"/>
                </a:solidFill>
                <a:latin typeface="Calibri" panose="020F0502020204030204" pitchFamily="34" charset="0"/>
              </a:rPr>
              <a:t>ΤΥΠΙΚΕΣ ΚΑΙ ΑΤΥΠΕΣ ΜΟΡΦΕΣ ΣΥΝΕΡΓΑΣΙΑΣ</a:t>
            </a:r>
            <a:r>
              <a:rPr lang="el-GR" altLang="el-GR" sz="3200" i="1">
                <a:solidFill>
                  <a:schemeClr val="tx1"/>
                </a:solidFill>
                <a:latin typeface="Calibri" panose="020F0502020204030204" pitchFamily="34" charset="0"/>
              </a:rPr>
              <a:t> </a:t>
            </a:r>
            <a:r>
              <a:rPr lang="el-GR" altLang="el-GR" sz="3200" b="1">
                <a:solidFill>
                  <a:schemeClr val="tx1"/>
                </a:solidFill>
                <a:latin typeface="Calibri" panose="020F0502020204030204" pitchFamily="34" charset="0"/>
              </a:rPr>
              <a:t>ΟΙΚΟΓΕΝΕΙΑΣ ΚΑΙ ΝΗΠΙΑΓΩΓΕΙΟΥ</a:t>
            </a:r>
            <a:r>
              <a:rPr lang="el-GR" altLang="el-GR" sz="3600">
                <a:solidFill>
                  <a:schemeClr val="tx1"/>
                </a:solidFill>
                <a:latin typeface="Calibri" panose="020F0502020204030204" pitchFamily="34" charset="0"/>
              </a:rPr>
              <a:t> </a:t>
            </a:r>
          </a:p>
        </p:txBody>
      </p:sp>
      <p:sp>
        <p:nvSpPr>
          <p:cNvPr id="111619" name="Rectangle 3">
            <a:extLst>
              <a:ext uri="{FF2B5EF4-FFF2-40B4-BE49-F238E27FC236}">
                <a16:creationId xmlns:a16="http://schemas.microsoft.com/office/drawing/2014/main" id="{F107418A-FE74-44D1-A6CB-215D4B4557FC}"/>
              </a:ext>
            </a:extLst>
          </p:cNvPr>
          <p:cNvSpPr>
            <a:spLocks noGrp="1" noChangeArrowheads="1"/>
          </p:cNvSpPr>
          <p:nvPr>
            <p:ph idx="1"/>
          </p:nvPr>
        </p:nvSpPr>
        <p:spPr>
          <a:xfrm>
            <a:off x="457200" y="1992313"/>
            <a:ext cx="8229600" cy="4138612"/>
          </a:xfrm>
        </p:spPr>
        <p:txBody>
          <a:bodyPr/>
          <a:lstStyle/>
          <a:p>
            <a:pPr eaLnBrk="1" hangingPunct="1">
              <a:lnSpc>
                <a:spcPct val="80000"/>
              </a:lnSpc>
            </a:pPr>
            <a:endParaRPr lang="el-GR" altLang="el-GR" sz="1800" b="1">
              <a:latin typeface="Calibri" panose="020F0502020204030204" pitchFamily="34" charset="0"/>
            </a:endParaRPr>
          </a:p>
          <a:p>
            <a:pPr eaLnBrk="1" hangingPunct="1">
              <a:lnSpc>
                <a:spcPct val="80000"/>
              </a:lnSpc>
            </a:pPr>
            <a:endParaRPr lang="el-GR" altLang="el-GR" sz="1800" b="1">
              <a:latin typeface="Calibri" panose="020F0502020204030204" pitchFamily="34" charset="0"/>
            </a:endParaRPr>
          </a:p>
          <a:p>
            <a:pPr algn="just" eaLnBrk="1" hangingPunct="1">
              <a:lnSpc>
                <a:spcPct val="80000"/>
              </a:lnSpc>
            </a:pPr>
            <a:r>
              <a:rPr lang="el-GR" altLang="el-GR" sz="2400" b="1">
                <a:latin typeface="Calibri" panose="020F0502020204030204" pitchFamily="34" charset="0"/>
              </a:rPr>
              <a:t>Οι πρακτικές που μπορούν να εφαρμοστούν για τη συνεργασία ανάμεσα στην Οικογένεια και το Νηπιαγωγείο είναι ποικίλες και αφορούν κάθε φορά διαφορετικά επίπεδα συμμετοχής</a:t>
            </a:r>
            <a:r>
              <a:rPr lang="en-US" altLang="el-GR" sz="2400" b="1">
                <a:latin typeface="Calibri" panose="020F0502020204030204" pitchFamily="34" charset="0"/>
              </a:rPr>
              <a:t>.</a:t>
            </a:r>
            <a:r>
              <a:rPr lang="el-GR" altLang="el-GR" sz="2400" b="1">
                <a:latin typeface="Calibri" panose="020F0502020204030204" pitchFamily="34" charset="0"/>
              </a:rPr>
              <a:t> </a:t>
            </a:r>
          </a:p>
          <a:p>
            <a:pPr algn="just" eaLnBrk="1" hangingPunct="1">
              <a:lnSpc>
                <a:spcPct val="80000"/>
              </a:lnSpc>
              <a:buFont typeface="Georgia" panose="02040502050405020303" pitchFamily="18" charset="0"/>
              <a:buNone/>
            </a:pPr>
            <a:endParaRPr lang="el-GR" altLang="el-GR" sz="2400" b="1">
              <a:latin typeface="Calibri" panose="020F0502020204030204" pitchFamily="34" charset="0"/>
            </a:endParaRPr>
          </a:p>
          <a:p>
            <a:pPr algn="just" eaLnBrk="1" hangingPunct="1">
              <a:lnSpc>
                <a:spcPct val="80000"/>
              </a:lnSpc>
            </a:pPr>
            <a:endParaRPr lang="el-GR" altLang="el-GR" sz="2400" b="1">
              <a:latin typeface="Calibri" panose="020F0502020204030204" pitchFamily="34" charset="0"/>
            </a:endParaRPr>
          </a:p>
          <a:p>
            <a:pPr algn="just" eaLnBrk="1" hangingPunct="1">
              <a:lnSpc>
                <a:spcPct val="80000"/>
              </a:lnSpc>
            </a:pPr>
            <a:r>
              <a:rPr lang="el-GR" altLang="el-GR" sz="2400" b="1">
                <a:latin typeface="Calibri" panose="020F0502020204030204" pitchFamily="34" charset="0"/>
              </a:rPr>
              <a:t>Προς την κατεύθυνση της </a:t>
            </a:r>
            <a:r>
              <a:rPr lang="el-GR" altLang="el-GR" sz="2400" b="1" u="sng">
                <a:latin typeface="Calibri" panose="020F0502020204030204" pitchFamily="34" charset="0"/>
              </a:rPr>
              <a:t>ουσιαστικής συνεργατικής σχέσης Οικογένειας και Νηπιαγωγείου  </a:t>
            </a:r>
            <a:r>
              <a:rPr lang="el-GR" altLang="el-GR" sz="2400" b="1">
                <a:latin typeface="Calibri" panose="020F0502020204030204" pitchFamily="34" charset="0"/>
              </a:rPr>
              <a:t>συμβάλλουν οι τυπικές και άτυπες μορφές συνεργασίας, που εμπλέκουν τους γονείς στην παιδαγωγική διαδικασία και δημιουργούν προϋποθέσεις συνοχής των δύο πλαισίων</a:t>
            </a:r>
            <a:r>
              <a:rPr lang="en-US" altLang="el-GR" sz="2400" b="1">
                <a:latin typeface="Calibri" panose="020F0502020204030204" pitchFamily="34" charset="0"/>
              </a:rPr>
              <a:t>.</a:t>
            </a:r>
            <a:endParaRPr lang="el-GR" altLang="el-GR" sz="2400" b="1">
              <a:latin typeface="Calibri" panose="020F0502020204030204" pitchFamily="34" charset="0"/>
            </a:endParaRPr>
          </a:p>
        </p:txBody>
      </p:sp>
      <p:sp>
        <p:nvSpPr>
          <p:cNvPr id="31748" name="Θέση ημερομηνίας 3">
            <a:extLst>
              <a:ext uri="{FF2B5EF4-FFF2-40B4-BE49-F238E27FC236}">
                <a16:creationId xmlns:a16="http://schemas.microsoft.com/office/drawing/2014/main" id="{02EDAE09-BBAA-40D4-A86E-CE111FA87BF6}"/>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4F49BFB-1517-40A9-84AA-43E5DA157197}" type="datetime1">
              <a:rPr lang="el-GR" altLang="el-GR" smtClean="0">
                <a:solidFill>
                  <a:schemeClr val="accent2"/>
                </a:solidFill>
              </a:rPr>
              <a:pPr/>
              <a:t>22/12/2019</a:t>
            </a:fld>
            <a:endParaRPr lang="el-GR" altLang="el-GR">
              <a:solidFill>
                <a:schemeClr val="accent2"/>
              </a:solidFill>
            </a:endParaRPr>
          </a:p>
        </p:txBody>
      </p:sp>
      <p:sp>
        <p:nvSpPr>
          <p:cNvPr id="31749" name="Θέση υποσέλιδου 4">
            <a:extLst>
              <a:ext uri="{FF2B5EF4-FFF2-40B4-BE49-F238E27FC236}">
                <a16:creationId xmlns:a16="http://schemas.microsoft.com/office/drawing/2014/main" id="{286D8C33-A80A-4C36-9B2A-C88589670D49}"/>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31750" name="Θέση αριθμού διαφάνειας 5">
            <a:extLst>
              <a:ext uri="{FF2B5EF4-FFF2-40B4-BE49-F238E27FC236}">
                <a16:creationId xmlns:a16="http://schemas.microsoft.com/office/drawing/2014/main" id="{FB92D18F-3967-4D3A-ABD2-FD78572CF0F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62B991-764E-4E6C-AB47-0B6C7A755345}" type="slidenum">
              <a:rPr lang="el-GR" altLang="el-GR">
                <a:solidFill>
                  <a:srgbClr val="FFFFFF"/>
                </a:solidFill>
              </a:rPr>
              <a:pPr/>
              <a:t>27</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1618"/>
                                        </p:tgtEl>
                                        <p:attrNameLst>
                                          <p:attrName>style.visibility</p:attrName>
                                        </p:attrNameLst>
                                      </p:cBhvr>
                                      <p:to>
                                        <p:strVal val="visible"/>
                                      </p:to>
                                    </p:set>
                                    <p:animEffect transition="in" filter="blinds(horizontal)">
                                      <p:cBhvr>
                                        <p:cTn id="7" dur="500"/>
                                        <p:tgtEl>
                                          <p:spTgt spid="1116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p:cTn id="11" dur="1" fill="hold">
                                          <p:stCondLst>
                                            <p:cond delay="0"/>
                                          </p:stCondLst>
                                        </p:cTn>
                                        <p:tgtEl>
                                          <p:spTgt spid="111619">
                                            <p:txEl>
                                              <p:pRg st="2" end="2"/>
                                            </p:txEl>
                                          </p:spTgt>
                                        </p:tgtEl>
                                        <p:attrNameLst>
                                          <p:attrName>style.visibility</p:attrName>
                                        </p:attrNameLst>
                                      </p:cBhvr>
                                      <p:to>
                                        <p:strVal val="visible"/>
                                      </p:to>
                                    </p:set>
                                    <p:anim calcmode="lin" valueType="num">
                                      <p:cBhvr additive="base">
                                        <p:cTn id="12" dur="500" fill="hold"/>
                                        <p:tgtEl>
                                          <p:spTgt spid="111619">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116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111619">
                                            <p:txEl>
                                              <p:pRg st="5" end="5"/>
                                            </p:txEl>
                                          </p:spTgt>
                                        </p:tgtEl>
                                        <p:attrNameLst>
                                          <p:attrName>style.visibility</p:attrName>
                                        </p:attrNameLst>
                                      </p:cBhvr>
                                      <p:to>
                                        <p:strVal val="visible"/>
                                      </p:to>
                                    </p:set>
                                    <p:anim calcmode="lin" valueType="num">
                                      <p:cBhvr additive="base">
                                        <p:cTn id="18" dur="500" fill="hold"/>
                                        <p:tgtEl>
                                          <p:spTgt spid="111619">
                                            <p:txEl>
                                              <p:pRg st="5" end="5"/>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11161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a:extLst>
              <a:ext uri="{FF2B5EF4-FFF2-40B4-BE49-F238E27FC236}">
                <a16:creationId xmlns:a16="http://schemas.microsoft.com/office/drawing/2014/main" id="{4D04CBF6-CE76-40B4-A2F1-587E0847922E}"/>
              </a:ext>
            </a:extLst>
          </p:cNvPr>
          <p:cNvSpPr>
            <a:spLocks noGrp="1" noChangeArrowheads="1"/>
          </p:cNvSpPr>
          <p:nvPr>
            <p:ph idx="1"/>
          </p:nvPr>
        </p:nvSpPr>
        <p:spPr>
          <a:xfrm>
            <a:off x="285750" y="785813"/>
            <a:ext cx="8229600" cy="5572125"/>
          </a:xfrm>
        </p:spPr>
        <p:txBody>
          <a:bodyPr/>
          <a:lstStyle/>
          <a:p>
            <a:pPr eaLnBrk="1" hangingPunct="1">
              <a:lnSpc>
                <a:spcPct val="80000"/>
              </a:lnSpc>
            </a:pPr>
            <a:endParaRPr lang="el-GR" altLang="el-GR" sz="800" b="1">
              <a:solidFill>
                <a:schemeClr val="hlink"/>
              </a:solidFill>
              <a:latin typeface="Calibri" panose="020F0502020204030204" pitchFamily="34" charset="0"/>
            </a:endParaRPr>
          </a:p>
          <a:p>
            <a:pPr eaLnBrk="1" hangingPunct="1">
              <a:lnSpc>
                <a:spcPct val="80000"/>
              </a:lnSpc>
            </a:pPr>
            <a:r>
              <a:rPr lang="el-GR" altLang="el-GR" sz="2400" b="1">
                <a:latin typeface="Calibri" panose="020F0502020204030204" pitchFamily="34" charset="0"/>
              </a:rPr>
              <a:t>Συμμετοχή των Γονέων στην Παιδαγωγική  Διαδικασία των Προσχολικών Προγραμμάτων</a:t>
            </a:r>
          </a:p>
          <a:p>
            <a:pPr eaLnBrk="1" hangingPunct="1">
              <a:lnSpc>
                <a:spcPct val="80000"/>
              </a:lnSpc>
              <a:buFont typeface="Georgia" panose="02040502050405020303" pitchFamily="18" charset="0"/>
              <a:buNone/>
            </a:pPr>
            <a:endParaRPr lang="el-GR" altLang="el-GR" sz="2400">
              <a:latin typeface="Calibri" panose="020F0502020204030204" pitchFamily="34" charset="0"/>
            </a:endParaRPr>
          </a:p>
          <a:p>
            <a:pPr eaLnBrk="1" hangingPunct="1">
              <a:lnSpc>
                <a:spcPct val="80000"/>
              </a:lnSpc>
              <a:buFont typeface="Georgia" panose="02040502050405020303" pitchFamily="18" charset="0"/>
              <a:buNone/>
            </a:pPr>
            <a:endParaRPr lang="el-GR" altLang="el-GR" sz="2400">
              <a:latin typeface="Calibri" panose="020F0502020204030204" pitchFamily="34" charset="0"/>
            </a:endParaRPr>
          </a:p>
          <a:p>
            <a:pPr lvl="1" eaLnBrk="1" hangingPunct="1">
              <a:lnSpc>
                <a:spcPct val="80000"/>
              </a:lnSpc>
              <a:buFont typeface="Georgia" panose="02040502050405020303" pitchFamily="18" charset="0"/>
              <a:buBlip>
                <a:blip r:embed="rId2"/>
              </a:buBlip>
            </a:pPr>
            <a:r>
              <a:rPr lang="el-GR" altLang="el-GR" sz="2400" b="1">
                <a:solidFill>
                  <a:schemeClr val="tx1"/>
                </a:solidFill>
                <a:latin typeface="Calibri" panose="020F0502020204030204" pitchFamily="34" charset="0"/>
              </a:rPr>
              <a:t>Οι γονείς σχεδιάζουν μαζί με τους νηπιαγωγούς και τα παιδιά. </a:t>
            </a:r>
          </a:p>
          <a:p>
            <a:pPr lvl="1" eaLnBrk="1" hangingPunct="1">
              <a:lnSpc>
                <a:spcPct val="80000"/>
              </a:lnSpc>
              <a:buFont typeface="Georgia" panose="02040502050405020303" pitchFamily="18" charset="0"/>
              <a:buBlip>
                <a:blip r:embed="rId2"/>
              </a:buBlip>
            </a:pPr>
            <a:endParaRPr lang="el-GR" altLang="el-GR" sz="2400" b="1">
              <a:solidFill>
                <a:schemeClr val="tx1"/>
              </a:solidFill>
              <a:latin typeface="Calibri" panose="020F0502020204030204" pitchFamily="34" charset="0"/>
            </a:endParaRPr>
          </a:p>
          <a:p>
            <a:pPr lvl="1" eaLnBrk="1" hangingPunct="1">
              <a:lnSpc>
                <a:spcPct val="80000"/>
              </a:lnSpc>
              <a:buFont typeface="Georgia" panose="02040502050405020303" pitchFamily="18" charset="0"/>
              <a:buBlip>
                <a:blip r:embed="rId2"/>
              </a:buBlip>
            </a:pPr>
            <a:r>
              <a:rPr lang="el-GR" altLang="el-GR" sz="2400" b="1">
                <a:solidFill>
                  <a:schemeClr val="tx1"/>
                </a:solidFill>
                <a:latin typeface="Calibri" panose="020F0502020204030204" pitchFamily="34" charset="0"/>
              </a:rPr>
              <a:t>Οργάνωση δραστηριοτήτων κοινής εκπαιδευτικής εμπειρίας για γονείς, νηπιαγωγούς και παιδιά. </a:t>
            </a:r>
          </a:p>
          <a:p>
            <a:pPr lvl="1" eaLnBrk="1" hangingPunct="1">
              <a:lnSpc>
                <a:spcPct val="80000"/>
              </a:lnSpc>
              <a:buFont typeface="Georgia" panose="02040502050405020303" pitchFamily="18" charset="0"/>
              <a:buBlip>
                <a:blip r:embed="rId2"/>
              </a:buBlip>
            </a:pPr>
            <a:endParaRPr lang="el-GR" altLang="el-GR" sz="2400" b="1">
              <a:solidFill>
                <a:schemeClr val="tx1"/>
              </a:solidFill>
              <a:latin typeface="Calibri" panose="020F0502020204030204" pitchFamily="34" charset="0"/>
            </a:endParaRPr>
          </a:p>
          <a:p>
            <a:pPr lvl="1" eaLnBrk="1" hangingPunct="1">
              <a:lnSpc>
                <a:spcPct val="80000"/>
              </a:lnSpc>
              <a:buFont typeface="Georgia" panose="02040502050405020303" pitchFamily="18" charset="0"/>
              <a:buBlip>
                <a:blip r:embed="rId2"/>
              </a:buBlip>
            </a:pPr>
            <a:r>
              <a:rPr lang="el-GR" altLang="el-GR" sz="2400" b="1">
                <a:solidFill>
                  <a:schemeClr val="tx1"/>
                </a:solidFill>
                <a:latin typeface="Calibri" panose="020F0502020204030204" pitchFamily="34" charset="0"/>
              </a:rPr>
              <a:t>Οι γονείς νοιώθουν ευπρόσδεκτοι στην αίθουσα του νηπιαγωγείου.</a:t>
            </a:r>
          </a:p>
          <a:p>
            <a:pPr lvl="1" eaLnBrk="1" hangingPunct="1">
              <a:lnSpc>
                <a:spcPct val="80000"/>
              </a:lnSpc>
              <a:buFont typeface="Georgia" panose="02040502050405020303" pitchFamily="18" charset="0"/>
              <a:buBlip>
                <a:blip r:embed="rId2"/>
              </a:buBlip>
            </a:pPr>
            <a:endParaRPr lang="el-GR" altLang="el-GR" sz="2400" b="1">
              <a:solidFill>
                <a:schemeClr val="tx1"/>
              </a:solidFill>
              <a:latin typeface="Calibri" panose="020F0502020204030204" pitchFamily="34" charset="0"/>
            </a:endParaRPr>
          </a:p>
          <a:p>
            <a:pPr lvl="1" eaLnBrk="1" hangingPunct="1">
              <a:lnSpc>
                <a:spcPct val="80000"/>
              </a:lnSpc>
              <a:buFont typeface="Georgia" panose="02040502050405020303" pitchFamily="18" charset="0"/>
              <a:buBlip>
                <a:blip r:embed="rId2"/>
              </a:buBlip>
            </a:pPr>
            <a:r>
              <a:rPr lang="el-GR" altLang="el-GR" sz="2400" b="1">
                <a:solidFill>
                  <a:schemeClr val="tx1"/>
                </a:solidFill>
                <a:latin typeface="Calibri" panose="020F0502020204030204" pitchFamily="34" charset="0"/>
              </a:rPr>
              <a:t>Οι γονείς ως εθελοντές βοηθοί του νηπιαγωγού.</a:t>
            </a:r>
          </a:p>
          <a:p>
            <a:pPr lvl="1" eaLnBrk="1" hangingPunct="1">
              <a:lnSpc>
                <a:spcPct val="80000"/>
              </a:lnSpc>
            </a:pPr>
            <a:endParaRPr lang="el-GR" altLang="el-GR" sz="2400" b="1">
              <a:solidFill>
                <a:schemeClr val="tx1"/>
              </a:solidFill>
              <a:latin typeface="Calibri" panose="020F0502020204030204" pitchFamily="34" charset="0"/>
            </a:endParaRPr>
          </a:p>
          <a:p>
            <a:pPr lvl="1" eaLnBrk="1" hangingPunct="1">
              <a:lnSpc>
                <a:spcPct val="80000"/>
              </a:lnSpc>
            </a:pPr>
            <a:endParaRPr lang="el-GR" altLang="el-GR" sz="1400" b="1">
              <a:latin typeface="Calibri" panose="020F0502020204030204" pitchFamily="34" charset="0"/>
            </a:endParaRPr>
          </a:p>
          <a:p>
            <a:pPr eaLnBrk="1" hangingPunct="1">
              <a:lnSpc>
                <a:spcPct val="80000"/>
              </a:lnSpc>
              <a:buFont typeface="Wingdings" panose="05000000000000000000" pitchFamily="2" charset="2"/>
              <a:buNone/>
            </a:pPr>
            <a:br>
              <a:rPr lang="el-GR" altLang="el-GR" sz="500">
                <a:latin typeface="Calibri" panose="020F0502020204030204" pitchFamily="34" charset="0"/>
              </a:rPr>
            </a:br>
            <a:endParaRPr lang="el-GR" altLang="el-GR" sz="500">
              <a:latin typeface="Calibri" panose="020F0502020204030204" pitchFamily="34" charset="0"/>
            </a:endParaRPr>
          </a:p>
        </p:txBody>
      </p:sp>
      <p:sp>
        <p:nvSpPr>
          <p:cNvPr id="32771" name="Θέση ημερομηνίας 3">
            <a:extLst>
              <a:ext uri="{FF2B5EF4-FFF2-40B4-BE49-F238E27FC236}">
                <a16:creationId xmlns:a16="http://schemas.microsoft.com/office/drawing/2014/main" id="{D789350F-D64D-4C80-9157-48C4666D4AB2}"/>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F258D6C-D27D-4D73-A571-EB02E8A2C380}" type="datetime1">
              <a:rPr lang="el-GR" altLang="el-GR" smtClean="0">
                <a:solidFill>
                  <a:schemeClr val="accent2"/>
                </a:solidFill>
              </a:rPr>
              <a:pPr/>
              <a:t>22/12/2019</a:t>
            </a:fld>
            <a:endParaRPr lang="el-GR" altLang="el-GR">
              <a:solidFill>
                <a:schemeClr val="accent2"/>
              </a:solidFill>
            </a:endParaRPr>
          </a:p>
        </p:txBody>
      </p:sp>
      <p:sp>
        <p:nvSpPr>
          <p:cNvPr id="32772" name="Θέση υποσέλιδου 4">
            <a:extLst>
              <a:ext uri="{FF2B5EF4-FFF2-40B4-BE49-F238E27FC236}">
                <a16:creationId xmlns:a16="http://schemas.microsoft.com/office/drawing/2014/main" id="{386E81B4-AA16-4641-89C7-A2D0280D2915}"/>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32773" name="Θέση αριθμού διαφάνειας 5">
            <a:extLst>
              <a:ext uri="{FF2B5EF4-FFF2-40B4-BE49-F238E27FC236}">
                <a16:creationId xmlns:a16="http://schemas.microsoft.com/office/drawing/2014/main" id="{CEDE996F-9A88-429D-B674-E7E058215E1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308781-2843-4E64-9847-0B3A1FF014CF}" type="slidenum">
              <a:rPr lang="el-GR" altLang="el-GR">
                <a:solidFill>
                  <a:srgbClr val="FFFFFF"/>
                </a:solidFill>
              </a:rPr>
              <a:pPr/>
              <a:t>28</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12643">
                                            <p:txEl>
                                              <p:pRg st="1" end="1"/>
                                            </p:txEl>
                                          </p:spTgt>
                                        </p:tgtEl>
                                        <p:attrNameLst>
                                          <p:attrName>style.visibility</p:attrName>
                                        </p:attrNameLst>
                                      </p:cBhvr>
                                      <p:to>
                                        <p:strVal val="visible"/>
                                      </p:to>
                                    </p:set>
                                    <p:animEffect transition="in" filter="box(in)">
                                      <p:cBhvr>
                                        <p:cTn id="7" dur="500"/>
                                        <p:tgtEl>
                                          <p:spTgt spid="11264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p:cTn id="11" dur="1" fill="hold">
                                          <p:stCondLst>
                                            <p:cond delay="0"/>
                                          </p:stCondLst>
                                        </p:cTn>
                                        <p:tgtEl>
                                          <p:spTgt spid="112643">
                                            <p:txEl>
                                              <p:pRg st="4" end="4"/>
                                            </p:txEl>
                                          </p:spTgt>
                                        </p:tgtEl>
                                        <p:attrNameLst>
                                          <p:attrName>style.visibility</p:attrName>
                                        </p:attrNameLst>
                                      </p:cBhvr>
                                      <p:to>
                                        <p:strVal val="visible"/>
                                      </p:to>
                                    </p:set>
                                    <p:anim calcmode="lin" valueType="num">
                                      <p:cBhvr additive="base">
                                        <p:cTn id="12" dur="500" fill="hold"/>
                                        <p:tgtEl>
                                          <p:spTgt spid="112643">
                                            <p:txEl>
                                              <p:pRg st="4" end="4"/>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126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112643">
                                            <p:txEl>
                                              <p:pRg st="6" end="6"/>
                                            </p:txEl>
                                          </p:spTgt>
                                        </p:tgtEl>
                                        <p:attrNameLst>
                                          <p:attrName>style.visibility</p:attrName>
                                        </p:attrNameLst>
                                      </p:cBhvr>
                                      <p:to>
                                        <p:strVal val="visible"/>
                                      </p:to>
                                    </p:set>
                                    <p:anim calcmode="lin" valueType="num">
                                      <p:cBhvr additive="base">
                                        <p:cTn id="18" dur="500" fill="hold"/>
                                        <p:tgtEl>
                                          <p:spTgt spid="112643">
                                            <p:txEl>
                                              <p:pRg st="6" end="6"/>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1126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nodeType="clickEffect">
                                  <p:stCondLst>
                                    <p:cond delay="0"/>
                                  </p:stCondLst>
                                  <p:childTnLst>
                                    <p:set>
                                      <p:cBhvr>
                                        <p:cTn id="23" dur="1" fill="hold">
                                          <p:stCondLst>
                                            <p:cond delay="0"/>
                                          </p:stCondLst>
                                        </p:cTn>
                                        <p:tgtEl>
                                          <p:spTgt spid="112643">
                                            <p:txEl>
                                              <p:pRg st="8" end="8"/>
                                            </p:txEl>
                                          </p:spTgt>
                                        </p:tgtEl>
                                        <p:attrNameLst>
                                          <p:attrName>style.visibility</p:attrName>
                                        </p:attrNameLst>
                                      </p:cBhvr>
                                      <p:to>
                                        <p:strVal val="visible"/>
                                      </p:to>
                                    </p:set>
                                    <p:anim calcmode="lin" valueType="num">
                                      <p:cBhvr additive="base">
                                        <p:cTn id="24" dur="500" fill="hold"/>
                                        <p:tgtEl>
                                          <p:spTgt spid="112643">
                                            <p:txEl>
                                              <p:pRg st="8" end="8"/>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1264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nodeType="clickEffect">
                                  <p:stCondLst>
                                    <p:cond delay="0"/>
                                  </p:stCondLst>
                                  <p:childTnLst>
                                    <p:set>
                                      <p:cBhvr>
                                        <p:cTn id="29" dur="1" fill="hold">
                                          <p:stCondLst>
                                            <p:cond delay="0"/>
                                          </p:stCondLst>
                                        </p:cTn>
                                        <p:tgtEl>
                                          <p:spTgt spid="112643">
                                            <p:txEl>
                                              <p:pRg st="10" end="10"/>
                                            </p:txEl>
                                          </p:spTgt>
                                        </p:tgtEl>
                                        <p:attrNameLst>
                                          <p:attrName>style.visibility</p:attrName>
                                        </p:attrNameLst>
                                      </p:cBhvr>
                                      <p:to>
                                        <p:strVal val="visible"/>
                                      </p:to>
                                    </p:set>
                                    <p:anim calcmode="lin" valueType="num">
                                      <p:cBhvr additive="base">
                                        <p:cTn id="30" dur="500" fill="hold"/>
                                        <p:tgtEl>
                                          <p:spTgt spid="112643">
                                            <p:txEl>
                                              <p:pRg st="10" end="10"/>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11264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Θέση ημερομηνίας">
            <a:extLst>
              <a:ext uri="{FF2B5EF4-FFF2-40B4-BE49-F238E27FC236}">
                <a16:creationId xmlns:a16="http://schemas.microsoft.com/office/drawing/2014/main" id="{5892DF4F-B7B6-4D3D-9FE3-473FA20C832C}"/>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D26D72C-2E83-4083-970F-E45E2DAACD37}" type="datetime1">
              <a:rPr lang="el-GR" altLang="el-GR" smtClean="0">
                <a:solidFill>
                  <a:schemeClr val="accent2"/>
                </a:solidFill>
              </a:rPr>
              <a:pPr/>
              <a:t>22/12/2019</a:t>
            </a:fld>
            <a:endParaRPr lang="el-GR" altLang="el-GR">
              <a:solidFill>
                <a:schemeClr val="accent2"/>
              </a:solidFill>
            </a:endParaRPr>
          </a:p>
        </p:txBody>
      </p:sp>
      <p:sp>
        <p:nvSpPr>
          <p:cNvPr id="33795" name="2 - Θέση υποσέλιδου">
            <a:extLst>
              <a:ext uri="{FF2B5EF4-FFF2-40B4-BE49-F238E27FC236}">
                <a16:creationId xmlns:a16="http://schemas.microsoft.com/office/drawing/2014/main" id="{9C496173-EE33-4394-A7BC-C4ED61B21131}"/>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33796" name="3 - Θέση αριθμού διαφάνειας">
            <a:extLst>
              <a:ext uri="{FF2B5EF4-FFF2-40B4-BE49-F238E27FC236}">
                <a16:creationId xmlns:a16="http://schemas.microsoft.com/office/drawing/2014/main" id="{1705845B-3FF3-421E-87C2-47660E63830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28A4373-6A5B-48CD-A9FE-FBF1E381DAEB}" type="slidenum">
              <a:rPr lang="el-GR" altLang="el-GR">
                <a:solidFill>
                  <a:srgbClr val="FFFFFF"/>
                </a:solidFill>
              </a:rPr>
              <a:pPr/>
              <a:t>29</a:t>
            </a:fld>
            <a:endParaRPr lang="el-GR" altLang="el-GR">
              <a:solidFill>
                <a:srgbClr val="FFFFFF"/>
              </a:solidFill>
            </a:endParaRPr>
          </a:p>
        </p:txBody>
      </p:sp>
      <p:sp>
        <p:nvSpPr>
          <p:cNvPr id="33797" name="4 - Ορθογώνιο">
            <a:extLst>
              <a:ext uri="{FF2B5EF4-FFF2-40B4-BE49-F238E27FC236}">
                <a16:creationId xmlns:a16="http://schemas.microsoft.com/office/drawing/2014/main" id="{29F26060-A8BC-4CCF-9E3F-24BECDBEB426}"/>
              </a:ext>
            </a:extLst>
          </p:cNvPr>
          <p:cNvSpPr>
            <a:spLocks noChangeArrowheads="1"/>
          </p:cNvSpPr>
          <p:nvPr/>
        </p:nvSpPr>
        <p:spPr bwMode="auto">
          <a:xfrm>
            <a:off x="0" y="1285875"/>
            <a:ext cx="85725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lnSpc>
                <a:spcPct val="80000"/>
              </a:lnSpc>
              <a:buFontTx/>
              <a:buBlip>
                <a:blip r:embed="rId2"/>
              </a:buBlip>
            </a:pPr>
            <a:r>
              <a:rPr lang="el-GR" altLang="el-GR" sz="2400" b="1">
                <a:latin typeface="Calibri" panose="020F0502020204030204" pitchFamily="34" charset="0"/>
              </a:rPr>
              <a:t>Οι γονείς συμμετέχουν στην πραγματοποίηση σχεδίων εργασίας (</a:t>
            </a:r>
            <a:r>
              <a:rPr lang="en-US" altLang="el-GR" sz="2400" b="1">
                <a:latin typeface="Calibri" panose="020F0502020204030204" pitchFamily="34" charset="0"/>
              </a:rPr>
              <a:t>projects</a:t>
            </a:r>
            <a:r>
              <a:rPr lang="el-GR" altLang="el-GR" sz="2400" b="1">
                <a:latin typeface="Calibri" panose="020F0502020204030204" pitchFamily="34" charset="0"/>
              </a:rPr>
              <a:t>). </a:t>
            </a:r>
          </a:p>
          <a:p>
            <a:pPr lvl="1" eaLnBrk="1" hangingPunct="1">
              <a:lnSpc>
                <a:spcPct val="80000"/>
              </a:lnSpc>
              <a:buFontTx/>
              <a:buBlip>
                <a:blip r:embed="rId2"/>
              </a:buBlip>
            </a:pPr>
            <a:endParaRPr lang="el-GR" altLang="el-GR" sz="2400" b="1">
              <a:latin typeface="Calibri" panose="020F0502020204030204" pitchFamily="34" charset="0"/>
            </a:endParaRPr>
          </a:p>
          <a:p>
            <a:pPr lvl="1" eaLnBrk="1" hangingPunct="1">
              <a:lnSpc>
                <a:spcPct val="80000"/>
              </a:lnSpc>
              <a:buFontTx/>
              <a:buBlip>
                <a:blip r:embed="rId2"/>
              </a:buBlip>
            </a:pPr>
            <a:r>
              <a:rPr lang="el-GR" altLang="el-GR" sz="2400" b="1">
                <a:latin typeface="Calibri" panose="020F0502020204030204" pitchFamily="34" charset="0"/>
              </a:rPr>
              <a:t>Οι γονείς υποστηρίζουν με άμεσο τρόπο τους νηπιαγωγούς. </a:t>
            </a:r>
          </a:p>
          <a:p>
            <a:pPr lvl="1" eaLnBrk="1" hangingPunct="1">
              <a:lnSpc>
                <a:spcPct val="80000"/>
              </a:lnSpc>
              <a:buFontTx/>
              <a:buBlip>
                <a:blip r:embed="rId2"/>
              </a:buBlip>
            </a:pPr>
            <a:endParaRPr lang="el-GR" altLang="el-GR" sz="2400" b="1">
              <a:latin typeface="Calibri" panose="020F0502020204030204" pitchFamily="34" charset="0"/>
            </a:endParaRPr>
          </a:p>
          <a:p>
            <a:pPr lvl="1" eaLnBrk="1" hangingPunct="1">
              <a:lnSpc>
                <a:spcPct val="80000"/>
              </a:lnSpc>
              <a:buFontTx/>
              <a:buBlip>
                <a:blip r:embed="rId2"/>
              </a:buBlip>
            </a:pPr>
            <a:r>
              <a:rPr lang="el-GR" altLang="el-GR" sz="2400" b="1">
                <a:latin typeface="Calibri" panose="020F0502020204030204" pitchFamily="34" charset="0"/>
              </a:rPr>
              <a:t>Οι γονείς συνεργάζονται με τους νηπιαγωγούς, σε ζητήματα πρακτικής αξίας (εφοδιασμός υλικών, συλλογή  χρημάτων  για  τις ανάγκες του νηπιαγωγείου). </a:t>
            </a:r>
          </a:p>
          <a:p>
            <a:pPr lvl="1" eaLnBrk="1" hangingPunct="1">
              <a:lnSpc>
                <a:spcPct val="80000"/>
              </a:lnSpc>
              <a:buFontTx/>
              <a:buBlip>
                <a:blip r:embed="rId2"/>
              </a:buBlip>
            </a:pPr>
            <a:endParaRPr lang="el-GR" altLang="el-GR" sz="2400" b="1">
              <a:latin typeface="Calibri" panose="020F0502020204030204" pitchFamily="34" charset="0"/>
            </a:endParaRPr>
          </a:p>
          <a:p>
            <a:pPr lvl="1" eaLnBrk="1" hangingPunct="1">
              <a:lnSpc>
                <a:spcPct val="80000"/>
              </a:lnSpc>
              <a:buFontTx/>
              <a:buBlip>
                <a:blip r:embed="rId2"/>
              </a:buBlip>
            </a:pPr>
            <a:r>
              <a:rPr lang="el-GR" altLang="el-GR" sz="2400" b="1">
                <a:latin typeface="Calibri" panose="020F0502020204030204" pitchFamily="34" charset="0"/>
              </a:rPr>
              <a:t>Οι γονείς συνεργάζονται με τους νηπιαγωγούς και τα παιδιά για την προετοιμασία εορτών και εκδηλώσεων του νηπιαγωγείου (προετοιμασία σκηνικών, κουστουμιών ) ή σε δραστηριότητες της τάξης και αναδεικνύουν τα ενδιαφέροντα, τα ταλέντα και τις ειδικές τους γνώσεις.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a:extLst>
              <a:ext uri="{FF2B5EF4-FFF2-40B4-BE49-F238E27FC236}">
                <a16:creationId xmlns:a16="http://schemas.microsoft.com/office/drawing/2014/main" id="{2DCB15C2-EDD9-451F-B01F-7686F985EE35}"/>
              </a:ext>
            </a:extLst>
          </p:cNvPr>
          <p:cNvSpPr>
            <a:spLocks noGrp="1" noChangeArrowheads="1"/>
          </p:cNvSpPr>
          <p:nvPr>
            <p:ph idx="1"/>
          </p:nvPr>
        </p:nvSpPr>
        <p:spPr>
          <a:xfrm>
            <a:off x="357188" y="1071563"/>
            <a:ext cx="8358187" cy="5572125"/>
          </a:xfrm>
          <a:solidFill>
            <a:schemeClr val="tx2">
              <a:lumMod val="20000"/>
              <a:lumOff val="80000"/>
            </a:schemeClr>
          </a:solidFill>
        </p:spPr>
        <p:txBody>
          <a:bodyPr>
            <a:normAutofit/>
          </a:bodyPr>
          <a:lstStyle/>
          <a:p>
            <a:pPr marL="609600" indent="-609600" eaLnBrk="1" fontAlgn="auto" hangingPunct="1">
              <a:lnSpc>
                <a:spcPct val="80000"/>
              </a:lnSpc>
              <a:spcAft>
                <a:spcPts val="0"/>
              </a:spcAft>
              <a:buClr>
                <a:schemeClr val="tx1"/>
              </a:buClr>
              <a:buFont typeface="Wingdings" pitchFamily="2" charset="2"/>
              <a:buChar char="§"/>
              <a:defRPr/>
            </a:pPr>
            <a:endParaRPr lang="el-GR" altLang="el-GR" sz="1400" dirty="0">
              <a:latin typeface="Calibri" pitchFamily="34" charset="0"/>
              <a:cs typeface="Times New Roman" pitchFamily="18" charset="0"/>
            </a:endParaRPr>
          </a:p>
          <a:p>
            <a:pPr marL="609600" indent="-609600" eaLnBrk="1" fontAlgn="auto" hangingPunct="1">
              <a:lnSpc>
                <a:spcPct val="80000"/>
              </a:lnSpc>
              <a:spcAft>
                <a:spcPts val="0"/>
              </a:spcAft>
              <a:buClr>
                <a:schemeClr val="tx1"/>
              </a:buClr>
              <a:buFont typeface="Wingdings" pitchFamily="2" charset="2"/>
              <a:buChar char="q"/>
              <a:defRPr/>
            </a:pPr>
            <a:r>
              <a:rPr lang="el-GR" altLang="el-GR" sz="2400" b="1" dirty="0">
                <a:latin typeface="Calibri" pitchFamily="34" charset="0"/>
                <a:cs typeface="Times New Roman" pitchFamily="18" charset="0"/>
              </a:rPr>
              <a:t>Η ενδυνάμωση αυτών των σχέσεων γίνεται αισθητή μέσα από </a:t>
            </a:r>
            <a:r>
              <a:rPr lang="el-GR" altLang="el-GR" sz="2400" b="1" u="sng" dirty="0">
                <a:latin typeface="Calibri" pitchFamily="34" charset="0"/>
                <a:cs typeface="Times New Roman" pitchFamily="18" charset="0"/>
              </a:rPr>
              <a:t>διαδικασίες επικοινωνίας</a:t>
            </a:r>
            <a:r>
              <a:rPr lang="el-GR" altLang="el-GR" sz="2400" b="1" dirty="0">
                <a:latin typeface="Calibri" pitchFamily="34" charset="0"/>
                <a:cs typeface="Times New Roman" pitchFamily="18" charset="0"/>
              </a:rPr>
              <a:t>, που υπηρετούν τη συνεχή ανανέωση και τον εμπλουτισμό αυτής της σχέσης όπως:</a:t>
            </a:r>
          </a:p>
          <a:p>
            <a:pPr marL="609600" indent="-609600" eaLnBrk="1" fontAlgn="auto" hangingPunct="1">
              <a:lnSpc>
                <a:spcPct val="80000"/>
              </a:lnSpc>
              <a:spcAft>
                <a:spcPts val="0"/>
              </a:spcAft>
              <a:buClr>
                <a:schemeClr val="accent3"/>
              </a:buClr>
              <a:buFont typeface="Georgia"/>
              <a:buChar char="•"/>
              <a:defRPr/>
            </a:pPr>
            <a:endParaRPr lang="el-GR" altLang="el-GR" sz="2400" b="1" dirty="0">
              <a:latin typeface="Calibri" pitchFamily="34" charset="0"/>
            </a:endParaRPr>
          </a:p>
          <a:p>
            <a:pPr marL="609600" indent="-609600" eaLnBrk="1" fontAlgn="auto" hangingPunct="1">
              <a:lnSpc>
                <a:spcPct val="80000"/>
              </a:lnSpc>
              <a:spcAft>
                <a:spcPts val="0"/>
              </a:spcAft>
              <a:buClr>
                <a:schemeClr val="tx1"/>
              </a:buClr>
              <a:buFont typeface="Georgia" panose="02040502050405020303" pitchFamily="18" charset="0"/>
              <a:buBlip>
                <a:blip r:embed="rId2"/>
              </a:buBlip>
              <a:defRPr/>
            </a:pPr>
            <a:r>
              <a:rPr lang="el-GR" altLang="el-GR" sz="2400" b="1" u="sng" dirty="0">
                <a:latin typeface="Calibri" pitchFamily="34" charset="0"/>
                <a:cs typeface="Times New Roman" pitchFamily="18" charset="0"/>
              </a:rPr>
              <a:t>Η εμπιστοσύνη</a:t>
            </a:r>
            <a:r>
              <a:rPr lang="el-GR" altLang="el-GR" sz="2400" b="1" dirty="0">
                <a:latin typeface="Calibri" pitchFamily="34" charset="0"/>
                <a:cs typeface="Times New Roman" pitchFamily="18" charset="0"/>
              </a:rPr>
              <a:t>, ως βάση για μια στερεή σχέση</a:t>
            </a:r>
          </a:p>
          <a:p>
            <a:pPr marL="609600" indent="-609600" eaLnBrk="1" fontAlgn="auto" hangingPunct="1">
              <a:lnSpc>
                <a:spcPct val="80000"/>
              </a:lnSpc>
              <a:spcAft>
                <a:spcPts val="0"/>
              </a:spcAft>
              <a:buClr>
                <a:schemeClr val="tx1"/>
              </a:buClr>
              <a:buFont typeface="Georgia" panose="02040502050405020303" pitchFamily="18" charset="0"/>
              <a:buBlip>
                <a:blip r:embed="rId2"/>
              </a:buBlip>
              <a:defRPr/>
            </a:pPr>
            <a:endParaRPr lang="el-GR" altLang="el-GR" sz="2400" b="1" dirty="0">
              <a:latin typeface="Calibri" pitchFamily="34" charset="0"/>
              <a:cs typeface="Times New Roman" pitchFamily="18" charset="0"/>
            </a:endParaRPr>
          </a:p>
          <a:p>
            <a:pPr marL="609600" indent="-609600" eaLnBrk="1" fontAlgn="auto" hangingPunct="1">
              <a:lnSpc>
                <a:spcPct val="80000"/>
              </a:lnSpc>
              <a:spcAft>
                <a:spcPts val="0"/>
              </a:spcAft>
              <a:buClr>
                <a:schemeClr val="tx1"/>
              </a:buClr>
              <a:buFont typeface="Georgia" panose="02040502050405020303" pitchFamily="18" charset="0"/>
              <a:buBlip>
                <a:blip r:embed="rId2"/>
              </a:buBlip>
              <a:defRPr/>
            </a:pPr>
            <a:r>
              <a:rPr lang="el-GR" altLang="el-GR" sz="2400" b="1" u="sng" dirty="0">
                <a:latin typeface="Calibri" pitchFamily="34" charset="0"/>
                <a:cs typeface="Times New Roman" pitchFamily="18" charset="0"/>
              </a:rPr>
              <a:t>Η ευελιξία των ρόλων</a:t>
            </a:r>
            <a:r>
              <a:rPr lang="el-GR" altLang="el-GR" sz="2400" b="1" dirty="0">
                <a:latin typeface="Calibri" pitchFamily="34" charset="0"/>
                <a:cs typeface="Times New Roman" pitchFamily="18" charset="0"/>
              </a:rPr>
              <a:t>, ως βάση για τη βιωσιμότητα των σχέσεων.</a:t>
            </a:r>
          </a:p>
          <a:p>
            <a:pPr marL="609600" indent="-609600" eaLnBrk="1" fontAlgn="auto" hangingPunct="1">
              <a:lnSpc>
                <a:spcPct val="80000"/>
              </a:lnSpc>
              <a:spcAft>
                <a:spcPts val="0"/>
              </a:spcAft>
              <a:buClr>
                <a:schemeClr val="tx1"/>
              </a:buClr>
              <a:buFont typeface="Georgia" panose="02040502050405020303" pitchFamily="18" charset="0"/>
              <a:buBlip>
                <a:blip r:embed="rId2"/>
              </a:buBlip>
              <a:defRPr/>
            </a:pPr>
            <a:endParaRPr lang="el-GR" altLang="el-GR" sz="2400" b="1" dirty="0">
              <a:latin typeface="Calibri" pitchFamily="34" charset="0"/>
            </a:endParaRPr>
          </a:p>
          <a:p>
            <a:pPr marL="609600" indent="-609600" eaLnBrk="1" fontAlgn="auto" hangingPunct="1">
              <a:lnSpc>
                <a:spcPct val="80000"/>
              </a:lnSpc>
              <a:spcAft>
                <a:spcPts val="0"/>
              </a:spcAft>
              <a:buClr>
                <a:schemeClr val="tx1"/>
              </a:buClr>
              <a:buFont typeface="Georgia" panose="02040502050405020303" pitchFamily="18" charset="0"/>
              <a:buBlip>
                <a:blip r:embed="rId2"/>
              </a:buBlip>
              <a:defRPr/>
            </a:pPr>
            <a:r>
              <a:rPr lang="el-GR" altLang="el-GR" sz="2400" b="1" u="sng" dirty="0">
                <a:latin typeface="Calibri" pitchFamily="34" charset="0"/>
                <a:cs typeface="Times New Roman" pitchFamily="18" charset="0"/>
              </a:rPr>
              <a:t>Η ανταλλαγή βοήθειας</a:t>
            </a:r>
            <a:r>
              <a:rPr lang="el-GR" altLang="el-GR" sz="2400" b="1" dirty="0">
                <a:latin typeface="Calibri" pitchFamily="34" charset="0"/>
                <a:cs typeface="Times New Roman" pitchFamily="18" charset="0"/>
              </a:rPr>
              <a:t>, ως σημείο αναφοράς για μια υγιή σχέση</a:t>
            </a:r>
          </a:p>
          <a:p>
            <a:pPr marL="609600" indent="-609600" eaLnBrk="1" fontAlgn="auto" hangingPunct="1">
              <a:lnSpc>
                <a:spcPct val="80000"/>
              </a:lnSpc>
              <a:spcAft>
                <a:spcPts val="0"/>
              </a:spcAft>
              <a:buClr>
                <a:schemeClr val="tx1"/>
              </a:buClr>
              <a:buFont typeface="Georgia" panose="02040502050405020303" pitchFamily="18" charset="0"/>
              <a:buBlip>
                <a:blip r:embed="rId2"/>
              </a:buBlip>
              <a:defRPr/>
            </a:pPr>
            <a:endParaRPr lang="el-GR" altLang="el-GR" sz="2400" b="1" dirty="0">
              <a:latin typeface="Calibri" pitchFamily="34" charset="0"/>
              <a:cs typeface="Times New Roman" pitchFamily="18" charset="0"/>
            </a:endParaRPr>
          </a:p>
          <a:p>
            <a:pPr marL="609600" indent="-609600" eaLnBrk="1" fontAlgn="auto" hangingPunct="1">
              <a:lnSpc>
                <a:spcPct val="80000"/>
              </a:lnSpc>
              <a:spcAft>
                <a:spcPts val="0"/>
              </a:spcAft>
              <a:buClr>
                <a:schemeClr val="tx1"/>
              </a:buClr>
              <a:buFont typeface="Georgia" panose="02040502050405020303" pitchFamily="18" charset="0"/>
              <a:buBlip>
                <a:blip r:embed="rId2"/>
              </a:buBlip>
              <a:defRPr/>
            </a:pPr>
            <a:r>
              <a:rPr lang="el-GR" altLang="el-GR" sz="2400" b="1" u="sng" dirty="0">
                <a:latin typeface="Calibri" pitchFamily="34" charset="0"/>
                <a:cs typeface="Times New Roman" pitchFamily="18" charset="0"/>
              </a:rPr>
              <a:t>Η ανταποκρινόμενη ακρόαση</a:t>
            </a:r>
            <a:r>
              <a:rPr lang="el-GR" altLang="el-GR" sz="2400" b="1" dirty="0">
                <a:latin typeface="Calibri" pitchFamily="34" charset="0"/>
                <a:cs typeface="Times New Roman" pitchFamily="18" charset="0"/>
              </a:rPr>
              <a:t>, ως εφοδιαστική διαδικασία για την ανάπτυξη μιας επικοινωνιακής σχέσης. Αφορά τη συνολική αλληλεπίδραση (λεκτική ή μη).</a:t>
            </a:r>
          </a:p>
        </p:txBody>
      </p:sp>
      <p:sp>
        <p:nvSpPr>
          <p:cNvPr id="7171" name="Θέση ημερομηνίας 3">
            <a:extLst>
              <a:ext uri="{FF2B5EF4-FFF2-40B4-BE49-F238E27FC236}">
                <a16:creationId xmlns:a16="http://schemas.microsoft.com/office/drawing/2014/main" id="{E44E661E-9728-4B75-8F51-A56F7C5FAA90}"/>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0E3EF2-3AAA-463A-8676-1E33A46C252D}" type="datetime1">
              <a:rPr lang="el-GR" altLang="el-GR" smtClean="0">
                <a:solidFill>
                  <a:schemeClr val="accent2"/>
                </a:solidFill>
              </a:rPr>
              <a:pPr/>
              <a:t>22/12/2019</a:t>
            </a:fld>
            <a:endParaRPr lang="el-GR" altLang="el-GR">
              <a:solidFill>
                <a:schemeClr val="accent2"/>
              </a:solidFill>
            </a:endParaRPr>
          </a:p>
        </p:txBody>
      </p:sp>
      <p:sp>
        <p:nvSpPr>
          <p:cNvPr id="7172" name="Θέση υποσέλιδου 4">
            <a:extLst>
              <a:ext uri="{FF2B5EF4-FFF2-40B4-BE49-F238E27FC236}">
                <a16:creationId xmlns:a16="http://schemas.microsoft.com/office/drawing/2014/main" id="{0F3656AA-EB3E-4D4C-94CC-9975ACDA2E94}"/>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7173" name="Θέση αριθμού διαφάνειας 5">
            <a:extLst>
              <a:ext uri="{FF2B5EF4-FFF2-40B4-BE49-F238E27FC236}">
                <a16:creationId xmlns:a16="http://schemas.microsoft.com/office/drawing/2014/main" id="{A8A06E45-EC81-48C8-9B0D-219AB02F620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36F438F-1A87-4CCE-A0AE-AD3DB76E1B09}" type="slidenum">
              <a:rPr lang="el-GR" altLang="el-GR">
                <a:solidFill>
                  <a:srgbClr val="FFFFFF"/>
                </a:solidFill>
              </a:rPr>
              <a:pPr/>
              <a:t>3</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animEffect transition="in" filter="checkerboard(across)">
                                      <p:cBhvr>
                                        <p:cTn id="7" dur="500"/>
                                        <p:tgtEl>
                                          <p:spTgt spid="4096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963">
                                            <p:txEl>
                                              <p:pRg st="3" end="3"/>
                                            </p:txEl>
                                          </p:spTgt>
                                        </p:tgtEl>
                                        <p:attrNameLst>
                                          <p:attrName>style.visibility</p:attrName>
                                        </p:attrNameLst>
                                      </p:cBhvr>
                                      <p:to>
                                        <p:strVal val="visible"/>
                                      </p:to>
                                    </p:set>
                                    <p:animEffect transition="in" filter="checkerboard(across)">
                                      <p:cBhvr>
                                        <p:cTn id="12" dur="500"/>
                                        <p:tgtEl>
                                          <p:spTgt spid="4096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0963">
                                            <p:txEl>
                                              <p:pRg st="5" end="5"/>
                                            </p:txEl>
                                          </p:spTgt>
                                        </p:tgtEl>
                                        <p:attrNameLst>
                                          <p:attrName>style.visibility</p:attrName>
                                        </p:attrNameLst>
                                      </p:cBhvr>
                                      <p:to>
                                        <p:strVal val="visible"/>
                                      </p:to>
                                    </p:set>
                                    <p:animEffect transition="in" filter="checkerboard(across)">
                                      <p:cBhvr>
                                        <p:cTn id="17" dur="500"/>
                                        <p:tgtEl>
                                          <p:spTgt spid="40963">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0963">
                                            <p:txEl>
                                              <p:pRg st="7" end="7"/>
                                            </p:txEl>
                                          </p:spTgt>
                                        </p:tgtEl>
                                        <p:attrNameLst>
                                          <p:attrName>style.visibility</p:attrName>
                                        </p:attrNameLst>
                                      </p:cBhvr>
                                      <p:to>
                                        <p:strVal val="visible"/>
                                      </p:to>
                                    </p:set>
                                    <p:animEffect transition="in" filter="checkerboard(across)">
                                      <p:cBhvr>
                                        <p:cTn id="22" dur="500"/>
                                        <p:tgtEl>
                                          <p:spTgt spid="40963">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0963">
                                            <p:txEl>
                                              <p:pRg st="9" end="9"/>
                                            </p:txEl>
                                          </p:spTgt>
                                        </p:tgtEl>
                                        <p:attrNameLst>
                                          <p:attrName>style.visibility</p:attrName>
                                        </p:attrNameLst>
                                      </p:cBhvr>
                                      <p:to>
                                        <p:strVal val="visible"/>
                                      </p:to>
                                    </p:set>
                                    <p:animEffect transition="in" filter="checkerboard(across)">
                                      <p:cBhvr>
                                        <p:cTn id="27" dur="500"/>
                                        <p:tgtEl>
                                          <p:spTgt spid="409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a:extLst>
              <a:ext uri="{FF2B5EF4-FFF2-40B4-BE49-F238E27FC236}">
                <a16:creationId xmlns:a16="http://schemas.microsoft.com/office/drawing/2014/main" id="{4FC24DDC-B16E-4FA3-8090-66C6A1595A52}"/>
              </a:ext>
            </a:extLst>
          </p:cNvPr>
          <p:cNvSpPr>
            <a:spLocks noGrp="1" noChangeArrowheads="1"/>
          </p:cNvSpPr>
          <p:nvPr>
            <p:ph idx="1"/>
          </p:nvPr>
        </p:nvSpPr>
        <p:spPr>
          <a:xfrm>
            <a:off x="179388" y="1000125"/>
            <a:ext cx="8229600" cy="6100763"/>
          </a:xfrm>
        </p:spPr>
        <p:txBody>
          <a:bodyPr/>
          <a:lstStyle/>
          <a:p>
            <a:pPr lvl="1" algn="just" eaLnBrk="1" hangingPunct="1">
              <a:lnSpc>
                <a:spcPct val="80000"/>
              </a:lnSpc>
              <a:buFont typeface="Georgia" panose="02040502050405020303" pitchFamily="18" charset="0"/>
              <a:buBlip>
                <a:blip r:embed="rId2"/>
              </a:buBlip>
            </a:pPr>
            <a:r>
              <a:rPr lang="el-GR" altLang="el-GR" sz="2400" b="1">
                <a:solidFill>
                  <a:schemeClr val="tx1"/>
                </a:solidFill>
                <a:latin typeface="Calibri" panose="020F0502020204030204" pitchFamily="34" charset="0"/>
              </a:rPr>
              <a:t>Οι γονείς συνεργάζονται σε δραστηριότητες στην τάξη του  Νηπιαγωγείου παρουσιάζοντας τον πολιτισμό τους, διδάσκοντας ένα τραγούδι, ένα χορό, φτιάχνοντας μαζί με τα παιδιά ένα φαγητό ή διδάσκοντας λέξεις σε μια άλλη γλώσσα</a:t>
            </a:r>
            <a:r>
              <a:rPr lang="en-US" altLang="el-GR" sz="2400" b="1">
                <a:solidFill>
                  <a:schemeClr val="tx1"/>
                </a:solidFill>
                <a:latin typeface="Calibri" panose="020F0502020204030204" pitchFamily="34" charset="0"/>
              </a:rPr>
              <a:t>.</a:t>
            </a:r>
            <a:endParaRPr lang="el-GR" altLang="el-GR" sz="2400" b="1">
              <a:solidFill>
                <a:schemeClr val="tx1"/>
              </a:solidFill>
              <a:latin typeface="Calibri" panose="020F0502020204030204" pitchFamily="34" charset="0"/>
            </a:endParaRPr>
          </a:p>
          <a:p>
            <a:pPr lvl="1" algn="just" eaLnBrk="1" hangingPunct="1">
              <a:lnSpc>
                <a:spcPct val="80000"/>
              </a:lnSpc>
              <a:buFont typeface="Georgia" panose="02040502050405020303" pitchFamily="18" charset="0"/>
              <a:buBlip>
                <a:blip r:embed="rId2"/>
              </a:buBlip>
            </a:pPr>
            <a:endParaRPr lang="el-GR" altLang="el-GR" sz="2400" b="1">
              <a:solidFill>
                <a:schemeClr val="tx1"/>
              </a:solidFill>
              <a:latin typeface="Calibri" panose="020F0502020204030204" pitchFamily="34" charset="0"/>
            </a:endParaRPr>
          </a:p>
          <a:p>
            <a:pPr lvl="1" algn="just" eaLnBrk="1" hangingPunct="1">
              <a:lnSpc>
                <a:spcPct val="80000"/>
              </a:lnSpc>
              <a:buFont typeface="Georgia" panose="02040502050405020303" pitchFamily="18" charset="0"/>
              <a:buBlip>
                <a:blip r:embed="rId2"/>
              </a:buBlip>
            </a:pPr>
            <a:r>
              <a:rPr lang="el-GR" altLang="el-GR" sz="2400" b="1">
                <a:solidFill>
                  <a:schemeClr val="tx1"/>
                </a:solidFill>
                <a:latin typeface="Calibri" panose="020F0502020204030204" pitchFamily="34" charset="0"/>
              </a:rPr>
              <a:t>Οι γονείς οργανώνουν ομάδες δράσης και δραστηριοποιούνται σε διάφορους τομείς (προωθούν θέματα του Νηπιαγωγείου προς την τοπική κοινότητα, λειτουργούν με στόχο τη διασύνδεση του Νηπιαγωγείου με διάφορες ομάδες που παρουσιάζουν ενδιαφέρον για τα παιδιά )</a:t>
            </a:r>
            <a:r>
              <a:rPr lang="en-US" altLang="el-GR" sz="2400" b="1">
                <a:solidFill>
                  <a:schemeClr val="tx1"/>
                </a:solidFill>
                <a:latin typeface="Calibri" panose="020F0502020204030204" pitchFamily="34" charset="0"/>
              </a:rPr>
              <a:t>.</a:t>
            </a:r>
            <a:r>
              <a:rPr lang="el-GR" altLang="el-GR" sz="2400" b="1">
                <a:solidFill>
                  <a:schemeClr val="tx1"/>
                </a:solidFill>
                <a:latin typeface="Calibri" panose="020F0502020204030204" pitchFamily="34" charset="0"/>
              </a:rPr>
              <a:t> </a:t>
            </a:r>
          </a:p>
          <a:p>
            <a:pPr lvl="1" algn="just" eaLnBrk="1" hangingPunct="1">
              <a:lnSpc>
                <a:spcPct val="80000"/>
              </a:lnSpc>
              <a:buFont typeface="Georgia" panose="02040502050405020303" pitchFamily="18" charset="0"/>
              <a:buBlip>
                <a:blip r:embed="rId2"/>
              </a:buBlip>
            </a:pPr>
            <a:endParaRPr lang="el-GR" altLang="el-GR" sz="2400" b="1">
              <a:solidFill>
                <a:schemeClr val="tx1"/>
              </a:solidFill>
              <a:latin typeface="Calibri" panose="020F0502020204030204" pitchFamily="34" charset="0"/>
            </a:endParaRPr>
          </a:p>
          <a:p>
            <a:pPr lvl="1" algn="just" eaLnBrk="1" hangingPunct="1">
              <a:lnSpc>
                <a:spcPct val="80000"/>
              </a:lnSpc>
              <a:buFont typeface="Georgia" panose="02040502050405020303" pitchFamily="18" charset="0"/>
              <a:buBlip>
                <a:blip r:embed="rId2"/>
              </a:buBlip>
            </a:pPr>
            <a:r>
              <a:rPr lang="el-GR" altLang="el-GR" sz="2400" b="1">
                <a:solidFill>
                  <a:schemeClr val="tx1"/>
                </a:solidFill>
                <a:latin typeface="Calibri" panose="020F0502020204030204" pitchFamily="34" charset="0"/>
              </a:rPr>
              <a:t>Οι γονείς πραγματοποιούν στο σπίτι, μαζί με τα παιδιά τους, δραστηριότητες που έχουν μάθει στο Νηπιαγωγείο</a:t>
            </a:r>
            <a:r>
              <a:rPr lang="en-US" altLang="el-GR" sz="2400" b="1">
                <a:solidFill>
                  <a:schemeClr val="tx1"/>
                </a:solidFill>
                <a:latin typeface="Calibri" panose="020F0502020204030204" pitchFamily="34" charset="0"/>
              </a:rPr>
              <a:t>.</a:t>
            </a:r>
            <a:endParaRPr lang="el-GR" altLang="el-GR" sz="2400" b="1">
              <a:solidFill>
                <a:schemeClr val="tx1"/>
              </a:solidFill>
              <a:latin typeface="Calibri" panose="020F0502020204030204" pitchFamily="34" charset="0"/>
            </a:endParaRPr>
          </a:p>
          <a:p>
            <a:pPr lvl="1" eaLnBrk="1" hangingPunct="1">
              <a:lnSpc>
                <a:spcPct val="80000"/>
              </a:lnSpc>
            </a:pPr>
            <a:endParaRPr lang="el-GR" altLang="el-GR" sz="2400" b="1">
              <a:solidFill>
                <a:schemeClr val="tx1"/>
              </a:solidFill>
              <a:latin typeface="Calibri" panose="020F0502020204030204" pitchFamily="34" charset="0"/>
            </a:endParaRPr>
          </a:p>
        </p:txBody>
      </p:sp>
      <p:sp>
        <p:nvSpPr>
          <p:cNvPr id="34819" name="Θέση ημερομηνίας 3">
            <a:extLst>
              <a:ext uri="{FF2B5EF4-FFF2-40B4-BE49-F238E27FC236}">
                <a16:creationId xmlns:a16="http://schemas.microsoft.com/office/drawing/2014/main" id="{85FAC775-6652-459A-9794-054E8D310271}"/>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C7D4CFF-9B43-4D23-9C35-B9D2507FD5AD}" type="datetime1">
              <a:rPr lang="el-GR" altLang="el-GR" smtClean="0">
                <a:solidFill>
                  <a:schemeClr val="accent2"/>
                </a:solidFill>
              </a:rPr>
              <a:pPr/>
              <a:t>22/12/2019</a:t>
            </a:fld>
            <a:endParaRPr lang="el-GR" altLang="el-GR">
              <a:solidFill>
                <a:schemeClr val="accent2"/>
              </a:solidFill>
            </a:endParaRPr>
          </a:p>
        </p:txBody>
      </p:sp>
      <p:sp>
        <p:nvSpPr>
          <p:cNvPr id="34820" name="Θέση υποσέλιδου 4">
            <a:extLst>
              <a:ext uri="{FF2B5EF4-FFF2-40B4-BE49-F238E27FC236}">
                <a16:creationId xmlns:a16="http://schemas.microsoft.com/office/drawing/2014/main" id="{BE193C91-820B-4D96-A3AF-33EF1D2C5081}"/>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34821" name="Θέση αριθμού διαφάνειας 5">
            <a:extLst>
              <a:ext uri="{FF2B5EF4-FFF2-40B4-BE49-F238E27FC236}">
                <a16:creationId xmlns:a16="http://schemas.microsoft.com/office/drawing/2014/main" id="{4118DAAD-4A0C-49AC-88C1-846231B8FF2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AA3E857-7E00-4F44-8718-44C10735C530}" type="slidenum">
              <a:rPr lang="el-GR" altLang="el-GR">
                <a:solidFill>
                  <a:srgbClr val="FFFFFF"/>
                </a:solidFill>
              </a:rPr>
              <a:pPr/>
              <a:t>30</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diamond(in)">
                                      <p:cBhvr>
                                        <p:cTn id="7" dur="1000"/>
                                        <p:tgtEl>
                                          <p:spTgt spid="1136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13667">
                                            <p:txEl>
                                              <p:pRg st="2" end="2"/>
                                            </p:txEl>
                                          </p:spTgt>
                                        </p:tgtEl>
                                        <p:attrNameLst>
                                          <p:attrName>style.visibility</p:attrName>
                                        </p:attrNameLst>
                                      </p:cBhvr>
                                      <p:to>
                                        <p:strVal val="visible"/>
                                      </p:to>
                                    </p:set>
                                    <p:animEffect transition="in" filter="diamond(in)">
                                      <p:cBhvr>
                                        <p:cTn id="12" dur="1000"/>
                                        <p:tgtEl>
                                          <p:spTgt spid="11366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113667">
                                            <p:txEl>
                                              <p:pRg st="4" end="4"/>
                                            </p:txEl>
                                          </p:spTgt>
                                        </p:tgtEl>
                                        <p:attrNameLst>
                                          <p:attrName>style.visibility</p:attrName>
                                        </p:attrNameLst>
                                      </p:cBhvr>
                                      <p:to>
                                        <p:strVal val="visible"/>
                                      </p:to>
                                    </p:set>
                                    <p:animEffect transition="in" filter="diamond(in)">
                                      <p:cBhvr>
                                        <p:cTn id="17" dur="1000"/>
                                        <p:tgtEl>
                                          <p:spTgt spid="1136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3">
            <a:extLst>
              <a:ext uri="{FF2B5EF4-FFF2-40B4-BE49-F238E27FC236}">
                <a16:creationId xmlns:a16="http://schemas.microsoft.com/office/drawing/2014/main" id="{B4788058-B1A9-4DD4-8F49-7F612FA52FF2}"/>
              </a:ext>
            </a:extLst>
          </p:cNvPr>
          <p:cNvSpPr>
            <a:spLocks noGrp="1" noChangeArrowheads="1"/>
          </p:cNvSpPr>
          <p:nvPr>
            <p:ph idx="1"/>
          </p:nvPr>
        </p:nvSpPr>
        <p:spPr>
          <a:xfrm>
            <a:off x="323850" y="928688"/>
            <a:ext cx="8177213" cy="5214937"/>
          </a:xfrm>
        </p:spPr>
        <p:txBody>
          <a:bodyPr/>
          <a:lstStyle/>
          <a:p>
            <a:pPr lvl="1" algn="just" eaLnBrk="1" hangingPunct="1">
              <a:lnSpc>
                <a:spcPct val="90000"/>
              </a:lnSpc>
              <a:buFont typeface="Georgia" panose="02040502050405020303" pitchFamily="18" charset="0"/>
              <a:buBlip>
                <a:blip r:embed="rId2"/>
              </a:buBlip>
            </a:pPr>
            <a:r>
              <a:rPr lang="el-GR" altLang="el-GR" sz="2400" b="1">
                <a:solidFill>
                  <a:schemeClr val="tx1"/>
                </a:solidFill>
                <a:latin typeface="Calibri" panose="020F0502020204030204" pitchFamily="34" charset="0"/>
              </a:rPr>
              <a:t>Οι γονείς πραγματοποιούν συναντήσεις με το σύλλογό τους (σύλλογος γονέων και κηδεμόνων), συζητούν για θέματα γονεϊκότητας και εισηγούνται διάφορες προτάσεις. </a:t>
            </a:r>
          </a:p>
          <a:p>
            <a:pPr lvl="1" algn="just" eaLnBrk="1" hangingPunct="1">
              <a:lnSpc>
                <a:spcPct val="90000"/>
              </a:lnSpc>
              <a:buFont typeface="Georgia" panose="02040502050405020303" pitchFamily="18" charset="0"/>
              <a:buBlip>
                <a:blip r:embed="rId2"/>
              </a:buBlip>
            </a:pPr>
            <a:endParaRPr lang="el-GR" altLang="el-GR" sz="2400" b="1">
              <a:solidFill>
                <a:schemeClr val="tx1"/>
              </a:solidFill>
              <a:latin typeface="Calibri" panose="020F0502020204030204" pitchFamily="34" charset="0"/>
            </a:endParaRPr>
          </a:p>
          <a:p>
            <a:pPr lvl="1" algn="just" eaLnBrk="1" hangingPunct="1">
              <a:lnSpc>
                <a:spcPct val="90000"/>
              </a:lnSpc>
              <a:buFont typeface="Georgia" panose="02040502050405020303" pitchFamily="18" charset="0"/>
              <a:buBlip>
                <a:blip r:embed="rId2"/>
              </a:buBlip>
            </a:pPr>
            <a:r>
              <a:rPr lang="el-GR" altLang="el-GR" sz="2400" b="1">
                <a:solidFill>
                  <a:schemeClr val="tx1"/>
                </a:solidFill>
                <a:latin typeface="Calibri" panose="020F0502020204030204" pitchFamily="34" charset="0"/>
              </a:rPr>
              <a:t>Οι γονείς συνεργάζονται με τους νηπιαγωγούς και τα παιδιά σε δραστηριότητες και προγράμματα που προάγουν τη δημιουργικότητα των παιδιών. </a:t>
            </a:r>
          </a:p>
          <a:p>
            <a:pPr lvl="1" algn="just" eaLnBrk="1" hangingPunct="1">
              <a:lnSpc>
                <a:spcPct val="90000"/>
              </a:lnSpc>
              <a:buFont typeface="Georgia" panose="02040502050405020303" pitchFamily="18" charset="0"/>
              <a:buBlip>
                <a:blip r:embed="rId2"/>
              </a:buBlip>
            </a:pPr>
            <a:endParaRPr lang="el-GR" altLang="el-GR" sz="2400" b="1">
              <a:solidFill>
                <a:schemeClr val="tx1"/>
              </a:solidFill>
              <a:latin typeface="Calibri" panose="020F0502020204030204" pitchFamily="34" charset="0"/>
            </a:endParaRPr>
          </a:p>
          <a:p>
            <a:pPr lvl="1" algn="just" eaLnBrk="1" hangingPunct="1">
              <a:lnSpc>
                <a:spcPct val="90000"/>
              </a:lnSpc>
              <a:buFont typeface="Georgia" panose="02040502050405020303" pitchFamily="18" charset="0"/>
              <a:buBlip>
                <a:blip r:embed="rId2"/>
              </a:buBlip>
            </a:pPr>
            <a:r>
              <a:rPr lang="el-GR" altLang="el-GR" sz="2400" b="1">
                <a:solidFill>
                  <a:schemeClr val="tx1"/>
                </a:solidFill>
                <a:latin typeface="Calibri" panose="020F0502020204030204" pitchFamily="34" charset="0"/>
              </a:rPr>
              <a:t>Οι γονείς συμμετέχουν σε προγράμματα συνεκπαίδευσης και αποκτούν κοινή εμπειρία «ως συμμαθητές»  με τα παιδιά τους, με διάφορα αντικείμενα, όπως για παράδειγμα η εξοικείωση με τις νέες τεχνολογίες και η αξιοποίησή τους για την εκπαίδευση των παιδιών.</a:t>
            </a:r>
          </a:p>
          <a:p>
            <a:pPr eaLnBrk="1" hangingPunct="1">
              <a:lnSpc>
                <a:spcPct val="90000"/>
              </a:lnSpc>
            </a:pPr>
            <a:endParaRPr lang="el-GR" altLang="el-GR" sz="2400" b="1">
              <a:latin typeface="Calibri" panose="020F0502020204030204" pitchFamily="34" charset="0"/>
            </a:endParaRPr>
          </a:p>
        </p:txBody>
      </p:sp>
      <p:sp>
        <p:nvSpPr>
          <p:cNvPr id="35843" name="Θέση ημερομηνίας 3">
            <a:extLst>
              <a:ext uri="{FF2B5EF4-FFF2-40B4-BE49-F238E27FC236}">
                <a16:creationId xmlns:a16="http://schemas.microsoft.com/office/drawing/2014/main" id="{8DE35A61-86EA-4644-9325-AC4178A22B9D}"/>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2AB7CE-1821-48AB-8033-1E81A8416765}" type="datetime1">
              <a:rPr lang="el-GR" altLang="el-GR" smtClean="0">
                <a:solidFill>
                  <a:schemeClr val="accent2"/>
                </a:solidFill>
              </a:rPr>
              <a:pPr/>
              <a:t>22/12/2019</a:t>
            </a:fld>
            <a:endParaRPr lang="el-GR" altLang="el-GR">
              <a:solidFill>
                <a:schemeClr val="accent2"/>
              </a:solidFill>
            </a:endParaRPr>
          </a:p>
        </p:txBody>
      </p:sp>
      <p:sp>
        <p:nvSpPr>
          <p:cNvPr id="35844" name="Θέση υποσέλιδου 4">
            <a:extLst>
              <a:ext uri="{FF2B5EF4-FFF2-40B4-BE49-F238E27FC236}">
                <a16:creationId xmlns:a16="http://schemas.microsoft.com/office/drawing/2014/main" id="{D5E42167-B8FF-4DD0-9723-77187E7B93A7}"/>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35845" name="Θέση αριθμού διαφάνειας 5">
            <a:extLst>
              <a:ext uri="{FF2B5EF4-FFF2-40B4-BE49-F238E27FC236}">
                <a16:creationId xmlns:a16="http://schemas.microsoft.com/office/drawing/2014/main" id="{DF7B49AA-9F56-434E-B6DD-AAF8DD32F92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E306066-550B-442A-9AAD-8839EED1C240}" type="slidenum">
              <a:rPr lang="el-GR" altLang="el-GR">
                <a:solidFill>
                  <a:srgbClr val="FFFFFF"/>
                </a:solidFill>
              </a:rPr>
              <a:pPr/>
              <a:t>31</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Effect transition="in" filter="dissolve">
                                      <p:cBhvr>
                                        <p:cTn id="7" dur="500"/>
                                        <p:tgtEl>
                                          <p:spTgt spid="160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60771">
                                            <p:txEl>
                                              <p:pRg st="2" end="2"/>
                                            </p:txEl>
                                          </p:spTgt>
                                        </p:tgtEl>
                                        <p:attrNameLst>
                                          <p:attrName>style.visibility</p:attrName>
                                        </p:attrNameLst>
                                      </p:cBhvr>
                                      <p:to>
                                        <p:strVal val="visible"/>
                                      </p:to>
                                    </p:set>
                                    <p:animEffect transition="in" filter="dissolve">
                                      <p:cBhvr>
                                        <p:cTn id="12" dur="500"/>
                                        <p:tgtEl>
                                          <p:spTgt spid="1607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60771">
                                            <p:txEl>
                                              <p:pRg st="4" end="4"/>
                                            </p:txEl>
                                          </p:spTgt>
                                        </p:tgtEl>
                                        <p:attrNameLst>
                                          <p:attrName>style.visibility</p:attrName>
                                        </p:attrNameLst>
                                      </p:cBhvr>
                                      <p:to>
                                        <p:strVal val="visible"/>
                                      </p:to>
                                    </p:set>
                                    <p:animEffect transition="in" filter="dissolve">
                                      <p:cBhvr>
                                        <p:cTn id="17" dur="500"/>
                                        <p:tgtEl>
                                          <p:spTgt spid="1607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a:extLst>
              <a:ext uri="{FF2B5EF4-FFF2-40B4-BE49-F238E27FC236}">
                <a16:creationId xmlns:a16="http://schemas.microsoft.com/office/drawing/2014/main" id="{C3855BE1-C401-4619-BE98-8D0B1C53273F}"/>
              </a:ext>
            </a:extLst>
          </p:cNvPr>
          <p:cNvSpPr>
            <a:spLocks noGrp="1" noChangeArrowheads="1"/>
          </p:cNvSpPr>
          <p:nvPr>
            <p:ph idx="1"/>
          </p:nvPr>
        </p:nvSpPr>
        <p:spPr>
          <a:xfrm>
            <a:off x="468313" y="1000125"/>
            <a:ext cx="8229600" cy="5021263"/>
          </a:xfrm>
        </p:spPr>
        <p:txBody>
          <a:bodyPr/>
          <a:lstStyle/>
          <a:p>
            <a:pPr algn="just" eaLnBrk="1" hangingPunct="1"/>
            <a:r>
              <a:rPr lang="el-GR" altLang="el-GR" sz="2400" b="1">
                <a:latin typeface="Calibri" panose="020F0502020204030204" pitchFamily="34" charset="0"/>
              </a:rPr>
              <a:t>Παιδοκεντρική Προσέγγιση</a:t>
            </a:r>
            <a:endParaRPr lang="el-GR" altLang="el-GR" sz="2400">
              <a:latin typeface="Calibri" panose="020F0502020204030204" pitchFamily="34" charset="0"/>
            </a:endParaRPr>
          </a:p>
          <a:p>
            <a:pPr algn="just" eaLnBrk="1" hangingPunct="1">
              <a:buFont typeface="Wingdings" panose="05000000000000000000" pitchFamily="2" charset="2"/>
              <a:buNone/>
            </a:pPr>
            <a:r>
              <a:rPr lang="el-GR" altLang="el-GR" sz="2400" b="1">
                <a:latin typeface="Calibri" panose="020F0502020204030204" pitchFamily="34" charset="0"/>
              </a:rPr>
              <a:t>	Η σημαντικότερη προσέγγιση για τους νηπιαγωγούς, είναι η παιδοκεντρική προσέγγιση, με την έννοια να δοθεί η έμφαση στο παιδί και όχι στο προσχολικό πρόγραμμα. </a:t>
            </a:r>
          </a:p>
          <a:p>
            <a:pPr algn="just" eaLnBrk="1" hangingPunct="1"/>
            <a:endParaRPr lang="el-GR" altLang="el-GR" sz="2400" b="1">
              <a:latin typeface="Calibri" panose="020F0502020204030204" pitchFamily="34" charset="0"/>
            </a:endParaRPr>
          </a:p>
          <a:p>
            <a:pPr algn="just" eaLnBrk="1" hangingPunct="1"/>
            <a:r>
              <a:rPr lang="el-GR" altLang="el-GR" sz="2400" b="1">
                <a:latin typeface="Calibri" panose="020F0502020204030204" pitchFamily="34" charset="0"/>
              </a:rPr>
              <a:t>Μια Καινούργια Σχολική Χρονιά Αρχίζει στο Νηπιαγωγείο</a:t>
            </a:r>
          </a:p>
          <a:p>
            <a:pPr algn="just" eaLnBrk="1" hangingPunct="1"/>
            <a:endParaRPr lang="el-GR" altLang="el-GR" sz="2400">
              <a:latin typeface="Calibri" panose="020F0502020204030204" pitchFamily="34" charset="0"/>
            </a:endParaRPr>
          </a:p>
          <a:p>
            <a:pPr algn="just" eaLnBrk="1" hangingPunct="1">
              <a:buFont typeface="Wingdings" panose="05000000000000000000" pitchFamily="2" charset="2"/>
              <a:buNone/>
            </a:pPr>
            <a:r>
              <a:rPr lang="el-GR" altLang="el-GR" sz="2400" b="1">
                <a:latin typeface="Calibri" panose="020F0502020204030204" pitchFamily="34" charset="0"/>
              </a:rPr>
              <a:t>	Πολλά προσχολικά προγράμματα στην αρχή της σχολικής χρονιάς, δέχονται τα παιδιά και τους γονείς σταδιακά. Αυτές τις πρώτες ημέρες, γονείς ή άλλα μέλη της οικογένειας που έχουν τη φροντίδα του παιδιού, μπορεί να προσκληθούν για μια σύντομη συνεδρίαση με τους νηπιαγωγούς στην τάξη</a:t>
            </a:r>
          </a:p>
        </p:txBody>
      </p:sp>
      <p:sp>
        <p:nvSpPr>
          <p:cNvPr id="36867" name="Θέση ημερομηνίας 3">
            <a:extLst>
              <a:ext uri="{FF2B5EF4-FFF2-40B4-BE49-F238E27FC236}">
                <a16:creationId xmlns:a16="http://schemas.microsoft.com/office/drawing/2014/main" id="{FD9B73F8-FB8A-46AF-8C51-3EB56D871CFB}"/>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0486A55-36FA-4BB1-A3B6-AE1A4064E963}" type="datetime1">
              <a:rPr lang="el-GR" altLang="el-GR" smtClean="0">
                <a:solidFill>
                  <a:schemeClr val="accent2"/>
                </a:solidFill>
              </a:rPr>
              <a:pPr/>
              <a:t>22/12/2019</a:t>
            </a:fld>
            <a:endParaRPr lang="el-GR" altLang="el-GR">
              <a:solidFill>
                <a:schemeClr val="accent2"/>
              </a:solidFill>
            </a:endParaRPr>
          </a:p>
        </p:txBody>
      </p:sp>
      <p:sp>
        <p:nvSpPr>
          <p:cNvPr id="36868" name="Θέση υποσέλιδου 4">
            <a:extLst>
              <a:ext uri="{FF2B5EF4-FFF2-40B4-BE49-F238E27FC236}">
                <a16:creationId xmlns:a16="http://schemas.microsoft.com/office/drawing/2014/main" id="{06CA9352-B081-4185-A8E0-001D76FD45D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36869" name="Θέση αριθμού διαφάνειας 5">
            <a:extLst>
              <a:ext uri="{FF2B5EF4-FFF2-40B4-BE49-F238E27FC236}">
                <a16:creationId xmlns:a16="http://schemas.microsoft.com/office/drawing/2014/main" id="{E3B0E378-F758-442D-A602-6758931EBF5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771F87-8CFA-4BB7-98FE-567659410CD5}" type="slidenum">
              <a:rPr lang="el-GR" altLang="el-GR">
                <a:solidFill>
                  <a:srgbClr val="FFFFFF"/>
                </a:solidFill>
              </a:rPr>
              <a:pPr/>
              <a:t>32</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Effect transition="in" filter="dissolve">
                                      <p:cBhvr>
                                        <p:cTn id="7" dur="500"/>
                                        <p:tgtEl>
                                          <p:spTgt spid="1146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14691">
                                            <p:txEl>
                                              <p:pRg st="1" end="1"/>
                                            </p:txEl>
                                          </p:spTgt>
                                        </p:tgtEl>
                                        <p:attrNameLst>
                                          <p:attrName>style.visibility</p:attrName>
                                        </p:attrNameLst>
                                      </p:cBhvr>
                                      <p:to>
                                        <p:strVal val="visible"/>
                                      </p:to>
                                    </p:set>
                                    <p:animEffect transition="in" filter="dissolve">
                                      <p:cBhvr>
                                        <p:cTn id="12" dur="500"/>
                                        <p:tgtEl>
                                          <p:spTgt spid="1146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1" presetClass="entr" presetSubtype="0" fill="hold" nodeType="clickEffect">
                                  <p:stCondLst>
                                    <p:cond delay="0"/>
                                  </p:stCondLst>
                                  <p:iterate type="lt">
                                    <p:tmPct val="10000"/>
                                  </p:iterate>
                                  <p:childTnLst>
                                    <p:set>
                                      <p:cBhvr>
                                        <p:cTn id="16" dur="1" fill="hold">
                                          <p:stCondLst>
                                            <p:cond delay="0"/>
                                          </p:stCondLst>
                                        </p:cTn>
                                        <p:tgtEl>
                                          <p:spTgt spid="114691">
                                            <p:txEl>
                                              <p:pRg st="3" end="3"/>
                                            </p:txEl>
                                          </p:spTgt>
                                        </p:tgtEl>
                                        <p:attrNameLst>
                                          <p:attrName>style.visibility</p:attrName>
                                        </p:attrNameLst>
                                      </p:cBhvr>
                                      <p:to>
                                        <p:strVal val="visible"/>
                                      </p:to>
                                    </p:set>
                                    <p:anim calcmode="lin" valueType="num">
                                      <p:cBhvr>
                                        <p:cTn id="17" dur="500" fill="hold"/>
                                        <p:tgtEl>
                                          <p:spTgt spid="114691">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114691">
                                            <p:txEl>
                                              <p:pRg st="3" end="3"/>
                                            </p:txEl>
                                          </p:spTgt>
                                        </p:tgtEl>
                                        <p:attrNameLst>
                                          <p:attrName>ppt_y</p:attrName>
                                        </p:attrNameLst>
                                      </p:cBhvr>
                                      <p:tavLst>
                                        <p:tav tm="0">
                                          <p:val>
                                            <p:strVal val="#ppt_y"/>
                                          </p:val>
                                        </p:tav>
                                        <p:tav tm="100000">
                                          <p:val>
                                            <p:strVal val="#ppt_y"/>
                                          </p:val>
                                        </p:tav>
                                      </p:tavLst>
                                    </p:anim>
                                    <p:anim calcmode="lin" valueType="num">
                                      <p:cBhvr>
                                        <p:cTn id="19" dur="500" fill="hold"/>
                                        <p:tgtEl>
                                          <p:spTgt spid="114691">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114691">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114691">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114691">
                                            <p:txEl>
                                              <p:pRg st="5" end="5"/>
                                            </p:txEl>
                                          </p:spTgt>
                                        </p:tgtEl>
                                        <p:attrNameLst>
                                          <p:attrName>style.visibility</p:attrName>
                                        </p:attrNameLst>
                                      </p:cBhvr>
                                      <p:to>
                                        <p:strVal val="visible"/>
                                      </p:to>
                                    </p:set>
                                    <p:animEffect transition="in" filter="blinds(horizontal)">
                                      <p:cBhvr>
                                        <p:cTn id="26" dur="500"/>
                                        <p:tgtEl>
                                          <p:spTgt spid="1146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Θέση ημερομηνίας">
            <a:extLst>
              <a:ext uri="{FF2B5EF4-FFF2-40B4-BE49-F238E27FC236}">
                <a16:creationId xmlns:a16="http://schemas.microsoft.com/office/drawing/2014/main" id="{A08F2E9D-05AF-4DF8-8C4E-F671FF9FDAD7}"/>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4D63EE6-91D5-4A52-80E2-0A79A7DF3A1E}" type="datetime1">
              <a:rPr lang="el-GR" altLang="el-GR" smtClean="0">
                <a:solidFill>
                  <a:schemeClr val="accent2"/>
                </a:solidFill>
              </a:rPr>
              <a:pPr/>
              <a:t>22/12/2019</a:t>
            </a:fld>
            <a:endParaRPr lang="el-GR" altLang="el-GR">
              <a:solidFill>
                <a:schemeClr val="accent2"/>
              </a:solidFill>
            </a:endParaRPr>
          </a:p>
        </p:txBody>
      </p:sp>
      <p:sp>
        <p:nvSpPr>
          <p:cNvPr id="37891" name="2 - Θέση υποσέλιδου">
            <a:extLst>
              <a:ext uri="{FF2B5EF4-FFF2-40B4-BE49-F238E27FC236}">
                <a16:creationId xmlns:a16="http://schemas.microsoft.com/office/drawing/2014/main" id="{A131A869-5B3A-42F4-91CA-5ACC1E46BEEF}"/>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37892" name="3 - Θέση αριθμού διαφάνειας">
            <a:extLst>
              <a:ext uri="{FF2B5EF4-FFF2-40B4-BE49-F238E27FC236}">
                <a16:creationId xmlns:a16="http://schemas.microsoft.com/office/drawing/2014/main" id="{8D86FB48-73F2-430F-B2AD-53AC75409B9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231EAC-40E6-403F-A54D-E0F6531489FF}" type="slidenum">
              <a:rPr lang="el-GR" altLang="el-GR">
                <a:solidFill>
                  <a:srgbClr val="FFFFFF"/>
                </a:solidFill>
              </a:rPr>
              <a:pPr/>
              <a:t>33</a:t>
            </a:fld>
            <a:endParaRPr lang="el-GR" altLang="el-GR">
              <a:solidFill>
                <a:srgbClr val="FFFFFF"/>
              </a:solidFill>
            </a:endParaRPr>
          </a:p>
        </p:txBody>
      </p:sp>
      <p:sp>
        <p:nvSpPr>
          <p:cNvPr id="37893" name="4 - Ορθογώνιο">
            <a:extLst>
              <a:ext uri="{FF2B5EF4-FFF2-40B4-BE49-F238E27FC236}">
                <a16:creationId xmlns:a16="http://schemas.microsoft.com/office/drawing/2014/main" id="{C9E770A0-273B-471C-9D16-B90C90D8A9D2}"/>
              </a:ext>
            </a:extLst>
          </p:cNvPr>
          <p:cNvSpPr>
            <a:spLocks noChangeArrowheads="1"/>
          </p:cNvSpPr>
          <p:nvPr/>
        </p:nvSpPr>
        <p:spPr bwMode="auto">
          <a:xfrm>
            <a:off x="714375" y="1000125"/>
            <a:ext cx="7786688"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80000"/>
              </a:lnSpc>
              <a:buFont typeface="Wingdings" panose="05000000000000000000" pitchFamily="2" charset="2"/>
              <a:buNone/>
            </a:pPr>
            <a:r>
              <a:rPr lang="el-GR" altLang="el-GR" sz="2400" b="1" u="sng">
                <a:latin typeface="Calibri" panose="020F0502020204030204" pitchFamily="34" charset="0"/>
              </a:rPr>
              <a:t>Τα παιδιά και οι γονείς έχουν τη δυνατότητα να γνωρίσουν το χώρο</a:t>
            </a:r>
            <a:r>
              <a:rPr lang="el-GR" altLang="el-GR" sz="2400" b="1">
                <a:latin typeface="Calibri" panose="020F0502020204030204" pitchFamily="34" charset="0"/>
              </a:rPr>
              <a:t>, ενώ οι νηπιαγωγοί έχουν την ευκαιρία να μάθουν πράγματα που αρέσουν στα παιδιά και τις προσδοκίες των γονέων από την προσχολική αγωγή και εκπαίδευση των παιδιών τους. </a:t>
            </a:r>
          </a:p>
          <a:p>
            <a:pPr algn="just" eaLnBrk="1" hangingPunct="1">
              <a:lnSpc>
                <a:spcPct val="80000"/>
              </a:lnSpc>
              <a:buFont typeface="Wingdings" panose="05000000000000000000" pitchFamily="2" charset="2"/>
              <a:buNone/>
            </a:pPr>
            <a:endParaRPr lang="el-GR" altLang="el-GR" sz="2400" b="1">
              <a:latin typeface="Calibri" panose="020F0502020204030204" pitchFamily="34" charset="0"/>
            </a:endParaRPr>
          </a:p>
          <a:p>
            <a:pPr algn="just" eaLnBrk="1" hangingPunct="1">
              <a:lnSpc>
                <a:spcPct val="80000"/>
              </a:lnSpc>
              <a:buFont typeface="Wingdings" panose="05000000000000000000" pitchFamily="2" charset="2"/>
              <a:buNone/>
            </a:pPr>
            <a:r>
              <a:rPr lang="el-GR" altLang="el-GR" sz="2400" b="1">
                <a:latin typeface="Calibri" panose="020F0502020204030204" pitchFamily="34" charset="0"/>
              </a:rPr>
              <a:t>Αυτές τις πληροφορίες </a:t>
            </a:r>
            <a:r>
              <a:rPr lang="el-GR" altLang="el-GR" sz="2400" b="1" u="sng">
                <a:latin typeface="Calibri" panose="020F0502020204030204" pitchFamily="34" charset="0"/>
              </a:rPr>
              <a:t>οι νηπιαγωγοί μπορούν να τις αρχειοθετήσουν</a:t>
            </a:r>
            <a:r>
              <a:rPr lang="el-GR" altLang="el-GR" sz="2400" b="1">
                <a:latin typeface="Calibri" panose="020F0502020204030204" pitchFamily="34" charset="0"/>
              </a:rPr>
              <a:t>, χωριστά για κάθε παιδί. </a:t>
            </a:r>
          </a:p>
          <a:p>
            <a:pPr algn="just" eaLnBrk="1" hangingPunct="1">
              <a:lnSpc>
                <a:spcPct val="80000"/>
              </a:lnSpc>
              <a:buFont typeface="Wingdings" panose="05000000000000000000" pitchFamily="2" charset="2"/>
              <a:buNone/>
            </a:pPr>
            <a:endParaRPr lang="el-GR" altLang="el-GR" sz="2400" b="1">
              <a:latin typeface="Calibri" panose="020F0502020204030204" pitchFamily="34" charset="0"/>
            </a:endParaRPr>
          </a:p>
          <a:p>
            <a:pPr algn="just" eaLnBrk="1" hangingPunct="1">
              <a:lnSpc>
                <a:spcPct val="80000"/>
              </a:lnSpc>
              <a:buFont typeface="Wingdings" panose="05000000000000000000" pitchFamily="2" charset="2"/>
              <a:buNone/>
            </a:pPr>
            <a:r>
              <a:rPr lang="el-GR" altLang="el-GR" sz="2400" b="1" u="sng">
                <a:latin typeface="Calibri" panose="020F0502020204030204" pitchFamily="34" charset="0"/>
              </a:rPr>
              <a:t>Ένα φυλλάδιο με πληροφορίες </a:t>
            </a:r>
            <a:r>
              <a:rPr lang="el-GR" altLang="el-GR" sz="2400" b="1">
                <a:latin typeface="Calibri" panose="020F0502020204030204" pitchFamily="34" charset="0"/>
              </a:rPr>
              <a:t>για την παιδαγωγική διαδικασία, για τη συμμετοχή των γονέων, για διαδικασίες έκτακτης ανάγκης (πως διαχειρίζεται ο νηπιαγωγός θέματα όπως, όταν ένα παιδί αρρωστήσει στο Νηπιαγωγείο), ενισχύουν την αντίληψη των γονέων, ότι το Νηπιαγωγείο ενδιαφέρεται πραγματικά γι’ αυτούς και τα παιδιά τους. </a:t>
            </a:r>
          </a:p>
        </p:txBody>
      </p:sp>
      <p:sp>
        <p:nvSpPr>
          <p:cNvPr id="6" name="5 - Δεξιό βέλος">
            <a:extLst>
              <a:ext uri="{FF2B5EF4-FFF2-40B4-BE49-F238E27FC236}">
                <a16:creationId xmlns:a16="http://schemas.microsoft.com/office/drawing/2014/main" id="{6DE21F28-C069-48B8-A150-2EE2DD5D0FD2}"/>
              </a:ext>
            </a:extLst>
          </p:cNvPr>
          <p:cNvSpPr/>
          <p:nvPr/>
        </p:nvSpPr>
        <p:spPr>
          <a:xfrm>
            <a:off x="0" y="928688"/>
            <a:ext cx="571500"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7" name="6 - Δεξιό βέλος">
            <a:extLst>
              <a:ext uri="{FF2B5EF4-FFF2-40B4-BE49-F238E27FC236}">
                <a16:creationId xmlns:a16="http://schemas.microsoft.com/office/drawing/2014/main" id="{E5125B27-3F07-410B-A610-EF7F71E20D49}"/>
              </a:ext>
            </a:extLst>
          </p:cNvPr>
          <p:cNvSpPr/>
          <p:nvPr/>
        </p:nvSpPr>
        <p:spPr>
          <a:xfrm>
            <a:off x="0" y="2714625"/>
            <a:ext cx="571500"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8" name="7 - Δεξιό βέλος">
            <a:extLst>
              <a:ext uri="{FF2B5EF4-FFF2-40B4-BE49-F238E27FC236}">
                <a16:creationId xmlns:a16="http://schemas.microsoft.com/office/drawing/2014/main" id="{F47177AF-9016-4742-A66C-CE842547EED7}"/>
              </a:ext>
            </a:extLst>
          </p:cNvPr>
          <p:cNvSpPr/>
          <p:nvPr/>
        </p:nvSpPr>
        <p:spPr>
          <a:xfrm>
            <a:off x="0" y="3571875"/>
            <a:ext cx="571500"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a:extLst>
              <a:ext uri="{FF2B5EF4-FFF2-40B4-BE49-F238E27FC236}">
                <a16:creationId xmlns:a16="http://schemas.microsoft.com/office/drawing/2014/main" id="{306FE505-5094-4EB0-9AE8-024D93F5F233}"/>
              </a:ext>
            </a:extLst>
          </p:cNvPr>
          <p:cNvSpPr>
            <a:spLocks noGrp="1" noChangeArrowheads="1"/>
          </p:cNvSpPr>
          <p:nvPr>
            <p:ph idx="1"/>
          </p:nvPr>
        </p:nvSpPr>
        <p:spPr>
          <a:xfrm>
            <a:off x="468313" y="928688"/>
            <a:ext cx="8229600" cy="5092700"/>
          </a:xfrm>
        </p:spPr>
        <p:txBody>
          <a:bodyPr/>
          <a:lstStyle/>
          <a:p>
            <a:pPr eaLnBrk="1" hangingPunct="1">
              <a:lnSpc>
                <a:spcPct val="80000"/>
              </a:lnSpc>
            </a:pPr>
            <a:r>
              <a:rPr lang="el-GR" altLang="el-GR" sz="2400" b="1">
                <a:latin typeface="Calibri" panose="020F0502020204030204" pitchFamily="34" charset="0"/>
              </a:rPr>
              <a:t>Οι Νηπιαγωγοί ως Επισκέπτες στο Σπίτι</a:t>
            </a:r>
          </a:p>
          <a:p>
            <a:pPr eaLnBrk="1" hangingPunct="1">
              <a:lnSpc>
                <a:spcPct val="80000"/>
              </a:lnSpc>
              <a:buFont typeface="Wingdings" panose="05000000000000000000" pitchFamily="2" charset="2"/>
              <a:buNone/>
            </a:pPr>
            <a:endParaRPr lang="el-GR" altLang="el-GR" sz="2400">
              <a:latin typeface="Calibri" panose="020F0502020204030204" pitchFamily="34" charset="0"/>
            </a:endParaRPr>
          </a:p>
          <a:p>
            <a:pPr eaLnBrk="1" hangingPunct="1">
              <a:lnSpc>
                <a:spcPct val="80000"/>
              </a:lnSpc>
              <a:buFont typeface="Wingdings" panose="05000000000000000000" pitchFamily="2" charset="2"/>
              <a:buChar char="ü"/>
            </a:pPr>
            <a:r>
              <a:rPr lang="el-GR" altLang="el-GR" sz="2400" b="1">
                <a:latin typeface="Calibri" panose="020F0502020204030204" pitchFamily="34" charset="0"/>
              </a:rPr>
              <a:t>	Οι επισκέψεις των νηπιαγωγών στο σπίτι των παιδιών είναι μια </a:t>
            </a:r>
            <a:r>
              <a:rPr lang="el-GR" altLang="el-GR" sz="2400" b="1" u="sng">
                <a:latin typeface="Calibri" panose="020F0502020204030204" pitchFamily="34" charset="0"/>
              </a:rPr>
              <a:t>δημοφιλής στρατηγική στο εξωτερικό</a:t>
            </a:r>
            <a:r>
              <a:rPr lang="el-GR" altLang="el-GR" sz="2400" b="1">
                <a:latin typeface="Calibri" panose="020F0502020204030204" pitchFamily="34" charset="0"/>
              </a:rPr>
              <a:t>, που δίνει έμφαση στην υποστήριξη της οικογένειας με σκοπό να βελτιώσει τις αναπτυξιακές εκβάσεις του παιδιού.</a:t>
            </a:r>
          </a:p>
          <a:p>
            <a:pPr eaLnBrk="1" hangingPunct="1">
              <a:lnSpc>
                <a:spcPct val="80000"/>
              </a:lnSpc>
              <a:buFont typeface="Wingdings" panose="05000000000000000000" pitchFamily="2" charset="2"/>
              <a:buChar char="ü"/>
            </a:pPr>
            <a:endParaRPr lang="el-GR" altLang="el-GR" sz="2400" b="1">
              <a:latin typeface="Calibri" panose="020F0502020204030204" pitchFamily="34" charset="0"/>
            </a:endParaRPr>
          </a:p>
          <a:p>
            <a:pPr eaLnBrk="1" hangingPunct="1">
              <a:lnSpc>
                <a:spcPct val="80000"/>
              </a:lnSpc>
              <a:buFont typeface="Wingdings" panose="05000000000000000000" pitchFamily="2" charset="2"/>
              <a:buChar char="ü"/>
            </a:pPr>
            <a:r>
              <a:rPr lang="el-GR" altLang="el-GR" sz="2400" b="1">
                <a:latin typeface="Calibri" panose="020F0502020204030204" pitchFamily="34" charset="0"/>
              </a:rPr>
              <a:t>	Φωτογραφίες και βιντεοσκοπήσεις από το σπίτι, δημιουργούν μια θαυμάσια επαφή, όταν οι νηπιαγωγοί θέλουν να συζητήσουν για το που ζουν τα παιδιά.</a:t>
            </a:r>
          </a:p>
          <a:p>
            <a:pPr eaLnBrk="1" hangingPunct="1">
              <a:lnSpc>
                <a:spcPct val="80000"/>
              </a:lnSpc>
              <a:buFont typeface="Wingdings" panose="05000000000000000000" pitchFamily="2" charset="2"/>
              <a:buNone/>
            </a:pPr>
            <a:endParaRPr lang="el-GR" altLang="el-GR" sz="2400" b="1">
              <a:latin typeface="Calibri" panose="020F0502020204030204" pitchFamily="34" charset="0"/>
            </a:endParaRPr>
          </a:p>
          <a:p>
            <a:pPr eaLnBrk="1" hangingPunct="1">
              <a:lnSpc>
                <a:spcPct val="80000"/>
              </a:lnSpc>
              <a:buFont typeface="Wingdings" panose="05000000000000000000" pitchFamily="2" charset="2"/>
              <a:buChar char="ü"/>
            </a:pPr>
            <a:r>
              <a:rPr lang="el-GR" altLang="el-GR" sz="2400" b="1">
                <a:latin typeface="Calibri" panose="020F0502020204030204" pitchFamily="34" charset="0"/>
              </a:rPr>
              <a:t>	Φωτογραφίες με δραστηριότητες των παιδιών από το Νηπιαγωγείο είναι ευπρόσδεκτες από τους γονείς και δημιουργούν ευκαιρίες για συζήτηση σχετικά με το τι κάνουν τα παιδιά στη φωτογραφία. </a:t>
            </a:r>
          </a:p>
        </p:txBody>
      </p:sp>
      <p:sp>
        <p:nvSpPr>
          <p:cNvPr id="38915" name="Θέση ημερομηνίας 3">
            <a:extLst>
              <a:ext uri="{FF2B5EF4-FFF2-40B4-BE49-F238E27FC236}">
                <a16:creationId xmlns:a16="http://schemas.microsoft.com/office/drawing/2014/main" id="{212E8EDD-92C1-4E28-9C43-CA96DA302D2E}"/>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95B4F2C-2F10-4CE8-B7E0-E3F61976770A}" type="datetime1">
              <a:rPr lang="el-GR" altLang="el-GR" smtClean="0">
                <a:solidFill>
                  <a:schemeClr val="accent2"/>
                </a:solidFill>
              </a:rPr>
              <a:pPr/>
              <a:t>22/12/2019</a:t>
            </a:fld>
            <a:endParaRPr lang="el-GR" altLang="el-GR">
              <a:solidFill>
                <a:schemeClr val="accent2"/>
              </a:solidFill>
            </a:endParaRPr>
          </a:p>
        </p:txBody>
      </p:sp>
      <p:sp>
        <p:nvSpPr>
          <p:cNvPr id="38916" name="Θέση υποσέλιδου 4">
            <a:extLst>
              <a:ext uri="{FF2B5EF4-FFF2-40B4-BE49-F238E27FC236}">
                <a16:creationId xmlns:a16="http://schemas.microsoft.com/office/drawing/2014/main" id="{C028D1D8-E677-4CB6-92DB-659DB1F8D1D3}"/>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38917" name="Θέση αριθμού διαφάνειας 5">
            <a:extLst>
              <a:ext uri="{FF2B5EF4-FFF2-40B4-BE49-F238E27FC236}">
                <a16:creationId xmlns:a16="http://schemas.microsoft.com/office/drawing/2014/main" id="{478B1453-187D-4426-9F0B-10FDAAB90A1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B4E2DB-89A1-4255-8F93-4AACB7F60FE3}" type="slidenum">
              <a:rPr lang="el-GR" altLang="el-GR">
                <a:solidFill>
                  <a:srgbClr val="FFFFFF"/>
                </a:solidFill>
              </a:rPr>
              <a:pPr/>
              <a:t>34</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Effect transition="in" filter="strips(downLeft)">
                                      <p:cBhvr>
                                        <p:cTn id="7" dur="500"/>
                                        <p:tgtEl>
                                          <p:spTgt spid="1157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15715">
                                            <p:txEl>
                                              <p:pRg st="2" end="2"/>
                                            </p:txEl>
                                          </p:spTgt>
                                        </p:tgtEl>
                                        <p:attrNameLst>
                                          <p:attrName>style.visibility</p:attrName>
                                        </p:attrNameLst>
                                      </p:cBhvr>
                                      <p:to>
                                        <p:strVal val="visible"/>
                                      </p:to>
                                    </p:set>
                                    <p:animEffect transition="in" filter="checkerboard(across)">
                                      <p:cBhvr>
                                        <p:cTn id="12" dur="500"/>
                                        <p:tgtEl>
                                          <p:spTgt spid="1157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15715">
                                            <p:txEl>
                                              <p:pRg st="4" end="4"/>
                                            </p:txEl>
                                          </p:spTgt>
                                        </p:tgtEl>
                                        <p:attrNameLst>
                                          <p:attrName>style.visibility</p:attrName>
                                        </p:attrNameLst>
                                      </p:cBhvr>
                                      <p:to>
                                        <p:strVal val="visible"/>
                                      </p:to>
                                    </p:set>
                                    <p:animEffect transition="in" filter="checkerboard(across)">
                                      <p:cBhvr>
                                        <p:cTn id="17" dur="500"/>
                                        <p:tgtEl>
                                          <p:spTgt spid="11571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15715">
                                            <p:txEl>
                                              <p:pRg st="6" end="6"/>
                                            </p:txEl>
                                          </p:spTgt>
                                        </p:tgtEl>
                                        <p:attrNameLst>
                                          <p:attrName>style.visibility</p:attrName>
                                        </p:attrNameLst>
                                      </p:cBhvr>
                                      <p:to>
                                        <p:strVal val="visible"/>
                                      </p:to>
                                    </p:set>
                                    <p:animEffect transition="in" filter="checkerboard(across)">
                                      <p:cBhvr>
                                        <p:cTn id="22" dur="500"/>
                                        <p:tgtEl>
                                          <p:spTgt spid="1157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a:extLst>
              <a:ext uri="{FF2B5EF4-FFF2-40B4-BE49-F238E27FC236}">
                <a16:creationId xmlns:a16="http://schemas.microsoft.com/office/drawing/2014/main" id="{BBC87B03-F662-43D0-A0C1-1722A6D63AA8}"/>
              </a:ext>
            </a:extLst>
          </p:cNvPr>
          <p:cNvSpPr>
            <a:spLocks noGrp="1" noChangeArrowheads="1"/>
          </p:cNvSpPr>
          <p:nvPr>
            <p:ph idx="1"/>
          </p:nvPr>
        </p:nvSpPr>
        <p:spPr>
          <a:xfrm>
            <a:off x="539750" y="928688"/>
            <a:ext cx="8229600" cy="5221287"/>
          </a:xfrm>
        </p:spPr>
        <p:txBody>
          <a:bodyPr/>
          <a:lstStyle/>
          <a:p>
            <a:pPr eaLnBrk="1" hangingPunct="1">
              <a:lnSpc>
                <a:spcPct val="150000"/>
              </a:lnSpc>
            </a:pPr>
            <a:r>
              <a:rPr lang="el-GR" altLang="el-GR" sz="2400" b="1">
                <a:latin typeface="Calibri" panose="020F0502020204030204" pitchFamily="34" charset="0"/>
              </a:rPr>
              <a:t>Οι Γονείς ως Επισκέπτες στο Νηπιαγωγείο</a:t>
            </a:r>
          </a:p>
          <a:p>
            <a:pPr eaLnBrk="1" hangingPunct="1">
              <a:lnSpc>
                <a:spcPct val="150000"/>
              </a:lnSpc>
            </a:pPr>
            <a:endParaRPr lang="el-GR" altLang="el-GR" sz="2400">
              <a:latin typeface="Calibri" panose="020F0502020204030204" pitchFamily="34" charset="0"/>
            </a:endParaRPr>
          </a:p>
          <a:p>
            <a:pPr eaLnBrk="1" hangingPunct="1">
              <a:lnSpc>
                <a:spcPct val="150000"/>
              </a:lnSpc>
              <a:buFont typeface="Wingdings" panose="05000000000000000000" pitchFamily="2" charset="2"/>
              <a:buChar char="v"/>
            </a:pPr>
            <a:r>
              <a:rPr lang="el-GR" altLang="el-GR" sz="2400" b="1">
                <a:latin typeface="Calibri" panose="020F0502020204030204" pitchFamily="34" charset="0"/>
              </a:rPr>
              <a:t>Οι γονείς, αλλά και άλλα μέλη της Οικογένειας (παππούς, γιαγιά ),</a:t>
            </a:r>
            <a:r>
              <a:rPr lang="el-GR" altLang="el-GR" sz="2400">
                <a:latin typeface="Calibri" panose="020F0502020204030204" pitchFamily="34" charset="0"/>
              </a:rPr>
              <a:t> </a:t>
            </a:r>
            <a:r>
              <a:rPr lang="el-GR" altLang="el-GR" sz="2400" b="1">
                <a:latin typeface="Calibri" panose="020F0502020204030204" pitchFamily="34" charset="0"/>
              </a:rPr>
              <a:t>πρέπει να νοιώθουν ότι είναι πάντα ευπρόσδεκτοι στο Νηπιαγωγείο. </a:t>
            </a:r>
          </a:p>
          <a:p>
            <a:pPr eaLnBrk="1" hangingPunct="1">
              <a:lnSpc>
                <a:spcPct val="150000"/>
              </a:lnSpc>
              <a:buFont typeface="Wingdings" panose="05000000000000000000" pitchFamily="2" charset="2"/>
              <a:buChar char="v"/>
            </a:pPr>
            <a:r>
              <a:rPr lang="el-GR" altLang="el-GR" sz="2400" b="1">
                <a:latin typeface="Calibri" panose="020F0502020204030204" pitchFamily="34" charset="0"/>
              </a:rPr>
              <a:t>Οι νηπιαγωγοί μπορούν να ενημερώσουν τους γονείς σχετικά με τις δραστηριότητες των παιδιών στο Νηπιαγωγείο, αλλά και τι υποστηρικτικούς ρόλους θα μπορούσαν να πάρουν οι ίδιοι. </a:t>
            </a:r>
          </a:p>
        </p:txBody>
      </p:sp>
      <p:sp>
        <p:nvSpPr>
          <p:cNvPr id="39939" name="Θέση ημερομηνίας 3">
            <a:extLst>
              <a:ext uri="{FF2B5EF4-FFF2-40B4-BE49-F238E27FC236}">
                <a16:creationId xmlns:a16="http://schemas.microsoft.com/office/drawing/2014/main" id="{1425053C-965F-4500-843D-6926BD6309B5}"/>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74782CB-0BE7-45C9-93C4-FA7AB18AD129}" type="datetime1">
              <a:rPr lang="el-GR" altLang="el-GR" smtClean="0">
                <a:solidFill>
                  <a:schemeClr val="accent2"/>
                </a:solidFill>
              </a:rPr>
              <a:pPr/>
              <a:t>22/12/2019</a:t>
            </a:fld>
            <a:endParaRPr lang="el-GR" altLang="el-GR">
              <a:solidFill>
                <a:schemeClr val="accent2"/>
              </a:solidFill>
            </a:endParaRPr>
          </a:p>
        </p:txBody>
      </p:sp>
      <p:sp>
        <p:nvSpPr>
          <p:cNvPr id="39940" name="Θέση υποσέλιδου 4">
            <a:extLst>
              <a:ext uri="{FF2B5EF4-FFF2-40B4-BE49-F238E27FC236}">
                <a16:creationId xmlns:a16="http://schemas.microsoft.com/office/drawing/2014/main" id="{E3DB16C6-26AB-458C-B58A-A9D8DC16C9F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39941" name="Θέση αριθμού διαφάνειας 5">
            <a:extLst>
              <a:ext uri="{FF2B5EF4-FFF2-40B4-BE49-F238E27FC236}">
                <a16:creationId xmlns:a16="http://schemas.microsoft.com/office/drawing/2014/main" id="{53318999-733A-45E9-A3E5-7590F27F39E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574893-018E-46E3-B0A7-2DCAB2506607}" type="slidenum">
              <a:rPr lang="el-GR" altLang="el-GR">
                <a:solidFill>
                  <a:srgbClr val="FFFFFF"/>
                </a:solidFill>
              </a:rPr>
              <a:pPr/>
              <a:t>35</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blinds(horizontal)">
                                      <p:cBhvr>
                                        <p:cTn id="7" dur="500"/>
                                        <p:tgtEl>
                                          <p:spTgt spid="1167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16739">
                                            <p:txEl>
                                              <p:pRg st="2" end="2"/>
                                            </p:txEl>
                                          </p:spTgt>
                                        </p:tgtEl>
                                        <p:attrNameLst>
                                          <p:attrName>style.visibility</p:attrName>
                                        </p:attrNameLst>
                                      </p:cBhvr>
                                      <p:to>
                                        <p:strVal val="visible"/>
                                      </p:to>
                                    </p:set>
                                    <p:animEffect transition="in" filter="checkerboard(across)">
                                      <p:cBhvr>
                                        <p:cTn id="12" dur="500"/>
                                        <p:tgtEl>
                                          <p:spTgt spid="1167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16739">
                                            <p:txEl>
                                              <p:pRg st="3" end="3"/>
                                            </p:txEl>
                                          </p:spTgt>
                                        </p:tgtEl>
                                        <p:attrNameLst>
                                          <p:attrName>style.visibility</p:attrName>
                                        </p:attrNameLst>
                                      </p:cBhvr>
                                      <p:to>
                                        <p:strVal val="visible"/>
                                      </p:to>
                                    </p:set>
                                    <p:animEffect transition="in" filter="checkerboard(across)">
                                      <p:cBhvr>
                                        <p:cTn id="17" dur="500"/>
                                        <p:tgtEl>
                                          <p:spTgt spid="1167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3">
            <a:extLst>
              <a:ext uri="{FF2B5EF4-FFF2-40B4-BE49-F238E27FC236}">
                <a16:creationId xmlns:a16="http://schemas.microsoft.com/office/drawing/2014/main" id="{2A55917F-F840-4956-9AD6-3565A16B72F1}"/>
              </a:ext>
            </a:extLst>
          </p:cNvPr>
          <p:cNvSpPr>
            <a:spLocks noGrp="1" noChangeArrowheads="1"/>
          </p:cNvSpPr>
          <p:nvPr>
            <p:ph idx="1"/>
          </p:nvPr>
        </p:nvSpPr>
        <p:spPr>
          <a:xfrm>
            <a:off x="142875" y="928688"/>
            <a:ext cx="8482013" cy="5237162"/>
          </a:xfrm>
        </p:spPr>
        <p:txBody>
          <a:bodyPr/>
          <a:lstStyle/>
          <a:p>
            <a:pPr algn="just" eaLnBrk="1" hangingPunct="1">
              <a:lnSpc>
                <a:spcPct val="80000"/>
              </a:lnSpc>
              <a:buFont typeface="Wingdings" panose="05000000000000000000" pitchFamily="2" charset="2"/>
              <a:buChar char="v"/>
            </a:pPr>
            <a:r>
              <a:rPr lang="el-GR" altLang="el-GR" sz="2400" b="1">
                <a:latin typeface="Calibri" panose="020F0502020204030204" pitchFamily="34" charset="0"/>
              </a:rPr>
              <a:t>Οι γονείς συνήθως θέλουν να παρακολουθούν τι κάνει το παιδί τους στο Νηπιαγωγείο. Οι νηπιαγωγοί μπορούν να τους δώσουν αυτή την ευκαιρία, μέσα από </a:t>
            </a:r>
            <a:r>
              <a:rPr lang="el-GR" altLang="el-GR" sz="2400" b="1" u="sng">
                <a:latin typeface="Calibri" panose="020F0502020204030204" pitchFamily="34" charset="0"/>
              </a:rPr>
              <a:t>ένα πίνακα παρατήρησης</a:t>
            </a:r>
            <a:r>
              <a:rPr lang="el-GR" altLang="el-GR" sz="2400" b="1">
                <a:latin typeface="Calibri" panose="020F0502020204030204" pitchFamily="34" charset="0"/>
              </a:rPr>
              <a:t> και να τους προτείνουν, όταν αφήνουν αυτόν τον πίνακα στο φάκελο του παιδιού τους, να τον συγκρίνουν στην επόμενη παρατήρησή τους. </a:t>
            </a:r>
          </a:p>
          <a:p>
            <a:pPr algn="just" eaLnBrk="1" hangingPunct="1">
              <a:lnSpc>
                <a:spcPct val="80000"/>
              </a:lnSpc>
              <a:buFont typeface="Wingdings" panose="05000000000000000000" pitchFamily="2" charset="2"/>
              <a:buChar char="v"/>
            </a:pPr>
            <a:endParaRPr lang="el-GR" altLang="el-GR" sz="2400" b="1">
              <a:latin typeface="Calibri" panose="020F0502020204030204" pitchFamily="34" charset="0"/>
            </a:endParaRPr>
          </a:p>
          <a:p>
            <a:pPr algn="just" eaLnBrk="1" hangingPunct="1">
              <a:lnSpc>
                <a:spcPct val="80000"/>
              </a:lnSpc>
              <a:buFont typeface="Wingdings" panose="05000000000000000000" pitchFamily="2" charset="2"/>
              <a:buChar char="v"/>
            </a:pPr>
            <a:r>
              <a:rPr lang="el-GR" altLang="el-GR" sz="2400" b="1">
                <a:latin typeface="Calibri" panose="020F0502020204030204" pitchFamily="34" charset="0"/>
              </a:rPr>
              <a:t>Οι νηπιαγωγοί θα μπορούσαν να αφήσουν τους γονείς να παρατηρήσουν πώς οι ίδιοι διαχειρίζονται διάφορες μεθόδους μάθησης. </a:t>
            </a:r>
            <a:r>
              <a:rPr lang="el-GR" altLang="el-GR" sz="2400" b="1" u="sng">
                <a:latin typeface="Calibri" panose="020F0502020204030204" pitchFamily="34" charset="0"/>
              </a:rPr>
              <a:t>Γονείς και νηπιαγωγοί, μπορούν να συζητήσουν πως χειρίζονται οι γονείς ίδιες καταστάσεις στο σπίτι. </a:t>
            </a:r>
          </a:p>
          <a:p>
            <a:pPr algn="just" eaLnBrk="1" hangingPunct="1">
              <a:lnSpc>
                <a:spcPct val="80000"/>
              </a:lnSpc>
              <a:buFont typeface="Wingdings" panose="05000000000000000000" pitchFamily="2" charset="2"/>
              <a:buChar char="v"/>
            </a:pPr>
            <a:endParaRPr lang="el-GR" altLang="el-GR" sz="2400" b="1">
              <a:latin typeface="Calibri" panose="020F0502020204030204" pitchFamily="34" charset="0"/>
            </a:endParaRPr>
          </a:p>
          <a:p>
            <a:pPr algn="just" eaLnBrk="1" hangingPunct="1">
              <a:lnSpc>
                <a:spcPct val="80000"/>
              </a:lnSpc>
              <a:buFont typeface="Wingdings" panose="05000000000000000000" pitchFamily="2" charset="2"/>
              <a:buChar char="v"/>
            </a:pPr>
            <a:r>
              <a:rPr lang="el-GR" altLang="el-GR" sz="2400" b="1">
                <a:latin typeface="Calibri" panose="020F0502020204030204" pitchFamily="34" charset="0"/>
              </a:rPr>
              <a:t>Αρχικά οι γονείς θα μπορούσαν να συμμετέχουν σε κάποιες από τις δραστηριότητες του Νηπιαγωγείου, ενώ αργότερα θα </a:t>
            </a:r>
            <a:r>
              <a:rPr lang="el-GR" altLang="el-GR" sz="2400" b="1" u="sng">
                <a:latin typeface="Calibri" panose="020F0502020204030204" pitchFamily="34" charset="0"/>
              </a:rPr>
              <a:t>μπορούσαν να σχεδιάσουν και να υλοποιήσουν μαζί </a:t>
            </a:r>
            <a:r>
              <a:rPr lang="el-GR" altLang="el-GR" sz="2400" b="1">
                <a:latin typeface="Calibri" panose="020F0502020204030204" pitchFamily="34" charset="0"/>
              </a:rPr>
              <a:t>με τους νηπιαγωγούς και τα παιδιά ολοήμερα προγράμματα. </a:t>
            </a:r>
          </a:p>
          <a:p>
            <a:pPr eaLnBrk="1" hangingPunct="1">
              <a:lnSpc>
                <a:spcPct val="80000"/>
              </a:lnSpc>
            </a:pPr>
            <a:endParaRPr lang="el-GR" altLang="el-GR" sz="1400" b="1">
              <a:solidFill>
                <a:schemeClr val="accent2"/>
              </a:solidFill>
              <a:latin typeface="Calibri" panose="020F0502020204030204" pitchFamily="34" charset="0"/>
            </a:endParaRPr>
          </a:p>
          <a:p>
            <a:pPr eaLnBrk="1" hangingPunct="1">
              <a:lnSpc>
                <a:spcPct val="80000"/>
              </a:lnSpc>
            </a:pPr>
            <a:r>
              <a:rPr lang="el-GR" altLang="el-GR" sz="1400" b="1">
                <a:solidFill>
                  <a:schemeClr val="accent2"/>
                </a:solidFill>
                <a:latin typeface="Calibri" panose="020F0502020204030204" pitchFamily="34" charset="0"/>
              </a:rPr>
              <a:t>	</a:t>
            </a:r>
          </a:p>
        </p:txBody>
      </p:sp>
      <p:sp>
        <p:nvSpPr>
          <p:cNvPr id="40963" name="Θέση ημερομηνίας 3">
            <a:extLst>
              <a:ext uri="{FF2B5EF4-FFF2-40B4-BE49-F238E27FC236}">
                <a16:creationId xmlns:a16="http://schemas.microsoft.com/office/drawing/2014/main" id="{ADA4B31A-BB15-459C-861F-F8E508F42CCA}"/>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8F23665-8D5B-4C4E-A0E5-FE35849D9F8B}" type="datetime1">
              <a:rPr lang="el-GR" altLang="el-GR" smtClean="0">
                <a:solidFill>
                  <a:schemeClr val="accent2"/>
                </a:solidFill>
              </a:rPr>
              <a:pPr/>
              <a:t>22/12/2019</a:t>
            </a:fld>
            <a:endParaRPr lang="el-GR" altLang="el-GR">
              <a:solidFill>
                <a:schemeClr val="accent2"/>
              </a:solidFill>
            </a:endParaRPr>
          </a:p>
        </p:txBody>
      </p:sp>
      <p:sp>
        <p:nvSpPr>
          <p:cNvPr id="40964" name="Θέση υποσέλιδου 4">
            <a:extLst>
              <a:ext uri="{FF2B5EF4-FFF2-40B4-BE49-F238E27FC236}">
                <a16:creationId xmlns:a16="http://schemas.microsoft.com/office/drawing/2014/main" id="{74C7E26D-7A33-4F79-A0F1-7A5D38B29633}"/>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40965" name="Θέση αριθμού διαφάνειας 5">
            <a:extLst>
              <a:ext uri="{FF2B5EF4-FFF2-40B4-BE49-F238E27FC236}">
                <a16:creationId xmlns:a16="http://schemas.microsoft.com/office/drawing/2014/main" id="{2E0BBFFC-5EB5-4720-81B0-751CC63463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BA4B00-8A86-43B1-A2E5-82924FBD654A}" type="slidenum">
              <a:rPr lang="el-GR" altLang="el-GR">
                <a:solidFill>
                  <a:srgbClr val="FFFFFF"/>
                </a:solidFill>
              </a:rPr>
              <a:pPr/>
              <a:t>36</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anim calcmode="lin" valueType="num">
                                      <p:cBhvr additive="base">
                                        <p:cTn id="7" dur="500" fill="hold"/>
                                        <p:tgtEl>
                                          <p:spTgt spid="1617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1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61795">
                                            <p:txEl>
                                              <p:pRg st="2" end="2"/>
                                            </p:txEl>
                                          </p:spTgt>
                                        </p:tgtEl>
                                        <p:attrNameLst>
                                          <p:attrName>style.visibility</p:attrName>
                                        </p:attrNameLst>
                                      </p:cBhvr>
                                      <p:to>
                                        <p:strVal val="visible"/>
                                      </p:to>
                                    </p:set>
                                    <p:anim calcmode="lin" valueType="num">
                                      <p:cBhvr additive="base">
                                        <p:cTn id="13" dur="500" fill="hold"/>
                                        <p:tgtEl>
                                          <p:spTgt spid="16179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17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61795">
                                            <p:txEl>
                                              <p:pRg st="4" end="4"/>
                                            </p:txEl>
                                          </p:spTgt>
                                        </p:tgtEl>
                                        <p:attrNameLst>
                                          <p:attrName>style.visibility</p:attrName>
                                        </p:attrNameLst>
                                      </p:cBhvr>
                                      <p:to>
                                        <p:strVal val="visible"/>
                                      </p:to>
                                    </p:set>
                                    <p:anim calcmode="lin" valueType="num">
                                      <p:cBhvr additive="base">
                                        <p:cTn id="19" dur="500" fill="hold"/>
                                        <p:tgtEl>
                                          <p:spTgt spid="16179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17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61795">
                                            <p:txEl>
                                              <p:pRg st="6" end="6"/>
                                            </p:txEl>
                                          </p:spTgt>
                                        </p:tgtEl>
                                        <p:attrNameLst>
                                          <p:attrName>style.visibility</p:attrName>
                                        </p:attrNameLst>
                                      </p:cBhvr>
                                      <p:to>
                                        <p:strVal val="visible"/>
                                      </p:to>
                                    </p:set>
                                    <p:anim calcmode="lin" valueType="num">
                                      <p:cBhvr additive="base">
                                        <p:cTn id="25" dur="500" fill="hold"/>
                                        <p:tgtEl>
                                          <p:spTgt spid="161795">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179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 Θέση ημερομηνίας">
            <a:extLst>
              <a:ext uri="{FF2B5EF4-FFF2-40B4-BE49-F238E27FC236}">
                <a16:creationId xmlns:a16="http://schemas.microsoft.com/office/drawing/2014/main" id="{0B360305-3C94-4BB3-A4FE-34AEAF46C159}"/>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90C233-5CD9-46A1-945D-39FA546351EB}" type="datetime1">
              <a:rPr lang="el-GR" altLang="el-GR" smtClean="0">
                <a:solidFill>
                  <a:schemeClr val="accent2"/>
                </a:solidFill>
              </a:rPr>
              <a:pPr/>
              <a:t>22/12/2019</a:t>
            </a:fld>
            <a:endParaRPr lang="el-GR" altLang="el-GR">
              <a:solidFill>
                <a:schemeClr val="accent2"/>
              </a:solidFill>
            </a:endParaRPr>
          </a:p>
        </p:txBody>
      </p:sp>
      <p:sp>
        <p:nvSpPr>
          <p:cNvPr id="41987" name="2 - Θέση υποσέλιδου">
            <a:extLst>
              <a:ext uri="{FF2B5EF4-FFF2-40B4-BE49-F238E27FC236}">
                <a16:creationId xmlns:a16="http://schemas.microsoft.com/office/drawing/2014/main" id="{2749945F-099D-4FFC-A9E6-1659EB203711}"/>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41988" name="3 - Θέση αριθμού διαφάνειας">
            <a:extLst>
              <a:ext uri="{FF2B5EF4-FFF2-40B4-BE49-F238E27FC236}">
                <a16:creationId xmlns:a16="http://schemas.microsoft.com/office/drawing/2014/main" id="{4D581A33-183B-4E66-B968-9169CBB1D20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4C703D1-B069-4EF0-885B-23D62DD7AAA0}" type="slidenum">
              <a:rPr lang="el-GR" altLang="el-GR">
                <a:solidFill>
                  <a:srgbClr val="FFFFFF"/>
                </a:solidFill>
              </a:rPr>
              <a:pPr/>
              <a:t>37</a:t>
            </a:fld>
            <a:endParaRPr lang="el-GR" altLang="el-GR">
              <a:solidFill>
                <a:srgbClr val="FFFFFF"/>
              </a:solidFill>
            </a:endParaRPr>
          </a:p>
        </p:txBody>
      </p:sp>
      <p:sp>
        <p:nvSpPr>
          <p:cNvPr id="41989" name="4 - Ορθογώνιο">
            <a:extLst>
              <a:ext uri="{FF2B5EF4-FFF2-40B4-BE49-F238E27FC236}">
                <a16:creationId xmlns:a16="http://schemas.microsoft.com/office/drawing/2014/main" id="{17F40D62-2606-4D7C-A300-ED486E7B3507}"/>
              </a:ext>
            </a:extLst>
          </p:cNvPr>
          <p:cNvSpPr>
            <a:spLocks noChangeArrowheads="1"/>
          </p:cNvSpPr>
          <p:nvPr/>
        </p:nvSpPr>
        <p:spPr bwMode="auto">
          <a:xfrm>
            <a:off x="142875" y="642938"/>
            <a:ext cx="8715375" cy="612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50000"/>
              </a:lnSpc>
              <a:buFont typeface="Wingdings" panose="05000000000000000000" pitchFamily="2" charset="2"/>
              <a:buChar char="v"/>
            </a:pPr>
            <a:r>
              <a:rPr lang="el-GR" altLang="el-GR" sz="2400" b="1">
                <a:latin typeface="Calibri" panose="020F0502020204030204" pitchFamily="34" charset="0"/>
              </a:rPr>
              <a:t>Οι νηπιαγωγοί θα μπορούσαν να δημιουργήσουν στο Νηπιαγωγείο </a:t>
            </a:r>
            <a:r>
              <a:rPr lang="el-GR" altLang="el-GR" sz="2400" b="1" u="sng">
                <a:latin typeface="Calibri" panose="020F0502020204030204" pitchFamily="34" charset="0"/>
              </a:rPr>
              <a:t>ένα χώρο ειδικά για τους γονείς</a:t>
            </a:r>
          </a:p>
          <a:p>
            <a:pPr algn="just" eaLnBrk="1" hangingPunct="1">
              <a:lnSpc>
                <a:spcPct val="150000"/>
              </a:lnSpc>
              <a:buFont typeface="Wingdings" panose="05000000000000000000" pitchFamily="2" charset="2"/>
              <a:buChar char="v"/>
            </a:pPr>
            <a:endParaRPr lang="el-GR" altLang="el-GR" sz="2400" b="1">
              <a:latin typeface="Calibri" panose="020F0502020204030204" pitchFamily="34" charset="0"/>
            </a:endParaRPr>
          </a:p>
          <a:p>
            <a:pPr algn="just" eaLnBrk="1" hangingPunct="1">
              <a:lnSpc>
                <a:spcPct val="150000"/>
              </a:lnSpc>
              <a:buFont typeface="Wingdings" panose="05000000000000000000" pitchFamily="2" charset="2"/>
              <a:buChar char="v"/>
            </a:pPr>
            <a:r>
              <a:rPr lang="el-GR" altLang="el-GR" sz="2400" b="1">
                <a:latin typeface="Calibri" panose="020F0502020204030204" pitchFamily="34" charset="0"/>
              </a:rPr>
              <a:t>Δίαυλος επικοινωνίας και ενημέρωσης, μπορεί να αποτελέσει </a:t>
            </a:r>
            <a:r>
              <a:rPr lang="el-GR" altLang="el-GR" sz="2400" b="1" u="sng">
                <a:latin typeface="Calibri" panose="020F0502020204030204" pitchFamily="34" charset="0"/>
              </a:rPr>
              <a:t>ένας πίνακας ανακοινώσεων</a:t>
            </a:r>
            <a:r>
              <a:rPr lang="el-GR" altLang="el-GR" sz="2400" b="1">
                <a:latin typeface="Calibri" panose="020F0502020204030204" pitchFamily="34" charset="0"/>
              </a:rPr>
              <a:t>, αποκλειστικά για τους γονείς, σε κεντρικό σημείο του Νηπιαγωγείου</a:t>
            </a:r>
          </a:p>
          <a:p>
            <a:pPr algn="just" eaLnBrk="1" hangingPunct="1">
              <a:lnSpc>
                <a:spcPct val="150000"/>
              </a:lnSpc>
              <a:buFont typeface="Wingdings" panose="05000000000000000000" pitchFamily="2" charset="2"/>
              <a:buChar char="v"/>
            </a:pPr>
            <a:endParaRPr lang="el-GR" altLang="el-GR" sz="2400" b="1">
              <a:latin typeface="Calibri" panose="020F0502020204030204" pitchFamily="34" charset="0"/>
            </a:endParaRPr>
          </a:p>
          <a:p>
            <a:pPr algn="just" eaLnBrk="1" hangingPunct="1">
              <a:lnSpc>
                <a:spcPct val="150000"/>
              </a:lnSpc>
              <a:buFont typeface="Wingdings" panose="05000000000000000000" pitchFamily="2" charset="2"/>
              <a:buChar char="v"/>
            </a:pPr>
            <a:r>
              <a:rPr lang="el-GR" altLang="el-GR" sz="2400" b="1">
                <a:latin typeface="Calibri" panose="020F0502020204030204" pitchFamily="34" charset="0"/>
              </a:rPr>
              <a:t>Νηπιαγωγοί και γονείς θα μπορούσαν να δημιουργήσουν μια </a:t>
            </a:r>
            <a:r>
              <a:rPr lang="el-GR" altLang="el-GR" sz="2400" b="1" u="sng">
                <a:latin typeface="Calibri" panose="020F0502020204030204" pitchFamily="34" charset="0"/>
              </a:rPr>
              <a:t>«εφημερίδα» ή ένα «περιοδικό», </a:t>
            </a:r>
            <a:r>
              <a:rPr lang="el-GR" altLang="el-GR" sz="2400" b="1">
                <a:latin typeface="Calibri" panose="020F0502020204030204" pitchFamily="34" charset="0"/>
              </a:rPr>
              <a:t>όπου να καταθέτουν τις απόψεις τους για θέματα κοινού ενδιαφέροντος Οικογένειας και Νηπιαγωγείου</a:t>
            </a:r>
            <a:r>
              <a:rPr lang="en-US" altLang="el-GR" sz="2400" b="1">
                <a:latin typeface="Calibri" panose="020F0502020204030204" pitchFamily="34" charset="0"/>
              </a:rPr>
              <a:t>.</a:t>
            </a:r>
            <a:endParaRPr lang="el-GR" altLang="el-GR" sz="2400" b="1">
              <a:latin typeface="Calibri" panose="020F050202020403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a:extLst>
              <a:ext uri="{FF2B5EF4-FFF2-40B4-BE49-F238E27FC236}">
                <a16:creationId xmlns:a16="http://schemas.microsoft.com/office/drawing/2014/main" id="{A49B6F50-70D4-477A-A822-9473B85CD1F0}"/>
              </a:ext>
            </a:extLst>
          </p:cNvPr>
          <p:cNvSpPr>
            <a:spLocks noGrp="1" noChangeArrowheads="1"/>
          </p:cNvSpPr>
          <p:nvPr>
            <p:ph idx="1"/>
          </p:nvPr>
        </p:nvSpPr>
        <p:spPr>
          <a:xfrm>
            <a:off x="468313" y="785813"/>
            <a:ext cx="8229600" cy="5738812"/>
          </a:xfrm>
        </p:spPr>
        <p:txBody>
          <a:bodyPr/>
          <a:lstStyle/>
          <a:p>
            <a:pPr eaLnBrk="1" hangingPunct="1">
              <a:lnSpc>
                <a:spcPct val="90000"/>
              </a:lnSpc>
            </a:pPr>
            <a:r>
              <a:rPr lang="el-GR" altLang="el-GR" sz="2400" b="1">
                <a:latin typeface="Calibri" panose="020F0502020204030204" pitchFamily="34" charset="0"/>
              </a:rPr>
              <a:t>Άτυπες μορφές Συνεργασίας με τους γονείς</a:t>
            </a:r>
          </a:p>
          <a:p>
            <a:pPr eaLnBrk="1" hangingPunct="1">
              <a:lnSpc>
                <a:spcPct val="90000"/>
              </a:lnSpc>
              <a:buFont typeface="Wingdings" panose="05000000000000000000" pitchFamily="2" charset="2"/>
              <a:buNone/>
            </a:pPr>
            <a:endParaRPr lang="el-GR" altLang="el-GR" sz="2400">
              <a:latin typeface="Calibri" panose="020F0502020204030204" pitchFamily="34" charset="0"/>
            </a:endParaRPr>
          </a:p>
          <a:p>
            <a:pPr algn="just" eaLnBrk="1" hangingPunct="1">
              <a:lnSpc>
                <a:spcPct val="90000"/>
              </a:lnSpc>
              <a:buFont typeface="Wingdings" panose="05000000000000000000" pitchFamily="2" charset="2"/>
              <a:buNone/>
            </a:pPr>
            <a:r>
              <a:rPr lang="el-GR" altLang="el-GR" sz="2400">
                <a:latin typeface="Calibri" panose="020F0502020204030204" pitchFamily="34" charset="0"/>
              </a:rPr>
              <a:t>	</a:t>
            </a:r>
            <a:r>
              <a:rPr lang="el-GR" altLang="el-GR" sz="2400" b="1">
                <a:latin typeface="Calibri" panose="020F0502020204030204" pitchFamily="34" charset="0"/>
              </a:rPr>
              <a:t>Μορφές συνεργασίας και επικοινωνίας που διευκολύνουν τους γονείς να νοιώσουν ως ένα μέρος του προσχολικού προγράμματος, θα μπορούσαν να θεωρηθούν: </a:t>
            </a:r>
          </a:p>
          <a:p>
            <a:pPr lvl="1" eaLnBrk="1" hangingPunct="1">
              <a:lnSpc>
                <a:spcPct val="90000"/>
              </a:lnSpc>
              <a:buFont typeface="Georgia" panose="02040502050405020303" pitchFamily="18" charset="0"/>
              <a:buBlip>
                <a:blip r:embed="rId2"/>
              </a:buBlip>
            </a:pPr>
            <a:r>
              <a:rPr lang="el-GR" altLang="el-GR" sz="2400" b="1">
                <a:solidFill>
                  <a:schemeClr val="tx1"/>
                </a:solidFill>
                <a:latin typeface="Calibri" panose="020F0502020204030204" pitchFamily="34" charset="0"/>
              </a:rPr>
              <a:t>Η τηλεφωνική επικοινωνία</a:t>
            </a:r>
          </a:p>
          <a:p>
            <a:pPr lvl="1" eaLnBrk="1" hangingPunct="1">
              <a:lnSpc>
                <a:spcPct val="90000"/>
              </a:lnSpc>
              <a:buFont typeface="Georgia" panose="02040502050405020303" pitchFamily="18" charset="0"/>
              <a:buBlip>
                <a:blip r:embed="rId2"/>
              </a:buBlip>
            </a:pPr>
            <a:r>
              <a:rPr lang="el-GR" altLang="el-GR" sz="2400" b="1">
                <a:solidFill>
                  <a:schemeClr val="tx1"/>
                </a:solidFill>
                <a:latin typeface="Calibri" panose="020F0502020204030204" pitchFamily="34" charset="0"/>
              </a:rPr>
              <a:t>Η ανταλλαγή σημειωμάτων, μέσω των παιδιών</a:t>
            </a:r>
          </a:p>
          <a:p>
            <a:pPr lvl="1" eaLnBrk="1" hangingPunct="1">
              <a:lnSpc>
                <a:spcPct val="90000"/>
              </a:lnSpc>
              <a:buFont typeface="Georgia" panose="02040502050405020303" pitchFamily="18" charset="0"/>
              <a:buBlip>
                <a:blip r:embed="rId2"/>
              </a:buBlip>
            </a:pPr>
            <a:r>
              <a:rPr lang="el-GR" altLang="el-GR" sz="2400" b="1">
                <a:solidFill>
                  <a:schemeClr val="tx1"/>
                </a:solidFill>
                <a:latin typeface="Calibri" panose="020F0502020204030204" pitchFamily="34" charset="0"/>
              </a:rPr>
              <a:t>Γράμματα μέσω του ταχυδρομείου ή του ηλεκτρονικού ταχυδρομείου (</a:t>
            </a:r>
            <a:r>
              <a:rPr lang="en-US" altLang="el-GR" sz="2400" b="1">
                <a:solidFill>
                  <a:schemeClr val="tx1"/>
                </a:solidFill>
                <a:latin typeface="Calibri" panose="020F0502020204030204" pitchFamily="34" charset="0"/>
              </a:rPr>
              <a:t>e</a:t>
            </a:r>
            <a:r>
              <a:rPr lang="el-GR" altLang="el-GR" sz="2400" b="1">
                <a:solidFill>
                  <a:schemeClr val="tx1"/>
                </a:solidFill>
                <a:latin typeface="Calibri" panose="020F0502020204030204" pitchFamily="34" charset="0"/>
              </a:rPr>
              <a:t>-</a:t>
            </a:r>
            <a:r>
              <a:rPr lang="en-US" altLang="el-GR" sz="2400" b="1">
                <a:solidFill>
                  <a:schemeClr val="tx1"/>
                </a:solidFill>
                <a:latin typeface="Calibri" panose="020F0502020204030204" pitchFamily="34" charset="0"/>
              </a:rPr>
              <a:t>mail</a:t>
            </a:r>
            <a:r>
              <a:rPr lang="el-GR" altLang="el-GR" sz="2400" b="1">
                <a:solidFill>
                  <a:schemeClr val="tx1"/>
                </a:solidFill>
                <a:latin typeface="Calibri" panose="020F0502020204030204" pitchFamily="34" charset="0"/>
              </a:rPr>
              <a:t>)</a:t>
            </a:r>
          </a:p>
          <a:p>
            <a:pPr lvl="1" eaLnBrk="1" hangingPunct="1">
              <a:lnSpc>
                <a:spcPct val="90000"/>
              </a:lnSpc>
              <a:buFont typeface="Georgia" panose="02040502050405020303" pitchFamily="18" charset="0"/>
              <a:buBlip>
                <a:blip r:embed="rId2"/>
              </a:buBlip>
            </a:pPr>
            <a:r>
              <a:rPr lang="el-GR" altLang="el-GR" sz="2400" b="1">
                <a:solidFill>
                  <a:schemeClr val="tx1"/>
                </a:solidFill>
                <a:latin typeface="Calibri" panose="020F0502020204030204" pitchFamily="34" charset="0"/>
              </a:rPr>
              <a:t>Φυλλάδια με πληροφορίες ή ανακοινώσεις για τους γονείς</a:t>
            </a:r>
          </a:p>
          <a:p>
            <a:pPr lvl="1" eaLnBrk="1" hangingPunct="1">
              <a:lnSpc>
                <a:spcPct val="90000"/>
              </a:lnSpc>
              <a:buFont typeface="Georgia" panose="02040502050405020303" pitchFamily="18" charset="0"/>
              <a:buBlip>
                <a:blip r:embed="rId2"/>
              </a:buBlip>
            </a:pPr>
            <a:r>
              <a:rPr lang="el-GR" altLang="el-GR" sz="2400" b="1">
                <a:solidFill>
                  <a:schemeClr val="tx1"/>
                </a:solidFill>
                <a:latin typeface="Calibri" panose="020F0502020204030204" pitchFamily="34" charset="0"/>
              </a:rPr>
              <a:t>Ανακοινώσεις στο Νηπιαγωγείο για τους γονείς</a:t>
            </a:r>
          </a:p>
          <a:p>
            <a:pPr lvl="1" eaLnBrk="1" hangingPunct="1">
              <a:lnSpc>
                <a:spcPct val="90000"/>
              </a:lnSpc>
              <a:buFont typeface="Georgia" panose="02040502050405020303" pitchFamily="18" charset="0"/>
              <a:buBlip>
                <a:blip r:embed="rId2"/>
              </a:buBlip>
            </a:pPr>
            <a:r>
              <a:rPr lang="el-GR" altLang="el-GR" sz="2400" b="1">
                <a:solidFill>
                  <a:schemeClr val="tx1"/>
                </a:solidFill>
                <a:latin typeface="Calibri" panose="020F0502020204030204" pitchFamily="34" charset="0"/>
              </a:rPr>
              <a:t>Ανταλλαγή ή δανεισμός παιδικών βιβλίων</a:t>
            </a:r>
          </a:p>
          <a:p>
            <a:pPr lvl="1" eaLnBrk="1" hangingPunct="1">
              <a:lnSpc>
                <a:spcPct val="90000"/>
              </a:lnSpc>
              <a:buFont typeface="Georgia" panose="02040502050405020303" pitchFamily="18" charset="0"/>
              <a:buBlip>
                <a:blip r:embed="rId2"/>
              </a:buBlip>
            </a:pPr>
            <a:r>
              <a:rPr lang="el-GR" altLang="el-GR" sz="2400" b="1">
                <a:solidFill>
                  <a:schemeClr val="tx1"/>
                </a:solidFill>
                <a:latin typeface="Calibri" panose="020F0502020204030204" pitchFamily="34" charset="0"/>
              </a:rPr>
              <a:t>Άτυπες επισκέψεις των γονέων στο Νηπιαγωγείο</a:t>
            </a:r>
          </a:p>
          <a:p>
            <a:pPr lvl="1" eaLnBrk="1" hangingPunct="1">
              <a:lnSpc>
                <a:spcPct val="90000"/>
              </a:lnSpc>
              <a:buFont typeface="Georgia" panose="02040502050405020303" pitchFamily="18" charset="0"/>
              <a:buBlip>
                <a:blip r:embed="rId2"/>
              </a:buBlip>
            </a:pPr>
            <a:r>
              <a:rPr lang="el-GR" altLang="el-GR" sz="2400" b="1">
                <a:solidFill>
                  <a:schemeClr val="tx1"/>
                </a:solidFill>
                <a:latin typeface="Calibri" panose="020F0502020204030204" pitchFamily="34" charset="0"/>
              </a:rPr>
              <a:t>Άτυπες επισκέψεις των νηπιαγωγών στο σπίτι</a:t>
            </a:r>
            <a:r>
              <a:rPr lang="en-US" altLang="el-GR" sz="2400" b="1">
                <a:solidFill>
                  <a:schemeClr val="tx1"/>
                </a:solidFill>
                <a:latin typeface="Calibri" panose="020F0502020204030204" pitchFamily="34" charset="0"/>
              </a:rPr>
              <a:t>.</a:t>
            </a:r>
            <a:endParaRPr lang="el-GR" altLang="el-GR" sz="2400" b="1">
              <a:solidFill>
                <a:schemeClr val="tx1"/>
              </a:solidFill>
              <a:latin typeface="Calibri" panose="020F0502020204030204" pitchFamily="34" charset="0"/>
            </a:endParaRPr>
          </a:p>
        </p:txBody>
      </p:sp>
      <p:sp>
        <p:nvSpPr>
          <p:cNvPr id="43011" name="Θέση ημερομηνίας 3">
            <a:extLst>
              <a:ext uri="{FF2B5EF4-FFF2-40B4-BE49-F238E27FC236}">
                <a16:creationId xmlns:a16="http://schemas.microsoft.com/office/drawing/2014/main" id="{2062A472-13F2-4C83-9FE9-C5EE7A86B72A}"/>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E0BC7C0-708E-413E-94BC-23EE295E8FA2}" type="datetime1">
              <a:rPr lang="el-GR" altLang="el-GR" smtClean="0">
                <a:solidFill>
                  <a:schemeClr val="accent2"/>
                </a:solidFill>
              </a:rPr>
              <a:pPr/>
              <a:t>22/12/2019</a:t>
            </a:fld>
            <a:endParaRPr lang="el-GR" altLang="el-GR">
              <a:solidFill>
                <a:schemeClr val="accent2"/>
              </a:solidFill>
            </a:endParaRPr>
          </a:p>
        </p:txBody>
      </p:sp>
      <p:sp>
        <p:nvSpPr>
          <p:cNvPr id="43012" name="Θέση υποσέλιδου 4">
            <a:extLst>
              <a:ext uri="{FF2B5EF4-FFF2-40B4-BE49-F238E27FC236}">
                <a16:creationId xmlns:a16="http://schemas.microsoft.com/office/drawing/2014/main" id="{9F0216F5-117E-4AC0-ABE8-6794B813586A}"/>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43013" name="Θέση αριθμού διαφάνειας 5">
            <a:extLst>
              <a:ext uri="{FF2B5EF4-FFF2-40B4-BE49-F238E27FC236}">
                <a16:creationId xmlns:a16="http://schemas.microsoft.com/office/drawing/2014/main" id="{A6534B77-4A9B-4581-A0C7-B99B3E8E50F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C5E3E6-64BD-4D0B-9F15-907EF49EB8E0}" type="slidenum">
              <a:rPr lang="el-GR" altLang="el-GR">
                <a:solidFill>
                  <a:srgbClr val="FFFFFF"/>
                </a:solidFill>
              </a:rPr>
              <a:pPr/>
              <a:t>38</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 calcmode="lin" valueType="num">
                                      <p:cBhvr additive="base">
                                        <p:cTn id="7" dur="500" fill="hold"/>
                                        <p:tgtEl>
                                          <p:spTgt spid="1177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776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117763">
                                            <p:txEl>
                                              <p:pRg st="2" end="2"/>
                                            </p:txEl>
                                          </p:spTgt>
                                        </p:tgtEl>
                                        <p:attrNameLst>
                                          <p:attrName>style.visibility</p:attrName>
                                        </p:attrNameLst>
                                      </p:cBhvr>
                                      <p:to>
                                        <p:strVal val="visible"/>
                                      </p:to>
                                    </p:set>
                                    <p:animEffect transition="in" filter="diamond(in)">
                                      <p:cBhvr>
                                        <p:cTn id="13" dur="2000"/>
                                        <p:tgtEl>
                                          <p:spTgt spid="11776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12" fill="hold" nodeType="clickEffect">
                                  <p:stCondLst>
                                    <p:cond delay="0"/>
                                  </p:stCondLst>
                                  <p:childTnLst>
                                    <p:set>
                                      <p:cBhvr>
                                        <p:cTn id="17" dur="1" fill="hold">
                                          <p:stCondLst>
                                            <p:cond delay="0"/>
                                          </p:stCondLst>
                                        </p:cTn>
                                        <p:tgtEl>
                                          <p:spTgt spid="117763">
                                            <p:txEl>
                                              <p:pRg st="3" end="3"/>
                                            </p:txEl>
                                          </p:spTgt>
                                        </p:tgtEl>
                                        <p:attrNameLst>
                                          <p:attrName>style.visibility</p:attrName>
                                        </p:attrNameLst>
                                      </p:cBhvr>
                                      <p:to>
                                        <p:strVal val="visible"/>
                                      </p:to>
                                    </p:set>
                                    <p:animEffect transition="in" filter="strips(downLeft)">
                                      <p:cBhvr>
                                        <p:cTn id="18" dur="500"/>
                                        <p:tgtEl>
                                          <p:spTgt spid="11776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12" fill="hold" nodeType="clickEffect">
                                  <p:stCondLst>
                                    <p:cond delay="0"/>
                                  </p:stCondLst>
                                  <p:childTnLst>
                                    <p:set>
                                      <p:cBhvr>
                                        <p:cTn id="22" dur="1" fill="hold">
                                          <p:stCondLst>
                                            <p:cond delay="0"/>
                                          </p:stCondLst>
                                        </p:cTn>
                                        <p:tgtEl>
                                          <p:spTgt spid="117763">
                                            <p:txEl>
                                              <p:pRg st="4" end="4"/>
                                            </p:txEl>
                                          </p:spTgt>
                                        </p:tgtEl>
                                        <p:attrNameLst>
                                          <p:attrName>style.visibility</p:attrName>
                                        </p:attrNameLst>
                                      </p:cBhvr>
                                      <p:to>
                                        <p:strVal val="visible"/>
                                      </p:to>
                                    </p:set>
                                    <p:animEffect transition="in" filter="strips(downLeft)">
                                      <p:cBhvr>
                                        <p:cTn id="23" dur="500"/>
                                        <p:tgtEl>
                                          <p:spTgt spid="117763">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12" fill="hold" nodeType="clickEffect">
                                  <p:stCondLst>
                                    <p:cond delay="0"/>
                                  </p:stCondLst>
                                  <p:childTnLst>
                                    <p:set>
                                      <p:cBhvr>
                                        <p:cTn id="27" dur="1" fill="hold">
                                          <p:stCondLst>
                                            <p:cond delay="0"/>
                                          </p:stCondLst>
                                        </p:cTn>
                                        <p:tgtEl>
                                          <p:spTgt spid="117763">
                                            <p:txEl>
                                              <p:pRg st="5" end="5"/>
                                            </p:txEl>
                                          </p:spTgt>
                                        </p:tgtEl>
                                        <p:attrNameLst>
                                          <p:attrName>style.visibility</p:attrName>
                                        </p:attrNameLst>
                                      </p:cBhvr>
                                      <p:to>
                                        <p:strVal val="visible"/>
                                      </p:to>
                                    </p:set>
                                    <p:animEffect transition="in" filter="strips(downLeft)">
                                      <p:cBhvr>
                                        <p:cTn id="28" dur="500"/>
                                        <p:tgtEl>
                                          <p:spTgt spid="117763">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12" fill="hold" nodeType="clickEffect">
                                  <p:stCondLst>
                                    <p:cond delay="0"/>
                                  </p:stCondLst>
                                  <p:childTnLst>
                                    <p:set>
                                      <p:cBhvr>
                                        <p:cTn id="32" dur="1" fill="hold">
                                          <p:stCondLst>
                                            <p:cond delay="0"/>
                                          </p:stCondLst>
                                        </p:cTn>
                                        <p:tgtEl>
                                          <p:spTgt spid="117763">
                                            <p:txEl>
                                              <p:pRg st="6" end="6"/>
                                            </p:txEl>
                                          </p:spTgt>
                                        </p:tgtEl>
                                        <p:attrNameLst>
                                          <p:attrName>style.visibility</p:attrName>
                                        </p:attrNameLst>
                                      </p:cBhvr>
                                      <p:to>
                                        <p:strVal val="visible"/>
                                      </p:to>
                                    </p:set>
                                    <p:animEffect transition="in" filter="strips(downLeft)">
                                      <p:cBhvr>
                                        <p:cTn id="33" dur="500"/>
                                        <p:tgtEl>
                                          <p:spTgt spid="117763">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8" presetClass="entr" presetSubtype="12" fill="hold" nodeType="clickEffect">
                                  <p:stCondLst>
                                    <p:cond delay="0"/>
                                  </p:stCondLst>
                                  <p:childTnLst>
                                    <p:set>
                                      <p:cBhvr>
                                        <p:cTn id="37" dur="1" fill="hold">
                                          <p:stCondLst>
                                            <p:cond delay="0"/>
                                          </p:stCondLst>
                                        </p:cTn>
                                        <p:tgtEl>
                                          <p:spTgt spid="117763">
                                            <p:txEl>
                                              <p:pRg st="7" end="7"/>
                                            </p:txEl>
                                          </p:spTgt>
                                        </p:tgtEl>
                                        <p:attrNameLst>
                                          <p:attrName>style.visibility</p:attrName>
                                        </p:attrNameLst>
                                      </p:cBhvr>
                                      <p:to>
                                        <p:strVal val="visible"/>
                                      </p:to>
                                    </p:set>
                                    <p:animEffect transition="in" filter="strips(downLeft)">
                                      <p:cBhvr>
                                        <p:cTn id="38" dur="500"/>
                                        <p:tgtEl>
                                          <p:spTgt spid="117763">
                                            <p:txEl>
                                              <p:pRg st="7" end="7"/>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12" fill="hold" nodeType="clickEffect">
                                  <p:stCondLst>
                                    <p:cond delay="0"/>
                                  </p:stCondLst>
                                  <p:childTnLst>
                                    <p:set>
                                      <p:cBhvr>
                                        <p:cTn id="42" dur="1" fill="hold">
                                          <p:stCondLst>
                                            <p:cond delay="0"/>
                                          </p:stCondLst>
                                        </p:cTn>
                                        <p:tgtEl>
                                          <p:spTgt spid="117763">
                                            <p:txEl>
                                              <p:pRg st="8" end="8"/>
                                            </p:txEl>
                                          </p:spTgt>
                                        </p:tgtEl>
                                        <p:attrNameLst>
                                          <p:attrName>style.visibility</p:attrName>
                                        </p:attrNameLst>
                                      </p:cBhvr>
                                      <p:to>
                                        <p:strVal val="visible"/>
                                      </p:to>
                                    </p:set>
                                    <p:animEffect transition="in" filter="strips(downLeft)">
                                      <p:cBhvr>
                                        <p:cTn id="43" dur="500"/>
                                        <p:tgtEl>
                                          <p:spTgt spid="117763">
                                            <p:txEl>
                                              <p:pRg st="8" end="8"/>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8" presetClass="entr" presetSubtype="12" fill="hold" nodeType="clickEffect">
                                  <p:stCondLst>
                                    <p:cond delay="0"/>
                                  </p:stCondLst>
                                  <p:childTnLst>
                                    <p:set>
                                      <p:cBhvr>
                                        <p:cTn id="47" dur="1" fill="hold">
                                          <p:stCondLst>
                                            <p:cond delay="0"/>
                                          </p:stCondLst>
                                        </p:cTn>
                                        <p:tgtEl>
                                          <p:spTgt spid="117763">
                                            <p:txEl>
                                              <p:pRg st="9" end="9"/>
                                            </p:txEl>
                                          </p:spTgt>
                                        </p:tgtEl>
                                        <p:attrNameLst>
                                          <p:attrName>style.visibility</p:attrName>
                                        </p:attrNameLst>
                                      </p:cBhvr>
                                      <p:to>
                                        <p:strVal val="visible"/>
                                      </p:to>
                                    </p:set>
                                    <p:animEffect transition="in" filter="strips(downLeft)">
                                      <p:cBhvr>
                                        <p:cTn id="48" dur="500"/>
                                        <p:tgtEl>
                                          <p:spTgt spid="117763">
                                            <p:txEl>
                                              <p:pRg st="9" end="9"/>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8" presetClass="entr" presetSubtype="12" fill="hold" nodeType="clickEffect">
                                  <p:stCondLst>
                                    <p:cond delay="0"/>
                                  </p:stCondLst>
                                  <p:childTnLst>
                                    <p:set>
                                      <p:cBhvr>
                                        <p:cTn id="52" dur="1" fill="hold">
                                          <p:stCondLst>
                                            <p:cond delay="0"/>
                                          </p:stCondLst>
                                        </p:cTn>
                                        <p:tgtEl>
                                          <p:spTgt spid="117763">
                                            <p:txEl>
                                              <p:pRg st="10" end="10"/>
                                            </p:txEl>
                                          </p:spTgt>
                                        </p:tgtEl>
                                        <p:attrNameLst>
                                          <p:attrName>style.visibility</p:attrName>
                                        </p:attrNameLst>
                                      </p:cBhvr>
                                      <p:to>
                                        <p:strVal val="visible"/>
                                      </p:to>
                                    </p:set>
                                    <p:animEffect transition="in" filter="strips(downLeft)">
                                      <p:cBhvr>
                                        <p:cTn id="53" dur="500"/>
                                        <p:tgtEl>
                                          <p:spTgt spid="1177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a:extLst>
              <a:ext uri="{FF2B5EF4-FFF2-40B4-BE49-F238E27FC236}">
                <a16:creationId xmlns:a16="http://schemas.microsoft.com/office/drawing/2014/main" id="{90DE23FF-2B96-4422-832B-88D20A71FA3B}"/>
              </a:ext>
            </a:extLst>
          </p:cNvPr>
          <p:cNvSpPr>
            <a:spLocks noGrp="1" noChangeArrowheads="1"/>
          </p:cNvSpPr>
          <p:nvPr>
            <p:ph idx="1"/>
          </p:nvPr>
        </p:nvSpPr>
        <p:spPr>
          <a:xfrm>
            <a:off x="0" y="857250"/>
            <a:ext cx="8929688" cy="5500688"/>
          </a:xfrm>
        </p:spPr>
        <p:txBody>
          <a:bodyPr/>
          <a:lstStyle/>
          <a:p>
            <a:pPr algn="just" eaLnBrk="1" hangingPunct="1">
              <a:lnSpc>
                <a:spcPct val="80000"/>
              </a:lnSpc>
            </a:pPr>
            <a:r>
              <a:rPr lang="el-GR" altLang="el-GR" sz="2400" b="1">
                <a:latin typeface="Calibri" panose="020F0502020204030204" pitchFamily="34" charset="0"/>
              </a:rPr>
              <a:t>Οι μορφές (τυπικές και άτυπες) Συνεργασίας Οικογένειας και Νηπιαγωγείου που αναφέραμε, είναι μόνο ορισμένες από αυτές που έχουν δοκιμαστεί με επιτυχία</a:t>
            </a:r>
            <a:r>
              <a:rPr lang="en-US" altLang="el-GR" sz="2400" b="1">
                <a:latin typeface="Calibri" panose="020F0502020204030204" pitchFamily="34" charset="0"/>
              </a:rPr>
              <a:t>.</a:t>
            </a:r>
            <a:endParaRPr lang="el-GR" altLang="el-GR" sz="2400" b="1">
              <a:latin typeface="Calibri" panose="020F0502020204030204" pitchFamily="34" charset="0"/>
            </a:endParaRPr>
          </a:p>
          <a:p>
            <a:pPr algn="just" eaLnBrk="1" hangingPunct="1">
              <a:lnSpc>
                <a:spcPct val="80000"/>
              </a:lnSpc>
              <a:buFont typeface="Wingdings" panose="05000000000000000000" pitchFamily="2" charset="2"/>
              <a:buNone/>
            </a:pPr>
            <a:r>
              <a:rPr lang="el-GR" altLang="el-GR" sz="2400" b="1">
                <a:latin typeface="Calibri" panose="020F0502020204030204" pitchFamily="34" charset="0"/>
              </a:rPr>
              <a:t> </a:t>
            </a:r>
          </a:p>
          <a:p>
            <a:pPr algn="just" eaLnBrk="1" hangingPunct="1">
              <a:lnSpc>
                <a:spcPct val="80000"/>
              </a:lnSpc>
              <a:buFont typeface="Wingdings" panose="05000000000000000000" pitchFamily="2" charset="2"/>
              <a:buNone/>
            </a:pPr>
            <a:endParaRPr lang="el-GR" altLang="el-GR" sz="2400" b="1">
              <a:latin typeface="Calibri" panose="020F0502020204030204" pitchFamily="34" charset="0"/>
            </a:endParaRPr>
          </a:p>
          <a:p>
            <a:pPr algn="just" eaLnBrk="1" hangingPunct="1">
              <a:lnSpc>
                <a:spcPct val="80000"/>
              </a:lnSpc>
            </a:pPr>
            <a:r>
              <a:rPr lang="el-GR" altLang="el-GR" sz="2400" b="1">
                <a:latin typeface="Calibri" panose="020F0502020204030204" pitchFamily="34" charset="0"/>
              </a:rPr>
              <a:t>Ωστόσο, </a:t>
            </a:r>
            <a:r>
              <a:rPr lang="el-GR" altLang="el-GR" sz="2400" b="1" i="1" u="sng">
                <a:latin typeface="Calibri" panose="020F0502020204030204" pitchFamily="34" charset="0"/>
              </a:rPr>
              <a:t>υπάρχουν καινοτόμοι εκπαιδευτικοί</a:t>
            </a:r>
            <a:r>
              <a:rPr lang="el-GR" altLang="el-GR" sz="2400" b="1">
                <a:latin typeface="Calibri" panose="020F0502020204030204" pitchFamily="34" charset="0"/>
              </a:rPr>
              <a:t>, με ενδιαφέρουσες πρωτοβουλίες, που προωθούν τη θετική επικοινωνιακή αλληλεπίδραση με την Οικογένεια και τα μέλη της, μέσα από άλλες μορφές συνεργασίας, που ίσως αναπτύσσουν ακόμη περισσότερο την επικοινωνία και τη συνεργασία μεταξύ Οικογένειας και Νηπιαγωγείου</a:t>
            </a:r>
            <a:r>
              <a:rPr lang="en-US" altLang="el-GR" sz="2400" b="1">
                <a:latin typeface="Calibri" panose="020F0502020204030204" pitchFamily="34" charset="0"/>
              </a:rPr>
              <a:t>.</a:t>
            </a:r>
            <a:endParaRPr lang="el-GR" altLang="el-GR" sz="2400" b="1">
              <a:latin typeface="Calibri" panose="020F0502020204030204" pitchFamily="34" charset="0"/>
            </a:endParaRPr>
          </a:p>
          <a:p>
            <a:pPr algn="just" eaLnBrk="1" hangingPunct="1">
              <a:lnSpc>
                <a:spcPct val="80000"/>
              </a:lnSpc>
            </a:pPr>
            <a:endParaRPr lang="el-GR" altLang="el-GR" sz="2400" b="1">
              <a:latin typeface="Calibri" panose="020F0502020204030204" pitchFamily="34" charset="0"/>
            </a:endParaRPr>
          </a:p>
          <a:p>
            <a:pPr algn="just" eaLnBrk="1" hangingPunct="1">
              <a:lnSpc>
                <a:spcPct val="80000"/>
              </a:lnSpc>
              <a:buFont typeface="Wingdings" panose="05000000000000000000" pitchFamily="2" charset="2"/>
              <a:buNone/>
            </a:pPr>
            <a:r>
              <a:rPr lang="el-GR" altLang="el-GR" sz="2400" b="1">
                <a:latin typeface="Calibri" panose="020F0502020204030204" pitchFamily="34" charset="0"/>
              </a:rPr>
              <a:t> </a:t>
            </a:r>
          </a:p>
          <a:p>
            <a:pPr algn="just" eaLnBrk="1" hangingPunct="1">
              <a:lnSpc>
                <a:spcPct val="80000"/>
              </a:lnSpc>
            </a:pPr>
            <a:r>
              <a:rPr lang="el-GR" altLang="el-GR" sz="2400" b="1">
                <a:latin typeface="Calibri" panose="020F0502020204030204" pitchFamily="34" charset="0"/>
              </a:rPr>
              <a:t>Οι  εκπαιδευτικοί αυτοί θεωρούν, ότι η δημιουργική αυτή προσέγγιση είναι μια ανάγκη και ένας τρόπος δράσης, αφού αποτελεί σημείο – κλειδί για την προαγωγή της κοινωνικής, συναισθηματικής και ακαδημαϊκής ανάπτυξης των παιδιών</a:t>
            </a:r>
            <a:r>
              <a:rPr lang="en-US" altLang="el-GR" sz="2400" b="1">
                <a:latin typeface="Calibri" panose="020F0502020204030204" pitchFamily="34" charset="0"/>
              </a:rPr>
              <a:t>.</a:t>
            </a:r>
            <a:endParaRPr lang="el-GR" altLang="el-GR" sz="2400" b="1" i="1">
              <a:latin typeface="Calibri" panose="020F0502020204030204" pitchFamily="34" charset="0"/>
            </a:endParaRPr>
          </a:p>
        </p:txBody>
      </p:sp>
      <p:sp>
        <p:nvSpPr>
          <p:cNvPr id="44035" name="Θέση ημερομηνίας 3">
            <a:extLst>
              <a:ext uri="{FF2B5EF4-FFF2-40B4-BE49-F238E27FC236}">
                <a16:creationId xmlns:a16="http://schemas.microsoft.com/office/drawing/2014/main" id="{ED7DF5A2-77F0-4A01-BC7B-162EE1EB08C0}"/>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703623-1936-4A14-A926-3A8F28B297CA}" type="datetime1">
              <a:rPr lang="el-GR" altLang="el-GR" smtClean="0">
                <a:solidFill>
                  <a:schemeClr val="accent2"/>
                </a:solidFill>
              </a:rPr>
              <a:pPr/>
              <a:t>22/12/2019</a:t>
            </a:fld>
            <a:endParaRPr lang="el-GR" altLang="el-GR">
              <a:solidFill>
                <a:schemeClr val="accent2"/>
              </a:solidFill>
            </a:endParaRPr>
          </a:p>
        </p:txBody>
      </p:sp>
      <p:sp>
        <p:nvSpPr>
          <p:cNvPr id="44036" name="Θέση υποσέλιδου 4">
            <a:extLst>
              <a:ext uri="{FF2B5EF4-FFF2-40B4-BE49-F238E27FC236}">
                <a16:creationId xmlns:a16="http://schemas.microsoft.com/office/drawing/2014/main" id="{18E90FC6-BE39-4EF9-B4DF-1B354ECEB9F9}"/>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44037" name="Θέση αριθμού διαφάνειας 5">
            <a:extLst>
              <a:ext uri="{FF2B5EF4-FFF2-40B4-BE49-F238E27FC236}">
                <a16:creationId xmlns:a16="http://schemas.microsoft.com/office/drawing/2014/main" id="{BF15D9CF-E39D-4301-91A8-B8EAB9CDF62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494BBE-5A46-4E97-BF69-D05CA48F18C2}" type="slidenum">
              <a:rPr lang="el-GR" altLang="el-GR">
                <a:solidFill>
                  <a:srgbClr val="FFFFFF"/>
                </a:solidFill>
              </a:rPr>
              <a:pPr/>
              <a:t>39</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checkerboard(across)">
                                      <p:cBhvr>
                                        <p:cTn id="7" dur="500"/>
                                        <p:tgtEl>
                                          <p:spTgt spid="1187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18787">
                                            <p:txEl>
                                              <p:pRg st="3" end="3"/>
                                            </p:txEl>
                                          </p:spTgt>
                                        </p:tgtEl>
                                        <p:attrNameLst>
                                          <p:attrName>style.visibility</p:attrName>
                                        </p:attrNameLst>
                                      </p:cBhvr>
                                      <p:to>
                                        <p:strVal val="visible"/>
                                      </p:to>
                                    </p:set>
                                    <p:animEffect transition="in" filter="checkerboard(across)">
                                      <p:cBhvr>
                                        <p:cTn id="12" dur="500"/>
                                        <p:tgtEl>
                                          <p:spTgt spid="118787">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18787">
                                            <p:txEl>
                                              <p:pRg st="6" end="6"/>
                                            </p:txEl>
                                          </p:spTgt>
                                        </p:tgtEl>
                                        <p:attrNameLst>
                                          <p:attrName>style.visibility</p:attrName>
                                        </p:attrNameLst>
                                      </p:cBhvr>
                                      <p:to>
                                        <p:strVal val="visible"/>
                                      </p:to>
                                    </p:set>
                                    <p:animEffect transition="in" filter="checkerboard(across)">
                                      <p:cBhvr>
                                        <p:cTn id="17" dur="500"/>
                                        <p:tgtEl>
                                          <p:spTgt spid="1187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62DB9914-BD83-483F-A036-2F698EEF35DF}"/>
              </a:ext>
            </a:extLst>
          </p:cNvPr>
          <p:cNvSpPr>
            <a:spLocks noGrp="1" noChangeArrowheads="1"/>
          </p:cNvSpPr>
          <p:nvPr>
            <p:ph idx="1"/>
          </p:nvPr>
        </p:nvSpPr>
        <p:spPr>
          <a:xfrm>
            <a:off x="395288" y="1071563"/>
            <a:ext cx="8391525" cy="5429250"/>
          </a:xfrm>
          <a:solidFill>
            <a:schemeClr val="tx2">
              <a:lumMod val="20000"/>
              <a:lumOff val="80000"/>
            </a:schemeClr>
          </a:solidFill>
        </p:spPr>
        <p:txBody>
          <a:bodyPr>
            <a:normAutofit fontScale="77500" lnSpcReduction="20000"/>
          </a:bodyPr>
          <a:lstStyle/>
          <a:p>
            <a:pPr marL="476250" indent="-476250" eaLnBrk="1" fontAlgn="auto" hangingPunct="1">
              <a:lnSpc>
                <a:spcPct val="90000"/>
              </a:lnSpc>
              <a:spcAft>
                <a:spcPts val="0"/>
              </a:spcAft>
              <a:buClr>
                <a:schemeClr val="accent3"/>
              </a:buClr>
              <a:buFont typeface="Wingdings" pitchFamily="2" charset="2"/>
              <a:buNone/>
              <a:defRPr/>
            </a:pPr>
            <a:endParaRPr lang="el-GR" altLang="el-GR" sz="2400" dirty="0">
              <a:latin typeface="Calibri" pitchFamily="34" charset="0"/>
            </a:endParaRPr>
          </a:p>
          <a:p>
            <a:pPr marL="476250" indent="-476250" algn="just" eaLnBrk="1" fontAlgn="auto" hangingPunct="1">
              <a:lnSpc>
                <a:spcPct val="110000"/>
              </a:lnSpc>
              <a:spcAft>
                <a:spcPts val="0"/>
              </a:spcAft>
              <a:buClr>
                <a:schemeClr val="tx1"/>
              </a:buClr>
              <a:buFont typeface="Georgia" panose="02040502050405020303" pitchFamily="18" charset="0"/>
              <a:buBlip>
                <a:blip r:embed="rId2"/>
              </a:buBlip>
              <a:defRPr/>
            </a:pPr>
            <a:r>
              <a:rPr lang="el-GR" altLang="el-GR" sz="3100" dirty="0">
                <a:latin typeface="Calibri" pitchFamily="34" charset="0"/>
              </a:rPr>
              <a:t>     </a:t>
            </a:r>
            <a:r>
              <a:rPr lang="el-GR" altLang="el-GR" sz="3100" b="1" u="sng" dirty="0">
                <a:latin typeface="Calibri" pitchFamily="34" charset="0"/>
                <a:cs typeface="Times New Roman" pitchFamily="18" charset="0"/>
              </a:rPr>
              <a:t>Η εξατομίκευση</a:t>
            </a:r>
            <a:r>
              <a:rPr lang="el-GR" altLang="el-GR" sz="3100" b="1" dirty="0">
                <a:latin typeface="Calibri" pitchFamily="34" charset="0"/>
                <a:cs typeface="Times New Roman" pitchFamily="18" charset="0"/>
              </a:rPr>
              <a:t>, ως τρόπος για την ανάπτυξη ταυτοτήτων μέσω της επικοινωνίας</a:t>
            </a:r>
            <a:r>
              <a:rPr lang="en-US" altLang="el-GR" sz="3100" b="1" dirty="0">
                <a:latin typeface="Calibri" pitchFamily="34" charset="0"/>
                <a:cs typeface="Times New Roman" pitchFamily="18" charset="0"/>
              </a:rPr>
              <a:t>.</a:t>
            </a:r>
            <a:endParaRPr lang="el-GR" altLang="el-GR" sz="3100" b="1" dirty="0">
              <a:latin typeface="Calibri" pitchFamily="34" charset="0"/>
            </a:endParaRPr>
          </a:p>
          <a:p>
            <a:pPr marL="476250" indent="-476250" algn="just" eaLnBrk="1" fontAlgn="auto" hangingPunct="1">
              <a:lnSpc>
                <a:spcPct val="110000"/>
              </a:lnSpc>
              <a:spcAft>
                <a:spcPts val="0"/>
              </a:spcAft>
              <a:buClr>
                <a:schemeClr val="accent3"/>
              </a:buClr>
              <a:buFont typeface="Georgia" panose="02040502050405020303" pitchFamily="18" charset="0"/>
              <a:buBlip>
                <a:blip r:embed="rId2"/>
              </a:buBlip>
              <a:defRPr/>
            </a:pPr>
            <a:endParaRPr lang="el-GR" altLang="el-GR" sz="3100" b="1" dirty="0">
              <a:latin typeface="Calibri" pitchFamily="34" charset="0"/>
            </a:endParaRPr>
          </a:p>
          <a:p>
            <a:pPr marL="476250" indent="-476250" algn="just" eaLnBrk="1" fontAlgn="auto" hangingPunct="1">
              <a:lnSpc>
                <a:spcPct val="110000"/>
              </a:lnSpc>
              <a:spcAft>
                <a:spcPts val="0"/>
              </a:spcAft>
              <a:buClr>
                <a:schemeClr val="tx1"/>
              </a:buClr>
              <a:buFont typeface="Georgia" panose="02040502050405020303" pitchFamily="18" charset="0"/>
              <a:buBlip>
                <a:blip r:embed="rId2"/>
              </a:buBlip>
              <a:defRPr/>
            </a:pPr>
            <a:r>
              <a:rPr lang="el-GR" altLang="el-GR" sz="3100" b="1" dirty="0">
                <a:latin typeface="Calibri" pitchFamily="34" charset="0"/>
              </a:rPr>
              <a:t>   </a:t>
            </a:r>
            <a:r>
              <a:rPr lang="el-GR" altLang="el-GR" sz="3100" b="1" u="sng" dirty="0">
                <a:latin typeface="Calibri" pitchFamily="34" charset="0"/>
                <a:cs typeface="Times New Roman" pitchFamily="18" charset="0"/>
              </a:rPr>
              <a:t>Τα δυνατά σημεία (προσόντα) της ομάδας</a:t>
            </a:r>
            <a:r>
              <a:rPr lang="el-GR" altLang="el-GR" sz="3100" b="1" dirty="0">
                <a:latin typeface="Calibri" pitchFamily="34" charset="0"/>
                <a:cs typeface="Times New Roman" pitchFamily="18" charset="0"/>
              </a:rPr>
              <a:t>, ως σημείο αναφοράς των επικοινωνιακών σχέσεων (μέσα από την αμοιβαιότητα του διαλόγου και τη συνεργασία για κοινούς στόχους, τα προσόντα αυτά βελτιώνονται και δυναμώνουν)</a:t>
            </a:r>
            <a:r>
              <a:rPr lang="en-US" altLang="el-GR" sz="3100" b="1" dirty="0">
                <a:latin typeface="Calibri" pitchFamily="34" charset="0"/>
                <a:cs typeface="Times New Roman" pitchFamily="18" charset="0"/>
              </a:rPr>
              <a:t>.</a:t>
            </a:r>
            <a:endParaRPr lang="el-GR" altLang="el-GR" sz="3100" b="1" dirty="0">
              <a:latin typeface="Calibri" pitchFamily="34" charset="0"/>
            </a:endParaRPr>
          </a:p>
          <a:p>
            <a:pPr marL="476250" indent="-476250" algn="just" eaLnBrk="1" fontAlgn="auto" hangingPunct="1">
              <a:lnSpc>
                <a:spcPct val="110000"/>
              </a:lnSpc>
              <a:spcAft>
                <a:spcPts val="0"/>
              </a:spcAft>
              <a:buClr>
                <a:schemeClr val="accent3"/>
              </a:buClr>
              <a:buFont typeface="Georgia" panose="02040502050405020303" pitchFamily="18" charset="0"/>
              <a:buBlip>
                <a:blip r:embed="rId2"/>
              </a:buBlip>
              <a:defRPr/>
            </a:pPr>
            <a:endParaRPr lang="el-GR" altLang="el-GR" sz="3100" b="1" dirty="0">
              <a:latin typeface="Calibri" pitchFamily="34" charset="0"/>
            </a:endParaRPr>
          </a:p>
          <a:p>
            <a:pPr marL="476250" indent="-476250" algn="just" eaLnBrk="1" fontAlgn="auto" hangingPunct="1">
              <a:lnSpc>
                <a:spcPct val="110000"/>
              </a:lnSpc>
              <a:spcAft>
                <a:spcPts val="0"/>
              </a:spcAft>
              <a:buClr>
                <a:schemeClr val="tx1"/>
              </a:buClr>
              <a:buFont typeface="Georgia" panose="02040502050405020303" pitchFamily="18" charset="0"/>
              <a:buBlip>
                <a:blip r:embed="rId2"/>
              </a:buBlip>
              <a:defRPr/>
            </a:pPr>
            <a:r>
              <a:rPr lang="el-GR" altLang="el-GR" sz="3100" b="1" dirty="0">
                <a:latin typeface="Calibri" pitchFamily="34" charset="0"/>
                <a:cs typeface="Times New Roman" pitchFamily="18" charset="0"/>
              </a:rPr>
              <a:t>    </a:t>
            </a:r>
            <a:r>
              <a:rPr lang="el-GR" altLang="el-GR" sz="3100" b="1" u="sng" dirty="0">
                <a:latin typeface="Calibri" pitchFamily="34" charset="0"/>
                <a:cs typeface="Times New Roman" pitchFamily="18" charset="0"/>
              </a:rPr>
              <a:t>Η βοήθεια και η επίλυση προβλημάτων συμβάλλουν στην προσπάθεια για καλύτερη επικοινωνία. </a:t>
            </a:r>
            <a:r>
              <a:rPr lang="el-GR" altLang="el-GR" sz="3100" b="1" dirty="0">
                <a:latin typeface="Calibri" pitchFamily="34" charset="0"/>
                <a:cs typeface="Times New Roman" pitchFamily="18" charset="0"/>
              </a:rPr>
              <a:t>(Πρόκειται για τις πρακτικές, το διάλογο και τη θετική ενέργεια που αναδεικνύονται όταν βρίσκουμε λύσεις, αλλά και τις νέες δυνατότητες στις προκλήσεις που προκύπτουν από τη συνεργασία)</a:t>
            </a:r>
            <a:r>
              <a:rPr lang="en-US" altLang="el-GR" sz="3100" b="1" dirty="0">
                <a:latin typeface="Calibri" pitchFamily="34" charset="0"/>
                <a:cs typeface="Times New Roman" pitchFamily="18" charset="0"/>
              </a:rPr>
              <a:t>.</a:t>
            </a:r>
            <a:r>
              <a:rPr lang="el-GR" altLang="el-GR" sz="3100" b="1" dirty="0">
                <a:latin typeface="Calibri" pitchFamily="34" charset="0"/>
                <a:cs typeface="Times New Roman" pitchFamily="18" charset="0"/>
              </a:rPr>
              <a:t> </a:t>
            </a:r>
          </a:p>
          <a:p>
            <a:pPr marL="476250" indent="-476250" eaLnBrk="1" fontAlgn="auto" hangingPunct="1">
              <a:lnSpc>
                <a:spcPct val="110000"/>
              </a:lnSpc>
              <a:spcAft>
                <a:spcPts val="0"/>
              </a:spcAft>
              <a:buClr>
                <a:schemeClr val="accent3"/>
              </a:buClr>
              <a:buFont typeface="Wingdings" pitchFamily="2" charset="2"/>
              <a:buNone/>
              <a:defRPr/>
            </a:pPr>
            <a:r>
              <a:rPr lang="el-GR" altLang="el-GR" sz="2600" dirty="0">
                <a:solidFill>
                  <a:schemeClr val="accent2"/>
                </a:solidFill>
                <a:latin typeface="Calibri" pitchFamily="34" charset="0"/>
                <a:cs typeface="Times New Roman" pitchFamily="18" charset="0"/>
              </a:rPr>
              <a:t> </a:t>
            </a:r>
          </a:p>
          <a:p>
            <a:pPr marL="476250" indent="-476250" eaLnBrk="1" fontAlgn="auto" hangingPunct="1">
              <a:lnSpc>
                <a:spcPct val="90000"/>
              </a:lnSpc>
              <a:spcAft>
                <a:spcPts val="0"/>
              </a:spcAft>
              <a:buClr>
                <a:schemeClr val="accent3"/>
              </a:buClr>
              <a:buFont typeface="Wingdings" pitchFamily="2" charset="2"/>
              <a:buNone/>
              <a:defRPr/>
            </a:pPr>
            <a:endParaRPr lang="en-GB" altLang="el-GR" sz="2400" dirty="0">
              <a:solidFill>
                <a:schemeClr val="accent2"/>
              </a:solidFill>
              <a:latin typeface="Calibri" pitchFamily="34" charset="0"/>
            </a:endParaRPr>
          </a:p>
        </p:txBody>
      </p:sp>
      <p:sp>
        <p:nvSpPr>
          <p:cNvPr id="8195" name="Θέση ημερομηνίας 3">
            <a:extLst>
              <a:ext uri="{FF2B5EF4-FFF2-40B4-BE49-F238E27FC236}">
                <a16:creationId xmlns:a16="http://schemas.microsoft.com/office/drawing/2014/main" id="{C8447377-DCBD-4BFB-8566-639A6A189E55}"/>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BFCC46-40E5-473B-ABB6-04AD7D2E5284}" type="datetime1">
              <a:rPr lang="el-GR" altLang="el-GR" smtClean="0">
                <a:solidFill>
                  <a:schemeClr val="accent2"/>
                </a:solidFill>
              </a:rPr>
              <a:pPr/>
              <a:t>22/12/2019</a:t>
            </a:fld>
            <a:endParaRPr lang="el-GR" altLang="el-GR">
              <a:solidFill>
                <a:schemeClr val="accent2"/>
              </a:solidFill>
            </a:endParaRPr>
          </a:p>
        </p:txBody>
      </p:sp>
      <p:sp>
        <p:nvSpPr>
          <p:cNvPr id="8196" name="Θέση υποσέλιδου 4">
            <a:extLst>
              <a:ext uri="{FF2B5EF4-FFF2-40B4-BE49-F238E27FC236}">
                <a16:creationId xmlns:a16="http://schemas.microsoft.com/office/drawing/2014/main" id="{BADAD52B-0803-4F48-B461-F3A64B42D290}"/>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8197" name="Θέση αριθμού διαφάνειας 5">
            <a:extLst>
              <a:ext uri="{FF2B5EF4-FFF2-40B4-BE49-F238E27FC236}">
                <a16:creationId xmlns:a16="http://schemas.microsoft.com/office/drawing/2014/main" id="{F774AEBE-FC31-4F15-A0F9-40E37E49940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D2BEB8-D748-481A-8C37-0A3F010FDD3E}" type="slidenum">
              <a:rPr lang="el-GR" altLang="el-GR">
                <a:solidFill>
                  <a:srgbClr val="FFFFFF"/>
                </a:solidFill>
              </a:rPr>
              <a:pPr/>
              <a:t>4</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7" dur="500"/>
                                        <p:tgtEl>
                                          <p:spTgt spid="1741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12" dur="500"/>
                                        <p:tgtEl>
                                          <p:spTgt spid="17411">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1">
                                            <p:txEl>
                                              <p:pRg st="5" end="5"/>
                                            </p:txEl>
                                          </p:spTgt>
                                        </p:tgtEl>
                                        <p:attrNameLst>
                                          <p:attrName>style.visibility</p:attrName>
                                        </p:attrNameLst>
                                      </p:cBhvr>
                                      <p:to>
                                        <p:strVal val="visible"/>
                                      </p:to>
                                    </p:set>
                                    <p:animEffect transition="in" filter="blinds(horizontal)">
                                      <p:cBhvr>
                                        <p:cTn id="17" dur="500"/>
                                        <p:tgtEl>
                                          <p:spTgt spid="17411">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411">
                                            <p:txEl>
                                              <p:pRg st="6" end="6"/>
                                            </p:txEl>
                                          </p:spTgt>
                                        </p:tgtEl>
                                        <p:attrNameLst>
                                          <p:attrName>style.visibility</p:attrName>
                                        </p:attrNameLst>
                                      </p:cBhvr>
                                      <p:to>
                                        <p:strVal val="visible"/>
                                      </p:to>
                                    </p:set>
                                    <p:animEffect transition="in" filter="blinds(horizontal)">
                                      <p:cBhvr>
                                        <p:cTn id="22" dur="500"/>
                                        <p:tgtEl>
                                          <p:spTgt spid="17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FEAD28D-3D2A-4FF2-A66E-5C44C715940E}"/>
              </a:ext>
            </a:extLst>
          </p:cNvPr>
          <p:cNvSpPr>
            <a:spLocks noGrp="1" noChangeArrowheads="1"/>
          </p:cNvSpPr>
          <p:nvPr>
            <p:ph type="title"/>
          </p:nvPr>
        </p:nvSpPr>
        <p:spPr>
          <a:xfrm>
            <a:off x="428625" y="765175"/>
            <a:ext cx="8501063" cy="942975"/>
          </a:xfrm>
        </p:spPr>
        <p:txBody>
          <a:bodyPr/>
          <a:lstStyle/>
          <a:p>
            <a:pPr algn="ctr" eaLnBrk="1" hangingPunct="1"/>
            <a:r>
              <a:rPr lang="el-GR" altLang="el-GR" sz="2800" b="1">
                <a:solidFill>
                  <a:schemeClr val="tx1"/>
                </a:solidFill>
                <a:latin typeface="Calibri" panose="020F0502020204030204" pitchFamily="34" charset="0"/>
                <a:cs typeface="Times New Roman" panose="02020603050405020304" pitchFamily="18" charset="0"/>
              </a:rPr>
              <a:t>Προϋποθέσεις για ένα καλύτερο πλαίσιο 	επικοινωνίας και συνεργασίας</a:t>
            </a:r>
            <a:endParaRPr lang="en-GB" altLang="el-GR" sz="2800" b="1">
              <a:solidFill>
                <a:schemeClr val="tx1"/>
              </a:solidFill>
              <a:latin typeface="Calibri" panose="020F0502020204030204" pitchFamily="34" charset="0"/>
              <a:cs typeface="Times New Roman" panose="02020603050405020304" pitchFamily="18" charset="0"/>
            </a:endParaRPr>
          </a:p>
        </p:txBody>
      </p:sp>
      <p:sp>
        <p:nvSpPr>
          <p:cNvPr id="19459" name="Rectangle 3">
            <a:extLst>
              <a:ext uri="{FF2B5EF4-FFF2-40B4-BE49-F238E27FC236}">
                <a16:creationId xmlns:a16="http://schemas.microsoft.com/office/drawing/2014/main" id="{CB91F9BA-0183-4DDD-8A16-3AD06D3E69F0}"/>
              </a:ext>
            </a:extLst>
          </p:cNvPr>
          <p:cNvSpPr>
            <a:spLocks noGrp="1" noChangeArrowheads="1"/>
          </p:cNvSpPr>
          <p:nvPr>
            <p:ph idx="1"/>
          </p:nvPr>
        </p:nvSpPr>
        <p:spPr>
          <a:xfrm>
            <a:off x="250825" y="1700213"/>
            <a:ext cx="8607425" cy="4856162"/>
          </a:xfrm>
          <a:solidFill>
            <a:schemeClr val="tx2">
              <a:lumMod val="20000"/>
              <a:lumOff val="80000"/>
            </a:schemeClr>
          </a:solidFill>
        </p:spPr>
        <p:txBody>
          <a:bodyPr>
            <a:normAutofit/>
          </a:bodyPr>
          <a:lstStyle/>
          <a:p>
            <a:pPr marL="365760" indent="-256032" eaLnBrk="1" fontAlgn="auto" hangingPunct="1">
              <a:lnSpc>
                <a:spcPct val="90000"/>
              </a:lnSpc>
              <a:spcAft>
                <a:spcPts val="0"/>
              </a:spcAft>
              <a:buClr>
                <a:schemeClr val="tx1"/>
              </a:buClr>
              <a:buFont typeface="Wingdings" pitchFamily="2" charset="2"/>
              <a:buChar char="q"/>
              <a:defRPr/>
            </a:pPr>
            <a:r>
              <a:rPr lang="el-GR" altLang="el-GR" sz="2400" b="1" dirty="0">
                <a:latin typeface="Calibri" pitchFamily="34" charset="0"/>
                <a:cs typeface="Times New Roman" pitchFamily="18" charset="0"/>
              </a:rPr>
              <a:t>Οι προϋποθέσεις για ένα καλύτερο πλαίσιο επικοινωνίας και συνεργασίας  </a:t>
            </a:r>
            <a:r>
              <a:rPr lang="el-GR" altLang="el-GR" sz="2400" b="1" u="sng" dirty="0">
                <a:latin typeface="Calibri" pitchFamily="34" charset="0"/>
                <a:cs typeface="Times New Roman" pitchFamily="18" charset="0"/>
              </a:rPr>
              <a:t>διαμορφώνονται μέσα από τις προσωπικές απόψεις</a:t>
            </a:r>
            <a:r>
              <a:rPr lang="el-GR" altLang="el-GR" sz="2400" b="1" dirty="0">
                <a:latin typeface="Calibri" pitchFamily="34" charset="0"/>
                <a:cs typeface="Times New Roman" pitchFamily="18" charset="0"/>
              </a:rPr>
              <a:t> των συμμετεχόντων για την ίδια τη διαδικασία της επικοινωνίας</a:t>
            </a:r>
          </a:p>
          <a:p>
            <a:pPr marL="365760" indent="-256032" eaLnBrk="1" fontAlgn="auto" hangingPunct="1">
              <a:lnSpc>
                <a:spcPct val="90000"/>
              </a:lnSpc>
              <a:spcAft>
                <a:spcPts val="0"/>
              </a:spcAft>
              <a:buClr>
                <a:schemeClr val="accent3"/>
              </a:buClr>
              <a:buFont typeface="Wingdings" pitchFamily="2" charset="2"/>
              <a:buNone/>
              <a:defRPr/>
            </a:pPr>
            <a:r>
              <a:rPr lang="el-GR" altLang="el-GR" sz="2000" b="1" dirty="0">
                <a:latin typeface="Calibri" pitchFamily="34" charset="0"/>
                <a:cs typeface="Times New Roman" pitchFamily="18" charset="0"/>
              </a:rPr>
              <a:t> </a:t>
            </a:r>
          </a:p>
          <a:p>
            <a:pPr marL="365760" indent="-256032" eaLnBrk="1" fontAlgn="auto" hangingPunct="1">
              <a:lnSpc>
                <a:spcPct val="90000"/>
              </a:lnSpc>
              <a:spcAft>
                <a:spcPts val="0"/>
              </a:spcAft>
              <a:buClr>
                <a:schemeClr val="tx1"/>
              </a:buClr>
              <a:buFont typeface="Wingdings" pitchFamily="2" charset="2"/>
              <a:buChar char="q"/>
              <a:defRPr/>
            </a:pPr>
            <a:r>
              <a:rPr lang="el-GR" altLang="el-GR" sz="2400" b="1" dirty="0">
                <a:latin typeface="Calibri" pitchFamily="34" charset="0"/>
                <a:cs typeface="Times New Roman" pitchFamily="18" charset="0"/>
              </a:rPr>
              <a:t>Ο </a:t>
            </a:r>
            <a:r>
              <a:rPr lang="en-US" altLang="el-GR" sz="2400" b="1" dirty="0" err="1">
                <a:latin typeface="Calibri" pitchFamily="34" charset="0"/>
                <a:cs typeface="Times New Roman" pitchFamily="18" charset="0"/>
              </a:rPr>
              <a:t>Swick</a:t>
            </a:r>
            <a:r>
              <a:rPr lang="el-GR" altLang="el-GR" sz="2400" b="1" dirty="0">
                <a:latin typeface="Calibri" pitchFamily="34" charset="0"/>
                <a:cs typeface="Times New Roman" pitchFamily="18" charset="0"/>
              </a:rPr>
              <a:t> υποστηρίζει ότι :</a:t>
            </a:r>
          </a:p>
          <a:p>
            <a:pPr marL="365760" indent="-256032" eaLnBrk="1" fontAlgn="auto" hangingPunct="1">
              <a:lnSpc>
                <a:spcPct val="90000"/>
              </a:lnSpc>
              <a:spcAft>
                <a:spcPts val="0"/>
              </a:spcAft>
              <a:buClr>
                <a:schemeClr val="accent3"/>
              </a:buClr>
              <a:buFont typeface="Wingdings" pitchFamily="2" charset="2"/>
              <a:buNone/>
              <a:defRPr/>
            </a:pPr>
            <a:r>
              <a:rPr lang="el-GR" altLang="el-GR" sz="2000" b="1" dirty="0">
                <a:latin typeface="Calibri" pitchFamily="34" charset="0"/>
                <a:cs typeface="Times New Roman" pitchFamily="18" charset="0"/>
              </a:rPr>
              <a:t> </a:t>
            </a:r>
          </a:p>
          <a:p>
            <a:pPr marL="365760" indent="-256032" algn="just" eaLnBrk="1" fontAlgn="auto" hangingPunct="1">
              <a:lnSpc>
                <a:spcPct val="90000"/>
              </a:lnSpc>
              <a:spcAft>
                <a:spcPts val="0"/>
              </a:spcAft>
              <a:buClr>
                <a:schemeClr val="accent3"/>
              </a:buClr>
              <a:buFont typeface="Wingdings" pitchFamily="2" charset="2"/>
              <a:buNone/>
              <a:defRPr/>
            </a:pPr>
            <a:r>
              <a:rPr lang="el-GR" altLang="el-GR" sz="2400" b="1" dirty="0">
                <a:latin typeface="Calibri" pitchFamily="34" charset="0"/>
                <a:cs typeface="Times New Roman" pitchFamily="18" charset="0"/>
              </a:rPr>
              <a:t>	Παιδαγωγοί και γονείς θα πρέπει να εξετάσουν τις προσωπικές απόψεις τους, με βάση τρία σημεία αναφοράς - κλειδιά:</a:t>
            </a:r>
          </a:p>
          <a:p>
            <a:pPr marL="365760" indent="-256032" eaLnBrk="1" fontAlgn="auto" hangingPunct="1">
              <a:lnSpc>
                <a:spcPct val="90000"/>
              </a:lnSpc>
              <a:spcAft>
                <a:spcPts val="0"/>
              </a:spcAft>
              <a:buClr>
                <a:schemeClr val="accent3"/>
              </a:buClr>
              <a:buFont typeface="Wingdings" pitchFamily="2" charset="2"/>
              <a:buChar char="§"/>
              <a:defRPr/>
            </a:pPr>
            <a:r>
              <a:rPr lang="el-GR" altLang="el-GR" sz="2400" b="1" dirty="0">
                <a:latin typeface="Calibri" pitchFamily="34" charset="0"/>
                <a:cs typeface="Times New Roman" pitchFamily="18" charset="0"/>
              </a:rPr>
              <a:t>Εαυτός</a:t>
            </a:r>
          </a:p>
          <a:p>
            <a:pPr marL="365760" indent="-256032" eaLnBrk="1" fontAlgn="auto" hangingPunct="1">
              <a:lnSpc>
                <a:spcPct val="90000"/>
              </a:lnSpc>
              <a:spcAft>
                <a:spcPts val="0"/>
              </a:spcAft>
              <a:buClr>
                <a:schemeClr val="accent3"/>
              </a:buClr>
              <a:buFont typeface="Wingdings" pitchFamily="2" charset="2"/>
              <a:buChar char="§"/>
              <a:defRPr/>
            </a:pPr>
            <a:r>
              <a:rPr lang="el-GR" altLang="el-GR" sz="2400" b="1" dirty="0">
                <a:latin typeface="Calibri" pitchFamily="34" charset="0"/>
                <a:cs typeface="Times New Roman" pitchFamily="18" charset="0"/>
              </a:rPr>
              <a:t>Εαυτός και Άλλος</a:t>
            </a:r>
          </a:p>
          <a:p>
            <a:pPr marL="365760" indent="-256032" eaLnBrk="1" fontAlgn="auto" hangingPunct="1">
              <a:lnSpc>
                <a:spcPct val="90000"/>
              </a:lnSpc>
              <a:spcAft>
                <a:spcPts val="0"/>
              </a:spcAft>
              <a:buClr>
                <a:schemeClr val="accent3"/>
              </a:buClr>
              <a:buFont typeface="Wingdings" pitchFamily="2" charset="2"/>
              <a:buChar char="§"/>
              <a:defRPr/>
            </a:pPr>
            <a:r>
              <a:rPr lang="el-GR" altLang="el-GR" sz="2400" b="1" dirty="0">
                <a:latin typeface="Calibri" pitchFamily="34" charset="0"/>
                <a:cs typeface="Times New Roman" pitchFamily="18" charset="0"/>
              </a:rPr>
              <a:t>Διαδικασία της Επικοινωνίας</a:t>
            </a:r>
            <a:r>
              <a:rPr lang="el-GR" altLang="el-GR" sz="3000" dirty="0">
                <a:latin typeface="Calibri" pitchFamily="34" charset="0"/>
                <a:cs typeface="Times New Roman" pitchFamily="18" charset="0"/>
              </a:rPr>
              <a:t> </a:t>
            </a:r>
          </a:p>
          <a:p>
            <a:pPr marL="365760" indent="-256032" eaLnBrk="1" fontAlgn="auto" hangingPunct="1">
              <a:lnSpc>
                <a:spcPct val="90000"/>
              </a:lnSpc>
              <a:spcAft>
                <a:spcPts val="0"/>
              </a:spcAft>
              <a:buClr>
                <a:schemeClr val="accent3"/>
              </a:buClr>
              <a:buFont typeface="Wingdings" pitchFamily="2" charset="2"/>
              <a:buNone/>
              <a:defRPr/>
            </a:pPr>
            <a:endParaRPr lang="en-GB" altLang="el-GR" sz="3000" dirty="0">
              <a:solidFill>
                <a:schemeClr val="bg2"/>
              </a:solidFill>
              <a:latin typeface="Calibri" pitchFamily="34" charset="0"/>
            </a:endParaRPr>
          </a:p>
        </p:txBody>
      </p:sp>
      <p:sp>
        <p:nvSpPr>
          <p:cNvPr id="9220" name="Θέση ημερομηνίας 3">
            <a:extLst>
              <a:ext uri="{FF2B5EF4-FFF2-40B4-BE49-F238E27FC236}">
                <a16:creationId xmlns:a16="http://schemas.microsoft.com/office/drawing/2014/main" id="{9967B5F6-F5E2-4E0F-924A-094B03C4C367}"/>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AB4A9A-4026-4B9D-ABA3-A033444F595A}" type="datetime1">
              <a:rPr lang="el-GR" altLang="el-GR" smtClean="0">
                <a:solidFill>
                  <a:schemeClr val="accent2"/>
                </a:solidFill>
              </a:rPr>
              <a:pPr/>
              <a:t>22/12/2019</a:t>
            </a:fld>
            <a:endParaRPr lang="el-GR" altLang="el-GR">
              <a:solidFill>
                <a:schemeClr val="accent2"/>
              </a:solidFill>
            </a:endParaRPr>
          </a:p>
        </p:txBody>
      </p:sp>
      <p:sp>
        <p:nvSpPr>
          <p:cNvPr id="9221" name="Θέση υποσέλιδου 4">
            <a:extLst>
              <a:ext uri="{FF2B5EF4-FFF2-40B4-BE49-F238E27FC236}">
                <a16:creationId xmlns:a16="http://schemas.microsoft.com/office/drawing/2014/main" id="{71DBCAD2-439B-4205-862A-BBD53286990A}"/>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9222" name="Θέση αριθμού διαφάνειας 5">
            <a:extLst>
              <a:ext uri="{FF2B5EF4-FFF2-40B4-BE49-F238E27FC236}">
                <a16:creationId xmlns:a16="http://schemas.microsoft.com/office/drawing/2014/main" id="{00095959-DBD1-46A3-8872-3F0B343F21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EEAA217-AD26-4F4E-9A4E-99D0D382BDD6}" type="slidenum">
              <a:rPr lang="el-GR" altLang="el-GR">
                <a:solidFill>
                  <a:srgbClr val="FFFFFF"/>
                </a:solidFill>
              </a:rPr>
              <a:pPr/>
              <a:t>5</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19459"/>
                                        </p:tgtEl>
                                        <p:attrNameLst>
                                          <p:attrName>style.visibility</p:attrName>
                                        </p:attrNameLst>
                                      </p:cBhvr>
                                      <p:to>
                                        <p:strVal val="visible"/>
                                      </p:to>
                                    </p:set>
                                    <p:animEffect transition="in" filter="box(in)">
                                      <p:cBhvr>
                                        <p:cTn id="11"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autoUpdateAnimBg="0"/>
      <p:bldP spid="19459"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CDCA2EF5-73DC-4716-8073-316884364F04}"/>
              </a:ext>
            </a:extLst>
          </p:cNvPr>
          <p:cNvSpPr>
            <a:spLocks noGrp="1" noChangeArrowheads="1"/>
          </p:cNvSpPr>
          <p:nvPr>
            <p:ph idx="1"/>
          </p:nvPr>
        </p:nvSpPr>
        <p:spPr>
          <a:xfrm>
            <a:off x="539750" y="1000125"/>
            <a:ext cx="8175625" cy="5572125"/>
          </a:xfrm>
          <a:solidFill>
            <a:schemeClr val="tx2">
              <a:lumMod val="20000"/>
              <a:lumOff val="80000"/>
            </a:schemeClr>
          </a:solidFill>
        </p:spPr>
        <p:txBody>
          <a:bodyPr>
            <a:normAutofit lnSpcReduction="10000"/>
          </a:bodyPr>
          <a:lstStyle/>
          <a:p>
            <a:pPr marL="609600" indent="-609600" eaLnBrk="1" fontAlgn="auto" hangingPunct="1">
              <a:spcAft>
                <a:spcPts val="0"/>
              </a:spcAft>
              <a:buClr>
                <a:schemeClr val="accent3"/>
              </a:buClr>
              <a:buFont typeface="Wingdings" pitchFamily="2" charset="2"/>
              <a:buNone/>
              <a:defRPr/>
            </a:pPr>
            <a:r>
              <a:rPr lang="el-GR" altLang="el-GR" sz="1600" dirty="0">
                <a:latin typeface="Calibri" pitchFamily="34" charset="0"/>
              </a:rPr>
              <a:t>	</a:t>
            </a:r>
            <a:r>
              <a:rPr lang="el-GR" altLang="el-GR" sz="2400" b="1" dirty="0">
                <a:latin typeface="Calibri" pitchFamily="34" charset="0"/>
                <a:cs typeface="Times New Roman" pitchFamily="18" charset="0"/>
              </a:rPr>
              <a:t>Ο </a:t>
            </a:r>
            <a:r>
              <a:rPr lang="en-US" altLang="el-GR" sz="2400" b="1" dirty="0" err="1">
                <a:latin typeface="Calibri" pitchFamily="34" charset="0"/>
                <a:cs typeface="Times New Roman" pitchFamily="18" charset="0"/>
              </a:rPr>
              <a:t>Gelder</a:t>
            </a:r>
            <a:r>
              <a:rPr lang="el-GR" altLang="el-GR" sz="2400" b="1" dirty="0">
                <a:latin typeface="Calibri" pitchFamily="34" charset="0"/>
                <a:cs typeface="Times New Roman" pitchFamily="18" charset="0"/>
              </a:rPr>
              <a:t> προτείνει συγκεκριμένες στρατηγικές, για καλύτερες επικοινωνιακές σχέσεις Οικογένειας- Νηπιαγωγείου, όπως: </a:t>
            </a:r>
          </a:p>
          <a:p>
            <a:pPr marL="609600" indent="-609600" eaLnBrk="1" fontAlgn="auto" hangingPunct="1">
              <a:spcAft>
                <a:spcPts val="0"/>
              </a:spcAft>
              <a:buClr>
                <a:schemeClr val="accent3"/>
              </a:buClr>
              <a:buFont typeface="Wingdings" pitchFamily="2" charset="2"/>
              <a:buNone/>
              <a:defRPr/>
            </a:pPr>
            <a:endParaRPr lang="el-GR" altLang="el-GR" sz="2400" b="1" dirty="0">
              <a:latin typeface="Calibri" pitchFamily="34" charset="0"/>
              <a:cs typeface="Times New Roman" pitchFamily="18" charset="0"/>
            </a:endParaRPr>
          </a:p>
          <a:p>
            <a:pPr marL="609600" indent="-609600" eaLnBrk="1" fontAlgn="auto" hangingPunct="1">
              <a:spcAft>
                <a:spcPts val="0"/>
              </a:spcAft>
              <a:buClr>
                <a:schemeClr val="tx1"/>
              </a:buClr>
              <a:buFont typeface="Wingdings" pitchFamily="2" charset="2"/>
              <a:buChar char="ü"/>
              <a:defRPr/>
            </a:pPr>
            <a:r>
              <a:rPr lang="el-GR" altLang="el-GR" sz="2400" b="1" u="sng" dirty="0">
                <a:latin typeface="Calibri" pitchFamily="34" charset="0"/>
                <a:cs typeface="Times New Roman" pitchFamily="18" charset="0"/>
              </a:rPr>
              <a:t>Προώθηση της σχέσης </a:t>
            </a:r>
            <a:r>
              <a:rPr lang="el-GR" altLang="el-GR" sz="2400" b="1" dirty="0">
                <a:latin typeface="Calibri" pitchFamily="34" charset="0"/>
                <a:cs typeface="Times New Roman" pitchFamily="18" charset="0"/>
              </a:rPr>
              <a:t>Οικογένειας και Νηπιαγωγείου</a:t>
            </a:r>
            <a:endParaRPr lang="el-GR" altLang="el-GR" sz="2400" b="1" dirty="0">
              <a:latin typeface="Calibri" pitchFamily="34" charset="0"/>
            </a:endParaRPr>
          </a:p>
          <a:p>
            <a:pPr marL="609600" indent="-609600" eaLnBrk="1" fontAlgn="auto" hangingPunct="1">
              <a:spcAft>
                <a:spcPts val="0"/>
              </a:spcAft>
              <a:buClr>
                <a:schemeClr val="tx1"/>
              </a:buClr>
              <a:buFont typeface="Wingdings" pitchFamily="2" charset="2"/>
              <a:buChar char="ü"/>
              <a:defRPr/>
            </a:pPr>
            <a:r>
              <a:rPr lang="el-GR" altLang="el-GR" sz="2400" b="1" u="sng" dirty="0">
                <a:latin typeface="Calibri" pitchFamily="34" charset="0"/>
                <a:cs typeface="Times New Roman" pitchFamily="18" charset="0"/>
              </a:rPr>
              <a:t>Υποστήριξη των γονέων  </a:t>
            </a:r>
            <a:r>
              <a:rPr lang="el-GR" altLang="el-GR" sz="2400" b="1" dirty="0">
                <a:latin typeface="Calibri" pitchFamily="34" charset="0"/>
                <a:cs typeface="Times New Roman" pitchFamily="18" charset="0"/>
              </a:rPr>
              <a:t>ώστε να αποκτήσουν γνώσεις σχετικά με την ανάπτυξη των παιδιών και τρόπους ενδυνάμωσης της σχέσης τους με αυτά</a:t>
            </a:r>
            <a:endParaRPr lang="el-GR" altLang="el-GR" sz="2400" b="1" dirty="0">
              <a:latin typeface="Calibri" pitchFamily="34" charset="0"/>
            </a:endParaRPr>
          </a:p>
          <a:p>
            <a:pPr marL="609600" indent="-609600" eaLnBrk="1" fontAlgn="auto" hangingPunct="1">
              <a:spcAft>
                <a:spcPts val="0"/>
              </a:spcAft>
              <a:buClr>
                <a:schemeClr val="tx1"/>
              </a:buClr>
              <a:buFont typeface="Wingdings" pitchFamily="2" charset="2"/>
              <a:buChar char="ü"/>
              <a:defRPr/>
            </a:pPr>
            <a:r>
              <a:rPr lang="el-GR" altLang="el-GR" sz="2400" b="1" u="sng" dirty="0">
                <a:latin typeface="Calibri" pitchFamily="34" charset="0"/>
                <a:cs typeface="Times New Roman" pitchFamily="18" charset="0"/>
              </a:rPr>
              <a:t>Δέσμευση των γονέων </a:t>
            </a:r>
            <a:r>
              <a:rPr lang="el-GR" altLang="el-GR" sz="2400" b="1" dirty="0">
                <a:latin typeface="Calibri" pitchFamily="34" charset="0"/>
                <a:cs typeface="Times New Roman" pitchFamily="18" charset="0"/>
              </a:rPr>
              <a:t>για ανάληψη δραστικών ρόλων που αφορούν την ανάπτυξη και πρόοδο των παιδιών</a:t>
            </a:r>
            <a:endParaRPr lang="el-GR" altLang="el-GR" sz="2400" b="1" dirty="0">
              <a:latin typeface="Calibri" pitchFamily="34" charset="0"/>
            </a:endParaRPr>
          </a:p>
          <a:p>
            <a:pPr marL="609600" indent="-609600" eaLnBrk="1" fontAlgn="auto" hangingPunct="1">
              <a:spcAft>
                <a:spcPts val="0"/>
              </a:spcAft>
              <a:buClr>
                <a:schemeClr val="tx1"/>
              </a:buClr>
              <a:buFont typeface="Wingdings" pitchFamily="2" charset="2"/>
              <a:buChar char="ü"/>
              <a:defRPr/>
            </a:pPr>
            <a:r>
              <a:rPr lang="el-GR" altLang="el-GR" sz="2400" b="1" u="sng" dirty="0">
                <a:latin typeface="Calibri" pitchFamily="34" charset="0"/>
                <a:cs typeface="Times New Roman" pitchFamily="18" charset="0"/>
              </a:rPr>
              <a:t>Καθοδήγηση των γονέων </a:t>
            </a:r>
            <a:r>
              <a:rPr lang="el-GR" altLang="el-GR" sz="2400" b="1" dirty="0">
                <a:latin typeface="Calibri" pitchFamily="34" charset="0"/>
                <a:cs typeface="Times New Roman" pitchFamily="18" charset="0"/>
              </a:rPr>
              <a:t>για την ενδυνάμωση και τον εμπλουτισμό του ρόλου τους, ως εκπαιδευτικοί</a:t>
            </a:r>
            <a:endParaRPr lang="el-GR" altLang="el-GR" sz="2400" b="1" dirty="0">
              <a:latin typeface="Calibri" pitchFamily="34" charset="0"/>
            </a:endParaRPr>
          </a:p>
          <a:p>
            <a:pPr marL="609600" indent="-609600" eaLnBrk="1" fontAlgn="auto" hangingPunct="1">
              <a:spcAft>
                <a:spcPts val="0"/>
              </a:spcAft>
              <a:buClr>
                <a:schemeClr val="tx1"/>
              </a:buClr>
              <a:buFont typeface="Wingdings" pitchFamily="2" charset="2"/>
              <a:buChar char="ü"/>
              <a:defRPr/>
            </a:pPr>
            <a:r>
              <a:rPr lang="el-GR" altLang="el-GR" sz="2400" b="1" u="sng" dirty="0">
                <a:latin typeface="Calibri" pitchFamily="34" charset="0"/>
                <a:cs typeface="Times New Roman" pitchFamily="18" charset="0"/>
              </a:rPr>
              <a:t>Δημιουργία ισχυρής συνεργασίας </a:t>
            </a:r>
            <a:r>
              <a:rPr lang="el-GR" altLang="el-GR" sz="2400" b="1" dirty="0">
                <a:latin typeface="Calibri" pitchFamily="34" charset="0"/>
                <a:cs typeface="Times New Roman" pitchFamily="18" charset="0"/>
              </a:rPr>
              <a:t>μεταξύ γονέων και εκπαιδευτικών</a:t>
            </a:r>
          </a:p>
          <a:p>
            <a:pPr marL="609600" indent="-609600" eaLnBrk="1" fontAlgn="auto" hangingPunct="1">
              <a:lnSpc>
                <a:spcPct val="90000"/>
              </a:lnSpc>
              <a:spcAft>
                <a:spcPts val="0"/>
              </a:spcAft>
              <a:buClr>
                <a:schemeClr val="accent3"/>
              </a:buClr>
              <a:buFont typeface="Georgia" panose="02040502050405020303" pitchFamily="18" charset="0"/>
              <a:buNone/>
              <a:defRPr/>
            </a:pPr>
            <a:r>
              <a:rPr lang="el-GR" altLang="el-GR" sz="2400" dirty="0">
                <a:latin typeface="Calibri" pitchFamily="34" charset="0"/>
                <a:cs typeface="Times New Roman" pitchFamily="18" charset="0"/>
              </a:rPr>
              <a:t> </a:t>
            </a:r>
          </a:p>
          <a:p>
            <a:pPr marL="609600" indent="-609600" eaLnBrk="1" fontAlgn="auto" hangingPunct="1">
              <a:lnSpc>
                <a:spcPct val="90000"/>
              </a:lnSpc>
              <a:spcAft>
                <a:spcPts val="0"/>
              </a:spcAft>
              <a:buClr>
                <a:schemeClr val="accent3"/>
              </a:buClr>
              <a:buFont typeface="Wingdings" pitchFamily="2" charset="2"/>
              <a:buNone/>
              <a:defRPr/>
            </a:pPr>
            <a:endParaRPr lang="en-GB" altLang="el-GR" sz="2000" dirty="0">
              <a:solidFill>
                <a:schemeClr val="accent2"/>
              </a:solidFill>
              <a:latin typeface="Calibri" pitchFamily="34" charset="0"/>
            </a:endParaRPr>
          </a:p>
        </p:txBody>
      </p:sp>
      <p:sp>
        <p:nvSpPr>
          <p:cNvPr id="10243" name="Θέση ημερομηνίας 3">
            <a:extLst>
              <a:ext uri="{FF2B5EF4-FFF2-40B4-BE49-F238E27FC236}">
                <a16:creationId xmlns:a16="http://schemas.microsoft.com/office/drawing/2014/main" id="{180C0406-7AFB-44D3-8009-785B2EF07B46}"/>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F4876F-6213-4C4E-B090-4108CF26468D}" type="datetime1">
              <a:rPr lang="el-GR" altLang="el-GR" smtClean="0">
                <a:solidFill>
                  <a:schemeClr val="accent2"/>
                </a:solidFill>
              </a:rPr>
              <a:pPr/>
              <a:t>22/12/2019</a:t>
            </a:fld>
            <a:endParaRPr lang="el-GR" altLang="el-GR">
              <a:solidFill>
                <a:schemeClr val="accent2"/>
              </a:solidFill>
            </a:endParaRPr>
          </a:p>
        </p:txBody>
      </p:sp>
      <p:sp>
        <p:nvSpPr>
          <p:cNvPr id="10244" name="Θέση υποσέλιδου 4">
            <a:extLst>
              <a:ext uri="{FF2B5EF4-FFF2-40B4-BE49-F238E27FC236}">
                <a16:creationId xmlns:a16="http://schemas.microsoft.com/office/drawing/2014/main" id="{4E7B5536-A968-4257-B95A-88FC4286A91D}"/>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10245" name="Θέση αριθμού διαφάνειας 5">
            <a:extLst>
              <a:ext uri="{FF2B5EF4-FFF2-40B4-BE49-F238E27FC236}">
                <a16:creationId xmlns:a16="http://schemas.microsoft.com/office/drawing/2014/main" id="{A3DBC4A7-E539-4FC0-A027-BF7E81357BD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46D72D0-6C9F-453A-9469-A8A0331FDB77}" type="slidenum">
              <a:rPr lang="el-GR" altLang="el-GR">
                <a:solidFill>
                  <a:srgbClr val="FFFFFF"/>
                </a:solidFill>
              </a:rPr>
              <a:pPr/>
              <a:t>6</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dissolve">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dissolve">
                                      <p:cBhvr>
                                        <p:cTn id="12" dur="500"/>
                                        <p:tgtEl>
                                          <p:spTgt spid="2048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483">
                                            <p:txEl>
                                              <p:pRg st="3" end="3"/>
                                            </p:txEl>
                                          </p:spTgt>
                                        </p:tgtEl>
                                        <p:attrNameLst>
                                          <p:attrName>style.visibility</p:attrName>
                                        </p:attrNameLst>
                                      </p:cBhvr>
                                      <p:to>
                                        <p:strVal val="visible"/>
                                      </p:to>
                                    </p:set>
                                    <p:animEffect transition="in" filter="dissolve">
                                      <p:cBhvr>
                                        <p:cTn id="17" dur="500"/>
                                        <p:tgtEl>
                                          <p:spTgt spid="2048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483">
                                            <p:txEl>
                                              <p:pRg st="4" end="4"/>
                                            </p:txEl>
                                          </p:spTgt>
                                        </p:tgtEl>
                                        <p:attrNameLst>
                                          <p:attrName>style.visibility</p:attrName>
                                        </p:attrNameLst>
                                      </p:cBhvr>
                                      <p:to>
                                        <p:strVal val="visible"/>
                                      </p:to>
                                    </p:set>
                                    <p:animEffect transition="in" filter="dissolve">
                                      <p:cBhvr>
                                        <p:cTn id="22" dur="500"/>
                                        <p:tgtEl>
                                          <p:spTgt spid="2048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0483">
                                            <p:txEl>
                                              <p:pRg st="5" end="5"/>
                                            </p:txEl>
                                          </p:spTgt>
                                        </p:tgtEl>
                                        <p:attrNameLst>
                                          <p:attrName>style.visibility</p:attrName>
                                        </p:attrNameLst>
                                      </p:cBhvr>
                                      <p:to>
                                        <p:strVal val="visible"/>
                                      </p:to>
                                    </p:set>
                                    <p:animEffect transition="in" filter="dissolve">
                                      <p:cBhvr>
                                        <p:cTn id="27" dur="500"/>
                                        <p:tgtEl>
                                          <p:spTgt spid="2048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0483">
                                            <p:txEl>
                                              <p:pRg st="6" end="6"/>
                                            </p:txEl>
                                          </p:spTgt>
                                        </p:tgtEl>
                                        <p:attrNameLst>
                                          <p:attrName>style.visibility</p:attrName>
                                        </p:attrNameLst>
                                      </p:cBhvr>
                                      <p:to>
                                        <p:strVal val="visible"/>
                                      </p:to>
                                    </p:set>
                                    <p:animEffect transition="in" filter="dissolve">
                                      <p:cBhvr>
                                        <p:cTn id="32" dur="500"/>
                                        <p:tgtEl>
                                          <p:spTgt spid="20483">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0483">
                                            <p:txEl>
                                              <p:pRg st="7" end="7"/>
                                            </p:txEl>
                                          </p:spTgt>
                                        </p:tgtEl>
                                        <p:attrNameLst>
                                          <p:attrName>style.visibility</p:attrName>
                                        </p:attrNameLst>
                                      </p:cBhvr>
                                      <p:to>
                                        <p:strVal val="visible"/>
                                      </p:to>
                                    </p:set>
                                    <p:animEffect transition="in" filter="dissolve">
                                      <p:cBhvr>
                                        <p:cTn id="37" dur="500"/>
                                        <p:tgtEl>
                                          <p:spTgt spid="204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AE85AE66-442C-4315-8580-ED9EA2BBF26C}"/>
              </a:ext>
            </a:extLst>
          </p:cNvPr>
          <p:cNvSpPr>
            <a:spLocks noGrp="1" noChangeArrowheads="1"/>
          </p:cNvSpPr>
          <p:nvPr>
            <p:ph idx="1"/>
          </p:nvPr>
        </p:nvSpPr>
        <p:spPr>
          <a:xfrm>
            <a:off x="642938" y="1000125"/>
            <a:ext cx="8099425" cy="5643563"/>
          </a:xfrm>
          <a:solidFill>
            <a:schemeClr val="tx2">
              <a:lumMod val="20000"/>
              <a:lumOff val="80000"/>
            </a:schemeClr>
          </a:solidFill>
        </p:spPr>
        <p:txBody>
          <a:bodyPr>
            <a:noAutofit/>
          </a:bodyPr>
          <a:lstStyle/>
          <a:p>
            <a:pPr marL="365760" indent="-256032" eaLnBrk="1" fontAlgn="auto" hangingPunct="1">
              <a:lnSpc>
                <a:spcPct val="150000"/>
              </a:lnSpc>
              <a:spcAft>
                <a:spcPts val="0"/>
              </a:spcAft>
              <a:buClr>
                <a:schemeClr val="accent3"/>
              </a:buClr>
              <a:buFont typeface="Wingdings" pitchFamily="2" charset="2"/>
              <a:buNone/>
              <a:defRPr/>
            </a:pPr>
            <a:r>
              <a:rPr lang="el-GR" altLang="el-GR" sz="2400" b="1" dirty="0">
                <a:latin typeface="Calibri" panose="020F0502020204030204" pitchFamily="34" charset="0"/>
                <a:cs typeface="Times New Roman" panose="02020603050405020304" pitchFamily="18" charset="0"/>
              </a:rPr>
              <a:t>  Ο </a:t>
            </a:r>
            <a:r>
              <a:rPr lang="en-US" altLang="el-GR" sz="2400" b="1" dirty="0" err="1">
                <a:latin typeface="Calibri" panose="020F0502020204030204" pitchFamily="34" charset="0"/>
                <a:cs typeface="Times New Roman" panose="02020603050405020304" pitchFamily="18" charset="0"/>
              </a:rPr>
              <a:t>Swick</a:t>
            </a:r>
            <a:r>
              <a:rPr lang="el-GR" altLang="el-GR" sz="2400" b="1" dirty="0">
                <a:latin typeface="Calibri" panose="020F0502020204030204" pitchFamily="34" charset="0"/>
                <a:cs typeface="Times New Roman" panose="02020603050405020304" pitchFamily="18" charset="0"/>
              </a:rPr>
              <a:t> προτείνει συμπεριφορές - διαδικασίες που υποστηρίζουν την επικοινωνία, όπως :</a:t>
            </a:r>
          </a:p>
          <a:p>
            <a:pPr marL="365760" indent="-256032" eaLnBrk="1" fontAlgn="auto" hangingPunct="1">
              <a:lnSpc>
                <a:spcPct val="80000"/>
              </a:lnSpc>
              <a:spcAft>
                <a:spcPts val="0"/>
              </a:spcAft>
              <a:buClr>
                <a:schemeClr val="tx1"/>
              </a:buClr>
              <a:buFont typeface="Georgia" panose="02040502050405020303" pitchFamily="18" charset="0"/>
              <a:buBlip>
                <a:blip r:embed="rId2"/>
              </a:buBlip>
              <a:defRPr/>
            </a:pPr>
            <a:r>
              <a:rPr lang="el-GR" altLang="el-GR" sz="2400" b="1" dirty="0">
                <a:latin typeface="Calibri" panose="020F0502020204030204" pitchFamily="34" charset="0"/>
                <a:cs typeface="Times New Roman" panose="02020603050405020304" pitchFamily="18" charset="0"/>
              </a:rPr>
              <a:t>Αμοιβαία καθοδήγηση</a:t>
            </a:r>
          </a:p>
          <a:p>
            <a:pPr marL="365760" indent="-256032" eaLnBrk="1" fontAlgn="auto" hangingPunct="1">
              <a:lnSpc>
                <a:spcPct val="80000"/>
              </a:lnSpc>
              <a:spcAft>
                <a:spcPts val="0"/>
              </a:spcAft>
              <a:buClr>
                <a:schemeClr val="tx1"/>
              </a:buClr>
              <a:buFont typeface="Georgia" panose="02040502050405020303" pitchFamily="18" charset="0"/>
              <a:buBlip>
                <a:blip r:embed="rId2"/>
              </a:buBlip>
              <a:defRPr/>
            </a:pPr>
            <a:r>
              <a:rPr lang="el-GR" altLang="el-GR" sz="2400" b="1" dirty="0">
                <a:latin typeface="Calibri" panose="020F0502020204030204" pitchFamily="34" charset="0"/>
                <a:cs typeface="Times New Roman" panose="02020603050405020304" pitchFamily="18" charset="0"/>
              </a:rPr>
              <a:t>Υποστήριξη για τους στόχους και τις προσπάθειες του ενός για τον άλλο</a:t>
            </a:r>
          </a:p>
          <a:p>
            <a:pPr marL="365760" indent="-256032" eaLnBrk="1" fontAlgn="auto" hangingPunct="1">
              <a:lnSpc>
                <a:spcPct val="80000"/>
              </a:lnSpc>
              <a:spcAft>
                <a:spcPts val="0"/>
              </a:spcAft>
              <a:buClr>
                <a:schemeClr val="tx1"/>
              </a:buClr>
              <a:buFont typeface="Georgia" panose="02040502050405020303" pitchFamily="18" charset="0"/>
              <a:buBlip>
                <a:blip r:embed="rId2"/>
              </a:buBlip>
              <a:defRPr/>
            </a:pPr>
            <a:r>
              <a:rPr lang="el-GR" altLang="el-GR" sz="2400" b="1" dirty="0">
                <a:latin typeface="Calibri" panose="020F0502020204030204" pitchFamily="34" charset="0"/>
                <a:cs typeface="Times New Roman" panose="02020603050405020304" pitchFamily="18" charset="0"/>
              </a:rPr>
              <a:t>Συνεργασία του ενός, με τον άλλο. (Είναι ο πιο ορατός και δυνατός τρόπος ενδυνάμωσης της επικοινωνίας)</a:t>
            </a:r>
          </a:p>
          <a:p>
            <a:pPr marL="365760" indent="-256032" eaLnBrk="1" fontAlgn="auto" hangingPunct="1">
              <a:lnSpc>
                <a:spcPct val="80000"/>
              </a:lnSpc>
              <a:spcAft>
                <a:spcPts val="0"/>
              </a:spcAft>
              <a:buClr>
                <a:schemeClr val="tx1"/>
              </a:buClr>
              <a:buFont typeface="Georgia" panose="02040502050405020303" pitchFamily="18" charset="0"/>
              <a:buBlip>
                <a:blip r:embed="rId2"/>
              </a:buBlip>
              <a:defRPr/>
            </a:pPr>
            <a:r>
              <a:rPr lang="el-GR" altLang="el-GR" sz="2400" b="1" dirty="0">
                <a:latin typeface="Calibri" panose="020F0502020204030204" pitchFamily="34" charset="0"/>
                <a:cs typeface="Times New Roman" panose="02020603050405020304" pitchFamily="18" charset="0"/>
              </a:rPr>
              <a:t>Προσφορά τροφοδότησης </a:t>
            </a:r>
          </a:p>
          <a:p>
            <a:pPr marL="365760" indent="-256032" eaLnBrk="1" fontAlgn="auto" hangingPunct="1">
              <a:lnSpc>
                <a:spcPct val="80000"/>
              </a:lnSpc>
              <a:spcAft>
                <a:spcPts val="0"/>
              </a:spcAft>
              <a:buClr>
                <a:schemeClr val="tx1"/>
              </a:buClr>
              <a:buFont typeface="Georgia" panose="02040502050405020303" pitchFamily="18" charset="0"/>
              <a:buNone/>
              <a:defRPr/>
            </a:pPr>
            <a:r>
              <a:rPr lang="el-GR" altLang="el-GR" sz="2400" b="1" dirty="0">
                <a:latin typeface="Calibri" panose="020F0502020204030204" pitchFamily="34" charset="0"/>
                <a:cs typeface="Times New Roman" panose="02020603050405020304" pitchFamily="18" charset="0"/>
              </a:rPr>
              <a:t>    Προσφέρει σε γονείς και εκπαιδευτικούς τρεις σημαντικές διαδικασίες: </a:t>
            </a:r>
          </a:p>
          <a:p>
            <a:pPr marL="365760" indent="-256032" eaLnBrk="1" fontAlgn="auto" hangingPunct="1">
              <a:lnSpc>
                <a:spcPct val="80000"/>
              </a:lnSpc>
              <a:spcAft>
                <a:spcPts val="0"/>
              </a:spcAft>
              <a:buClr>
                <a:schemeClr val="tx1"/>
              </a:buClr>
              <a:buFont typeface="Wingdings" pitchFamily="2" charset="2"/>
              <a:buChar char="ü"/>
              <a:defRPr/>
            </a:pPr>
            <a:r>
              <a:rPr lang="el-GR" altLang="el-GR" sz="2400" b="1" dirty="0">
                <a:latin typeface="Calibri" panose="020F0502020204030204" pitchFamily="34" charset="0"/>
                <a:cs typeface="Times New Roman" panose="02020603050405020304" pitchFamily="18" charset="0"/>
              </a:rPr>
              <a:t>πληροφορίες για την ένταση των προσπαθειών τους</a:t>
            </a:r>
          </a:p>
          <a:p>
            <a:pPr marL="365760" indent="-256032" eaLnBrk="1" fontAlgn="auto" hangingPunct="1">
              <a:lnSpc>
                <a:spcPct val="80000"/>
              </a:lnSpc>
              <a:spcAft>
                <a:spcPts val="0"/>
              </a:spcAft>
              <a:buClr>
                <a:schemeClr val="tx1"/>
              </a:buClr>
              <a:buFont typeface="Wingdings" pitchFamily="2" charset="2"/>
              <a:buChar char="ü"/>
              <a:defRPr/>
            </a:pPr>
            <a:r>
              <a:rPr lang="el-GR" altLang="el-GR" sz="2400" b="1" dirty="0">
                <a:latin typeface="Calibri" panose="020F0502020204030204" pitchFamily="34" charset="0"/>
                <a:cs typeface="Times New Roman" panose="02020603050405020304" pitchFamily="18" charset="0"/>
              </a:rPr>
              <a:t>εκτίμηση της αποστολής του ενός και του άλλου, στα πλαίσια της συνεργασίας και </a:t>
            </a:r>
          </a:p>
          <a:p>
            <a:pPr marL="365760" indent="-256032" eaLnBrk="1" fontAlgn="auto" hangingPunct="1">
              <a:lnSpc>
                <a:spcPct val="80000"/>
              </a:lnSpc>
              <a:spcAft>
                <a:spcPts val="0"/>
              </a:spcAft>
              <a:buClr>
                <a:schemeClr val="tx1"/>
              </a:buClr>
              <a:buFont typeface="Wingdings" pitchFamily="2" charset="2"/>
              <a:buChar char="ü"/>
              <a:defRPr/>
            </a:pPr>
            <a:r>
              <a:rPr lang="el-GR" altLang="el-GR" sz="2400" b="1" dirty="0">
                <a:latin typeface="Calibri" panose="020F0502020204030204" pitchFamily="34" charset="0"/>
                <a:cs typeface="Times New Roman" panose="02020603050405020304" pitchFamily="18" charset="0"/>
              </a:rPr>
              <a:t>προκλήσεις για περαιτέρω ανάπτυξη και μάθηση μέσα από τους ρόλους τους</a:t>
            </a:r>
            <a:r>
              <a:rPr lang="en-US" altLang="el-GR" sz="2400" b="1" dirty="0">
                <a:latin typeface="Calibri" panose="020F0502020204030204" pitchFamily="34" charset="0"/>
                <a:cs typeface="Times New Roman" panose="02020603050405020304" pitchFamily="18" charset="0"/>
              </a:rPr>
              <a:t>.</a:t>
            </a:r>
            <a:endParaRPr lang="el-GR" altLang="el-GR" sz="2400" b="1" dirty="0">
              <a:latin typeface="Calibri" panose="020F0502020204030204" pitchFamily="34" charset="0"/>
              <a:cs typeface="Times New Roman" panose="02020603050405020304" pitchFamily="18" charset="0"/>
            </a:endParaRPr>
          </a:p>
          <a:p>
            <a:pPr marL="365760" indent="-256032" eaLnBrk="1" fontAlgn="auto" hangingPunct="1">
              <a:lnSpc>
                <a:spcPct val="80000"/>
              </a:lnSpc>
              <a:spcAft>
                <a:spcPts val="0"/>
              </a:spcAft>
              <a:buClr>
                <a:schemeClr val="accent3"/>
              </a:buClr>
              <a:buFont typeface="Wingdings" pitchFamily="2" charset="2"/>
              <a:buChar char="ü"/>
              <a:defRPr/>
            </a:pPr>
            <a:endParaRPr lang="el-GR" altLang="el-GR" sz="2400" b="1" dirty="0">
              <a:latin typeface="Calibri" panose="020F0502020204030204" pitchFamily="34" charset="0"/>
              <a:cs typeface="Times New Roman" panose="02020603050405020304" pitchFamily="18" charset="0"/>
            </a:endParaRPr>
          </a:p>
        </p:txBody>
      </p:sp>
      <p:sp>
        <p:nvSpPr>
          <p:cNvPr id="11267" name="Θέση ημερομηνίας 3">
            <a:extLst>
              <a:ext uri="{FF2B5EF4-FFF2-40B4-BE49-F238E27FC236}">
                <a16:creationId xmlns:a16="http://schemas.microsoft.com/office/drawing/2014/main" id="{B7EF4A6B-0FAC-452C-A635-AC980528071E}"/>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BA9AE2-EC86-4A27-940D-48DDE8E9CC63}" type="datetime1">
              <a:rPr lang="el-GR" altLang="el-GR" smtClean="0">
                <a:solidFill>
                  <a:schemeClr val="accent2"/>
                </a:solidFill>
              </a:rPr>
              <a:pPr/>
              <a:t>22/12/2019</a:t>
            </a:fld>
            <a:endParaRPr lang="el-GR" altLang="el-GR">
              <a:solidFill>
                <a:schemeClr val="accent2"/>
              </a:solidFill>
            </a:endParaRPr>
          </a:p>
        </p:txBody>
      </p:sp>
      <p:sp>
        <p:nvSpPr>
          <p:cNvPr id="11268" name="Θέση υποσέλιδου 4">
            <a:extLst>
              <a:ext uri="{FF2B5EF4-FFF2-40B4-BE49-F238E27FC236}">
                <a16:creationId xmlns:a16="http://schemas.microsoft.com/office/drawing/2014/main" id="{92E86A71-4C3B-46AF-BF36-1E6A98FBDD78}"/>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11269" name="Θέση αριθμού διαφάνειας 5">
            <a:extLst>
              <a:ext uri="{FF2B5EF4-FFF2-40B4-BE49-F238E27FC236}">
                <a16:creationId xmlns:a16="http://schemas.microsoft.com/office/drawing/2014/main" id="{64BA6DF0-8C3A-49B3-A878-ABDCD2C0C59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043980A-7508-4966-AF66-2312B87270F8}" type="slidenum">
              <a:rPr lang="el-GR" altLang="el-GR">
                <a:solidFill>
                  <a:srgbClr val="FFFFFF"/>
                </a:solidFill>
              </a:rPr>
              <a:pPr/>
              <a:t>7</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5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50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150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150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150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15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id="{4C9047FC-6E63-4FBB-B0B6-0214ECBCF04D}"/>
              </a:ext>
            </a:extLst>
          </p:cNvPr>
          <p:cNvSpPr>
            <a:spLocks noGrp="1" noChangeArrowheads="1"/>
          </p:cNvSpPr>
          <p:nvPr>
            <p:ph idx="1"/>
          </p:nvPr>
        </p:nvSpPr>
        <p:spPr>
          <a:xfrm>
            <a:off x="684213" y="1143000"/>
            <a:ext cx="8031162" cy="5286375"/>
          </a:xfrm>
          <a:solidFill>
            <a:schemeClr val="tx2">
              <a:lumMod val="20000"/>
              <a:lumOff val="80000"/>
            </a:schemeClr>
          </a:solidFill>
        </p:spPr>
        <p:txBody>
          <a:bodyPr>
            <a:noAutofit/>
          </a:bodyPr>
          <a:lstStyle/>
          <a:p>
            <a:pPr marL="365760" indent="-256032" eaLnBrk="1" fontAlgn="auto" hangingPunct="1">
              <a:spcAft>
                <a:spcPts val="0"/>
              </a:spcAft>
              <a:buClr>
                <a:schemeClr val="tx1"/>
              </a:buClr>
              <a:buFont typeface="Georgia" panose="02040502050405020303" pitchFamily="18" charset="0"/>
              <a:buNone/>
              <a:defRPr/>
            </a:pPr>
            <a:r>
              <a:rPr lang="el-GR" altLang="el-GR" sz="2400" b="1" dirty="0">
                <a:latin typeface="Calibri" pitchFamily="34" charset="0"/>
                <a:cs typeface="Times New Roman" pitchFamily="18" charset="0"/>
              </a:rPr>
              <a:t>   Οι διαδικασίες επικοινωνίας αφορούν τις καθημερινές σχέσεις γονέων, παιδιών και εκπαιδευτικών και προσφέρουν:</a:t>
            </a:r>
          </a:p>
          <a:p>
            <a:pPr marL="365760" indent="-256032" eaLnBrk="1" fontAlgn="auto" hangingPunct="1">
              <a:spcAft>
                <a:spcPts val="0"/>
              </a:spcAft>
              <a:buClr>
                <a:schemeClr val="accent3"/>
              </a:buClr>
              <a:buFont typeface="Wingdings" pitchFamily="2" charset="2"/>
              <a:buNone/>
              <a:defRPr/>
            </a:pPr>
            <a:endParaRPr lang="el-GR" altLang="el-GR" sz="2400" b="1" dirty="0">
              <a:latin typeface="Calibri" pitchFamily="34" charset="0"/>
              <a:cs typeface="Times New Roman" pitchFamily="18" charset="0"/>
            </a:endParaRPr>
          </a:p>
          <a:p>
            <a:pPr marL="365760" indent="-256032" eaLnBrk="1" fontAlgn="auto" hangingPunct="1">
              <a:spcAft>
                <a:spcPts val="0"/>
              </a:spcAft>
              <a:buClr>
                <a:schemeClr val="tx1"/>
              </a:buClr>
              <a:buFont typeface="Georgia" panose="02040502050405020303" pitchFamily="18" charset="0"/>
              <a:buBlip>
                <a:blip r:embed="rId2"/>
              </a:buBlip>
              <a:defRPr/>
            </a:pPr>
            <a:r>
              <a:rPr lang="el-GR" altLang="el-GR" sz="2400" b="1" u="sng" dirty="0">
                <a:latin typeface="Calibri" pitchFamily="34" charset="0"/>
                <a:cs typeface="Times New Roman" pitchFamily="18" charset="0"/>
              </a:rPr>
              <a:t>Στα παιδιά, </a:t>
            </a:r>
            <a:r>
              <a:rPr lang="el-GR" altLang="el-GR" sz="2400" b="1" dirty="0">
                <a:latin typeface="Calibri" pitchFamily="34" charset="0"/>
                <a:cs typeface="Times New Roman" pitchFamily="18" charset="0"/>
              </a:rPr>
              <a:t>θετική συμπεριφορά, καλή διάθεση για το σχολείο και βελτιωμένη προσοχή </a:t>
            </a:r>
          </a:p>
          <a:p>
            <a:pPr marL="365760" indent="-256032" eaLnBrk="1" fontAlgn="auto" hangingPunct="1">
              <a:spcAft>
                <a:spcPts val="0"/>
              </a:spcAft>
              <a:buClr>
                <a:schemeClr val="accent3"/>
              </a:buClr>
              <a:buFont typeface="Georgia" panose="02040502050405020303" pitchFamily="18" charset="0"/>
              <a:buBlip>
                <a:blip r:embed="rId2"/>
              </a:buBlip>
              <a:defRPr/>
            </a:pPr>
            <a:r>
              <a:rPr lang="el-GR" altLang="el-GR" sz="2400" b="1" dirty="0">
                <a:latin typeface="Calibri" pitchFamily="34" charset="0"/>
                <a:cs typeface="Times New Roman" pitchFamily="18" charset="0"/>
              </a:rPr>
              <a:t> </a:t>
            </a:r>
          </a:p>
          <a:p>
            <a:pPr marL="365760" indent="-256032" eaLnBrk="1" fontAlgn="auto" hangingPunct="1">
              <a:spcAft>
                <a:spcPts val="0"/>
              </a:spcAft>
              <a:buClr>
                <a:schemeClr val="tx1"/>
              </a:buClr>
              <a:buFont typeface="Georgia" panose="02040502050405020303" pitchFamily="18" charset="0"/>
              <a:buBlip>
                <a:blip r:embed="rId2"/>
              </a:buBlip>
              <a:defRPr/>
            </a:pPr>
            <a:r>
              <a:rPr lang="el-GR" altLang="el-GR" sz="2400" b="1" u="sng" dirty="0">
                <a:latin typeface="Calibri" pitchFamily="34" charset="0"/>
                <a:cs typeface="Times New Roman" pitchFamily="18" charset="0"/>
              </a:rPr>
              <a:t>Στους γονείς, </a:t>
            </a:r>
            <a:r>
              <a:rPr lang="el-GR" altLang="el-GR" sz="2400" b="1" dirty="0">
                <a:latin typeface="Calibri" pitchFamily="34" charset="0"/>
                <a:cs typeface="Times New Roman" pitchFamily="18" charset="0"/>
              </a:rPr>
              <a:t>αυξημένη αυτοπεποίθηση, παράλληλα με τη θετική διάθεση για τον εαυτό τους </a:t>
            </a:r>
          </a:p>
          <a:p>
            <a:pPr marL="365760" indent="-256032" eaLnBrk="1" fontAlgn="auto" hangingPunct="1">
              <a:spcAft>
                <a:spcPts val="0"/>
              </a:spcAft>
              <a:buClr>
                <a:schemeClr val="accent3"/>
              </a:buClr>
              <a:buFont typeface="Georgia" panose="02040502050405020303" pitchFamily="18" charset="0"/>
              <a:buBlip>
                <a:blip r:embed="rId2"/>
              </a:buBlip>
              <a:defRPr/>
            </a:pPr>
            <a:endParaRPr lang="el-GR" altLang="el-GR" sz="2400" b="1" dirty="0">
              <a:latin typeface="Calibri" pitchFamily="34" charset="0"/>
              <a:cs typeface="Times New Roman" pitchFamily="18" charset="0"/>
            </a:endParaRPr>
          </a:p>
          <a:p>
            <a:pPr marL="365760" indent="-256032" eaLnBrk="1" fontAlgn="auto" hangingPunct="1">
              <a:spcAft>
                <a:spcPts val="0"/>
              </a:spcAft>
              <a:buClr>
                <a:schemeClr val="tx1"/>
              </a:buClr>
              <a:buFont typeface="Georgia" panose="02040502050405020303" pitchFamily="18" charset="0"/>
              <a:buBlip>
                <a:blip r:embed="rId2"/>
              </a:buBlip>
              <a:defRPr/>
            </a:pPr>
            <a:r>
              <a:rPr lang="el-GR" altLang="el-GR" sz="2400" b="1" u="sng" dirty="0">
                <a:latin typeface="Calibri" pitchFamily="34" charset="0"/>
                <a:cs typeface="Times New Roman" pitchFamily="18" charset="0"/>
              </a:rPr>
              <a:t>Στους εκπαιδευτικούς</a:t>
            </a:r>
            <a:r>
              <a:rPr lang="el-GR" altLang="el-GR" sz="2400" b="1" dirty="0">
                <a:latin typeface="Calibri" pitchFamily="34" charset="0"/>
                <a:cs typeface="Times New Roman" pitchFamily="18" charset="0"/>
              </a:rPr>
              <a:t>, εκτός των άλλων προσφέρει καλύτερη κατανόηση του κάθε παιδιού ατομικά, για το τι γνωρίζει, πως σκέφτεται και τι μπορεί να κάνει</a:t>
            </a:r>
            <a:r>
              <a:rPr lang="en-US" altLang="el-GR" sz="2400" b="1" dirty="0">
                <a:latin typeface="Calibri" pitchFamily="34" charset="0"/>
                <a:cs typeface="Times New Roman" pitchFamily="18" charset="0"/>
              </a:rPr>
              <a:t>.</a:t>
            </a:r>
            <a:endParaRPr lang="en-GB" altLang="el-GR" sz="2400" b="1" dirty="0">
              <a:latin typeface="Calibri" pitchFamily="34" charset="0"/>
              <a:cs typeface="Times New Roman" pitchFamily="18" charset="0"/>
            </a:endParaRPr>
          </a:p>
          <a:p>
            <a:pPr marL="365760" indent="-256032" eaLnBrk="1" fontAlgn="auto" hangingPunct="1">
              <a:spcAft>
                <a:spcPts val="0"/>
              </a:spcAft>
              <a:buClr>
                <a:schemeClr val="accent3"/>
              </a:buClr>
              <a:buFont typeface="Wingdings" pitchFamily="2" charset="2"/>
              <a:buNone/>
              <a:defRPr/>
            </a:pPr>
            <a:endParaRPr lang="el-GR" altLang="el-GR" sz="2400" b="1" dirty="0">
              <a:solidFill>
                <a:schemeClr val="accent2"/>
              </a:solidFill>
              <a:latin typeface="Calibri" pitchFamily="34" charset="0"/>
            </a:endParaRPr>
          </a:p>
        </p:txBody>
      </p:sp>
      <p:sp>
        <p:nvSpPr>
          <p:cNvPr id="12291" name="Θέση ημερομηνίας 3">
            <a:extLst>
              <a:ext uri="{FF2B5EF4-FFF2-40B4-BE49-F238E27FC236}">
                <a16:creationId xmlns:a16="http://schemas.microsoft.com/office/drawing/2014/main" id="{457088FC-4ACF-4F47-A7B9-CDCCB77664DC}"/>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92CD70E-1D13-4971-99AD-B6041FC4A41A}" type="datetime1">
              <a:rPr lang="el-GR" altLang="el-GR" smtClean="0">
                <a:solidFill>
                  <a:schemeClr val="accent2"/>
                </a:solidFill>
              </a:rPr>
              <a:pPr/>
              <a:t>22/12/2019</a:t>
            </a:fld>
            <a:endParaRPr lang="el-GR" altLang="el-GR">
              <a:solidFill>
                <a:schemeClr val="accent2"/>
              </a:solidFill>
            </a:endParaRPr>
          </a:p>
        </p:txBody>
      </p:sp>
      <p:sp>
        <p:nvSpPr>
          <p:cNvPr id="12292" name="Θέση υποσέλιδου 4">
            <a:extLst>
              <a:ext uri="{FF2B5EF4-FFF2-40B4-BE49-F238E27FC236}">
                <a16:creationId xmlns:a16="http://schemas.microsoft.com/office/drawing/2014/main" id="{CDA2EA2A-02F8-42C3-AF11-5BB83CD61FBF}"/>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12293" name="Θέση αριθμού διαφάνειας 5">
            <a:extLst>
              <a:ext uri="{FF2B5EF4-FFF2-40B4-BE49-F238E27FC236}">
                <a16:creationId xmlns:a16="http://schemas.microsoft.com/office/drawing/2014/main" id="{13398F34-C9D8-4498-B9DD-823C2319462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E0DD1BA-20EE-4332-A31D-14B2B789CF23}" type="slidenum">
              <a:rPr lang="el-GR" altLang="el-GR">
                <a:solidFill>
                  <a:srgbClr val="FFFFFF"/>
                </a:solidFill>
              </a:rPr>
              <a:pPr/>
              <a:t>8</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dissolve">
                                      <p:cBhvr>
                                        <p:cTn id="7" dur="5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987">
                                            <p:txEl>
                                              <p:pRg st="2" end="2"/>
                                            </p:txEl>
                                          </p:spTgt>
                                        </p:tgtEl>
                                        <p:attrNameLst>
                                          <p:attrName>style.visibility</p:attrName>
                                        </p:attrNameLst>
                                      </p:cBhvr>
                                      <p:to>
                                        <p:strVal val="visible"/>
                                      </p:to>
                                    </p:set>
                                    <p:animEffect transition="in" filter="dissolve">
                                      <p:cBhvr>
                                        <p:cTn id="12" dur="500"/>
                                        <p:tgtEl>
                                          <p:spTgt spid="419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987">
                                            <p:txEl>
                                              <p:pRg st="3" end="3"/>
                                            </p:txEl>
                                          </p:spTgt>
                                        </p:tgtEl>
                                        <p:attrNameLst>
                                          <p:attrName>style.visibility</p:attrName>
                                        </p:attrNameLst>
                                      </p:cBhvr>
                                      <p:to>
                                        <p:strVal val="visible"/>
                                      </p:to>
                                    </p:set>
                                    <p:animEffect transition="in" filter="dissolve">
                                      <p:cBhvr>
                                        <p:cTn id="17" dur="500"/>
                                        <p:tgtEl>
                                          <p:spTgt spid="4198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987">
                                            <p:txEl>
                                              <p:pRg st="4" end="4"/>
                                            </p:txEl>
                                          </p:spTgt>
                                        </p:tgtEl>
                                        <p:attrNameLst>
                                          <p:attrName>style.visibility</p:attrName>
                                        </p:attrNameLst>
                                      </p:cBhvr>
                                      <p:to>
                                        <p:strVal val="visible"/>
                                      </p:to>
                                    </p:set>
                                    <p:animEffect transition="in" filter="dissolve">
                                      <p:cBhvr>
                                        <p:cTn id="22" dur="500"/>
                                        <p:tgtEl>
                                          <p:spTgt spid="4198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1987">
                                            <p:txEl>
                                              <p:pRg st="6" end="6"/>
                                            </p:txEl>
                                          </p:spTgt>
                                        </p:tgtEl>
                                        <p:attrNameLst>
                                          <p:attrName>style.visibility</p:attrName>
                                        </p:attrNameLst>
                                      </p:cBhvr>
                                      <p:to>
                                        <p:strVal val="visible"/>
                                      </p:to>
                                    </p:set>
                                    <p:animEffect transition="in" filter="dissolve">
                                      <p:cBhvr>
                                        <p:cTn id="27" dur="500"/>
                                        <p:tgtEl>
                                          <p:spTgt spid="419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00A9BFF-1C29-45E5-9CF7-107C603D561E}"/>
              </a:ext>
            </a:extLst>
          </p:cNvPr>
          <p:cNvSpPr>
            <a:spLocks noGrp="1" noChangeArrowheads="1"/>
          </p:cNvSpPr>
          <p:nvPr>
            <p:ph type="title"/>
          </p:nvPr>
        </p:nvSpPr>
        <p:spPr>
          <a:xfrm>
            <a:off x="611188" y="765175"/>
            <a:ext cx="7989887" cy="1235075"/>
          </a:xfrm>
        </p:spPr>
        <p:txBody>
          <a:bodyPr/>
          <a:lstStyle/>
          <a:p>
            <a:pPr algn="ctr" eaLnBrk="1" hangingPunct="1"/>
            <a:r>
              <a:rPr lang="el-GR" altLang="el-GR" sz="2400" b="1">
                <a:solidFill>
                  <a:schemeClr val="tx1"/>
                </a:solidFill>
                <a:latin typeface="Calibri" panose="020F0502020204030204" pitchFamily="34" charset="0"/>
                <a:cs typeface="Times New Roman" panose="02020603050405020304" pitchFamily="18" charset="0"/>
              </a:rPr>
              <a:t>Η εκτίμηση των </a:t>
            </a:r>
            <a:r>
              <a:rPr lang="en-GB" altLang="el-GR" sz="2400" b="1">
                <a:solidFill>
                  <a:schemeClr val="tx1"/>
                </a:solidFill>
                <a:latin typeface="Calibri" panose="020F0502020204030204" pitchFamily="34" charset="0"/>
              </a:rPr>
              <a:t> </a:t>
            </a:r>
            <a:r>
              <a:rPr lang="el-GR" altLang="el-GR" sz="2400" b="1">
                <a:solidFill>
                  <a:schemeClr val="tx1"/>
                </a:solidFill>
                <a:latin typeface="Calibri" panose="020F0502020204030204" pitchFamily="34" charset="0"/>
                <a:cs typeface="Times New Roman" panose="02020603050405020304" pitchFamily="18" charset="0"/>
              </a:rPr>
              <a:t>αναγκών της Οικογένειας, ως 	παράγοντας ενδυνάμωσης του πλαισίου  επικοινωνίας και συνεργασίας</a:t>
            </a:r>
            <a:endParaRPr lang="en-GB" altLang="el-GR" sz="2400" b="1">
              <a:solidFill>
                <a:schemeClr val="tx1"/>
              </a:solidFill>
              <a:latin typeface="Calibri" panose="020F0502020204030204" pitchFamily="34" charset="0"/>
              <a:cs typeface="Times New Roman" panose="02020603050405020304" pitchFamily="18" charset="0"/>
            </a:endParaRPr>
          </a:p>
        </p:txBody>
      </p:sp>
      <p:sp>
        <p:nvSpPr>
          <p:cNvPr id="22531" name="Rectangle 3">
            <a:extLst>
              <a:ext uri="{FF2B5EF4-FFF2-40B4-BE49-F238E27FC236}">
                <a16:creationId xmlns:a16="http://schemas.microsoft.com/office/drawing/2014/main" id="{125EA143-AC62-4CEC-B181-30ABEF0B4BEB}"/>
              </a:ext>
            </a:extLst>
          </p:cNvPr>
          <p:cNvSpPr>
            <a:spLocks noGrp="1" noChangeArrowheads="1"/>
          </p:cNvSpPr>
          <p:nvPr>
            <p:ph idx="1"/>
          </p:nvPr>
        </p:nvSpPr>
        <p:spPr>
          <a:xfrm>
            <a:off x="250825" y="2143125"/>
            <a:ext cx="8534400" cy="4286250"/>
          </a:xfrm>
          <a:solidFill>
            <a:schemeClr val="tx2">
              <a:lumMod val="20000"/>
              <a:lumOff val="80000"/>
            </a:schemeClr>
          </a:solidFill>
        </p:spPr>
        <p:txBody>
          <a:bodyPr>
            <a:normAutofit/>
          </a:bodyPr>
          <a:lstStyle/>
          <a:p>
            <a:pPr marL="365760" indent="-256032" eaLnBrk="1" fontAlgn="auto" hangingPunct="1">
              <a:spcAft>
                <a:spcPts val="0"/>
              </a:spcAft>
              <a:buClr>
                <a:schemeClr val="tx1"/>
              </a:buClr>
              <a:buFont typeface="Wingdings" pitchFamily="2" charset="2"/>
              <a:buChar char="§"/>
              <a:defRPr/>
            </a:pPr>
            <a:r>
              <a:rPr lang="el-GR" altLang="el-GR" sz="2000" dirty="0">
                <a:solidFill>
                  <a:schemeClr val="accent2"/>
                </a:solidFill>
                <a:latin typeface="Calibri" panose="020F0502020204030204" pitchFamily="34" charset="0"/>
                <a:cs typeface="Times New Roman" panose="02020603050405020304" pitchFamily="18" charset="0"/>
              </a:rPr>
              <a:t> </a:t>
            </a:r>
            <a:r>
              <a:rPr lang="el-GR" altLang="el-GR" sz="2400" b="1" dirty="0">
                <a:latin typeface="Calibri" panose="020F0502020204030204" pitchFamily="34" charset="0"/>
                <a:cs typeface="Times New Roman" panose="02020603050405020304" pitchFamily="18" charset="0"/>
              </a:rPr>
              <a:t>Τα αποτελεσματικά και υψηλής ποιότητας Προγράμματα Προσχολικής Αγωγής και Εκπαίδευσης, ανταποκρίνονται στις ειδικές ανάγκες των γονέων </a:t>
            </a:r>
          </a:p>
          <a:p>
            <a:pPr marL="365760" indent="-256032" eaLnBrk="1" fontAlgn="auto" hangingPunct="1">
              <a:spcAft>
                <a:spcPts val="0"/>
              </a:spcAft>
              <a:buClr>
                <a:schemeClr val="accent3"/>
              </a:buClr>
              <a:buFont typeface="Wingdings" pitchFamily="2" charset="2"/>
              <a:buNone/>
              <a:defRPr/>
            </a:pPr>
            <a:endParaRPr lang="el-GR" altLang="el-GR" sz="2400" b="1" dirty="0">
              <a:latin typeface="Calibri" panose="020F0502020204030204" pitchFamily="34" charset="0"/>
              <a:cs typeface="Times New Roman" panose="02020603050405020304" pitchFamily="18" charset="0"/>
            </a:endParaRPr>
          </a:p>
          <a:p>
            <a:pPr marL="365760" indent="-256032" eaLnBrk="1" fontAlgn="auto" hangingPunct="1">
              <a:spcAft>
                <a:spcPts val="0"/>
              </a:spcAft>
              <a:buClr>
                <a:schemeClr val="tx1"/>
              </a:buClr>
              <a:buFont typeface="Wingdings" pitchFamily="2" charset="2"/>
              <a:buChar char="§"/>
              <a:defRPr/>
            </a:pPr>
            <a:r>
              <a:rPr lang="el-GR" altLang="el-GR" sz="2400" b="1" dirty="0">
                <a:latin typeface="Calibri" panose="020F0502020204030204" pitchFamily="34" charset="0"/>
                <a:cs typeface="Times New Roman" panose="02020603050405020304" pitchFamily="18" charset="0"/>
              </a:rPr>
              <a:t>Περιλαμβάνουν ένα συνδυασμό των χαρακτηριστικών των γονέων και των πηγών του προγράμματος </a:t>
            </a:r>
          </a:p>
          <a:p>
            <a:pPr marL="365760" indent="-256032" eaLnBrk="1" fontAlgn="auto" hangingPunct="1">
              <a:spcAft>
                <a:spcPts val="0"/>
              </a:spcAft>
              <a:buClr>
                <a:schemeClr val="tx1"/>
              </a:buClr>
              <a:buFont typeface="Wingdings" pitchFamily="2" charset="2"/>
              <a:buChar char="§"/>
              <a:defRPr/>
            </a:pPr>
            <a:r>
              <a:rPr lang="el-GR" altLang="el-GR" sz="2400" b="1" dirty="0">
                <a:latin typeface="Calibri" panose="020F0502020204030204" pitchFamily="34" charset="0"/>
                <a:cs typeface="Times New Roman" panose="02020603050405020304" pitchFamily="18" charset="0"/>
              </a:rPr>
              <a:t>Προϋπόθεση </a:t>
            </a:r>
            <a:r>
              <a:rPr lang="el-GR" altLang="el-GR" sz="2400" b="1" u="sng" dirty="0">
                <a:latin typeface="Calibri" panose="020F0502020204030204" pitchFamily="34" charset="0"/>
                <a:cs typeface="Times New Roman" panose="02020603050405020304" pitchFamily="18" charset="0"/>
              </a:rPr>
              <a:t>η ειδική εκπαίδευση και επιμόρφωση των  εκπαιδευτικών, ώστε να ανταποκριθούν στο διπλό τους ρόλο, ως εκπαιδευτές παιδιών και γονέων</a:t>
            </a:r>
          </a:p>
          <a:p>
            <a:pPr marL="365760" indent="-256032" eaLnBrk="1" fontAlgn="auto" hangingPunct="1">
              <a:lnSpc>
                <a:spcPct val="80000"/>
              </a:lnSpc>
              <a:spcAft>
                <a:spcPts val="0"/>
              </a:spcAft>
              <a:buClr>
                <a:schemeClr val="accent3"/>
              </a:buClr>
              <a:buFont typeface="Wingdings" pitchFamily="2" charset="2"/>
              <a:buNone/>
              <a:defRPr/>
            </a:pPr>
            <a:endParaRPr lang="en-GB" altLang="el-GR" sz="2400" b="1" dirty="0">
              <a:latin typeface="Calibri" panose="020F0502020204030204" pitchFamily="34" charset="0"/>
            </a:endParaRPr>
          </a:p>
        </p:txBody>
      </p:sp>
      <p:sp>
        <p:nvSpPr>
          <p:cNvPr id="13316" name="Θέση ημερομηνίας 3">
            <a:extLst>
              <a:ext uri="{FF2B5EF4-FFF2-40B4-BE49-F238E27FC236}">
                <a16:creationId xmlns:a16="http://schemas.microsoft.com/office/drawing/2014/main" id="{FE0E4988-6A24-4F51-9615-54E6C5E536C7}"/>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9A978C-8088-4BD8-995C-7CE1EDED1585}" type="datetime1">
              <a:rPr lang="el-GR" altLang="el-GR" smtClean="0">
                <a:solidFill>
                  <a:schemeClr val="accent2"/>
                </a:solidFill>
              </a:rPr>
              <a:pPr/>
              <a:t>22/12/2019</a:t>
            </a:fld>
            <a:endParaRPr lang="el-GR" altLang="el-GR">
              <a:solidFill>
                <a:schemeClr val="accent2"/>
              </a:solidFill>
            </a:endParaRPr>
          </a:p>
        </p:txBody>
      </p:sp>
      <p:sp>
        <p:nvSpPr>
          <p:cNvPr id="13317" name="Θέση υποσέλιδου 4">
            <a:extLst>
              <a:ext uri="{FF2B5EF4-FFF2-40B4-BE49-F238E27FC236}">
                <a16:creationId xmlns:a16="http://schemas.microsoft.com/office/drawing/2014/main" id="{939889C8-D474-4997-8D67-73D5D5777232}"/>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l-GR">
                <a:solidFill>
                  <a:schemeClr val="accent2"/>
                </a:solidFill>
              </a:rPr>
              <a:t>Παναγιώτα Στράτη</a:t>
            </a:r>
          </a:p>
        </p:txBody>
      </p:sp>
      <p:sp>
        <p:nvSpPr>
          <p:cNvPr id="13318" name="Θέση αριθμού διαφάνειας 5">
            <a:extLst>
              <a:ext uri="{FF2B5EF4-FFF2-40B4-BE49-F238E27FC236}">
                <a16:creationId xmlns:a16="http://schemas.microsoft.com/office/drawing/2014/main" id="{5AEF0317-1174-4050-85FD-D2909FB0FD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3BDF67-1D1C-475C-94AC-EE448B9A63D9}" type="slidenum">
              <a:rPr lang="el-GR" altLang="el-GR">
                <a:solidFill>
                  <a:srgbClr val="FFFFFF"/>
                </a:solidFill>
              </a:rPr>
              <a:pPr/>
              <a:t>9</a:t>
            </a:fld>
            <a:endParaRPr lang="el-GR" altLang="el-G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box(in)">
                                      <p:cBhvr>
                                        <p:cTn id="7" dur="5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blinds(horizontal)">
                                      <p:cBhvr>
                                        <p:cTn id="12" dur="500"/>
                                        <p:tgtEl>
                                          <p:spTgt spid="225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blinds(horizontal)">
                                      <p:cBhvr>
                                        <p:cTn id="17" dur="5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blinds(horizontal)">
                                      <p:cBhvr>
                                        <p:cTn id="22" dur="500"/>
                                        <p:tgtEl>
                                          <p:spTgt spid="22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1990</TotalTime>
  <Words>3210</Words>
  <Application>Microsoft Office PowerPoint</Application>
  <PresentationFormat>Προβολή στην οθόνη (4:3)</PresentationFormat>
  <Paragraphs>637</Paragraphs>
  <Slides>39</Slides>
  <Notes>0</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39</vt:i4>
      </vt:variant>
    </vt:vector>
  </HeadingPairs>
  <TitlesOfParts>
    <vt:vector size="49" baseType="lpstr">
      <vt:lpstr>Arial</vt:lpstr>
      <vt:lpstr>Trebuchet MS</vt:lpstr>
      <vt:lpstr>Georgia</vt:lpstr>
      <vt:lpstr>Wingdings 2</vt:lpstr>
      <vt:lpstr>Times New Roman</vt:lpstr>
      <vt:lpstr>Calibri</vt:lpstr>
      <vt:lpstr>Wingdings</vt:lpstr>
      <vt:lpstr>Segoe UI Semibold</vt:lpstr>
      <vt:lpstr>Tahoma</vt:lpstr>
      <vt:lpstr>Αστικό</vt:lpstr>
      <vt:lpstr>   ΣΥΝΕΡΓΑΣΙΑ ΟΙΚΟΓΕΝΕΙΑΣ, ΣΧΟΛΕΙΟΥ ΚΑΙ ΚΟΙΝΟΤΗΤΑΣ</vt:lpstr>
      <vt:lpstr> Η ΕΠΙΚΟΙΝΩΝΙΑ ΩΣ ΠΑΡΑΓΟΝΤΑΣ ΕΝΔΥΝΑΜΩΣΗΣ ΤΗΣ ΣΥΝΕΡΓΑΣΙΑΣ ΟΙΚΟΓΕΝΕΙΑΣ- ΣΧΟΛΕΙΟΥ- ΚΟΙΝΩΝΙΑΣ</vt:lpstr>
      <vt:lpstr>Παρουσίαση του PowerPoint</vt:lpstr>
      <vt:lpstr>Παρουσίαση του PowerPoint</vt:lpstr>
      <vt:lpstr>Προϋποθέσεις για ένα καλύτερο πλαίσιο  επικοινωνίας και συνεργασίας</vt:lpstr>
      <vt:lpstr>Παρουσίαση του PowerPoint</vt:lpstr>
      <vt:lpstr>Παρουσίαση του PowerPoint</vt:lpstr>
      <vt:lpstr>Παρουσίαση του PowerPoint</vt:lpstr>
      <vt:lpstr>Η εκτίμηση των  αναγκών της Οικογένειας, ως  παράγοντας ενδυνάμωσης του πλαισίου  επικοινωνίας και συνεργασίας</vt:lpstr>
      <vt:lpstr>Παρουσίαση του PowerPoint</vt:lpstr>
      <vt:lpstr>Παρουσίαση του PowerPoint</vt:lpstr>
      <vt:lpstr>Παρουσίαση του PowerPoint</vt:lpstr>
      <vt:lpstr>Παρουσίαση του PowerPoint</vt:lpstr>
      <vt:lpstr>ΣΥΧΝΟΤΗΤΑ ΣΥΝΕΡΓΑΣΙΑΣ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ΤΥΠΙΚΕΣ ΚΑΙ ΑΤΥΠΕΣ ΜΟΡΦΕΣ ΣΥΝΕΡΓΑΣΙΑΣ ΟΙΚΟΓΕΝΕΙΑΣ ΚΑΙ ΝΗΠΙΑΓΩΓΕΙΟΥ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ΣΥΝΕΡΓΑΣΙΑ ΟΙΚΟΓΕΝΕΙΑΣ, ΣΧΟΛΕΙΟΥ, ΚΟΙΝΩΝΙΑΣ  ΣΤΑ ΠΛΑΙΣΙΑ ΤΗΣ ΠΡΟΣΧΟΛΙΚΗΣ ΑΓΩΓΗΣ ΚΑΙ ΕΚΠΑΙΔΕΥΣΗΣ</dc:title>
  <dc:creator>userr</dc:creator>
  <cp:lastModifiedBy>ΤΖΙΜΑ ΕΛΕΝΗ</cp:lastModifiedBy>
  <cp:revision>319</cp:revision>
  <dcterms:created xsi:type="dcterms:W3CDTF">2005-03-17T23:06:06Z</dcterms:created>
  <dcterms:modified xsi:type="dcterms:W3CDTF">2019-12-22T12:49:04Z</dcterms:modified>
</cp:coreProperties>
</file>