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81" r:id="rId25"/>
    <p:sldId id="282" r:id="rId26"/>
    <p:sldId id="283" r:id="rId27"/>
    <p:sldId id="284" r:id="rId28"/>
    <p:sldId id="285" r:id="rId29"/>
    <p:sldId id="286" r:id="rId30"/>
    <p:sldId id="287" r:id="rId31"/>
  </p:sldIdLst>
  <p:sldSz cx="12192000" cy="6858000"/>
  <p:notesSz cx="6858000" cy="9144000"/>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4" d="100"/>
          <a:sy n="74" d="100"/>
        </p:scale>
        <p:origin x="63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a:extLst>
              <a:ext uri="{FF2B5EF4-FFF2-40B4-BE49-F238E27FC236}">
                <a16:creationId xmlns:a16="http://schemas.microsoft.com/office/drawing/2014/main" id="{AA2DD049-9BE1-4510-B523-FCD6F9BA439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2 - Θέση ημερομηνίας">
            <a:extLst>
              <a:ext uri="{FF2B5EF4-FFF2-40B4-BE49-F238E27FC236}">
                <a16:creationId xmlns:a16="http://schemas.microsoft.com/office/drawing/2014/main" id="{2E1973BE-4247-4DBB-9ECF-E8711E970F8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215AA63-CEA4-4982-96C1-962A505D0702}" type="datetimeFigureOut">
              <a:rPr lang="el-GR"/>
              <a:pPr>
                <a:defRPr/>
              </a:pPr>
              <a:t>22/12/2019</a:t>
            </a:fld>
            <a:endParaRPr lang="el-GR"/>
          </a:p>
        </p:txBody>
      </p:sp>
      <p:sp>
        <p:nvSpPr>
          <p:cNvPr id="4" name="3 - Θέση εικόνας διαφάνειας">
            <a:extLst>
              <a:ext uri="{FF2B5EF4-FFF2-40B4-BE49-F238E27FC236}">
                <a16:creationId xmlns:a16="http://schemas.microsoft.com/office/drawing/2014/main" id="{AB2BF835-6FA4-4A4E-8440-C361EF6939DC}"/>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4 - Θέση σημειώσεων">
            <a:extLst>
              <a:ext uri="{FF2B5EF4-FFF2-40B4-BE49-F238E27FC236}">
                <a16:creationId xmlns:a16="http://schemas.microsoft.com/office/drawing/2014/main" id="{1D6E7D26-E941-4AD2-9C52-912124C6158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5 - Θέση υποσέλιδου">
            <a:extLst>
              <a:ext uri="{FF2B5EF4-FFF2-40B4-BE49-F238E27FC236}">
                <a16:creationId xmlns:a16="http://schemas.microsoft.com/office/drawing/2014/main" id="{1ED120A4-6B7D-4B3A-A0CD-C24C0ADBC95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6 - Θέση αριθμού διαφάνειας">
            <a:extLst>
              <a:ext uri="{FF2B5EF4-FFF2-40B4-BE49-F238E27FC236}">
                <a16:creationId xmlns:a16="http://schemas.microsoft.com/office/drawing/2014/main" id="{CCD74746-8823-4F83-B90E-51A2A3AF74C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2751F07D-D33E-440E-BD77-71511575070B}" type="slidenum">
              <a:rPr lang="el-GR" altLang="el-GR"/>
              <a:pPr/>
              <a:t>‹#›</a:t>
            </a:fld>
            <a:endParaRPr lang="el-GR" alt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descr="HD-ShadowLong.png">
            <a:extLst>
              <a:ext uri="{FF2B5EF4-FFF2-40B4-BE49-F238E27FC236}">
                <a16:creationId xmlns:a16="http://schemas.microsoft.com/office/drawing/2014/main" id="{B058C994-E094-4F95-B4A6-F753A1442AA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243388"/>
            <a:ext cx="89677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HD-ShadowShort.png">
            <a:extLst>
              <a:ext uri="{FF2B5EF4-FFF2-40B4-BE49-F238E27FC236}">
                <a16:creationId xmlns:a16="http://schemas.microsoft.com/office/drawing/2014/main" id="{B0BD6871-5E79-4D99-AE70-0BC0B62945D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12250" y="4243388"/>
            <a:ext cx="307657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a:extLst>
              <a:ext uri="{FF2B5EF4-FFF2-40B4-BE49-F238E27FC236}">
                <a16:creationId xmlns:a16="http://schemas.microsoft.com/office/drawing/2014/main" id="{4C0DAA39-D92A-4E87-B703-F9D0F6633724}"/>
              </a:ext>
            </a:extLst>
          </p:cNvPr>
          <p:cNvSpPr/>
          <p:nvPr/>
        </p:nvSpPr>
        <p:spPr bwMode="ltGray">
          <a:xfrm>
            <a:off x="0" y="2590800"/>
            <a:ext cx="8967788" cy="165893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9">
            <a:extLst>
              <a:ext uri="{FF2B5EF4-FFF2-40B4-BE49-F238E27FC236}">
                <a16:creationId xmlns:a16="http://schemas.microsoft.com/office/drawing/2014/main" id="{18BE51CF-8727-47CA-B868-E1245597F2FB}"/>
              </a:ext>
            </a:extLst>
          </p:cNvPr>
          <p:cNvSpPr/>
          <p:nvPr/>
        </p:nvSpPr>
        <p:spPr>
          <a:xfrm>
            <a:off x="9112250" y="2590800"/>
            <a:ext cx="3076575" cy="16589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Date Placeholder 3">
            <a:extLst>
              <a:ext uri="{FF2B5EF4-FFF2-40B4-BE49-F238E27FC236}">
                <a16:creationId xmlns:a16="http://schemas.microsoft.com/office/drawing/2014/main" id="{F4A590EA-C8CF-4154-A473-19DAACE07EDF}"/>
              </a:ext>
            </a:extLst>
          </p:cNvPr>
          <p:cNvSpPr>
            <a:spLocks noGrp="1"/>
          </p:cNvSpPr>
          <p:nvPr>
            <p:ph type="dt" sz="half" idx="10"/>
          </p:nvPr>
        </p:nvSpPr>
        <p:spPr/>
        <p:txBody>
          <a:bodyPr/>
          <a:lstStyle>
            <a:lvl1pPr>
              <a:defRPr/>
            </a:lvl1pPr>
          </a:lstStyle>
          <a:p>
            <a:pPr>
              <a:defRPr/>
            </a:pPr>
            <a:fld id="{EA3AE238-1C6D-48E8-8E0F-E01EB1635C56}" type="datetime4">
              <a:rPr lang="el-GR"/>
              <a:pPr>
                <a:defRPr/>
              </a:pPr>
              <a:t>22 Δεκεμβρίου 2019</a:t>
            </a:fld>
            <a:endParaRPr lang="en-US" dirty="0"/>
          </a:p>
        </p:txBody>
      </p:sp>
      <p:sp>
        <p:nvSpPr>
          <p:cNvPr id="9" name="Footer Placeholder 4">
            <a:extLst>
              <a:ext uri="{FF2B5EF4-FFF2-40B4-BE49-F238E27FC236}">
                <a16:creationId xmlns:a16="http://schemas.microsoft.com/office/drawing/2014/main" id="{59CF155D-60F2-45B0-96D0-B941405FDA4A}"/>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0" name="Slide Number Placeholder 5">
            <a:extLst>
              <a:ext uri="{FF2B5EF4-FFF2-40B4-BE49-F238E27FC236}">
                <a16:creationId xmlns:a16="http://schemas.microsoft.com/office/drawing/2014/main" id="{9A5246C4-68DA-44D1-B126-949517A7AFB1}"/>
              </a:ext>
            </a:extLst>
          </p:cNvPr>
          <p:cNvSpPr>
            <a:spLocks noGrp="1"/>
          </p:cNvSpPr>
          <p:nvPr>
            <p:ph type="sldNum" sz="quarter" idx="12"/>
          </p:nvPr>
        </p:nvSpPr>
        <p:spPr>
          <a:xfrm>
            <a:off x="9255125" y="2749550"/>
            <a:ext cx="1171575" cy="1357313"/>
          </a:xfrm>
        </p:spPr>
        <p:txBody>
          <a:bodyPr/>
          <a:lstStyle>
            <a:lvl1pPr>
              <a:defRPr/>
            </a:lvl1pPr>
          </a:lstStyle>
          <a:p>
            <a:fld id="{F6F7EFD3-3627-44BD-B86C-B304A42FAD13}" type="slidenum">
              <a:rPr lang="en-US" altLang="el-GR"/>
              <a:pPr/>
              <a:t>‹#›</a:t>
            </a:fld>
            <a:endParaRPr lang="en-US" altLang="el-GR"/>
          </a:p>
        </p:txBody>
      </p:sp>
    </p:spTree>
    <p:extLst>
      <p:ext uri="{BB962C8B-B14F-4D97-AF65-F5344CB8AC3E}">
        <p14:creationId xmlns:p14="http://schemas.microsoft.com/office/powerpoint/2010/main" val="2437948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5" name="Picture 7" descr="HD-ShadowLong.png">
            <a:extLst>
              <a:ext uri="{FF2B5EF4-FFF2-40B4-BE49-F238E27FC236}">
                <a16:creationId xmlns:a16="http://schemas.microsoft.com/office/drawing/2014/main" id="{8E210AE9-F68F-4E53-A47C-F4971E7830D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929313"/>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a:extLst>
              <a:ext uri="{FF2B5EF4-FFF2-40B4-BE49-F238E27FC236}">
                <a16:creationId xmlns:a16="http://schemas.microsoft.com/office/drawing/2014/main" id="{E4466178-2D87-48B1-A7C4-D788634944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59293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a:extLst>
              <a:ext uri="{FF2B5EF4-FFF2-40B4-BE49-F238E27FC236}">
                <a16:creationId xmlns:a16="http://schemas.microsoft.com/office/drawing/2014/main" id="{9C475368-03E6-4420-8CD0-BB3BD645A94A}"/>
              </a:ext>
            </a:extLst>
          </p:cNvPr>
          <p:cNvSpPr/>
          <p:nvPr/>
        </p:nvSpPr>
        <p:spPr bwMode="ltGray">
          <a:xfrm>
            <a:off x="0" y="45672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a:extLst>
              <a:ext uri="{FF2B5EF4-FFF2-40B4-BE49-F238E27FC236}">
                <a16:creationId xmlns:a16="http://schemas.microsoft.com/office/drawing/2014/main" id="{F01CBB7E-5290-4729-B7D4-01D2A34154EB}"/>
              </a:ext>
            </a:extLst>
          </p:cNvPr>
          <p:cNvSpPr/>
          <p:nvPr/>
        </p:nvSpPr>
        <p:spPr>
          <a:xfrm>
            <a:off x="10585450" y="45672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4">
            <a:extLst>
              <a:ext uri="{FF2B5EF4-FFF2-40B4-BE49-F238E27FC236}">
                <a16:creationId xmlns:a16="http://schemas.microsoft.com/office/drawing/2014/main" id="{6652E339-04D9-4BEF-BC32-EE76669CDDA7}"/>
              </a:ext>
            </a:extLst>
          </p:cNvPr>
          <p:cNvSpPr>
            <a:spLocks noGrp="1"/>
          </p:cNvSpPr>
          <p:nvPr>
            <p:ph type="dt" sz="half" idx="10"/>
          </p:nvPr>
        </p:nvSpPr>
        <p:spPr/>
        <p:txBody>
          <a:bodyPr/>
          <a:lstStyle>
            <a:lvl1pPr>
              <a:defRPr/>
            </a:lvl1pPr>
          </a:lstStyle>
          <a:p>
            <a:pPr>
              <a:defRPr/>
            </a:pPr>
            <a:fld id="{A9101A55-7764-48FC-9E4D-C3B96A845BDB}" type="datetime4">
              <a:rPr lang="el-GR"/>
              <a:pPr>
                <a:defRPr/>
              </a:pPr>
              <a:t>22 Δεκεμβρίου 2019</a:t>
            </a:fld>
            <a:endParaRPr lang="en-US" dirty="0"/>
          </a:p>
        </p:txBody>
      </p:sp>
      <p:sp>
        <p:nvSpPr>
          <p:cNvPr id="10" name="Footer Placeholder 5">
            <a:extLst>
              <a:ext uri="{FF2B5EF4-FFF2-40B4-BE49-F238E27FC236}">
                <a16:creationId xmlns:a16="http://schemas.microsoft.com/office/drawing/2014/main" id="{759F2424-763B-4D7F-819E-5ABAF916553E}"/>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1" name="Slide Number Placeholder 6">
            <a:extLst>
              <a:ext uri="{FF2B5EF4-FFF2-40B4-BE49-F238E27FC236}">
                <a16:creationId xmlns:a16="http://schemas.microsoft.com/office/drawing/2014/main" id="{1688512E-EDF9-4D1C-A72C-8F05386F350A}"/>
              </a:ext>
            </a:extLst>
          </p:cNvPr>
          <p:cNvSpPr>
            <a:spLocks noGrp="1"/>
          </p:cNvSpPr>
          <p:nvPr>
            <p:ph type="sldNum" sz="quarter" idx="12"/>
          </p:nvPr>
        </p:nvSpPr>
        <p:spPr>
          <a:xfrm>
            <a:off x="10729913" y="4711700"/>
            <a:ext cx="1154112" cy="1090613"/>
          </a:xfrm>
        </p:spPr>
        <p:txBody>
          <a:bodyPr/>
          <a:lstStyle>
            <a:lvl1pPr>
              <a:defRPr/>
            </a:lvl1pPr>
          </a:lstStyle>
          <a:p>
            <a:fld id="{05204F0F-783B-44FA-978F-822A77DE8C5C}" type="slidenum">
              <a:rPr lang="en-US" altLang="el-GR"/>
              <a:pPr/>
              <a:t>‹#›</a:t>
            </a:fld>
            <a:endParaRPr lang="en-US" altLang="el-GR"/>
          </a:p>
        </p:txBody>
      </p:sp>
    </p:spTree>
    <p:extLst>
      <p:ext uri="{BB962C8B-B14F-4D97-AF65-F5344CB8AC3E}">
        <p14:creationId xmlns:p14="http://schemas.microsoft.com/office/powerpoint/2010/main" val="2216160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5" name="Picture 7" descr="HD-ShadowLong.png">
            <a:extLst>
              <a:ext uri="{FF2B5EF4-FFF2-40B4-BE49-F238E27FC236}">
                <a16:creationId xmlns:a16="http://schemas.microsoft.com/office/drawing/2014/main" id="{9C8791C0-D5F1-4668-8752-95A161A7299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929313"/>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a:extLst>
              <a:ext uri="{FF2B5EF4-FFF2-40B4-BE49-F238E27FC236}">
                <a16:creationId xmlns:a16="http://schemas.microsoft.com/office/drawing/2014/main" id="{B267E96D-BD08-4B1C-BB8E-72FEB951354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59293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a:extLst>
              <a:ext uri="{FF2B5EF4-FFF2-40B4-BE49-F238E27FC236}">
                <a16:creationId xmlns:a16="http://schemas.microsoft.com/office/drawing/2014/main" id="{D3EE5015-AB3E-4E0E-B232-ABA6CEE87DF4}"/>
              </a:ext>
            </a:extLst>
          </p:cNvPr>
          <p:cNvSpPr/>
          <p:nvPr/>
        </p:nvSpPr>
        <p:spPr bwMode="ltGray">
          <a:xfrm>
            <a:off x="0" y="45672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a:extLst>
              <a:ext uri="{FF2B5EF4-FFF2-40B4-BE49-F238E27FC236}">
                <a16:creationId xmlns:a16="http://schemas.microsoft.com/office/drawing/2014/main" id="{2896DEF5-D6F1-465D-BC55-FD60E82EA51B}"/>
              </a:ext>
            </a:extLst>
          </p:cNvPr>
          <p:cNvSpPr/>
          <p:nvPr/>
        </p:nvSpPr>
        <p:spPr>
          <a:xfrm>
            <a:off x="10585450" y="45672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4">
            <a:extLst>
              <a:ext uri="{FF2B5EF4-FFF2-40B4-BE49-F238E27FC236}">
                <a16:creationId xmlns:a16="http://schemas.microsoft.com/office/drawing/2014/main" id="{D8350DBE-2ACB-4DDC-961A-ED017E57C870}"/>
              </a:ext>
            </a:extLst>
          </p:cNvPr>
          <p:cNvSpPr>
            <a:spLocks noGrp="1"/>
          </p:cNvSpPr>
          <p:nvPr>
            <p:ph type="dt" sz="half" idx="10"/>
          </p:nvPr>
        </p:nvSpPr>
        <p:spPr/>
        <p:txBody>
          <a:bodyPr/>
          <a:lstStyle>
            <a:lvl1pPr>
              <a:defRPr/>
            </a:lvl1pPr>
          </a:lstStyle>
          <a:p>
            <a:pPr>
              <a:defRPr/>
            </a:pPr>
            <a:fld id="{2DB41458-5E02-41ED-930B-AAA07B48B455}" type="datetime4">
              <a:rPr lang="el-GR"/>
              <a:pPr>
                <a:defRPr/>
              </a:pPr>
              <a:t>22 Δεκεμβρίου 2019</a:t>
            </a:fld>
            <a:endParaRPr lang="en-US" dirty="0"/>
          </a:p>
        </p:txBody>
      </p:sp>
      <p:sp>
        <p:nvSpPr>
          <p:cNvPr id="10" name="Footer Placeholder 5">
            <a:extLst>
              <a:ext uri="{FF2B5EF4-FFF2-40B4-BE49-F238E27FC236}">
                <a16:creationId xmlns:a16="http://schemas.microsoft.com/office/drawing/2014/main" id="{ADBB988E-CFFA-4F15-9E15-BFA5CAB4D1D5}"/>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1" name="Slide Number Placeholder 6">
            <a:extLst>
              <a:ext uri="{FF2B5EF4-FFF2-40B4-BE49-F238E27FC236}">
                <a16:creationId xmlns:a16="http://schemas.microsoft.com/office/drawing/2014/main" id="{D03B71C2-F530-4F24-A476-CB9743347110}"/>
              </a:ext>
            </a:extLst>
          </p:cNvPr>
          <p:cNvSpPr>
            <a:spLocks noGrp="1"/>
          </p:cNvSpPr>
          <p:nvPr>
            <p:ph type="sldNum" sz="quarter" idx="12"/>
          </p:nvPr>
        </p:nvSpPr>
        <p:spPr>
          <a:xfrm>
            <a:off x="10729913" y="4711700"/>
            <a:ext cx="1154112" cy="1090613"/>
          </a:xfrm>
        </p:spPr>
        <p:txBody>
          <a:bodyPr/>
          <a:lstStyle>
            <a:lvl1pPr>
              <a:defRPr/>
            </a:lvl1pPr>
          </a:lstStyle>
          <a:p>
            <a:fld id="{1B4FE07D-C16A-4242-9930-BEC5185EBCBB}" type="slidenum">
              <a:rPr lang="en-US" altLang="el-GR"/>
              <a:pPr/>
              <a:t>‹#›</a:t>
            </a:fld>
            <a:endParaRPr lang="en-US" altLang="el-GR"/>
          </a:p>
        </p:txBody>
      </p:sp>
    </p:spTree>
    <p:extLst>
      <p:ext uri="{BB962C8B-B14F-4D97-AF65-F5344CB8AC3E}">
        <p14:creationId xmlns:p14="http://schemas.microsoft.com/office/powerpoint/2010/main" val="33262679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5" name="Picture 10" descr="HD-ShadowLong.png">
            <a:extLst>
              <a:ext uri="{FF2B5EF4-FFF2-40B4-BE49-F238E27FC236}">
                <a16:creationId xmlns:a16="http://schemas.microsoft.com/office/drawing/2014/main" id="{089BCD15-96F6-44EF-B748-4D6CC1EAB48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929313"/>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2" descr="HD-ShadowShort.png">
            <a:extLst>
              <a:ext uri="{FF2B5EF4-FFF2-40B4-BE49-F238E27FC236}">
                <a16:creationId xmlns:a16="http://schemas.microsoft.com/office/drawing/2014/main" id="{E688DEE1-3F81-4BEE-BC51-CB66F195E7D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59293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3">
            <a:extLst>
              <a:ext uri="{FF2B5EF4-FFF2-40B4-BE49-F238E27FC236}">
                <a16:creationId xmlns:a16="http://schemas.microsoft.com/office/drawing/2014/main" id="{FA3C0255-C64D-45AC-91BF-3C25ACCEB960}"/>
              </a:ext>
            </a:extLst>
          </p:cNvPr>
          <p:cNvSpPr/>
          <p:nvPr/>
        </p:nvSpPr>
        <p:spPr bwMode="ltGray">
          <a:xfrm>
            <a:off x="0" y="45672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4">
            <a:extLst>
              <a:ext uri="{FF2B5EF4-FFF2-40B4-BE49-F238E27FC236}">
                <a16:creationId xmlns:a16="http://schemas.microsoft.com/office/drawing/2014/main" id="{F8939D4E-A1E9-450A-953E-0432DC9C05D8}"/>
              </a:ext>
            </a:extLst>
          </p:cNvPr>
          <p:cNvSpPr/>
          <p:nvPr/>
        </p:nvSpPr>
        <p:spPr>
          <a:xfrm>
            <a:off x="10585450" y="45672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15">
            <a:extLst>
              <a:ext uri="{FF2B5EF4-FFF2-40B4-BE49-F238E27FC236}">
                <a16:creationId xmlns:a16="http://schemas.microsoft.com/office/drawing/2014/main" id="{9A0D0A43-6BF4-4D9A-BCF8-B4E9DD074765}"/>
              </a:ext>
            </a:extLst>
          </p:cNvPr>
          <p:cNvSpPr txBox="1"/>
          <p:nvPr/>
        </p:nvSpPr>
        <p:spPr>
          <a:xfrm>
            <a:off x="584200" y="747713"/>
            <a:ext cx="609600" cy="585787"/>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fontAlgn="auto">
              <a:spcAft>
                <a:spcPts val="0"/>
              </a:spcAft>
              <a:defRPr/>
            </a:pPr>
            <a:r>
              <a:rPr lang="en-US" sz="7200" dirty="0">
                <a:effectLst/>
                <a:latin typeface="+mn-lt"/>
                <a:cs typeface="+mn-cs"/>
              </a:rPr>
              <a:t>“</a:t>
            </a:r>
          </a:p>
        </p:txBody>
      </p:sp>
      <p:sp>
        <p:nvSpPr>
          <p:cNvPr id="10" name="TextBox 16">
            <a:extLst>
              <a:ext uri="{FF2B5EF4-FFF2-40B4-BE49-F238E27FC236}">
                <a16:creationId xmlns:a16="http://schemas.microsoft.com/office/drawing/2014/main" id="{CA2250C5-AC44-445B-B85D-03A1E5D1FC64}"/>
              </a:ext>
            </a:extLst>
          </p:cNvPr>
          <p:cNvSpPr txBox="1"/>
          <p:nvPr/>
        </p:nvSpPr>
        <p:spPr>
          <a:xfrm>
            <a:off x="9663113" y="3033713"/>
            <a:ext cx="6096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fontAlgn="auto">
              <a:spcAft>
                <a:spcPts val="0"/>
              </a:spcAft>
              <a:defRPr/>
            </a:pPr>
            <a:r>
              <a:rPr lang="en-US" sz="7200" dirty="0">
                <a:effectLst/>
                <a:latin typeface="+mn-lt"/>
                <a:cs typeface="+mn-cs"/>
              </a:rPr>
              <a:t>”</a:t>
            </a:r>
          </a:p>
        </p:txBody>
      </p:sp>
      <p:sp>
        <p:nvSpPr>
          <p:cNvPr id="2" name="Title 1"/>
          <p:cNvSpPr>
            <a:spLocks noGrp="1"/>
          </p:cNvSpPr>
          <p:nvPr>
            <p:ph type="title"/>
          </p:nvPr>
        </p:nvSpPr>
        <p:spPr>
          <a:xfrm>
            <a:off x="1127856" y="609598"/>
            <a:ext cx="8718877" cy="3036061"/>
          </a:xfrm>
        </p:spPr>
        <p:txBody>
          <a:bodyP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1" name="Date Placeholder 4">
            <a:extLst>
              <a:ext uri="{FF2B5EF4-FFF2-40B4-BE49-F238E27FC236}">
                <a16:creationId xmlns:a16="http://schemas.microsoft.com/office/drawing/2014/main" id="{188C8BEF-C7FB-4B98-A5F6-3536517F4DCA}"/>
              </a:ext>
            </a:extLst>
          </p:cNvPr>
          <p:cNvSpPr>
            <a:spLocks noGrp="1"/>
          </p:cNvSpPr>
          <p:nvPr>
            <p:ph type="dt" sz="half" idx="14"/>
          </p:nvPr>
        </p:nvSpPr>
        <p:spPr/>
        <p:txBody>
          <a:bodyPr/>
          <a:lstStyle>
            <a:lvl1pPr>
              <a:defRPr/>
            </a:lvl1pPr>
          </a:lstStyle>
          <a:p>
            <a:pPr>
              <a:defRPr/>
            </a:pPr>
            <a:fld id="{ADE09165-3C57-4749-906C-E2218746C84B}" type="datetime4">
              <a:rPr lang="el-GR"/>
              <a:pPr>
                <a:defRPr/>
              </a:pPr>
              <a:t>22 Δεκεμβρίου 2019</a:t>
            </a:fld>
            <a:endParaRPr lang="en-US" dirty="0"/>
          </a:p>
        </p:txBody>
      </p:sp>
      <p:sp>
        <p:nvSpPr>
          <p:cNvPr id="13" name="Footer Placeholder 5">
            <a:extLst>
              <a:ext uri="{FF2B5EF4-FFF2-40B4-BE49-F238E27FC236}">
                <a16:creationId xmlns:a16="http://schemas.microsoft.com/office/drawing/2014/main" id="{08DCADA7-1BDD-4B98-ACCF-E497837A5C95}"/>
              </a:ext>
            </a:extLst>
          </p:cNvPr>
          <p:cNvSpPr>
            <a:spLocks noGrp="1"/>
          </p:cNvSpPr>
          <p:nvPr>
            <p:ph type="ftr" sz="quarter" idx="15"/>
          </p:nvPr>
        </p:nvSpPr>
        <p:spPr/>
        <p:txBody>
          <a:bodyPr/>
          <a:lstStyle>
            <a:lvl1pPr>
              <a:defRPr/>
            </a:lvl1pPr>
          </a:lstStyle>
          <a:p>
            <a:pPr>
              <a:defRPr/>
            </a:pPr>
            <a:r>
              <a:rPr lang="el-GR"/>
              <a:t>Παναγιώτα Στράτη</a:t>
            </a:r>
            <a:endParaRPr lang="en-US" dirty="0"/>
          </a:p>
        </p:txBody>
      </p:sp>
      <p:sp>
        <p:nvSpPr>
          <p:cNvPr id="14" name="Slide Number Placeholder 6">
            <a:extLst>
              <a:ext uri="{FF2B5EF4-FFF2-40B4-BE49-F238E27FC236}">
                <a16:creationId xmlns:a16="http://schemas.microsoft.com/office/drawing/2014/main" id="{EBF563A9-029B-4E18-B718-68133703D774}"/>
              </a:ext>
            </a:extLst>
          </p:cNvPr>
          <p:cNvSpPr>
            <a:spLocks noGrp="1"/>
          </p:cNvSpPr>
          <p:nvPr>
            <p:ph type="sldNum" sz="quarter" idx="16"/>
          </p:nvPr>
        </p:nvSpPr>
        <p:spPr>
          <a:xfrm>
            <a:off x="10729913" y="4710113"/>
            <a:ext cx="1154112" cy="1090612"/>
          </a:xfrm>
        </p:spPr>
        <p:txBody>
          <a:bodyPr/>
          <a:lstStyle>
            <a:lvl1pPr>
              <a:defRPr/>
            </a:lvl1pPr>
          </a:lstStyle>
          <a:p>
            <a:fld id="{7FFC33F3-4BEA-4161-B530-5A1ECD4F4D05}" type="slidenum">
              <a:rPr lang="en-US" altLang="el-GR"/>
              <a:pPr/>
              <a:t>‹#›</a:t>
            </a:fld>
            <a:endParaRPr lang="en-US" altLang="el-GR"/>
          </a:p>
        </p:txBody>
      </p:sp>
    </p:spTree>
    <p:extLst>
      <p:ext uri="{BB962C8B-B14F-4D97-AF65-F5344CB8AC3E}">
        <p14:creationId xmlns:p14="http://schemas.microsoft.com/office/powerpoint/2010/main" val="2432823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5" name="Picture 8" descr="HD-ShadowLong.png">
            <a:extLst>
              <a:ext uri="{FF2B5EF4-FFF2-40B4-BE49-F238E27FC236}">
                <a16:creationId xmlns:a16="http://schemas.microsoft.com/office/drawing/2014/main" id="{2CFCE6DA-A427-4340-B0E3-B5A45E3B634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929313"/>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D-ShadowShort.png">
            <a:extLst>
              <a:ext uri="{FF2B5EF4-FFF2-40B4-BE49-F238E27FC236}">
                <a16:creationId xmlns:a16="http://schemas.microsoft.com/office/drawing/2014/main" id="{68AF136A-9C41-4794-809D-6618A7010D4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59293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0">
            <a:extLst>
              <a:ext uri="{FF2B5EF4-FFF2-40B4-BE49-F238E27FC236}">
                <a16:creationId xmlns:a16="http://schemas.microsoft.com/office/drawing/2014/main" id="{ED4C0399-1DC2-4442-985D-8D3EA3D89D8B}"/>
              </a:ext>
            </a:extLst>
          </p:cNvPr>
          <p:cNvSpPr/>
          <p:nvPr/>
        </p:nvSpPr>
        <p:spPr bwMode="ltGray">
          <a:xfrm>
            <a:off x="0" y="45672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1">
            <a:extLst>
              <a:ext uri="{FF2B5EF4-FFF2-40B4-BE49-F238E27FC236}">
                <a16:creationId xmlns:a16="http://schemas.microsoft.com/office/drawing/2014/main" id="{DAC4A3A1-FAE5-42FE-A43A-332E33DDCE9E}"/>
              </a:ext>
            </a:extLst>
          </p:cNvPr>
          <p:cNvSpPr/>
          <p:nvPr/>
        </p:nvSpPr>
        <p:spPr>
          <a:xfrm>
            <a:off x="10585450" y="45672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4">
            <a:extLst>
              <a:ext uri="{FF2B5EF4-FFF2-40B4-BE49-F238E27FC236}">
                <a16:creationId xmlns:a16="http://schemas.microsoft.com/office/drawing/2014/main" id="{4A867AA6-597B-46D8-BFDE-0AEB086524A7}"/>
              </a:ext>
            </a:extLst>
          </p:cNvPr>
          <p:cNvSpPr>
            <a:spLocks noGrp="1"/>
          </p:cNvSpPr>
          <p:nvPr>
            <p:ph type="dt" sz="half" idx="10"/>
          </p:nvPr>
        </p:nvSpPr>
        <p:spPr/>
        <p:txBody>
          <a:bodyPr/>
          <a:lstStyle>
            <a:lvl1pPr>
              <a:defRPr/>
            </a:lvl1pPr>
          </a:lstStyle>
          <a:p>
            <a:pPr>
              <a:defRPr/>
            </a:pPr>
            <a:fld id="{E8DE9094-7F48-42D0-92A2-46D84D8F0BC3}" type="datetime4">
              <a:rPr lang="el-GR"/>
              <a:pPr>
                <a:defRPr/>
              </a:pPr>
              <a:t>22 Δεκεμβρίου 2019</a:t>
            </a:fld>
            <a:endParaRPr lang="en-US" dirty="0"/>
          </a:p>
        </p:txBody>
      </p:sp>
      <p:sp>
        <p:nvSpPr>
          <p:cNvPr id="10" name="Footer Placeholder 5">
            <a:extLst>
              <a:ext uri="{FF2B5EF4-FFF2-40B4-BE49-F238E27FC236}">
                <a16:creationId xmlns:a16="http://schemas.microsoft.com/office/drawing/2014/main" id="{50D71C25-33A4-4C7D-8539-A29E546CF708}"/>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1" name="Slide Number Placeholder 6">
            <a:extLst>
              <a:ext uri="{FF2B5EF4-FFF2-40B4-BE49-F238E27FC236}">
                <a16:creationId xmlns:a16="http://schemas.microsoft.com/office/drawing/2014/main" id="{3EE20940-D132-4F26-8500-1A6DFD0258B2}"/>
              </a:ext>
            </a:extLst>
          </p:cNvPr>
          <p:cNvSpPr>
            <a:spLocks noGrp="1"/>
          </p:cNvSpPr>
          <p:nvPr>
            <p:ph type="sldNum" sz="quarter" idx="12"/>
          </p:nvPr>
        </p:nvSpPr>
        <p:spPr>
          <a:xfrm>
            <a:off x="10729913" y="4710113"/>
            <a:ext cx="1154112" cy="1090612"/>
          </a:xfrm>
        </p:spPr>
        <p:txBody>
          <a:bodyPr/>
          <a:lstStyle>
            <a:lvl1pPr>
              <a:defRPr/>
            </a:lvl1pPr>
          </a:lstStyle>
          <a:p>
            <a:fld id="{4C3FA33E-48E4-473D-94B7-8B344B9FC787}" type="slidenum">
              <a:rPr lang="en-US" altLang="el-GR"/>
              <a:pPr/>
              <a:t>‹#›</a:t>
            </a:fld>
            <a:endParaRPr lang="en-US" altLang="el-GR"/>
          </a:p>
        </p:txBody>
      </p:sp>
    </p:spTree>
    <p:extLst>
      <p:ext uri="{BB962C8B-B14F-4D97-AF65-F5344CB8AC3E}">
        <p14:creationId xmlns:p14="http://schemas.microsoft.com/office/powerpoint/2010/main" val="39748842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a:extLst>
              <a:ext uri="{FF2B5EF4-FFF2-40B4-BE49-F238E27FC236}">
                <a16:creationId xmlns:a16="http://schemas.microsoft.com/office/drawing/2014/main" id="{6F195228-B605-4B92-9BB0-302B832B038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descr="HD-ShadowShort.png">
            <a:extLst>
              <a:ext uri="{FF2B5EF4-FFF2-40B4-BE49-F238E27FC236}">
                <a16:creationId xmlns:a16="http://schemas.microsoft.com/office/drawing/2014/main" id="{488DC4DE-4BD5-4577-9F87-4108F0D1684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a:extLst>
              <a:ext uri="{FF2B5EF4-FFF2-40B4-BE49-F238E27FC236}">
                <a16:creationId xmlns:a16="http://schemas.microsoft.com/office/drawing/2014/main" id="{5BEB1F4E-64ED-4574-A113-859908AA115A}"/>
              </a:ext>
            </a:extLst>
          </p:cNvPr>
          <p:cNvSpPr/>
          <p:nvPr/>
        </p:nvSpPr>
        <p:spPr bwMode="ltGray">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DC20647E-B1ED-4E4A-9919-8823195881F0}"/>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8" name="Date Placeholder 2">
            <a:extLst>
              <a:ext uri="{FF2B5EF4-FFF2-40B4-BE49-F238E27FC236}">
                <a16:creationId xmlns:a16="http://schemas.microsoft.com/office/drawing/2014/main" id="{3BE016AB-6B2A-49D5-8465-0482A9D2160D}"/>
              </a:ext>
            </a:extLst>
          </p:cNvPr>
          <p:cNvSpPr>
            <a:spLocks noGrp="1"/>
          </p:cNvSpPr>
          <p:nvPr>
            <p:ph type="dt" sz="half" idx="18"/>
          </p:nvPr>
        </p:nvSpPr>
        <p:spPr/>
        <p:txBody>
          <a:bodyPr/>
          <a:lstStyle>
            <a:lvl1pPr>
              <a:defRPr/>
            </a:lvl1pPr>
          </a:lstStyle>
          <a:p>
            <a:pPr>
              <a:defRPr/>
            </a:pPr>
            <a:fld id="{91B476D9-EA2F-41D4-9D4F-1BD73B57EB2A}" type="datetime4">
              <a:rPr lang="el-GR"/>
              <a:pPr>
                <a:defRPr/>
              </a:pPr>
              <a:t>22 Δεκεμβρίου 2019</a:t>
            </a:fld>
            <a:endParaRPr lang="en-US" dirty="0"/>
          </a:p>
        </p:txBody>
      </p:sp>
      <p:sp>
        <p:nvSpPr>
          <p:cNvPr id="19" name="Footer Placeholder 3">
            <a:extLst>
              <a:ext uri="{FF2B5EF4-FFF2-40B4-BE49-F238E27FC236}">
                <a16:creationId xmlns:a16="http://schemas.microsoft.com/office/drawing/2014/main" id="{EDDB082E-A505-4E58-9CB0-C6A337D47ED8}"/>
              </a:ext>
            </a:extLst>
          </p:cNvPr>
          <p:cNvSpPr>
            <a:spLocks noGrp="1"/>
          </p:cNvSpPr>
          <p:nvPr>
            <p:ph type="ftr" sz="quarter" idx="19"/>
          </p:nvPr>
        </p:nvSpPr>
        <p:spPr/>
        <p:txBody>
          <a:bodyPr/>
          <a:lstStyle>
            <a:lvl1pPr>
              <a:defRPr/>
            </a:lvl1pPr>
          </a:lstStyle>
          <a:p>
            <a:pPr>
              <a:defRPr/>
            </a:pPr>
            <a:r>
              <a:rPr lang="el-GR"/>
              <a:t>Παναγιώτα Στράτη</a:t>
            </a:r>
            <a:endParaRPr lang="en-US" dirty="0"/>
          </a:p>
        </p:txBody>
      </p:sp>
      <p:sp>
        <p:nvSpPr>
          <p:cNvPr id="20" name="Slide Number Placeholder 4">
            <a:extLst>
              <a:ext uri="{FF2B5EF4-FFF2-40B4-BE49-F238E27FC236}">
                <a16:creationId xmlns:a16="http://schemas.microsoft.com/office/drawing/2014/main" id="{9C0897D7-CE4B-4DF5-B6B6-F49F1851D24C}"/>
              </a:ext>
            </a:extLst>
          </p:cNvPr>
          <p:cNvSpPr>
            <a:spLocks noGrp="1"/>
          </p:cNvSpPr>
          <p:nvPr>
            <p:ph type="sldNum" sz="quarter" idx="20"/>
          </p:nvPr>
        </p:nvSpPr>
        <p:spPr/>
        <p:txBody>
          <a:bodyPr/>
          <a:lstStyle>
            <a:lvl1pPr>
              <a:defRPr/>
            </a:lvl1pPr>
          </a:lstStyle>
          <a:p>
            <a:fld id="{6FA095BC-C558-421C-A5FF-8D91B1378384}" type="slidenum">
              <a:rPr lang="en-US" altLang="el-GR"/>
              <a:pPr/>
              <a:t>‹#›</a:t>
            </a:fld>
            <a:endParaRPr lang="en-US" altLang="el-GR"/>
          </a:p>
        </p:txBody>
      </p:sp>
    </p:spTree>
    <p:extLst>
      <p:ext uri="{BB962C8B-B14F-4D97-AF65-F5344CB8AC3E}">
        <p14:creationId xmlns:p14="http://schemas.microsoft.com/office/powerpoint/2010/main" val="24939218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2" name="Picture 14" descr="HD-ShadowLong.png">
            <a:extLst>
              <a:ext uri="{FF2B5EF4-FFF2-40B4-BE49-F238E27FC236}">
                <a16:creationId xmlns:a16="http://schemas.microsoft.com/office/drawing/2014/main" id="{1D3FDA85-FE83-4D3F-A834-8F9A0E215A9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5" descr="HD-ShadowShort.png">
            <a:extLst>
              <a:ext uri="{FF2B5EF4-FFF2-40B4-BE49-F238E27FC236}">
                <a16:creationId xmlns:a16="http://schemas.microsoft.com/office/drawing/2014/main" id="{20EAC49E-791D-4085-A401-521BB300EE8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6">
            <a:extLst>
              <a:ext uri="{FF2B5EF4-FFF2-40B4-BE49-F238E27FC236}">
                <a16:creationId xmlns:a16="http://schemas.microsoft.com/office/drawing/2014/main" id="{43029B8C-3250-40F4-8135-54D32AA88549}"/>
              </a:ext>
            </a:extLst>
          </p:cNvPr>
          <p:cNvSpPr/>
          <p:nvPr/>
        </p:nvSpPr>
        <p:spPr bwMode="ltGray">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7">
            <a:extLst>
              <a:ext uri="{FF2B5EF4-FFF2-40B4-BE49-F238E27FC236}">
                <a16:creationId xmlns:a16="http://schemas.microsoft.com/office/drawing/2014/main" id="{A9C2A6AA-284C-4242-97BF-A490BA9DE679}"/>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1" name="Text Placeholder 3"/>
          <p:cNvSpPr>
            <a:spLocks noGrp="1"/>
          </p:cNvSpPr>
          <p:nvPr>
            <p:ph type="body" sz="half" idx="18"/>
          </p:nvPr>
        </p:nvSpPr>
        <p:spPr>
          <a:xfrm>
            <a:off x="680318" y="4873765"/>
            <a:ext cx="3049705" cy="106242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4" name="Text Placeholder 3"/>
          <p:cNvSpPr>
            <a:spLocks noGrp="1"/>
          </p:cNvSpPr>
          <p:nvPr>
            <p:ph type="body" sz="half" idx="19"/>
          </p:nvPr>
        </p:nvSpPr>
        <p:spPr>
          <a:xfrm>
            <a:off x="3944117" y="4873764"/>
            <a:ext cx="3067297" cy="106242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7" name="Text Placeholder 3"/>
          <p:cNvSpPr>
            <a:spLocks noGrp="1"/>
          </p:cNvSpPr>
          <p:nvPr>
            <p:ph type="body" sz="half" idx="20"/>
          </p:nvPr>
        </p:nvSpPr>
        <p:spPr>
          <a:xfrm>
            <a:off x="7230553" y="4873762"/>
            <a:ext cx="3067563" cy="106242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6" name="Date Placeholder 2">
            <a:extLst>
              <a:ext uri="{FF2B5EF4-FFF2-40B4-BE49-F238E27FC236}">
                <a16:creationId xmlns:a16="http://schemas.microsoft.com/office/drawing/2014/main" id="{094CB9FB-C061-4176-9765-764ADA703E33}"/>
              </a:ext>
            </a:extLst>
          </p:cNvPr>
          <p:cNvSpPr>
            <a:spLocks noGrp="1"/>
          </p:cNvSpPr>
          <p:nvPr>
            <p:ph type="dt" sz="half" idx="23"/>
          </p:nvPr>
        </p:nvSpPr>
        <p:spPr/>
        <p:txBody>
          <a:bodyPr/>
          <a:lstStyle>
            <a:lvl1pPr>
              <a:defRPr/>
            </a:lvl1pPr>
          </a:lstStyle>
          <a:p>
            <a:pPr>
              <a:defRPr/>
            </a:pPr>
            <a:fld id="{47C70793-CCBD-4B77-AEB1-C0F8DA80A938}" type="datetime4">
              <a:rPr lang="el-GR"/>
              <a:pPr>
                <a:defRPr/>
              </a:pPr>
              <a:t>22 Δεκεμβρίου 2019</a:t>
            </a:fld>
            <a:endParaRPr lang="en-US" dirty="0"/>
          </a:p>
        </p:txBody>
      </p:sp>
      <p:sp>
        <p:nvSpPr>
          <p:cNvPr id="17" name="Footer Placeholder 3">
            <a:extLst>
              <a:ext uri="{FF2B5EF4-FFF2-40B4-BE49-F238E27FC236}">
                <a16:creationId xmlns:a16="http://schemas.microsoft.com/office/drawing/2014/main" id="{2F6A5E18-1D02-41C3-BDE3-3683FF3B6D24}"/>
              </a:ext>
            </a:extLst>
          </p:cNvPr>
          <p:cNvSpPr>
            <a:spLocks noGrp="1"/>
          </p:cNvSpPr>
          <p:nvPr>
            <p:ph type="ftr" sz="quarter" idx="24"/>
          </p:nvPr>
        </p:nvSpPr>
        <p:spPr/>
        <p:txBody>
          <a:bodyPr/>
          <a:lstStyle>
            <a:lvl1pPr>
              <a:defRPr/>
            </a:lvl1pPr>
          </a:lstStyle>
          <a:p>
            <a:pPr>
              <a:defRPr/>
            </a:pPr>
            <a:r>
              <a:rPr lang="el-GR"/>
              <a:t>Παναγιώτα Στράτη</a:t>
            </a:r>
            <a:endParaRPr lang="en-US" dirty="0"/>
          </a:p>
        </p:txBody>
      </p:sp>
      <p:sp>
        <p:nvSpPr>
          <p:cNvPr id="18" name="Slide Number Placeholder 4">
            <a:extLst>
              <a:ext uri="{FF2B5EF4-FFF2-40B4-BE49-F238E27FC236}">
                <a16:creationId xmlns:a16="http://schemas.microsoft.com/office/drawing/2014/main" id="{172D7BFE-FD64-4B25-9467-936072EA85B1}"/>
              </a:ext>
            </a:extLst>
          </p:cNvPr>
          <p:cNvSpPr>
            <a:spLocks noGrp="1"/>
          </p:cNvSpPr>
          <p:nvPr>
            <p:ph type="sldNum" sz="quarter" idx="25"/>
          </p:nvPr>
        </p:nvSpPr>
        <p:spPr/>
        <p:txBody>
          <a:bodyPr/>
          <a:lstStyle>
            <a:lvl1pPr>
              <a:defRPr/>
            </a:lvl1pPr>
          </a:lstStyle>
          <a:p>
            <a:fld id="{A798BC4F-9B95-4115-9223-98B430719B92}" type="slidenum">
              <a:rPr lang="en-US" altLang="el-GR"/>
              <a:pPr/>
              <a:t>‹#›</a:t>
            </a:fld>
            <a:endParaRPr lang="en-US" altLang="el-GR"/>
          </a:p>
        </p:txBody>
      </p:sp>
    </p:spTree>
    <p:extLst>
      <p:ext uri="{BB962C8B-B14F-4D97-AF65-F5344CB8AC3E}">
        <p14:creationId xmlns:p14="http://schemas.microsoft.com/office/powerpoint/2010/main" val="3807597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6" descr="HD-ShadowLong.png">
            <a:extLst>
              <a:ext uri="{FF2B5EF4-FFF2-40B4-BE49-F238E27FC236}">
                <a16:creationId xmlns:a16="http://schemas.microsoft.com/office/drawing/2014/main" id="{97ED2E99-3D21-411C-9138-2C19BF79267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HD-ShadowShort.png">
            <a:extLst>
              <a:ext uri="{FF2B5EF4-FFF2-40B4-BE49-F238E27FC236}">
                <a16:creationId xmlns:a16="http://schemas.microsoft.com/office/drawing/2014/main" id="{2061FA91-481F-4857-AF3D-817DBF38881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a:extLst>
              <a:ext uri="{FF2B5EF4-FFF2-40B4-BE49-F238E27FC236}">
                <a16:creationId xmlns:a16="http://schemas.microsoft.com/office/drawing/2014/main" id="{C73B6CD1-2E77-440E-ADEA-7667FF5B6D64}"/>
              </a:ext>
            </a:extLst>
          </p:cNvPr>
          <p:cNvSpPr/>
          <p:nvPr/>
        </p:nvSpPr>
        <p:spPr bwMode="ltGray">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9">
            <a:extLst>
              <a:ext uri="{FF2B5EF4-FFF2-40B4-BE49-F238E27FC236}">
                <a16:creationId xmlns:a16="http://schemas.microsoft.com/office/drawing/2014/main" id="{B32624A8-ABD2-470B-85A4-305D21F7F767}"/>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a:extLst>
              <a:ext uri="{FF2B5EF4-FFF2-40B4-BE49-F238E27FC236}">
                <a16:creationId xmlns:a16="http://schemas.microsoft.com/office/drawing/2014/main" id="{D861E5D2-61D6-4733-83AF-12134D37860C}"/>
              </a:ext>
            </a:extLst>
          </p:cNvPr>
          <p:cNvSpPr>
            <a:spLocks noGrp="1"/>
          </p:cNvSpPr>
          <p:nvPr>
            <p:ph type="dt" sz="half" idx="10"/>
          </p:nvPr>
        </p:nvSpPr>
        <p:spPr/>
        <p:txBody>
          <a:bodyPr/>
          <a:lstStyle>
            <a:lvl1pPr>
              <a:defRPr/>
            </a:lvl1pPr>
          </a:lstStyle>
          <a:p>
            <a:pPr>
              <a:defRPr/>
            </a:pPr>
            <a:fld id="{85EB4677-6CC2-4FAC-A2B7-83F0B14F8E0F}" type="datetime4">
              <a:rPr lang="el-GR"/>
              <a:pPr>
                <a:defRPr/>
              </a:pPr>
              <a:t>22 Δεκεμβρίου 2019</a:t>
            </a:fld>
            <a:endParaRPr lang="en-US" dirty="0"/>
          </a:p>
        </p:txBody>
      </p:sp>
      <p:sp>
        <p:nvSpPr>
          <p:cNvPr id="9" name="Footer Placeholder 4">
            <a:extLst>
              <a:ext uri="{FF2B5EF4-FFF2-40B4-BE49-F238E27FC236}">
                <a16:creationId xmlns:a16="http://schemas.microsoft.com/office/drawing/2014/main" id="{44B6523F-2EA7-4581-8920-36BD05C39305}"/>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0" name="Slide Number Placeholder 5">
            <a:extLst>
              <a:ext uri="{FF2B5EF4-FFF2-40B4-BE49-F238E27FC236}">
                <a16:creationId xmlns:a16="http://schemas.microsoft.com/office/drawing/2014/main" id="{674C3356-6E93-4F8B-9146-4EA7F2E333EA}"/>
              </a:ext>
            </a:extLst>
          </p:cNvPr>
          <p:cNvSpPr>
            <a:spLocks noGrp="1"/>
          </p:cNvSpPr>
          <p:nvPr>
            <p:ph type="sldNum" sz="quarter" idx="12"/>
          </p:nvPr>
        </p:nvSpPr>
        <p:spPr/>
        <p:txBody>
          <a:bodyPr/>
          <a:lstStyle>
            <a:lvl1pPr>
              <a:defRPr/>
            </a:lvl1pPr>
          </a:lstStyle>
          <a:p>
            <a:fld id="{EAFB84CF-82DA-46AC-811D-93B3B11243E4}" type="slidenum">
              <a:rPr lang="en-US" altLang="el-GR"/>
              <a:pPr/>
              <a:t>‹#›</a:t>
            </a:fld>
            <a:endParaRPr lang="en-US" altLang="el-GR"/>
          </a:p>
        </p:txBody>
      </p:sp>
    </p:spTree>
    <p:extLst>
      <p:ext uri="{BB962C8B-B14F-4D97-AF65-F5344CB8AC3E}">
        <p14:creationId xmlns:p14="http://schemas.microsoft.com/office/powerpoint/2010/main" val="40581881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7C2ED82F-A205-4271-A1C8-88B1C02B6AD1}"/>
              </a:ext>
            </a:extLst>
          </p:cNvPr>
          <p:cNvSpPr/>
          <p:nvPr/>
        </p:nvSpPr>
        <p:spPr bwMode="ltGray">
          <a:xfrm rot="5400000">
            <a:off x="8116094" y="1869281"/>
            <a:ext cx="5106988"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a:extLst>
              <a:ext uri="{FF2B5EF4-FFF2-40B4-BE49-F238E27FC236}">
                <a16:creationId xmlns:a16="http://schemas.microsoft.com/office/drawing/2014/main" id="{535ED056-D197-453C-AE4B-B743EF394CC0}"/>
              </a:ext>
            </a:extLst>
          </p:cNvPr>
          <p:cNvSpPr/>
          <p:nvPr/>
        </p:nvSpPr>
        <p:spPr>
          <a:xfrm rot="5400000">
            <a:off x="9867900" y="53721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a:extLst>
              <a:ext uri="{FF2B5EF4-FFF2-40B4-BE49-F238E27FC236}">
                <a16:creationId xmlns:a16="http://schemas.microsoft.com/office/drawing/2014/main" id="{EEA7DC1F-72E3-4F94-A099-A35D30AAC4A8}"/>
              </a:ext>
            </a:extLst>
          </p:cNvPr>
          <p:cNvSpPr>
            <a:spLocks noGrp="1"/>
          </p:cNvSpPr>
          <p:nvPr>
            <p:ph type="dt" sz="half" idx="10"/>
          </p:nvPr>
        </p:nvSpPr>
        <p:spPr>
          <a:xfrm>
            <a:off x="6807200" y="5935663"/>
            <a:ext cx="2743200" cy="365125"/>
          </a:xfrm>
        </p:spPr>
        <p:txBody>
          <a:bodyPr/>
          <a:lstStyle>
            <a:lvl1pPr>
              <a:defRPr/>
            </a:lvl1pPr>
          </a:lstStyle>
          <a:p>
            <a:pPr>
              <a:defRPr/>
            </a:pPr>
            <a:fld id="{F514426A-1179-4774-8731-D75889971463}" type="datetime4">
              <a:rPr lang="el-GR"/>
              <a:pPr>
                <a:defRPr/>
              </a:pPr>
              <a:t>22 Δεκεμβρίου 2019</a:t>
            </a:fld>
            <a:endParaRPr lang="en-US" dirty="0"/>
          </a:p>
        </p:txBody>
      </p:sp>
      <p:sp>
        <p:nvSpPr>
          <p:cNvPr id="7" name="Footer Placeholder 4">
            <a:extLst>
              <a:ext uri="{FF2B5EF4-FFF2-40B4-BE49-F238E27FC236}">
                <a16:creationId xmlns:a16="http://schemas.microsoft.com/office/drawing/2014/main" id="{E7BBEF5F-4293-471B-A4B0-25C5376CD2E9}"/>
              </a:ext>
            </a:extLst>
          </p:cNvPr>
          <p:cNvSpPr>
            <a:spLocks noGrp="1"/>
          </p:cNvSpPr>
          <p:nvPr>
            <p:ph type="ftr" sz="quarter" idx="11"/>
          </p:nvPr>
        </p:nvSpPr>
        <p:spPr>
          <a:xfrm>
            <a:off x="681038" y="5935663"/>
            <a:ext cx="6126162" cy="365125"/>
          </a:xfrm>
        </p:spPr>
        <p:txBody>
          <a:bodyPr/>
          <a:lstStyle>
            <a:lvl1pPr>
              <a:defRPr/>
            </a:lvl1pPr>
          </a:lstStyle>
          <a:p>
            <a:pPr>
              <a:defRPr/>
            </a:pPr>
            <a:r>
              <a:rPr lang="el-GR"/>
              <a:t>Παναγιώτα Στράτη</a:t>
            </a:r>
            <a:endParaRPr lang="en-US" dirty="0"/>
          </a:p>
        </p:txBody>
      </p:sp>
      <p:sp>
        <p:nvSpPr>
          <p:cNvPr id="8" name="Slide Number Placeholder 5">
            <a:extLst>
              <a:ext uri="{FF2B5EF4-FFF2-40B4-BE49-F238E27FC236}">
                <a16:creationId xmlns:a16="http://schemas.microsoft.com/office/drawing/2014/main" id="{576923D7-4077-4970-8733-DE54F620281F}"/>
              </a:ext>
            </a:extLst>
          </p:cNvPr>
          <p:cNvSpPr>
            <a:spLocks noGrp="1"/>
          </p:cNvSpPr>
          <p:nvPr>
            <p:ph type="sldNum" sz="quarter" idx="12"/>
          </p:nvPr>
        </p:nvSpPr>
        <p:spPr>
          <a:xfrm>
            <a:off x="10098088" y="5399088"/>
            <a:ext cx="1154112" cy="1090612"/>
          </a:xfrm>
        </p:spPr>
        <p:txBody>
          <a:bodyPr anchor="t"/>
          <a:lstStyle>
            <a:lvl1pPr algn="ctr">
              <a:defRPr/>
            </a:lvl1pPr>
          </a:lstStyle>
          <a:p>
            <a:fld id="{618CC13B-0F44-4E1E-A2B8-55C0BA1C3B12}" type="slidenum">
              <a:rPr lang="en-US" altLang="el-GR"/>
              <a:pPr/>
              <a:t>‹#›</a:t>
            </a:fld>
            <a:endParaRPr lang="en-US" altLang="el-GR"/>
          </a:p>
        </p:txBody>
      </p:sp>
    </p:spTree>
    <p:extLst>
      <p:ext uri="{BB962C8B-B14F-4D97-AF65-F5344CB8AC3E}">
        <p14:creationId xmlns:p14="http://schemas.microsoft.com/office/powerpoint/2010/main" val="491461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14" descr="HD-ShadowLong.png">
            <a:extLst>
              <a:ext uri="{FF2B5EF4-FFF2-40B4-BE49-F238E27FC236}">
                <a16:creationId xmlns:a16="http://schemas.microsoft.com/office/drawing/2014/main" id="{56490A80-B361-4325-8656-717D0B512E4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5" descr="HD-ShadowShort.png">
            <a:extLst>
              <a:ext uri="{FF2B5EF4-FFF2-40B4-BE49-F238E27FC236}">
                <a16:creationId xmlns:a16="http://schemas.microsoft.com/office/drawing/2014/main" id="{C6428167-1BC8-4E8E-B132-8B516D1C696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6">
            <a:extLst>
              <a:ext uri="{FF2B5EF4-FFF2-40B4-BE49-F238E27FC236}">
                <a16:creationId xmlns:a16="http://schemas.microsoft.com/office/drawing/2014/main" id="{4C94228D-2B71-4A63-8A13-73E4E4A5926C}"/>
              </a:ext>
            </a:extLst>
          </p:cNvPr>
          <p:cNvSpPr/>
          <p:nvPr/>
        </p:nvSpPr>
        <p:spPr bwMode="ltGray">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17">
            <a:extLst>
              <a:ext uri="{FF2B5EF4-FFF2-40B4-BE49-F238E27FC236}">
                <a16:creationId xmlns:a16="http://schemas.microsoft.com/office/drawing/2014/main" id="{0BF76A41-D5F3-4B34-83D4-A56B17F1D67C}"/>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a:extLst>
              <a:ext uri="{FF2B5EF4-FFF2-40B4-BE49-F238E27FC236}">
                <a16:creationId xmlns:a16="http://schemas.microsoft.com/office/drawing/2014/main" id="{5957F802-0F48-48C0-A7CD-C7A26D10D54C}"/>
              </a:ext>
            </a:extLst>
          </p:cNvPr>
          <p:cNvSpPr>
            <a:spLocks noGrp="1"/>
          </p:cNvSpPr>
          <p:nvPr>
            <p:ph type="dt" sz="half" idx="10"/>
          </p:nvPr>
        </p:nvSpPr>
        <p:spPr/>
        <p:txBody>
          <a:bodyPr/>
          <a:lstStyle>
            <a:lvl1pPr>
              <a:defRPr/>
            </a:lvl1pPr>
          </a:lstStyle>
          <a:p>
            <a:pPr>
              <a:defRPr/>
            </a:pPr>
            <a:fld id="{2AFDE8E7-917C-4AAC-AAF2-637CA52FC4EC}" type="datetime4">
              <a:rPr lang="el-GR"/>
              <a:pPr>
                <a:defRPr/>
              </a:pPr>
              <a:t>22 Δεκεμβρίου 2019</a:t>
            </a:fld>
            <a:endParaRPr lang="en-US" dirty="0"/>
          </a:p>
        </p:txBody>
      </p:sp>
      <p:sp>
        <p:nvSpPr>
          <p:cNvPr id="9" name="Footer Placeholder 4">
            <a:extLst>
              <a:ext uri="{FF2B5EF4-FFF2-40B4-BE49-F238E27FC236}">
                <a16:creationId xmlns:a16="http://schemas.microsoft.com/office/drawing/2014/main" id="{B2CF1956-52F6-4D58-8D52-7A2606D4543D}"/>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0" name="Slide Number Placeholder 5">
            <a:extLst>
              <a:ext uri="{FF2B5EF4-FFF2-40B4-BE49-F238E27FC236}">
                <a16:creationId xmlns:a16="http://schemas.microsoft.com/office/drawing/2014/main" id="{84CD39BD-1600-45CB-9DF3-1C56A7BF03B8}"/>
              </a:ext>
            </a:extLst>
          </p:cNvPr>
          <p:cNvSpPr>
            <a:spLocks noGrp="1"/>
          </p:cNvSpPr>
          <p:nvPr>
            <p:ph type="sldNum" sz="quarter" idx="12"/>
          </p:nvPr>
        </p:nvSpPr>
        <p:spPr/>
        <p:txBody>
          <a:bodyPr/>
          <a:lstStyle>
            <a:lvl1pPr>
              <a:defRPr/>
            </a:lvl1pPr>
          </a:lstStyle>
          <a:p>
            <a:fld id="{A3181296-426E-4896-A22D-B3A405F2FD67}" type="slidenum">
              <a:rPr lang="en-US" altLang="el-GR"/>
              <a:pPr/>
              <a:t>‹#›</a:t>
            </a:fld>
            <a:endParaRPr lang="en-US" altLang="el-GR"/>
          </a:p>
        </p:txBody>
      </p:sp>
    </p:spTree>
    <p:extLst>
      <p:ext uri="{BB962C8B-B14F-4D97-AF65-F5344CB8AC3E}">
        <p14:creationId xmlns:p14="http://schemas.microsoft.com/office/powerpoint/2010/main" val="228896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6" descr="HD-ShadowLong.png">
            <a:extLst>
              <a:ext uri="{FF2B5EF4-FFF2-40B4-BE49-F238E27FC236}">
                <a16:creationId xmlns:a16="http://schemas.microsoft.com/office/drawing/2014/main" id="{362C1A7E-313A-4007-9F07-05A92329DC5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086225"/>
            <a:ext cx="10437813" cy="32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HD-ShadowShort.png">
            <a:extLst>
              <a:ext uri="{FF2B5EF4-FFF2-40B4-BE49-F238E27FC236}">
                <a16:creationId xmlns:a16="http://schemas.microsoft.com/office/drawing/2014/main" id="{E27D888D-3CF4-4B38-9C87-F04B5CECABD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40878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a:extLst>
              <a:ext uri="{FF2B5EF4-FFF2-40B4-BE49-F238E27FC236}">
                <a16:creationId xmlns:a16="http://schemas.microsoft.com/office/drawing/2014/main" id="{EF5D8B8E-679E-4713-B61C-DC1DA049A80B}"/>
              </a:ext>
            </a:extLst>
          </p:cNvPr>
          <p:cNvSpPr/>
          <p:nvPr/>
        </p:nvSpPr>
        <p:spPr bwMode="ltGray">
          <a:xfrm>
            <a:off x="0" y="27257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9">
            <a:extLst>
              <a:ext uri="{FF2B5EF4-FFF2-40B4-BE49-F238E27FC236}">
                <a16:creationId xmlns:a16="http://schemas.microsoft.com/office/drawing/2014/main" id="{DFDDF1DC-7655-4B35-BA99-251C8154218F}"/>
              </a:ext>
            </a:extLst>
          </p:cNvPr>
          <p:cNvSpPr/>
          <p:nvPr/>
        </p:nvSpPr>
        <p:spPr>
          <a:xfrm>
            <a:off x="10585450" y="27257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8" name="Date Placeholder 3">
            <a:extLst>
              <a:ext uri="{FF2B5EF4-FFF2-40B4-BE49-F238E27FC236}">
                <a16:creationId xmlns:a16="http://schemas.microsoft.com/office/drawing/2014/main" id="{7E4A64F0-B6B4-45E5-94A7-4E86F4932E8C}"/>
              </a:ext>
            </a:extLst>
          </p:cNvPr>
          <p:cNvSpPr>
            <a:spLocks noGrp="1"/>
          </p:cNvSpPr>
          <p:nvPr>
            <p:ph type="dt" sz="half" idx="10"/>
          </p:nvPr>
        </p:nvSpPr>
        <p:spPr/>
        <p:txBody>
          <a:bodyPr/>
          <a:lstStyle>
            <a:lvl1pPr>
              <a:defRPr/>
            </a:lvl1pPr>
          </a:lstStyle>
          <a:p>
            <a:pPr>
              <a:defRPr/>
            </a:pPr>
            <a:fld id="{6C88C222-1079-4AF1-B675-C37CCAC7707D}" type="datetime4">
              <a:rPr lang="el-GR"/>
              <a:pPr>
                <a:defRPr/>
              </a:pPr>
              <a:t>22 Δεκεμβρίου 2019</a:t>
            </a:fld>
            <a:endParaRPr lang="en-US" dirty="0"/>
          </a:p>
        </p:txBody>
      </p:sp>
      <p:sp>
        <p:nvSpPr>
          <p:cNvPr id="9" name="Footer Placeholder 4">
            <a:extLst>
              <a:ext uri="{FF2B5EF4-FFF2-40B4-BE49-F238E27FC236}">
                <a16:creationId xmlns:a16="http://schemas.microsoft.com/office/drawing/2014/main" id="{1485CF6E-C8F5-4B93-829E-F1A6623A97B5}"/>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0" name="Slide Number Placeholder 5">
            <a:extLst>
              <a:ext uri="{FF2B5EF4-FFF2-40B4-BE49-F238E27FC236}">
                <a16:creationId xmlns:a16="http://schemas.microsoft.com/office/drawing/2014/main" id="{0D81AF23-1E09-4A15-BDB8-7E560B1FFC07}"/>
              </a:ext>
            </a:extLst>
          </p:cNvPr>
          <p:cNvSpPr>
            <a:spLocks noGrp="1"/>
          </p:cNvSpPr>
          <p:nvPr>
            <p:ph type="sldNum" sz="quarter" idx="12"/>
          </p:nvPr>
        </p:nvSpPr>
        <p:spPr>
          <a:xfrm>
            <a:off x="10729913" y="2870200"/>
            <a:ext cx="1154112" cy="1090613"/>
          </a:xfrm>
        </p:spPr>
        <p:txBody>
          <a:bodyPr/>
          <a:lstStyle>
            <a:lvl1pPr>
              <a:defRPr/>
            </a:lvl1pPr>
          </a:lstStyle>
          <a:p>
            <a:fld id="{2F3FDAF7-C28E-49F1-90CD-92AA78FC571E}" type="slidenum">
              <a:rPr lang="en-US" altLang="el-GR"/>
              <a:pPr/>
              <a:t>‹#›</a:t>
            </a:fld>
            <a:endParaRPr lang="en-US" altLang="el-GR"/>
          </a:p>
        </p:txBody>
      </p:sp>
    </p:spTree>
    <p:extLst>
      <p:ext uri="{BB962C8B-B14F-4D97-AF65-F5344CB8AC3E}">
        <p14:creationId xmlns:p14="http://schemas.microsoft.com/office/powerpoint/2010/main" val="2790289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7" descr="HD-ShadowLong.png">
            <a:extLst>
              <a:ext uri="{FF2B5EF4-FFF2-40B4-BE49-F238E27FC236}">
                <a16:creationId xmlns:a16="http://schemas.microsoft.com/office/drawing/2014/main" id="{D2996C1C-404F-4919-A605-3B490BDF89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a:extLst>
              <a:ext uri="{FF2B5EF4-FFF2-40B4-BE49-F238E27FC236}">
                <a16:creationId xmlns:a16="http://schemas.microsoft.com/office/drawing/2014/main" id="{6E75946E-1DEA-4664-91C2-C1D0408148B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a:extLst>
              <a:ext uri="{FF2B5EF4-FFF2-40B4-BE49-F238E27FC236}">
                <a16:creationId xmlns:a16="http://schemas.microsoft.com/office/drawing/2014/main" id="{57A11BA6-BE34-4E4C-BD2E-88479CA2B139}"/>
              </a:ext>
            </a:extLst>
          </p:cNvPr>
          <p:cNvSpPr/>
          <p:nvPr/>
        </p:nvSpPr>
        <p:spPr bwMode="ltGray">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a:extLst>
              <a:ext uri="{FF2B5EF4-FFF2-40B4-BE49-F238E27FC236}">
                <a16:creationId xmlns:a16="http://schemas.microsoft.com/office/drawing/2014/main" id="{5FAEB30C-0D46-4481-9D6A-B86C1BB21028}"/>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0F9408D-CE41-4ED9-AFB0-E4B97145304B}"/>
              </a:ext>
            </a:extLst>
          </p:cNvPr>
          <p:cNvSpPr>
            <a:spLocks noGrp="1"/>
          </p:cNvSpPr>
          <p:nvPr>
            <p:ph type="dt" sz="half" idx="10"/>
          </p:nvPr>
        </p:nvSpPr>
        <p:spPr/>
        <p:txBody>
          <a:bodyPr/>
          <a:lstStyle>
            <a:lvl1pPr>
              <a:defRPr/>
            </a:lvl1pPr>
          </a:lstStyle>
          <a:p>
            <a:pPr>
              <a:defRPr/>
            </a:pPr>
            <a:fld id="{267F69AE-CE74-40BD-9340-7B3481D274CC}" type="datetime4">
              <a:rPr lang="el-GR"/>
              <a:pPr>
                <a:defRPr/>
              </a:pPr>
              <a:t>22 Δεκεμβρίου 2019</a:t>
            </a:fld>
            <a:endParaRPr lang="en-US" dirty="0"/>
          </a:p>
        </p:txBody>
      </p:sp>
      <p:sp>
        <p:nvSpPr>
          <p:cNvPr id="10" name="Footer Placeholder 5">
            <a:extLst>
              <a:ext uri="{FF2B5EF4-FFF2-40B4-BE49-F238E27FC236}">
                <a16:creationId xmlns:a16="http://schemas.microsoft.com/office/drawing/2014/main" id="{FF288EF6-DA1F-4CBC-888E-537B6B650E54}"/>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1" name="Slide Number Placeholder 6">
            <a:extLst>
              <a:ext uri="{FF2B5EF4-FFF2-40B4-BE49-F238E27FC236}">
                <a16:creationId xmlns:a16="http://schemas.microsoft.com/office/drawing/2014/main" id="{77B0F6E6-9139-43C9-B4DE-A97CC7708AB3}"/>
              </a:ext>
            </a:extLst>
          </p:cNvPr>
          <p:cNvSpPr>
            <a:spLocks noGrp="1"/>
          </p:cNvSpPr>
          <p:nvPr>
            <p:ph type="sldNum" sz="quarter" idx="12"/>
          </p:nvPr>
        </p:nvSpPr>
        <p:spPr/>
        <p:txBody>
          <a:bodyPr/>
          <a:lstStyle>
            <a:lvl1pPr>
              <a:defRPr/>
            </a:lvl1pPr>
          </a:lstStyle>
          <a:p>
            <a:fld id="{C1FCFF8B-1856-4559-B3EF-5B033C201B26}" type="slidenum">
              <a:rPr lang="en-US" altLang="el-GR"/>
              <a:pPr/>
              <a:t>‹#›</a:t>
            </a:fld>
            <a:endParaRPr lang="en-US" altLang="el-GR"/>
          </a:p>
        </p:txBody>
      </p:sp>
    </p:spTree>
    <p:extLst>
      <p:ext uri="{BB962C8B-B14F-4D97-AF65-F5344CB8AC3E}">
        <p14:creationId xmlns:p14="http://schemas.microsoft.com/office/powerpoint/2010/main" val="653606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9" descr="HD-ShadowLong.png">
            <a:extLst>
              <a:ext uri="{FF2B5EF4-FFF2-40B4-BE49-F238E27FC236}">
                <a16:creationId xmlns:a16="http://schemas.microsoft.com/office/drawing/2014/main" id="{5E30CC4F-3AD0-4556-A90D-936B5FBC350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descr="HD-ShadowShort.png">
            <a:extLst>
              <a:ext uri="{FF2B5EF4-FFF2-40B4-BE49-F238E27FC236}">
                <a16:creationId xmlns:a16="http://schemas.microsoft.com/office/drawing/2014/main" id="{004EF2DD-0FDA-48AF-9855-227336B2F7D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1">
            <a:extLst>
              <a:ext uri="{FF2B5EF4-FFF2-40B4-BE49-F238E27FC236}">
                <a16:creationId xmlns:a16="http://schemas.microsoft.com/office/drawing/2014/main" id="{650AFD1F-F9E7-4DC8-A015-DEF1B9635FF4}"/>
              </a:ext>
            </a:extLst>
          </p:cNvPr>
          <p:cNvSpPr/>
          <p:nvPr/>
        </p:nvSpPr>
        <p:spPr bwMode="ltGray">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12">
            <a:extLst>
              <a:ext uri="{FF2B5EF4-FFF2-40B4-BE49-F238E27FC236}">
                <a16:creationId xmlns:a16="http://schemas.microsoft.com/office/drawing/2014/main" id="{6F22C0C3-CF80-4278-BAC9-7B5D0ADEE207}"/>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6">
            <a:extLst>
              <a:ext uri="{FF2B5EF4-FFF2-40B4-BE49-F238E27FC236}">
                <a16:creationId xmlns:a16="http://schemas.microsoft.com/office/drawing/2014/main" id="{8CCFD062-B799-4B2F-9A73-174F51D4346C}"/>
              </a:ext>
            </a:extLst>
          </p:cNvPr>
          <p:cNvSpPr>
            <a:spLocks noGrp="1"/>
          </p:cNvSpPr>
          <p:nvPr>
            <p:ph type="dt" sz="half" idx="10"/>
          </p:nvPr>
        </p:nvSpPr>
        <p:spPr/>
        <p:txBody>
          <a:bodyPr/>
          <a:lstStyle>
            <a:lvl1pPr>
              <a:defRPr/>
            </a:lvl1pPr>
          </a:lstStyle>
          <a:p>
            <a:pPr>
              <a:defRPr/>
            </a:pPr>
            <a:fld id="{4A7D48ED-67B1-4A07-BD95-7F2C3B10C548}" type="datetime4">
              <a:rPr lang="el-GR"/>
              <a:pPr>
                <a:defRPr/>
              </a:pPr>
              <a:t>22 Δεκεμβρίου 2019</a:t>
            </a:fld>
            <a:endParaRPr lang="en-US" dirty="0"/>
          </a:p>
        </p:txBody>
      </p:sp>
      <p:sp>
        <p:nvSpPr>
          <p:cNvPr id="12" name="Footer Placeholder 7">
            <a:extLst>
              <a:ext uri="{FF2B5EF4-FFF2-40B4-BE49-F238E27FC236}">
                <a16:creationId xmlns:a16="http://schemas.microsoft.com/office/drawing/2014/main" id="{3E0F2174-805A-4201-BA29-72B884E2A373}"/>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3" name="Slide Number Placeholder 8">
            <a:extLst>
              <a:ext uri="{FF2B5EF4-FFF2-40B4-BE49-F238E27FC236}">
                <a16:creationId xmlns:a16="http://schemas.microsoft.com/office/drawing/2014/main" id="{BF03EF73-2697-4925-A10B-CDB74756FAE2}"/>
              </a:ext>
            </a:extLst>
          </p:cNvPr>
          <p:cNvSpPr>
            <a:spLocks noGrp="1"/>
          </p:cNvSpPr>
          <p:nvPr>
            <p:ph type="sldNum" sz="quarter" idx="12"/>
          </p:nvPr>
        </p:nvSpPr>
        <p:spPr/>
        <p:txBody>
          <a:bodyPr/>
          <a:lstStyle>
            <a:lvl1pPr>
              <a:defRPr/>
            </a:lvl1pPr>
          </a:lstStyle>
          <a:p>
            <a:fld id="{3CEBB4E5-2E95-4BA4-8B31-F134B93A1789}" type="slidenum">
              <a:rPr lang="en-US" altLang="el-GR"/>
              <a:pPr/>
              <a:t>‹#›</a:t>
            </a:fld>
            <a:endParaRPr lang="en-US" altLang="el-GR"/>
          </a:p>
        </p:txBody>
      </p:sp>
    </p:spTree>
    <p:extLst>
      <p:ext uri="{BB962C8B-B14F-4D97-AF65-F5344CB8AC3E}">
        <p14:creationId xmlns:p14="http://schemas.microsoft.com/office/powerpoint/2010/main" val="755829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HD-ShadowLong.png">
            <a:extLst>
              <a:ext uri="{FF2B5EF4-FFF2-40B4-BE49-F238E27FC236}">
                <a16:creationId xmlns:a16="http://schemas.microsoft.com/office/drawing/2014/main" id="{482968C6-F6D3-4964-8B5B-28F89E3205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6" descr="HD-ShadowShort.png">
            <a:extLst>
              <a:ext uri="{FF2B5EF4-FFF2-40B4-BE49-F238E27FC236}">
                <a16:creationId xmlns:a16="http://schemas.microsoft.com/office/drawing/2014/main" id="{0CDA5203-5A52-467F-A51C-F7E26F54AD5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a:extLst>
              <a:ext uri="{FF2B5EF4-FFF2-40B4-BE49-F238E27FC236}">
                <a16:creationId xmlns:a16="http://schemas.microsoft.com/office/drawing/2014/main" id="{F3307B83-888C-4CB3-B96C-79706A17D780}"/>
              </a:ext>
            </a:extLst>
          </p:cNvPr>
          <p:cNvSpPr/>
          <p:nvPr/>
        </p:nvSpPr>
        <p:spPr bwMode="ltGray">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a:extLst>
              <a:ext uri="{FF2B5EF4-FFF2-40B4-BE49-F238E27FC236}">
                <a16:creationId xmlns:a16="http://schemas.microsoft.com/office/drawing/2014/main" id="{B749DB08-1BB6-4355-8BC6-56A861475BB5}"/>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a:extLst>
              <a:ext uri="{FF2B5EF4-FFF2-40B4-BE49-F238E27FC236}">
                <a16:creationId xmlns:a16="http://schemas.microsoft.com/office/drawing/2014/main" id="{EFAD3548-F059-476F-A4B6-AE30EEFFFEA0}"/>
              </a:ext>
            </a:extLst>
          </p:cNvPr>
          <p:cNvSpPr>
            <a:spLocks noGrp="1"/>
          </p:cNvSpPr>
          <p:nvPr>
            <p:ph type="dt" sz="half" idx="10"/>
          </p:nvPr>
        </p:nvSpPr>
        <p:spPr/>
        <p:txBody>
          <a:bodyPr/>
          <a:lstStyle>
            <a:lvl1pPr>
              <a:defRPr/>
            </a:lvl1pPr>
          </a:lstStyle>
          <a:p>
            <a:pPr>
              <a:defRPr/>
            </a:pPr>
            <a:fld id="{A51DE516-A28E-4E6A-868B-50A4D81D1B2C}" type="datetime4">
              <a:rPr lang="el-GR"/>
              <a:pPr>
                <a:defRPr/>
              </a:pPr>
              <a:t>22 Δεκεμβρίου 2019</a:t>
            </a:fld>
            <a:endParaRPr lang="en-US" dirty="0"/>
          </a:p>
        </p:txBody>
      </p:sp>
      <p:sp>
        <p:nvSpPr>
          <p:cNvPr id="8" name="Footer Placeholder 3">
            <a:extLst>
              <a:ext uri="{FF2B5EF4-FFF2-40B4-BE49-F238E27FC236}">
                <a16:creationId xmlns:a16="http://schemas.microsoft.com/office/drawing/2014/main" id="{E30307CE-4C06-416E-9CAE-381AD4C89CFA}"/>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9" name="Slide Number Placeholder 4">
            <a:extLst>
              <a:ext uri="{FF2B5EF4-FFF2-40B4-BE49-F238E27FC236}">
                <a16:creationId xmlns:a16="http://schemas.microsoft.com/office/drawing/2014/main" id="{63FEC9F0-A541-4531-8AD7-B1A7252676A7}"/>
              </a:ext>
            </a:extLst>
          </p:cNvPr>
          <p:cNvSpPr>
            <a:spLocks noGrp="1"/>
          </p:cNvSpPr>
          <p:nvPr>
            <p:ph type="sldNum" sz="quarter" idx="12"/>
          </p:nvPr>
        </p:nvSpPr>
        <p:spPr/>
        <p:txBody>
          <a:bodyPr/>
          <a:lstStyle>
            <a:lvl1pPr>
              <a:defRPr/>
            </a:lvl1pPr>
          </a:lstStyle>
          <a:p>
            <a:fld id="{349BD22F-2E55-4F8C-ADD1-1693AE8A9A35}" type="slidenum">
              <a:rPr lang="en-US" altLang="el-GR"/>
              <a:pPr/>
              <a:t>‹#›</a:t>
            </a:fld>
            <a:endParaRPr lang="en-US" altLang="el-GR"/>
          </a:p>
        </p:txBody>
      </p:sp>
    </p:spTree>
    <p:extLst>
      <p:ext uri="{BB962C8B-B14F-4D97-AF65-F5344CB8AC3E}">
        <p14:creationId xmlns:p14="http://schemas.microsoft.com/office/powerpoint/2010/main" val="2381746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descr="HD-ShadowShort.png">
            <a:extLst>
              <a:ext uri="{FF2B5EF4-FFF2-40B4-BE49-F238E27FC236}">
                <a16:creationId xmlns:a16="http://schemas.microsoft.com/office/drawing/2014/main" id="{3CB17A25-6E09-4F1C-8035-538865C57A1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5">
            <a:extLst>
              <a:ext uri="{FF2B5EF4-FFF2-40B4-BE49-F238E27FC236}">
                <a16:creationId xmlns:a16="http://schemas.microsoft.com/office/drawing/2014/main" id="{13B7ACFC-EEF7-40CF-A2EC-770F97589B89}"/>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1">
            <a:extLst>
              <a:ext uri="{FF2B5EF4-FFF2-40B4-BE49-F238E27FC236}">
                <a16:creationId xmlns:a16="http://schemas.microsoft.com/office/drawing/2014/main" id="{81F7AE00-886C-4F68-B332-96ADD4572A92}"/>
              </a:ext>
            </a:extLst>
          </p:cNvPr>
          <p:cNvSpPr>
            <a:spLocks noGrp="1"/>
          </p:cNvSpPr>
          <p:nvPr>
            <p:ph type="dt" sz="half" idx="10"/>
          </p:nvPr>
        </p:nvSpPr>
        <p:spPr/>
        <p:txBody>
          <a:bodyPr/>
          <a:lstStyle>
            <a:lvl1pPr>
              <a:defRPr/>
            </a:lvl1pPr>
          </a:lstStyle>
          <a:p>
            <a:pPr>
              <a:defRPr/>
            </a:pPr>
            <a:fld id="{465664E4-12DA-4D55-8B7A-88F2F3FEF11B}" type="datetime4">
              <a:rPr lang="el-GR"/>
              <a:pPr>
                <a:defRPr/>
              </a:pPr>
              <a:t>22 Δεκεμβρίου 2019</a:t>
            </a:fld>
            <a:endParaRPr lang="en-US" dirty="0"/>
          </a:p>
        </p:txBody>
      </p:sp>
      <p:sp>
        <p:nvSpPr>
          <p:cNvPr id="5" name="Footer Placeholder 2">
            <a:extLst>
              <a:ext uri="{FF2B5EF4-FFF2-40B4-BE49-F238E27FC236}">
                <a16:creationId xmlns:a16="http://schemas.microsoft.com/office/drawing/2014/main" id="{EA8CAE9E-3F9C-45D6-BE27-5CFD2BC3CF2E}"/>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6" name="Slide Number Placeholder 3">
            <a:extLst>
              <a:ext uri="{FF2B5EF4-FFF2-40B4-BE49-F238E27FC236}">
                <a16:creationId xmlns:a16="http://schemas.microsoft.com/office/drawing/2014/main" id="{E204C416-0109-4BCF-AAE7-F797AC68D2C4}"/>
              </a:ext>
            </a:extLst>
          </p:cNvPr>
          <p:cNvSpPr>
            <a:spLocks noGrp="1"/>
          </p:cNvSpPr>
          <p:nvPr>
            <p:ph type="sldNum" sz="quarter" idx="12"/>
          </p:nvPr>
        </p:nvSpPr>
        <p:spPr/>
        <p:txBody>
          <a:bodyPr/>
          <a:lstStyle>
            <a:lvl1pPr>
              <a:defRPr/>
            </a:lvl1pPr>
          </a:lstStyle>
          <a:p>
            <a:fld id="{B9689888-5745-4AF6-B5F4-36F33B604CA7}" type="slidenum">
              <a:rPr lang="en-US" altLang="el-GR"/>
              <a:pPr/>
              <a:t>‹#›</a:t>
            </a:fld>
            <a:endParaRPr lang="en-US" altLang="el-GR"/>
          </a:p>
        </p:txBody>
      </p:sp>
    </p:spTree>
    <p:extLst>
      <p:ext uri="{BB962C8B-B14F-4D97-AF65-F5344CB8AC3E}">
        <p14:creationId xmlns:p14="http://schemas.microsoft.com/office/powerpoint/2010/main" val="3534635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7" descr="HD-ShadowLong.png">
            <a:extLst>
              <a:ext uri="{FF2B5EF4-FFF2-40B4-BE49-F238E27FC236}">
                <a16:creationId xmlns:a16="http://schemas.microsoft.com/office/drawing/2014/main" id="{231D1C34-FF05-4FEF-B8F8-F59788D5AA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a:extLst>
              <a:ext uri="{FF2B5EF4-FFF2-40B4-BE49-F238E27FC236}">
                <a16:creationId xmlns:a16="http://schemas.microsoft.com/office/drawing/2014/main" id="{5C24CDA2-44BF-4DF4-8C4D-514B1248F10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a:extLst>
              <a:ext uri="{FF2B5EF4-FFF2-40B4-BE49-F238E27FC236}">
                <a16:creationId xmlns:a16="http://schemas.microsoft.com/office/drawing/2014/main" id="{DF085BBF-B8DD-4E97-B726-F933ABD50259}"/>
              </a:ext>
            </a:extLst>
          </p:cNvPr>
          <p:cNvSpPr/>
          <p:nvPr/>
        </p:nvSpPr>
        <p:spPr bwMode="ltGray">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a:extLst>
              <a:ext uri="{FF2B5EF4-FFF2-40B4-BE49-F238E27FC236}">
                <a16:creationId xmlns:a16="http://schemas.microsoft.com/office/drawing/2014/main" id="{5DF1AA7F-A5FC-4AD4-8F67-076300D424D4}"/>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4">
            <a:extLst>
              <a:ext uri="{FF2B5EF4-FFF2-40B4-BE49-F238E27FC236}">
                <a16:creationId xmlns:a16="http://schemas.microsoft.com/office/drawing/2014/main" id="{D1A5099A-AC89-4A98-90EB-F2C645C92764}"/>
              </a:ext>
            </a:extLst>
          </p:cNvPr>
          <p:cNvSpPr>
            <a:spLocks noGrp="1"/>
          </p:cNvSpPr>
          <p:nvPr>
            <p:ph type="dt" sz="half" idx="10"/>
          </p:nvPr>
        </p:nvSpPr>
        <p:spPr/>
        <p:txBody>
          <a:bodyPr/>
          <a:lstStyle>
            <a:lvl1pPr>
              <a:defRPr/>
            </a:lvl1pPr>
          </a:lstStyle>
          <a:p>
            <a:pPr>
              <a:defRPr/>
            </a:pPr>
            <a:fld id="{510B4AF2-A520-43C5-9CFD-170D4239CAF9}" type="datetime4">
              <a:rPr lang="el-GR"/>
              <a:pPr>
                <a:defRPr/>
              </a:pPr>
              <a:t>22 Δεκεμβρίου 2019</a:t>
            </a:fld>
            <a:endParaRPr lang="en-US" dirty="0"/>
          </a:p>
        </p:txBody>
      </p:sp>
      <p:sp>
        <p:nvSpPr>
          <p:cNvPr id="10" name="Footer Placeholder 5">
            <a:extLst>
              <a:ext uri="{FF2B5EF4-FFF2-40B4-BE49-F238E27FC236}">
                <a16:creationId xmlns:a16="http://schemas.microsoft.com/office/drawing/2014/main" id="{3359CD73-D1FC-4505-93BE-9AED8F044196}"/>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1" name="Slide Number Placeholder 6">
            <a:extLst>
              <a:ext uri="{FF2B5EF4-FFF2-40B4-BE49-F238E27FC236}">
                <a16:creationId xmlns:a16="http://schemas.microsoft.com/office/drawing/2014/main" id="{14FC5DE8-E752-42D8-BEB9-36FD65D09EAB}"/>
              </a:ext>
            </a:extLst>
          </p:cNvPr>
          <p:cNvSpPr>
            <a:spLocks noGrp="1"/>
          </p:cNvSpPr>
          <p:nvPr>
            <p:ph type="sldNum" sz="quarter" idx="12"/>
          </p:nvPr>
        </p:nvSpPr>
        <p:spPr/>
        <p:txBody>
          <a:bodyPr/>
          <a:lstStyle>
            <a:lvl1pPr>
              <a:defRPr/>
            </a:lvl1pPr>
          </a:lstStyle>
          <a:p>
            <a:fld id="{A25017A7-D582-4204-81E8-14BAEEA3E931}" type="slidenum">
              <a:rPr lang="en-US" altLang="el-GR"/>
              <a:pPr/>
              <a:t>‹#›</a:t>
            </a:fld>
            <a:endParaRPr lang="en-US" altLang="el-GR"/>
          </a:p>
        </p:txBody>
      </p:sp>
    </p:spTree>
    <p:extLst>
      <p:ext uri="{BB962C8B-B14F-4D97-AF65-F5344CB8AC3E}">
        <p14:creationId xmlns:p14="http://schemas.microsoft.com/office/powerpoint/2010/main" val="3821199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descr="HD-ShadowLong.png">
            <a:extLst>
              <a:ext uri="{FF2B5EF4-FFF2-40B4-BE49-F238E27FC236}">
                <a16:creationId xmlns:a16="http://schemas.microsoft.com/office/drawing/2014/main" id="{1E3651AE-2591-4293-BC7C-400E21823C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a:extLst>
              <a:ext uri="{FF2B5EF4-FFF2-40B4-BE49-F238E27FC236}">
                <a16:creationId xmlns:a16="http://schemas.microsoft.com/office/drawing/2014/main" id="{ABE174D7-4398-47B7-9490-4A9CF0E18C9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a:extLst>
              <a:ext uri="{FF2B5EF4-FFF2-40B4-BE49-F238E27FC236}">
                <a16:creationId xmlns:a16="http://schemas.microsoft.com/office/drawing/2014/main" id="{E68AA5C8-939A-4CD7-A6F4-38E57053B5B2}"/>
              </a:ext>
            </a:extLst>
          </p:cNvPr>
          <p:cNvSpPr/>
          <p:nvPr/>
        </p:nvSpPr>
        <p:spPr bwMode="ltGray">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a:extLst>
              <a:ext uri="{FF2B5EF4-FFF2-40B4-BE49-F238E27FC236}">
                <a16:creationId xmlns:a16="http://schemas.microsoft.com/office/drawing/2014/main" id="{52648519-8077-4539-85BC-5FE906A920D4}"/>
              </a:ext>
            </a:extLst>
          </p:cNvPr>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4">
            <a:extLst>
              <a:ext uri="{FF2B5EF4-FFF2-40B4-BE49-F238E27FC236}">
                <a16:creationId xmlns:a16="http://schemas.microsoft.com/office/drawing/2014/main" id="{6F123577-520C-42B2-AD4E-FC656E1F2733}"/>
              </a:ext>
            </a:extLst>
          </p:cNvPr>
          <p:cNvSpPr>
            <a:spLocks noGrp="1"/>
          </p:cNvSpPr>
          <p:nvPr>
            <p:ph type="dt" sz="half" idx="10"/>
          </p:nvPr>
        </p:nvSpPr>
        <p:spPr/>
        <p:txBody>
          <a:bodyPr/>
          <a:lstStyle>
            <a:lvl1pPr>
              <a:defRPr/>
            </a:lvl1pPr>
          </a:lstStyle>
          <a:p>
            <a:pPr>
              <a:defRPr/>
            </a:pPr>
            <a:fld id="{DC49D260-0404-4339-A630-B753AB6BF6D3}" type="datetime4">
              <a:rPr lang="el-GR"/>
              <a:pPr>
                <a:defRPr/>
              </a:pPr>
              <a:t>22 Δεκεμβρίου 2019</a:t>
            </a:fld>
            <a:endParaRPr lang="en-US" dirty="0"/>
          </a:p>
        </p:txBody>
      </p:sp>
      <p:sp>
        <p:nvSpPr>
          <p:cNvPr id="10" name="Footer Placeholder 5">
            <a:extLst>
              <a:ext uri="{FF2B5EF4-FFF2-40B4-BE49-F238E27FC236}">
                <a16:creationId xmlns:a16="http://schemas.microsoft.com/office/drawing/2014/main" id="{AF8EDA52-3FC1-4281-B910-FD1D59A2A26D}"/>
              </a:ext>
            </a:extLst>
          </p:cNvPr>
          <p:cNvSpPr>
            <a:spLocks noGrp="1"/>
          </p:cNvSpPr>
          <p:nvPr>
            <p:ph type="ftr" sz="quarter" idx="11"/>
          </p:nvPr>
        </p:nvSpPr>
        <p:spPr/>
        <p:txBody>
          <a:bodyPr/>
          <a:lstStyle>
            <a:lvl1pPr>
              <a:defRPr/>
            </a:lvl1pPr>
          </a:lstStyle>
          <a:p>
            <a:pPr>
              <a:defRPr/>
            </a:pPr>
            <a:r>
              <a:rPr lang="el-GR"/>
              <a:t>Παναγιώτα Στράτη</a:t>
            </a:r>
            <a:endParaRPr lang="en-US" dirty="0"/>
          </a:p>
        </p:txBody>
      </p:sp>
      <p:sp>
        <p:nvSpPr>
          <p:cNvPr id="11" name="Slide Number Placeholder 6">
            <a:extLst>
              <a:ext uri="{FF2B5EF4-FFF2-40B4-BE49-F238E27FC236}">
                <a16:creationId xmlns:a16="http://schemas.microsoft.com/office/drawing/2014/main" id="{DC543ED7-E33D-4E6E-9609-B0D6BA8AA15A}"/>
              </a:ext>
            </a:extLst>
          </p:cNvPr>
          <p:cNvSpPr>
            <a:spLocks noGrp="1"/>
          </p:cNvSpPr>
          <p:nvPr>
            <p:ph type="sldNum" sz="quarter" idx="12"/>
          </p:nvPr>
        </p:nvSpPr>
        <p:spPr/>
        <p:txBody>
          <a:bodyPr/>
          <a:lstStyle>
            <a:lvl1pPr>
              <a:defRPr/>
            </a:lvl1pPr>
          </a:lstStyle>
          <a:p>
            <a:fld id="{96F23464-1E89-4160-B7AF-E979B60726C6}" type="slidenum">
              <a:rPr lang="en-US" altLang="el-GR"/>
              <a:pPr/>
              <a:t>‹#›</a:t>
            </a:fld>
            <a:endParaRPr lang="en-US" altLang="el-GR"/>
          </a:p>
        </p:txBody>
      </p:sp>
    </p:spTree>
    <p:extLst>
      <p:ext uri="{BB962C8B-B14F-4D97-AF65-F5344CB8AC3E}">
        <p14:creationId xmlns:p14="http://schemas.microsoft.com/office/powerpoint/2010/main" val="2780799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White">
      <p:bgPr>
        <a:gradFill rotWithShape="1">
          <a:gsLst>
            <a:gs pos="0">
              <a:srgbClr val="F78925"/>
            </a:gs>
            <a:gs pos="50000">
              <a:srgbClr val="D54209"/>
            </a:gs>
            <a:gs pos="100000">
              <a:srgbClr val="8D0000"/>
            </a:gs>
          </a:gsLst>
          <a:lin ang="2520000"/>
        </a:gradFill>
        <a:effectLst/>
      </p:bgPr>
    </p:bg>
    <p:spTree>
      <p:nvGrpSpPr>
        <p:cNvPr id="1" name=""/>
        <p:cNvGrpSpPr/>
        <p:nvPr/>
      </p:nvGrpSpPr>
      <p:grpSpPr>
        <a:xfrm>
          <a:off x="0" y="0"/>
          <a:ext cx="0" cy="0"/>
          <a:chOff x="0" y="0"/>
          <a:chExt cx="0" cy="0"/>
        </a:xfrm>
      </p:grpSpPr>
      <p:pic>
        <p:nvPicPr>
          <p:cNvPr id="1026" name="Picture 6" descr="hashOverlay-FullResolve.png">
            <a:extLst>
              <a:ext uri="{FF2B5EF4-FFF2-40B4-BE49-F238E27FC236}">
                <a16:creationId xmlns:a16="http://schemas.microsoft.com/office/drawing/2014/main" id="{2F182BDF-D5CA-48F4-988D-A0294D2EAB68}"/>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a:extLst>
              <a:ext uri="{FF2B5EF4-FFF2-40B4-BE49-F238E27FC236}">
                <a16:creationId xmlns:a16="http://schemas.microsoft.com/office/drawing/2014/main" id="{88961B45-8C94-40F7-8C80-83D90A48B017}"/>
              </a:ext>
            </a:extLst>
          </p:cNvPr>
          <p:cNvSpPr>
            <a:spLocks noGrp="1"/>
          </p:cNvSpPr>
          <p:nvPr>
            <p:ph type="title"/>
          </p:nvPr>
        </p:nvSpPr>
        <p:spPr bwMode="auto">
          <a:xfrm>
            <a:off x="681038" y="752475"/>
            <a:ext cx="961390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l-GR"/>
              <a:t>Click to edit Master title style</a:t>
            </a:r>
          </a:p>
        </p:txBody>
      </p:sp>
      <p:sp>
        <p:nvSpPr>
          <p:cNvPr id="1028" name="Text Placeholder 2">
            <a:extLst>
              <a:ext uri="{FF2B5EF4-FFF2-40B4-BE49-F238E27FC236}">
                <a16:creationId xmlns:a16="http://schemas.microsoft.com/office/drawing/2014/main" id="{A8A64498-F8AC-42DD-8550-A258C5D4AC62}"/>
              </a:ext>
            </a:extLst>
          </p:cNvPr>
          <p:cNvSpPr>
            <a:spLocks noGrp="1"/>
          </p:cNvSpPr>
          <p:nvPr>
            <p:ph type="body" idx="1"/>
          </p:nvPr>
        </p:nvSpPr>
        <p:spPr bwMode="auto">
          <a:xfrm>
            <a:off x="681038" y="2336800"/>
            <a:ext cx="9613900" cy="359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l-GR"/>
              <a:t>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4" name="Date Placeholder 3">
            <a:extLst>
              <a:ext uri="{FF2B5EF4-FFF2-40B4-BE49-F238E27FC236}">
                <a16:creationId xmlns:a16="http://schemas.microsoft.com/office/drawing/2014/main" id="{84A923A0-7F5F-4B5B-8819-EF24272EF605}"/>
              </a:ext>
            </a:extLst>
          </p:cNvPr>
          <p:cNvSpPr>
            <a:spLocks noGrp="1"/>
          </p:cNvSpPr>
          <p:nvPr>
            <p:ph type="dt" sz="half" idx="2"/>
          </p:nvPr>
        </p:nvSpPr>
        <p:spPr>
          <a:xfrm>
            <a:off x="7551738" y="5935663"/>
            <a:ext cx="2743200" cy="365125"/>
          </a:xfrm>
          <a:prstGeom prst="rect">
            <a:avLst/>
          </a:prstGeom>
        </p:spPr>
        <p:txBody>
          <a:bodyPr vert="horz" lIns="91440" tIns="45720" rIns="91440" bIns="45720" rtlCol="0" anchor="ctr"/>
          <a:lstStyle>
            <a:lvl1pPr algn="r" fontAlgn="auto">
              <a:spcBef>
                <a:spcPts val="0"/>
              </a:spcBef>
              <a:spcAft>
                <a:spcPts val="0"/>
              </a:spcAft>
              <a:defRPr sz="1050">
                <a:solidFill>
                  <a:schemeClr val="tx1">
                    <a:tint val="75000"/>
                  </a:schemeClr>
                </a:solidFill>
                <a:latin typeface="+mn-lt"/>
                <a:cs typeface="+mn-cs"/>
              </a:defRPr>
            </a:lvl1pPr>
          </a:lstStyle>
          <a:p>
            <a:pPr>
              <a:defRPr/>
            </a:pPr>
            <a:fld id="{4DF27512-D7BD-4D0F-9FA9-74DCC1EE3E19}" type="datetime4">
              <a:rPr lang="el-GR"/>
              <a:pPr>
                <a:defRPr/>
              </a:pPr>
              <a:t>22 Δεκεμβρίου 2019</a:t>
            </a:fld>
            <a:endParaRPr lang="en-US" dirty="0"/>
          </a:p>
        </p:txBody>
      </p:sp>
      <p:sp>
        <p:nvSpPr>
          <p:cNvPr id="5" name="Footer Placeholder 4">
            <a:extLst>
              <a:ext uri="{FF2B5EF4-FFF2-40B4-BE49-F238E27FC236}">
                <a16:creationId xmlns:a16="http://schemas.microsoft.com/office/drawing/2014/main" id="{D2F2A41F-38FF-44A3-8C8A-ACC5F5985658}"/>
              </a:ext>
            </a:extLst>
          </p:cNvPr>
          <p:cNvSpPr>
            <a:spLocks noGrp="1"/>
          </p:cNvSpPr>
          <p:nvPr>
            <p:ph type="ftr" sz="quarter" idx="3"/>
          </p:nvPr>
        </p:nvSpPr>
        <p:spPr>
          <a:xfrm>
            <a:off x="681038" y="5935663"/>
            <a:ext cx="6870700" cy="365125"/>
          </a:xfrm>
          <a:prstGeom prst="rect">
            <a:avLst/>
          </a:prstGeom>
        </p:spPr>
        <p:txBody>
          <a:bodyPr vert="horz" lIns="91440" tIns="45720" rIns="91440" bIns="45720" rtlCol="0" anchor="ctr"/>
          <a:lstStyle>
            <a:lvl1pPr algn="l" fontAlgn="auto">
              <a:spcBef>
                <a:spcPts val="0"/>
              </a:spcBef>
              <a:spcAft>
                <a:spcPts val="0"/>
              </a:spcAft>
              <a:defRPr sz="1050">
                <a:solidFill>
                  <a:schemeClr val="tx1">
                    <a:tint val="75000"/>
                  </a:schemeClr>
                </a:solidFill>
                <a:latin typeface="+mn-lt"/>
                <a:cs typeface="+mn-cs"/>
              </a:defRPr>
            </a:lvl1pPr>
          </a:lstStyle>
          <a:p>
            <a:pPr>
              <a:defRPr/>
            </a:pPr>
            <a:r>
              <a:rPr lang="el-GR"/>
              <a:t>Παναγιώτα Στράτη</a:t>
            </a:r>
            <a:endParaRPr lang="en-US" dirty="0"/>
          </a:p>
        </p:txBody>
      </p:sp>
      <p:sp>
        <p:nvSpPr>
          <p:cNvPr id="6" name="Slide Number Placeholder 5">
            <a:extLst>
              <a:ext uri="{FF2B5EF4-FFF2-40B4-BE49-F238E27FC236}">
                <a16:creationId xmlns:a16="http://schemas.microsoft.com/office/drawing/2014/main" id="{041E854A-5474-46A5-9791-B2DA80D2A9F4}"/>
              </a:ext>
            </a:extLst>
          </p:cNvPr>
          <p:cNvSpPr>
            <a:spLocks noGrp="1"/>
          </p:cNvSpPr>
          <p:nvPr>
            <p:ph type="sldNum" sz="quarter" idx="4"/>
          </p:nvPr>
        </p:nvSpPr>
        <p:spPr>
          <a:xfrm>
            <a:off x="10729913" y="752475"/>
            <a:ext cx="1154112" cy="1092200"/>
          </a:xfrm>
          <a:prstGeom prst="rect">
            <a:avLst/>
          </a:prstGeom>
        </p:spPr>
        <p:txBody>
          <a:bodyPr vert="horz" wrap="square" lIns="91440" tIns="45720" rIns="91440" bIns="45720" numCol="1" anchor="ctr" anchorCtr="0" compatLnSpc="1">
            <a:prstTxWarp prst="textNoShape">
              <a:avLst/>
            </a:prstTxWarp>
          </a:bodyPr>
          <a:lstStyle>
            <a:lvl1pPr>
              <a:defRPr sz="3600">
                <a:solidFill>
                  <a:srgbClr val="FFFFFF"/>
                </a:solidFill>
                <a:latin typeface="Trebuchet MS" panose="020B0603020202020204" pitchFamily="34" charset="0"/>
              </a:defRPr>
            </a:lvl1pPr>
          </a:lstStyle>
          <a:p>
            <a:fld id="{96A8F863-5C25-4A5A-92FB-BB566DF202F7}" type="slidenum">
              <a:rPr lang="en-US" altLang="el-GR"/>
              <a:pPr/>
              <a:t>‹#›</a:t>
            </a:fld>
            <a:endParaRPr lang="en-US" altLang="el-GR"/>
          </a:p>
        </p:txBody>
      </p:sp>
    </p:spTree>
  </p:cSld>
  <p:clrMap bg1="dk1" tx1="lt1" bg2="dk2" tx2="lt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 id="2147483804" r:id="rId17"/>
  </p:sldLayoutIdLst>
  <p:hf hdr="0"/>
  <p:txStyles>
    <p:titleStyle>
      <a:lvl1pPr algn="l" rtl="0" eaLnBrk="0" fontAlgn="base" hangingPunct="0">
        <a:lnSpc>
          <a:spcPct val="90000"/>
        </a:lnSpc>
        <a:spcBef>
          <a:spcPct val="0"/>
        </a:spcBef>
        <a:spcAft>
          <a:spcPct val="0"/>
        </a:spcAft>
        <a:defRPr sz="3600" kern="1200">
          <a:solidFill>
            <a:schemeClr val="tx1"/>
          </a:solidFill>
          <a:latin typeface="+mj-lt"/>
          <a:ea typeface="+mj-ea"/>
          <a:cs typeface="+mj-cs"/>
        </a:defRPr>
      </a:lvl1pPr>
      <a:lvl2pPr algn="l" rtl="0" eaLnBrk="0" fontAlgn="base" hangingPunct="0">
        <a:lnSpc>
          <a:spcPct val="90000"/>
        </a:lnSpc>
        <a:spcBef>
          <a:spcPct val="0"/>
        </a:spcBef>
        <a:spcAft>
          <a:spcPct val="0"/>
        </a:spcAft>
        <a:defRPr sz="3600">
          <a:solidFill>
            <a:schemeClr val="tx1"/>
          </a:solidFill>
          <a:latin typeface="Trebuchet MS" pitchFamily="34" charset="0"/>
        </a:defRPr>
      </a:lvl2pPr>
      <a:lvl3pPr algn="l" rtl="0" eaLnBrk="0" fontAlgn="base" hangingPunct="0">
        <a:lnSpc>
          <a:spcPct val="90000"/>
        </a:lnSpc>
        <a:spcBef>
          <a:spcPct val="0"/>
        </a:spcBef>
        <a:spcAft>
          <a:spcPct val="0"/>
        </a:spcAft>
        <a:defRPr sz="3600">
          <a:solidFill>
            <a:schemeClr val="tx1"/>
          </a:solidFill>
          <a:latin typeface="Trebuchet MS" pitchFamily="34" charset="0"/>
        </a:defRPr>
      </a:lvl3pPr>
      <a:lvl4pPr algn="l" rtl="0" eaLnBrk="0" fontAlgn="base" hangingPunct="0">
        <a:lnSpc>
          <a:spcPct val="90000"/>
        </a:lnSpc>
        <a:spcBef>
          <a:spcPct val="0"/>
        </a:spcBef>
        <a:spcAft>
          <a:spcPct val="0"/>
        </a:spcAft>
        <a:defRPr sz="3600">
          <a:solidFill>
            <a:schemeClr val="tx1"/>
          </a:solidFill>
          <a:latin typeface="Trebuchet MS" pitchFamily="34" charset="0"/>
        </a:defRPr>
      </a:lvl4pPr>
      <a:lvl5pPr algn="l" rtl="0" eaLnBrk="0" fontAlgn="base" hangingPunct="0">
        <a:lnSpc>
          <a:spcPct val="90000"/>
        </a:lnSpc>
        <a:spcBef>
          <a:spcPct val="0"/>
        </a:spcBef>
        <a:spcAft>
          <a:spcPct val="0"/>
        </a:spcAft>
        <a:defRPr sz="3600">
          <a:solidFill>
            <a:schemeClr val="tx1"/>
          </a:solidFill>
          <a:latin typeface="Trebuchet MS" pitchFamily="34" charset="0"/>
        </a:defRPr>
      </a:lvl5pPr>
      <a:lvl6pPr marL="457200" algn="l" rtl="0" fontAlgn="base">
        <a:lnSpc>
          <a:spcPct val="90000"/>
        </a:lnSpc>
        <a:spcBef>
          <a:spcPct val="0"/>
        </a:spcBef>
        <a:spcAft>
          <a:spcPct val="0"/>
        </a:spcAft>
        <a:defRPr sz="3600">
          <a:solidFill>
            <a:schemeClr val="tx1"/>
          </a:solidFill>
          <a:latin typeface="Trebuchet MS" pitchFamily="34" charset="0"/>
        </a:defRPr>
      </a:lvl6pPr>
      <a:lvl7pPr marL="914400" algn="l" rtl="0" fontAlgn="base">
        <a:lnSpc>
          <a:spcPct val="90000"/>
        </a:lnSpc>
        <a:spcBef>
          <a:spcPct val="0"/>
        </a:spcBef>
        <a:spcAft>
          <a:spcPct val="0"/>
        </a:spcAft>
        <a:defRPr sz="3600">
          <a:solidFill>
            <a:schemeClr val="tx1"/>
          </a:solidFill>
          <a:latin typeface="Trebuchet MS" pitchFamily="34" charset="0"/>
        </a:defRPr>
      </a:lvl7pPr>
      <a:lvl8pPr marL="1371600" algn="l" rtl="0" fontAlgn="base">
        <a:lnSpc>
          <a:spcPct val="90000"/>
        </a:lnSpc>
        <a:spcBef>
          <a:spcPct val="0"/>
        </a:spcBef>
        <a:spcAft>
          <a:spcPct val="0"/>
        </a:spcAft>
        <a:defRPr sz="3600">
          <a:solidFill>
            <a:schemeClr val="tx1"/>
          </a:solidFill>
          <a:latin typeface="Trebuchet MS" pitchFamily="34" charset="0"/>
        </a:defRPr>
      </a:lvl8pPr>
      <a:lvl9pPr marL="1828800" algn="l" rtl="0" fontAlgn="base">
        <a:lnSpc>
          <a:spcPct val="90000"/>
        </a:lnSpc>
        <a:spcBef>
          <a:spcPct val="0"/>
        </a:spcBef>
        <a:spcAft>
          <a:spcPct val="0"/>
        </a:spcAft>
        <a:defRPr sz="3600">
          <a:solidFill>
            <a:schemeClr val="tx1"/>
          </a:solidFill>
          <a:latin typeface="Trebuchet MS"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9A0FD42-A8B3-4043-A984-E7AD624569B7}"/>
              </a:ext>
            </a:extLst>
          </p:cNvPr>
          <p:cNvSpPr>
            <a:spLocks noGrp="1"/>
          </p:cNvSpPr>
          <p:nvPr>
            <p:ph type="ctrTitle"/>
          </p:nvPr>
        </p:nvSpPr>
        <p:spPr>
          <a:xfrm>
            <a:off x="401638" y="3074988"/>
            <a:ext cx="8562975" cy="1303337"/>
          </a:xfrm>
        </p:spPr>
        <p:txBody>
          <a:bodyPr/>
          <a:lstStyle/>
          <a:p>
            <a:pPr algn="ctr" eaLnBrk="1" hangingPunct="1"/>
            <a:br>
              <a:rPr lang="en-US" altLang="el-GR" sz="3200" b="1">
                <a:solidFill>
                  <a:srgbClr val="002060"/>
                </a:solidFill>
              </a:rPr>
            </a:br>
            <a:br>
              <a:rPr lang="en-US" altLang="el-GR" sz="3200" b="1">
                <a:solidFill>
                  <a:srgbClr val="002060"/>
                </a:solidFill>
              </a:rPr>
            </a:br>
            <a:br>
              <a:rPr lang="en-US" altLang="el-GR" sz="3200" b="1">
                <a:solidFill>
                  <a:srgbClr val="002060"/>
                </a:solidFill>
              </a:rPr>
            </a:br>
            <a:br>
              <a:rPr lang="en-US" altLang="el-GR" sz="3200" b="1">
                <a:solidFill>
                  <a:srgbClr val="002060"/>
                </a:solidFill>
              </a:rPr>
            </a:br>
            <a:br>
              <a:rPr lang="en-US" altLang="el-GR" sz="3200" b="1">
                <a:solidFill>
                  <a:srgbClr val="002060"/>
                </a:solidFill>
              </a:rPr>
            </a:br>
            <a:br>
              <a:rPr lang="en-US" altLang="el-GR" sz="3200" b="1">
                <a:solidFill>
                  <a:srgbClr val="002060"/>
                </a:solidFill>
              </a:rPr>
            </a:br>
            <a:br>
              <a:rPr lang="en-US" altLang="el-GR" sz="3200" b="1">
                <a:solidFill>
                  <a:srgbClr val="002060"/>
                </a:solidFill>
              </a:rPr>
            </a:br>
            <a:r>
              <a:rPr lang="el-GR" altLang="el-GR" sz="2800"/>
              <a:t>ΣΥΝΕΡΓΑΣΙΑ ΟΙΚΟΓΕΝΕΙΑΣ, ΣΧΟΛΕΙΟΥ </a:t>
            </a:r>
            <a:br>
              <a:rPr lang="en-US" altLang="el-GR" sz="2800"/>
            </a:br>
            <a:r>
              <a:rPr lang="el-GR" altLang="el-GR" sz="2800"/>
              <a:t>ΚΑΙ ΚΟΙΝΟΤΗΤΑΣ</a:t>
            </a:r>
            <a:br>
              <a:rPr lang="en-US" altLang="el-GR" b="1"/>
            </a:br>
            <a:endParaRPr lang="en-US" altLang="el-GR"/>
          </a:p>
        </p:txBody>
      </p:sp>
      <p:sp>
        <p:nvSpPr>
          <p:cNvPr id="19459" name="Subtitle 2">
            <a:extLst>
              <a:ext uri="{FF2B5EF4-FFF2-40B4-BE49-F238E27FC236}">
                <a16:creationId xmlns:a16="http://schemas.microsoft.com/office/drawing/2014/main" id="{D68B1451-1F86-42CC-A223-3347852C7ABE}"/>
              </a:ext>
            </a:extLst>
          </p:cNvPr>
          <p:cNvSpPr>
            <a:spLocks noGrp="1"/>
          </p:cNvSpPr>
          <p:nvPr>
            <p:ph type="subTitle" idx="1"/>
          </p:nvPr>
        </p:nvSpPr>
        <p:spPr>
          <a:xfrm>
            <a:off x="681038" y="4394200"/>
            <a:ext cx="8143875" cy="1117600"/>
          </a:xfrm>
        </p:spPr>
        <p:txBody>
          <a:bodyPr/>
          <a:lstStyle/>
          <a:p>
            <a:pPr algn="ctr" eaLnBrk="1" hangingPunct="1"/>
            <a:r>
              <a:rPr lang="el-GR" altLang="el-GR" sz="2400" b="1"/>
              <a:t>Στράτη Παναγιώτα</a:t>
            </a:r>
          </a:p>
          <a:p>
            <a:pPr algn="ctr" eaLnBrk="1" hangingPunct="1"/>
            <a:r>
              <a:rPr lang="el-GR" altLang="el-GR" sz="2400" b="1"/>
              <a:t>Διδάκτορας του Πανεπιστημίου Ιωαννίνων</a:t>
            </a:r>
            <a:endParaRPr lang="en-US" altLang="el-GR" sz="2400" b="1"/>
          </a:p>
          <a:p>
            <a:pPr algn="ctr" eaLnBrk="1" hangingPunct="1"/>
            <a:endParaRPr lang="el-GR" altLang="el-GR" sz="2400" b="1"/>
          </a:p>
        </p:txBody>
      </p:sp>
      <p:sp>
        <p:nvSpPr>
          <p:cNvPr id="4" name="3 - Θέση ημερομηνίας">
            <a:extLst>
              <a:ext uri="{FF2B5EF4-FFF2-40B4-BE49-F238E27FC236}">
                <a16:creationId xmlns:a16="http://schemas.microsoft.com/office/drawing/2014/main" id="{60AD4D94-011B-41FF-9232-E0D818E8CF32}"/>
              </a:ext>
            </a:extLst>
          </p:cNvPr>
          <p:cNvSpPr>
            <a:spLocks noGrp="1"/>
          </p:cNvSpPr>
          <p:nvPr>
            <p:ph type="dt" sz="quarter" idx="10"/>
          </p:nvPr>
        </p:nvSpPr>
        <p:spPr>
          <a:xfrm>
            <a:off x="9199563" y="6324600"/>
            <a:ext cx="2743200" cy="365125"/>
          </a:xfrm>
        </p:spPr>
        <p:txBody>
          <a:bodyPr/>
          <a:lstStyle/>
          <a:p>
            <a:pPr>
              <a:defRPr/>
            </a:pPr>
            <a:fld id="{75F136EC-C5EB-4E48-B089-70DB6E5BCD10}" type="datetime4">
              <a:rPr lang="el-GR"/>
              <a:pPr>
                <a:defRPr/>
              </a:pPr>
              <a:t>22 Δεκεμβρίου 2019</a:t>
            </a:fld>
            <a:endParaRPr lang="en-US" dirty="0"/>
          </a:p>
        </p:txBody>
      </p:sp>
      <p:sp>
        <p:nvSpPr>
          <p:cNvPr id="5" name="4 - Θέση αριθμού διαφάνειας">
            <a:extLst>
              <a:ext uri="{FF2B5EF4-FFF2-40B4-BE49-F238E27FC236}">
                <a16:creationId xmlns:a16="http://schemas.microsoft.com/office/drawing/2014/main" id="{5FE9992C-D05F-4D85-807D-5A343E241F8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CE6DE41-D5B4-4E14-8947-2B666BD65174}" type="slidenum">
              <a:rPr lang="en-US" altLang="el-GR">
                <a:solidFill>
                  <a:srgbClr val="FFFFFF"/>
                </a:solidFill>
                <a:latin typeface="Trebuchet MS" panose="020B0603020202020204" pitchFamily="34" charset="0"/>
              </a:rPr>
              <a:pPr eaLnBrk="1" hangingPunct="1"/>
              <a:t>1</a:t>
            </a:fld>
            <a:endParaRPr lang="en-US" altLang="el-GR">
              <a:solidFill>
                <a:srgbClr val="FFFFFF"/>
              </a:solidFill>
              <a:latin typeface="Trebuchet MS" panose="020B0603020202020204" pitchFamily="34" charset="0"/>
            </a:endParaRPr>
          </a:p>
        </p:txBody>
      </p:sp>
      <p:pic>
        <p:nvPicPr>
          <p:cNvPr id="19462" name="8 - Εικόνα">
            <a:extLst>
              <a:ext uri="{FF2B5EF4-FFF2-40B4-BE49-F238E27FC236}">
                <a16:creationId xmlns:a16="http://schemas.microsoft.com/office/drawing/2014/main" id="{3B2D972D-E79E-4AB2-A45F-C6D1969AB1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913" y="214313"/>
            <a:ext cx="1931987"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7 - Στρογγυλεμένο ορθογώνιο">
            <a:extLst>
              <a:ext uri="{FF2B5EF4-FFF2-40B4-BE49-F238E27FC236}">
                <a16:creationId xmlns:a16="http://schemas.microsoft.com/office/drawing/2014/main" id="{97311FB9-2EE4-42CB-A588-346FAE66F86A}"/>
              </a:ext>
            </a:extLst>
          </p:cNvPr>
          <p:cNvSpPr/>
          <p:nvPr/>
        </p:nvSpPr>
        <p:spPr>
          <a:xfrm>
            <a:off x="2401888" y="5684838"/>
            <a:ext cx="5786437" cy="100012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dirty="0">
                <a:solidFill>
                  <a:schemeClr val="accent2"/>
                </a:solidFill>
              </a:rPr>
              <a:t>panagiotastrati@yahoo.gr</a:t>
            </a:r>
            <a:endParaRPr lang="el-GR" sz="2400" b="1" dirty="0">
              <a:solidFill>
                <a:schemeClr val="accent2"/>
              </a:solidFill>
            </a:endParaRPr>
          </a:p>
        </p:txBody>
      </p:sp>
      <p:sp>
        <p:nvSpPr>
          <p:cNvPr id="9" name="8 - Ορθογώνιο">
            <a:extLst>
              <a:ext uri="{FF2B5EF4-FFF2-40B4-BE49-F238E27FC236}">
                <a16:creationId xmlns:a16="http://schemas.microsoft.com/office/drawing/2014/main" id="{48E5E102-8854-408B-8922-2BB25A57A8A6}"/>
              </a:ext>
            </a:extLst>
          </p:cNvPr>
          <p:cNvSpPr/>
          <p:nvPr/>
        </p:nvSpPr>
        <p:spPr>
          <a:xfrm>
            <a:off x="9809163" y="2936875"/>
            <a:ext cx="2063750" cy="1136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dirty="0"/>
              <a:t>Μετάβαση από το Νηπιαγωγείο στο Δημοτικό Σχολείο</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a:extLst>
              <a:ext uri="{FF2B5EF4-FFF2-40B4-BE49-F238E27FC236}">
                <a16:creationId xmlns:a16="http://schemas.microsoft.com/office/drawing/2014/main" id="{A62999CB-B5D8-4BBE-98AA-2D59FF93D505}"/>
              </a:ext>
            </a:extLst>
          </p:cNvPr>
          <p:cNvSpPr>
            <a:spLocks noGrp="1"/>
          </p:cNvSpPr>
          <p:nvPr>
            <p:ph type="title"/>
          </p:nvPr>
        </p:nvSpPr>
        <p:spPr>
          <a:xfrm>
            <a:off x="319088" y="752475"/>
            <a:ext cx="9975850" cy="1081088"/>
          </a:xfrm>
        </p:spPr>
        <p:txBody>
          <a:bodyPr/>
          <a:lstStyle/>
          <a:p>
            <a:pPr algn="ctr" eaLnBrk="1" hangingPunct="1"/>
            <a:r>
              <a:rPr lang="el-GR" altLang="el-GR" sz="2800"/>
              <a:t>Η Μετάβαση στο σχολείο, σύμφωνα με το </a:t>
            </a:r>
            <a:r>
              <a:rPr lang="el-GR" altLang="el-GR" sz="2800" b="1">
                <a:solidFill>
                  <a:srgbClr val="C00000"/>
                </a:solidFill>
              </a:rPr>
              <a:t>αναπτυξιακό μοντέλο</a:t>
            </a:r>
            <a:r>
              <a:rPr lang="el-GR" altLang="el-GR" sz="2800"/>
              <a:t>, σημαίνει όλες εκείνες τις στρατηγικές και διαδικασίες που σκοπό έχουν:</a:t>
            </a:r>
          </a:p>
        </p:txBody>
      </p:sp>
      <p:sp>
        <p:nvSpPr>
          <p:cNvPr id="28675" name="3 - Θέση κειμένου">
            <a:extLst>
              <a:ext uri="{FF2B5EF4-FFF2-40B4-BE49-F238E27FC236}">
                <a16:creationId xmlns:a16="http://schemas.microsoft.com/office/drawing/2014/main" id="{806C319A-DE4E-4D2E-8529-A3B25C57184C}"/>
              </a:ext>
            </a:extLst>
          </p:cNvPr>
          <p:cNvSpPr>
            <a:spLocks noGrp="1"/>
          </p:cNvSpPr>
          <p:nvPr>
            <p:ph type="body" sz="half" idx="15"/>
          </p:nvPr>
        </p:nvSpPr>
        <p:spPr>
          <a:xfrm>
            <a:off x="430213" y="2535238"/>
            <a:ext cx="3300412" cy="3602037"/>
          </a:xfrm>
          <a:solidFill>
            <a:schemeClr val="accent2"/>
          </a:solidFill>
        </p:spPr>
        <p:txBody>
          <a:bodyPr/>
          <a:lstStyle/>
          <a:p>
            <a:pPr algn="ctr" eaLnBrk="1" hangingPunct="1">
              <a:lnSpc>
                <a:spcPct val="150000"/>
              </a:lnSpc>
            </a:pPr>
            <a:r>
              <a:rPr lang="el-GR" altLang="el-GR" sz="2400">
                <a:solidFill>
                  <a:schemeClr val="bg1"/>
                </a:solidFill>
              </a:rPr>
              <a:t>α) τη διασφάλιση της ομαλής εισόδου και προσαρμογής των νηπίων στο δημοτικό σχολείο</a:t>
            </a:r>
          </a:p>
          <a:p>
            <a:pPr eaLnBrk="1" hangingPunct="1"/>
            <a:endParaRPr lang="el-GR" altLang="el-GR"/>
          </a:p>
        </p:txBody>
      </p:sp>
      <p:sp>
        <p:nvSpPr>
          <p:cNvPr id="6" name="5 - Θέση κειμένου">
            <a:extLst>
              <a:ext uri="{FF2B5EF4-FFF2-40B4-BE49-F238E27FC236}">
                <a16:creationId xmlns:a16="http://schemas.microsoft.com/office/drawing/2014/main" id="{23A195D1-70CE-467F-AA84-D830F8F487E2}"/>
              </a:ext>
            </a:extLst>
          </p:cNvPr>
          <p:cNvSpPr>
            <a:spLocks noGrp="1"/>
          </p:cNvSpPr>
          <p:nvPr>
            <p:ph type="body" sz="half" idx="16"/>
          </p:nvPr>
        </p:nvSpPr>
        <p:spPr>
          <a:xfrm>
            <a:off x="3921125" y="2535238"/>
            <a:ext cx="3159125" cy="3602037"/>
          </a:xfrm>
          <a:solidFill>
            <a:schemeClr val="accent2"/>
          </a:solidFill>
        </p:spPr>
        <p:txBody>
          <a:bodyPr rtlCol="0">
            <a:normAutofit fontScale="92500" lnSpcReduction="10000"/>
          </a:bodyPr>
          <a:lstStyle/>
          <a:p>
            <a:pPr algn="ctr" eaLnBrk="1" fontAlgn="auto" hangingPunct="1">
              <a:lnSpc>
                <a:spcPct val="150000"/>
              </a:lnSpc>
              <a:spcAft>
                <a:spcPts val="0"/>
              </a:spcAft>
              <a:defRPr/>
            </a:pPr>
            <a:r>
              <a:rPr lang="el-GR" sz="2400" dirty="0">
                <a:solidFill>
                  <a:schemeClr val="bg1"/>
                </a:solidFill>
              </a:rPr>
              <a:t>β) την παροχή συνέχειας μέσα από δραστηριότητες που γεφυρώνουν το χάσμα μεταξύ σπιτιού, νηπιαγωγείου και δημοτικού σχολείου</a:t>
            </a:r>
            <a:endParaRPr lang="el-GR" sz="2400" dirty="0"/>
          </a:p>
        </p:txBody>
      </p:sp>
      <p:sp>
        <p:nvSpPr>
          <p:cNvPr id="28677" name="7 - Θέση κειμένου">
            <a:extLst>
              <a:ext uri="{FF2B5EF4-FFF2-40B4-BE49-F238E27FC236}">
                <a16:creationId xmlns:a16="http://schemas.microsoft.com/office/drawing/2014/main" id="{D9985CFB-D227-44DB-A512-6448F5E8136E}"/>
              </a:ext>
            </a:extLst>
          </p:cNvPr>
          <p:cNvSpPr>
            <a:spLocks noGrp="1"/>
          </p:cNvSpPr>
          <p:nvPr>
            <p:ph type="body" sz="half" idx="17"/>
          </p:nvPr>
        </p:nvSpPr>
        <p:spPr>
          <a:xfrm>
            <a:off x="7224713" y="2563813"/>
            <a:ext cx="3983037" cy="3573462"/>
          </a:xfrm>
          <a:solidFill>
            <a:schemeClr val="accent2"/>
          </a:solidFill>
        </p:spPr>
        <p:txBody>
          <a:bodyPr>
            <a:normAutofit lnSpcReduction="10000"/>
          </a:bodyPr>
          <a:lstStyle/>
          <a:p>
            <a:pPr algn="ctr" eaLnBrk="1" hangingPunct="1">
              <a:lnSpc>
                <a:spcPct val="150000"/>
              </a:lnSpc>
              <a:buFont typeface="Arial" charset="0"/>
              <a:buNone/>
              <a:defRPr/>
            </a:pPr>
            <a:r>
              <a:rPr lang="el-GR" sz="2200">
                <a:solidFill>
                  <a:schemeClr val="bg1"/>
                </a:solidFill>
              </a:rPr>
              <a:t>γ) τη σύνδεση της ανάπτυξης του παιδιού με τους κοινωνικούς φορείς, τις υπηρεσίες οικογενειακής υποστήριξης και του συστήματος προσχολικής εκπαίδευσης</a:t>
            </a:r>
            <a:endParaRPr lang="el-GR" sz="2200"/>
          </a:p>
        </p:txBody>
      </p:sp>
      <p:sp>
        <p:nvSpPr>
          <p:cNvPr id="9" name="8 - Θέση ημερομηνίας">
            <a:extLst>
              <a:ext uri="{FF2B5EF4-FFF2-40B4-BE49-F238E27FC236}">
                <a16:creationId xmlns:a16="http://schemas.microsoft.com/office/drawing/2014/main" id="{07DEEE6B-2599-459A-B3BA-6785C6D4FD90}"/>
              </a:ext>
            </a:extLst>
          </p:cNvPr>
          <p:cNvSpPr>
            <a:spLocks noGrp="1"/>
          </p:cNvSpPr>
          <p:nvPr>
            <p:ph type="dt" sz="quarter" idx="18"/>
          </p:nvPr>
        </p:nvSpPr>
        <p:spPr>
          <a:xfrm>
            <a:off x="9032875" y="6386513"/>
            <a:ext cx="2743200" cy="192087"/>
          </a:xfrm>
        </p:spPr>
        <p:txBody>
          <a:bodyPr/>
          <a:lstStyle/>
          <a:p>
            <a:pPr>
              <a:defRPr/>
            </a:pPr>
            <a:fld id="{CFB56D7D-6EFF-4C86-9AED-F4229D370E73}" type="datetime4">
              <a:rPr lang="el-GR"/>
              <a:pPr>
                <a:defRPr/>
              </a:pPr>
              <a:t>22 Δεκεμβρίου 2019</a:t>
            </a:fld>
            <a:endParaRPr lang="en-US" dirty="0"/>
          </a:p>
        </p:txBody>
      </p:sp>
      <p:sp>
        <p:nvSpPr>
          <p:cNvPr id="11" name="10 - Θέση αριθμού διαφάνειας">
            <a:extLst>
              <a:ext uri="{FF2B5EF4-FFF2-40B4-BE49-F238E27FC236}">
                <a16:creationId xmlns:a16="http://schemas.microsoft.com/office/drawing/2014/main" id="{61D388D0-A173-4133-9FF9-A525FB7C6E2B}"/>
              </a:ext>
            </a:extLst>
          </p:cNvPr>
          <p:cNvSpPr>
            <a:spLocks noGrp="1"/>
          </p:cNvSpPr>
          <p:nvPr>
            <p:ph type="sldNum" sz="quarter" idx="20"/>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1994015-5E14-4470-BB16-B178FD22B2B2}" type="slidenum">
              <a:rPr lang="en-US" altLang="el-GR">
                <a:solidFill>
                  <a:srgbClr val="FFFFFF"/>
                </a:solidFill>
                <a:latin typeface="Trebuchet MS" panose="020B0603020202020204" pitchFamily="34" charset="0"/>
              </a:rPr>
              <a:pPr eaLnBrk="1" hangingPunct="1"/>
              <a:t>10</a:t>
            </a:fld>
            <a:endParaRPr lang="en-US" altLang="el-GR">
              <a:solidFill>
                <a:srgbClr val="FFFFFF"/>
              </a:solidFill>
              <a:latin typeface="Trebuchet MS" panose="020B0603020202020204" pitchFamily="34" charset="0"/>
            </a:endParaRPr>
          </a:p>
        </p:txBody>
      </p:sp>
      <p:sp>
        <p:nvSpPr>
          <p:cNvPr id="12" name="11 - Θέση υποσέλιδου">
            <a:extLst>
              <a:ext uri="{FF2B5EF4-FFF2-40B4-BE49-F238E27FC236}">
                <a16:creationId xmlns:a16="http://schemas.microsoft.com/office/drawing/2014/main" id="{121F6B7B-1ED8-44A5-9E65-BE2C9154F130}"/>
              </a:ext>
            </a:extLst>
          </p:cNvPr>
          <p:cNvSpPr>
            <a:spLocks noGrp="1"/>
          </p:cNvSpPr>
          <p:nvPr>
            <p:ph type="ftr" sz="quarter" idx="19"/>
          </p:nvPr>
        </p:nvSpPr>
        <p:spPr>
          <a:xfrm>
            <a:off x="514350" y="6254750"/>
            <a:ext cx="6870700" cy="365125"/>
          </a:xfrm>
        </p:spPr>
        <p:txBody>
          <a:bodyPr/>
          <a:lstStyle/>
          <a:p>
            <a:pPr>
              <a:defRPr/>
            </a:pPr>
            <a:r>
              <a:rPr lang="el-GR"/>
              <a:t>Παναγιώτα Στράτη</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a:extLst>
              <a:ext uri="{FF2B5EF4-FFF2-40B4-BE49-F238E27FC236}">
                <a16:creationId xmlns:a16="http://schemas.microsoft.com/office/drawing/2014/main" id="{A6A822DB-5146-45B8-9BB5-4D7F7D49C5EC}"/>
              </a:ext>
            </a:extLst>
          </p:cNvPr>
          <p:cNvSpPr>
            <a:spLocks noGrp="1"/>
          </p:cNvSpPr>
          <p:nvPr>
            <p:ph type="title"/>
          </p:nvPr>
        </p:nvSpPr>
        <p:spPr>
          <a:xfrm>
            <a:off x="179388" y="752475"/>
            <a:ext cx="10115550" cy="1081088"/>
          </a:xfrm>
        </p:spPr>
        <p:txBody>
          <a:bodyPr/>
          <a:lstStyle/>
          <a:p>
            <a:pPr eaLnBrk="1" hangingPunct="1"/>
            <a:r>
              <a:rPr lang="el-GR" altLang="el-GR" sz="2400"/>
              <a:t>2) Το μοντέλο του οικογενειακού άγχους σχετίζεται με την προσαρμογή και τη ρύθμιση  (</a:t>
            </a:r>
            <a:r>
              <a:rPr lang="en-US" altLang="el-GR" sz="2400"/>
              <a:t>Bomar </a:t>
            </a:r>
            <a:r>
              <a:rPr lang="el-GR" altLang="el-GR" sz="2400"/>
              <a:t>&amp; </a:t>
            </a:r>
            <a:r>
              <a:rPr lang="en-US" altLang="el-GR" sz="2400"/>
              <a:t>Cooper</a:t>
            </a:r>
            <a:r>
              <a:rPr lang="el-GR" altLang="el-GR" sz="2400"/>
              <a:t>, 1996 </a:t>
            </a:r>
            <a:r>
              <a:rPr lang="el-GR" altLang="el-GR" sz="2400" b="1"/>
              <a:t>▪ </a:t>
            </a:r>
            <a:r>
              <a:rPr lang="en-US" altLang="el-GR" sz="2400"/>
              <a:t>DeMarco</a:t>
            </a:r>
            <a:r>
              <a:rPr lang="el-GR" altLang="el-GR" sz="2400"/>
              <a:t>, </a:t>
            </a:r>
            <a:r>
              <a:rPr lang="en-US" altLang="el-GR" sz="2400"/>
              <a:t>Ford</a:t>
            </a:r>
            <a:r>
              <a:rPr lang="el-GR" altLang="el-GR" sz="2400"/>
              <a:t>-</a:t>
            </a:r>
            <a:r>
              <a:rPr lang="en-US" altLang="el-GR" sz="2400"/>
              <a:t>Gilboe</a:t>
            </a:r>
            <a:r>
              <a:rPr lang="el-GR" altLang="el-GR" sz="2400"/>
              <a:t>, </a:t>
            </a:r>
            <a:r>
              <a:rPr lang="en-US" altLang="el-GR" sz="2400"/>
              <a:t>Friedmann</a:t>
            </a:r>
            <a:r>
              <a:rPr lang="el-GR" altLang="el-GR" sz="2400"/>
              <a:t>, </a:t>
            </a:r>
            <a:r>
              <a:rPr lang="en-US" altLang="el-GR" sz="2400"/>
              <a:t>McCubbin</a:t>
            </a:r>
            <a:r>
              <a:rPr lang="el-GR" altLang="el-GR" sz="2400"/>
              <a:t> &amp; </a:t>
            </a:r>
            <a:r>
              <a:rPr lang="en-US" altLang="el-GR" sz="2400"/>
              <a:t>McCubbin</a:t>
            </a:r>
            <a:r>
              <a:rPr lang="el-GR" altLang="el-GR" sz="2400"/>
              <a:t>, 2000)</a:t>
            </a:r>
          </a:p>
        </p:txBody>
      </p:sp>
      <p:sp>
        <p:nvSpPr>
          <p:cNvPr id="3" name="2 - Θέση περιεχομένου">
            <a:extLst>
              <a:ext uri="{FF2B5EF4-FFF2-40B4-BE49-F238E27FC236}">
                <a16:creationId xmlns:a16="http://schemas.microsoft.com/office/drawing/2014/main" id="{747EA656-E6EE-4549-BD65-4C2653B948B6}"/>
              </a:ext>
            </a:extLst>
          </p:cNvPr>
          <p:cNvSpPr>
            <a:spLocks noGrp="1"/>
          </p:cNvSpPr>
          <p:nvPr>
            <p:ph idx="1"/>
          </p:nvPr>
        </p:nvSpPr>
        <p:spPr>
          <a:xfrm>
            <a:off x="401638" y="2160588"/>
            <a:ext cx="11347450" cy="4184650"/>
          </a:xfrm>
          <a:solidFill>
            <a:schemeClr val="accent2"/>
          </a:solidFill>
        </p:spPr>
        <p:txBody>
          <a:bodyPr rtlCol="0">
            <a:normAutofit fontScale="92500" lnSpcReduction="10000"/>
          </a:bodyPr>
          <a:lstStyle/>
          <a:p>
            <a:pPr eaLnBrk="1" fontAlgn="auto" hangingPunct="1">
              <a:lnSpc>
                <a:spcPct val="150000"/>
              </a:lnSpc>
              <a:spcAft>
                <a:spcPts val="0"/>
              </a:spcAft>
              <a:defRPr/>
            </a:pPr>
            <a:r>
              <a:rPr lang="el-GR" b="1" dirty="0">
                <a:solidFill>
                  <a:srgbClr val="C00000"/>
                </a:solidFill>
              </a:rPr>
              <a:t>Το μοντέλο αυτό  εστιάζει στις δυνάμεις της οικογένειας και στα σημεία που έχει δυσκολίες.</a:t>
            </a:r>
          </a:p>
          <a:p>
            <a:pPr eaLnBrk="1" fontAlgn="auto" hangingPunct="1">
              <a:lnSpc>
                <a:spcPct val="150000"/>
              </a:lnSpc>
              <a:spcAft>
                <a:spcPts val="0"/>
              </a:spcAft>
              <a:defRPr/>
            </a:pPr>
            <a:r>
              <a:rPr lang="el-GR" dirty="0">
                <a:solidFill>
                  <a:schemeClr val="bg1"/>
                </a:solidFill>
              </a:rPr>
              <a:t> </a:t>
            </a:r>
            <a:r>
              <a:rPr lang="el-GR" u="sng" dirty="0">
                <a:solidFill>
                  <a:schemeClr val="bg1"/>
                </a:solidFill>
              </a:rPr>
              <a:t>Συμπεριλαμβάνει επίσης, </a:t>
            </a:r>
            <a:r>
              <a:rPr lang="el-GR" dirty="0">
                <a:solidFill>
                  <a:schemeClr val="bg1"/>
                </a:solidFill>
              </a:rPr>
              <a:t>το μοντέλο λειτουργικότητας της οικογένειας και πώς η οικογένεια θα εκτιμήσει την κατάσταση, θα λύσει τα προβλήματα και θα  αξιοποιήσει τις δεξιότητες των παιδιών. </a:t>
            </a:r>
          </a:p>
          <a:p>
            <a:pPr eaLnBrk="1" fontAlgn="auto" hangingPunct="1">
              <a:lnSpc>
                <a:spcPct val="150000"/>
              </a:lnSpc>
              <a:spcAft>
                <a:spcPts val="0"/>
              </a:spcAft>
              <a:defRPr/>
            </a:pPr>
            <a:r>
              <a:rPr lang="el-GR" dirty="0">
                <a:solidFill>
                  <a:schemeClr val="bg1"/>
                </a:solidFill>
              </a:rPr>
              <a:t>Το συγκεκριμένο μοντέλο, συνδυάζει αυτούς τους παράγοντες για να διερευνήσει πως μια οικογένεια προσαρμόζεται αρχικά σε μια αλλαγή και πως ανακτά τις δυνάμεις της μετά από μια κρίση (</a:t>
            </a:r>
            <a:r>
              <a:rPr lang="en-US" dirty="0">
                <a:solidFill>
                  <a:schemeClr val="bg1"/>
                </a:solidFill>
              </a:rPr>
              <a:t>Connelly</a:t>
            </a:r>
            <a:r>
              <a:rPr lang="el-GR" dirty="0">
                <a:solidFill>
                  <a:schemeClr val="bg1"/>
                </a:solidFill>
              </a:rPr>
              <a:t>, 2007). </a:t>
            </a:r>
          </a:p>
          <a:p>
            <a:pPr eaLnBrk="1" fontAlgn="auto" hangingPunct="1">
              <a:spcAft>
                <a:spcPts val="0"/>
              </a:spcAft>
              <a:defRPr/>
            </a:pPr>
            <a:endParaRPr lang="el-GR" dirty="0"/>
          </a:p>
        </p:txBody>
      </p:sp>
      <p:sp>
        <p:nvSpPr>
          <p:cNvPr id="4" name="3 - Θέση ημερομηνίας">
            <a:extLst>
              <a:ext uri="{FF2B5EF4-FFF2-40B4-BE49-F238E27FC236}">
                <a16:creationId xmlns:a16="http://schemas.microsoft.com/office/drawing/2014/main" id="{4D9A53BF-46DC-46EC-82FD-8E30EADE893F}"/>
              </a:ext>
            </a:extLst>
          </p:cNvPr>
          <p:cNvSpPr>
            <a:spLocks noGrp="1"/>
          </p:cNvSpPr>
          <p:nvPr>
            <p:ph type="dt" sz="quarter" idx="10"/>
          </p:nvPr>
        </p:nvSpPr>
        <p:spPr>
          <a:xfrm>
            <a:off x="9185275" y="6310313"/>
            <a:ext cx="2743200" cy="365125"/>
          </a:xfrm>
        </p:spPr>
        <p:txBody>
          <a:bodyPr/>
          <a:lstStyle/>
          <a:p>
            <a:pPr>
              <a:defRPr/>
            </a:pPr>
            <a:fld id="{26F3066C-642C-4C31-8952-F57ECD60CEBF}"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3957649A-9B81-4C51-BE92-11F990501D1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7DCEA60-FF1F-40B0-91A9-E5B2B7F9D554}" type="slidenum">
              <a:rPr lang="en-US" altLang="el-GR">
                <a:solidFill>
                  <a:srgbClr val="FFFFFF"/>
                </a:solidFill>
                <a:latin typeface="Trebuchet MS" panose="020B0603020202020204" pitchFamily="34" charset="0"/>
              </a:rPr>
              <a:pPr eaLnBrk="1" hangingPunct="1"/>
              <a:t>11</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3A749AC2-1555-4823-A4F7-1B0E747CED9D}"/>
              </a:ext>
            </a:extLst>
          </p:cNvPr>
          <p:cNvSpPr>
            <a:spLocks noGrp="1"/>
          </p:cNvSpPr>
          <p:nvPr>
            <p:ph type="ftr" sz="quarter" idx="11"/>
          </p:nvPr>
        </p:nvSpPr>
        <p:spPr>
          <a:xfrm>
            <a:off x="569913"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a:extLst>
              <a:ext uri="{FF2B5EF4-FFF2-40B4-BE49-F238E27FC236}">
                <a16:creationId xmlns:a16="http://schemas.microsoft.com/office/drawing/2014/main" id="{220811DC-44EC-446B-8E69-CB37440CB6CF}"/>
              </a:ext>
            </a:extLst>
          </p:cNvPr>
          <p:cNvSpPr>
            <a:spLocks noGrp="1"/>
          </p:cNvSpPr>
          <p:nvPr>
            <p:ph type="title"/>
          </p:nvPr>
        </p:nvSpPr>
        <p:spPr/>
        <p:txBody>
          <a:bodyPr/>
          <a:lstStyle/>
          <a:p>
            <a:pPr algn="ctr" eaLnBrk="1" hangingPunct="1"/>
            <a:r>
              <a:rPr lang="el-GR" altLang="el-GR"/>
              <a:t>Το μοντέλο του οικογενειακού άγχους</a:t>
            </a:r>
          </a:p>
        </p:txBody>
      </p:sp>
      <p:sp>
        <p:nvSpPr>
          <p:cNvPr id="3" name="2 - Θέση περιεχομένου">
            <a:extLst>
              <a:ext uri="{FF2B5EF4-FFF2-40B4-BE49-F238E27FC236}">
                <a16:creationId xmlns:a16="http://schemas.microsoft.com/office/drawing/2014/main" id="{F3385A1C-15A2-4BBD-83D7-153B4CE4D5C0}"/>
              </a:ext>
            </a:extLst>
          </p:cNvPr>
          <p:cNvSpPr>
            <a:spLocks noGrp="1"/>
          </p:cNvSpPr>
          <p:nvPr>
            <p:ph idx="1"/>
          </p:nvPr>
        </p:nvSpPr>
        <p:spPr>
          <a:xfrm>
            <a:off x="681038" y="2336800"/>
            <a:ext cx="10804525" cy="3952875"/>
          </a:xfrm>
          <a:solidFill>
            <a:schemeClr val="accent2"/>
          </a:solidFill>
        </p:spPr>
        <p:txBody>
          <a:bodyPr rtlCol="0">
            <a:normAutofit fontScale="92500"/>
          </a:bodyPr>
          <a:lstStyle/>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Το άγχος της προσαρμογής στη διαδικασία της μετάβασης μειώνεται με το ρόλο των επαγγελματιών που βοηθάνε την οικογένεια  να αντιμετωπίσει το στρες και τις προσδοκίες της στη διαδικασία της μετάβασης.</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 </a:t>
            </a:r>
            <a:r>
              <a:rPr lang="el-GR" b="1" dirty="0">
                <a:solidFill>
                  <a:srgbClr val="C00000"/>
                </a:solidFill>
              </a:rPr>
              <a:t>Οι εκπαιδευτικοί και οι ειδικοί</a:t>
            </a:r>
            <a:r>
              <a:rPr lang="el-GR" dirty="0">
                <a:solidFill>
                  <a:schemeClr val="bg1"/>
                </a:solidFill>
              </a:rPr>
              <a:t>, μπορούν να αναπτύξουν ένα σχέδιο με την οικογένεια, για να αντιμετωπίσουν τις ανάγκες και τις ανησυχίες της.</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 Παράλληλα υπογραμμίζεται, η σημασία της επικοινωνίας, της συμμετοχής και των καλά πληροφορημένων οικογενειών, για την εξασφάλιση της ομαλής μετάβασης.</a:t>
            </a:r>
          </a:p>
          <a:p>
            <a:pPr eaLnBrk="1" fontAlgn="auto" hangingPunct="1">
              <a:spcAft>
                <a:spcPts val="0"/>
              </a:spcAft>
              <a:buFont typeface="Arial" panose="020B0604020202020204" pitchFamily="34" charset="0"/>
              <a:buBlip>
                <a:blip r:embed="rId2"/>
              </a:buBlip>
              <a:defRPr/>
            </a:pPr>
            <a:endParaRPr lang="el-GR" dirty="0"/>
          </a:p>
          <a:p>
            <a:pPr eaLnBrk="1" fontAlgn="auto" hangingPunct="1">
              <a:spcAft>
                <a:spcPts val="0"/>
              </a:spcAft>
              <a:defRPr/>
            </a:pPr>
            <a:endParaRPr lang="el-GR" dirty="0"/>
          </a:p>
        </p:txBody>
      </p:sp>
      <p:sp>
        <p:nvSpPr>
          <p:cNvPr id="4" name="3 - Θέση ημερομηνίας">
            <a:extLst>
              <a:ext uri="{FF2B5EF4-FFF2-40B4-BE49-F238E27FC236}">
                <a16:creationId xmlns:a16="http://schemas.microsoft.com/office/drawing/2014/main" id="{49CDF25E-465A-4624-849D-EC8EFA10688A}"/>
              </a:ext>
            </a:extLst>
          </p:cNvPr>
          <p:cNvSpPr>
            <a:spLocks noGrp="1"/>
          </p:cNvSpPr>
          <p:nvPr>
            <p:ph type="dt" sz="quarter" idx="10"/>
          </p:nvPr>
        </p:nvSpPr>
        <p:spPr>
          <a:xfrm>
            <a:off x="9172575" y="6296025"/>
            <a:ext cx="2743200" cy="365125"/>
          </a:xfrm>
        </p:spPr>
        <p:txBody>
          <a:bodyPr/>
          <a:lstStyle/>
          <a:p>
            <a:pPr>
              <a:defRPr/>
            </a:pPr>
            <a:fld id="{9D43608C-856F-4A7F-A1D7-675481380944}"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467A5F34-8E4B-44D3-832F-29A7C4856E1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DF9F530-42A8-462B-95AC-BD8C3EAE2D9D}" type="slidenum">
              <a:rPr lang="en-US" altLang="el-GR">
                <a:solidFill>
                  <a:srgbClr val="FFFFFF"/>
                </a:solidFill>
                <a:latin typeface="Trebuchet MS" panose="020B0603020202020204" pitchFamily="34" charset="0"/>
              </a:rPr>
              <a:pPr eaLnBrk="1" hangingPunct="1"/>
              <a:t>12</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19A4AB38-8C18-4F15-9E60-876C3503217A}"/>
              </a:ext>
            </a:extLst>
          </p:cNvPr>
          <p:cNvSpPr>
            <a:spLocks noGrp="1"/>
          </p:cNvSpPr>
          <p:nvPr>
            <p:ph type="ftr" sz="quarter" idx="11"/>
          </p:nvPr>
        </p:nvSpPr>
        <p:spPr>
          <a:xfrm>
            <a:off x="487363"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a:extLst>
              <a:ext uri="{FF2B5EF4-FFF2-40B4-BE49-F238E27FC236}">
                <a16:creationId xmlns:a16="http://schemas.microsoft.com/office/drawing/2014/main" id="{CE93F458-FC1D-4D65-AC69-C3F73957223D}"/>
              </a:ext>
            </a:extLst>
          </p:cNvPr>
          <p:cNvSpPr>
            <a:spLocks noGrp="1"/>
          </p:cNvSpPr>
          <p:nvPr>
            <p:ph type="title"/>
          </p:nvPr>
        </p:nvSpPr>
        <p:spPr>
          <a:xfrm>
            <a:off x="0" y="752475"/>
            <a:ext cx="10418763" cy="1081088"/>
          </a:xfrm>
        </p:spPr>
        <p:txBody>
          <a:bodyPr/>
          <a:lstStyle/>
          <a:p>
            <a:pPr eaLnBrk="1" hangingPunct="1"/>
            <a:r>
              <a:rPr lang="el-GR" altLang="el-GR" sz="2000"/>
              <a:t>3) </a:t>
            </a:r>
            <a:r>
              <a:rPr lang="el-GR" altLang="el-GR" sz="2000" b="1">
                <a:solidFill>
                  <a:srgbClr val="C00000"/>
                </a:solidFill>
              </a:rPr>
              <a:t>Το Εννοιολογικό Μοντέλο για την μετάβαση </a:t>
            </a:r>
            <a:r>
              <a:rPr lang="el-GR" altLang="el-GR" sz="2000" b="1"/>
              <a:t>(</a:t>
            </a:r>
            <a:r>
              <a:rPr lang="el-GR" altLang="el-GR" sz="2000"/>
              <a:t>Brooker, 2016 ▪ Rous  &amp; Hallam, 2006 ▪ Rous, Myers &amp; Stricklin, 2007), αναπτύχθηκε για να κατανοήσουμε την πολυπλοκότητα  της μετάβασης των παιδιών με αναπηρία και των οικογενειών τους.  Βασίζεται σε ένα συνδυασμό δύο θεωρητικών πλαισίων, των οικολογικών και των οργανωτικών θεωριών των συστημάτων.</a:t>
            </a:r>
          </a:p>
        </p:txBody>
      </p:sp>
      <p:sp>
        <p:nvSpPr>
          <p:cNvPr id="31747" name="4 - Θέση κειμένου">
            <a:extLst>
              <a:ext uri="{FF2B5EF4-FFF2-40B4-BE49-F238E27FC236}">
                <a16:creationId xmlns:a16="http://schemas.microsoft.com/office/drawing/2014/main" id="{27FF8484-E6CA-4D13-B93B-2CB419D78206}"/>
              </a:ext>
            </a:extLst>
          </p:cNvPr>
          <p:cNvSpPr>
            <a:spLocks noGrp="1"/>
          </p:cNvSpPr>
          <p:nvPr>
            <p:ph type="body" sz="half" idx="18"/>
          </p:nvPr>
        </p:nvSpPr>
        <p:spPr>
          <a:xfrm>
            <a:off x="193675" y="4987925"/>
            <a:ext cx="3935413" cy="1703388"/>
          </a:xfrm>
          <a:solidFill>
            <a:schemeClr val="accent2"/>
          </a:solidFill>
        </p:spPr>
        <p:txBody>
          <a:bodyPr>
            <a:normAutofit lnSpcReduction="10000"/>
          </a:bodyPr>
          <a:lstStyle/>
          <a:p>
            <a:pPr eaLnBrk="1" hangingPunct="1">
              <a:buFont typeface="Arial" charset="0"/>
              <a:buNone/>
              <a:defRPr/>
            </a:pPr>
            <a:r>
              <a:rPr lang="en-US" sz="2000">
                <a:solidFill>
                  <a:schemeClr val="bg1"/>
                </a:solidFill>
              </a:rPr>
              <a:t>1.</a:t>
            </a:r>
            <a:r>
              <a:rPr lang="el-GR" sz="2000">
                <a:solidFill>
                  <a:schemeClr val="bg1"/>
                </a:solidFill>
              </a:rPr>
              <a:t> </a:t>
            </a:r>
            <a:r>
              <a:rPr lang="en-US" sz="2000">
                <a:solidFill>
                  <a:schemeClr val="bg1"/>
                </a:solidFill>
              </a:rPr>
              <a:t>O</a:t>
            </a:r>
            <a:r>
              <a:rPr lang="el-GR" sz="2000">
                <a:solidFill>
                  <a:schemeClr val="bg1"/>
                </a:solidFill>
              </a:rPr>
              <a:t>ι μεταβλητές επιρροής μεταξύ των διάφορων φορέων, ένα υποστηρικτικό τρίγωνο υποδομής, επικοινωνίας και σχέσεων και ακολουθία της συνέχειας</a:t>
            </a:r>
          </a:p>
        </p:txBody>
      </p:sp>
      <p:sp>
        <p:nvSpPr>
          <p:cNvPr id="31748" name="7 - Θέση κειμένου">
            <a:extLst>
              <a:ext uri="{FF2B5EF4-FFF2-40B4-BE49-F238E27FC236}">
                <a16:creationId xmlns:a16="http://schemas.microsoft.com/office/drawing/2014/main" id="{842A6F00-BA0A-4B71-A48F-D117533B5A5C}"/>
              </a:ext>
            </a:extLst>
          </p:cNvPr>
          <p:cNvSpPr>
            <a:spLocks noGrp="1"/>
          </p:cNvSpPr>
          <p:nvPr>
            <p:ph type="body" sz="half" idx="19"/>
          </p:nvPr>
        </p:nvSpPr>
        <p:spPr>
          <a:xfrm>
            <a:off x="4387850" y="4973638"/>
            <a:ext cx="3024188" cy="1620837"/>
          </a:xfrm>
          <a:solidFill>
            <a:schemeClr val="accent2"/>
          </a:solidFill>
        </p:spPr>
        <p:txBody>
          <a:bodyPr/>
          <a:lstStyle/>
          <a:p>
            <a:pPr algn="ctr" eaLnBrk="1" hangingPunct="1">
              <a:lnSpc>
                <a:spcPct val="150000"/>
              </a:lnSpc>
            </a:pPr>
            <a:r>
              <a:rPr lang="en-US" altLang="el-GR" sz="2000">
                <a:solidFill>
                  <a:schemeClr val="bg1"/>
                </a:solidFill>
              </a:rPr>
              <a:t>2. O</a:t>
            </a:r>
            <a:r>
              <a:rPr lang="el-GR" altLang="el-GR" sz="2000">
                <a:solidFill>
                  <a:schemeClr val="bg1"/>
                </a:solidFill>
              </a:rPr>
              <a:t>ι  πρακτικές μετάβασης και οι δραστηριότητες</a:t>
            </a:r>
          </a:p>
        </p:txBody>
      </p:sp>
      <p:sp>
        <p:nvSpPr>
          <p:cNvPr id="31749" name="10 - Θέση κειμένου">
            <a:extLst>
              <a:ext uri="{FF2B5EF4-FFF2-40B4-BE49-F238E27FC236}">
                <a16:creationId xmlns:a16="http://schemas.microsoft.com/office/drawing/2014/main" id="{15ED25B9-570C-4F5E-9AA6-B0EB62FBCF3E}"/>
              </a:ext>
            </a:extLst>
          </p:cNvPr>
          <p:cNvSpPr>
            <a:spLocks noGrp="1"/>
          </p:cNvSpPr>
          <p:nvPr>
            <p:ph type="body" sz="half" idx="20"/>
          </p:nvPr>
        </p:nvSpPr>
        <p:spPr>
          <a:xfrm>
            <a:off x="7702550" y="4999038"/>
            <a:ext cx="3449638" cy="1595437"/>
          </a:xfrm>
          <a:solidFill>
            <a:schemeClr val="accent2"/>
          </a:solidFill>
        </p:spPr>
        <p:txBody>
          <a:bodyPr/>
          <a:lstStyle/>
          <a:p>
            <a:pPr algn="ctr" eaLnBrk="1" hangingPunct="1"/>
            <a:r>
              <a:rPr lang="en-US" altLang="el-GR" sz="2000">
                <a:solidFill>
                  <a:schemeClr val="bg1"/>
                </a:solidFill>
              </a:rPr>
              <a:t>3. T</a:t>
            </a:r>
            <a:r>
              <a:rPr lang="el-GR" altLang="el-GR" sz="2000">
                <a:solidFill>
                  <a:schemeClr val="bg1"/>
                </a:solidFill>
              </a:rPr>
              <a:t>α αποτελέσματα που σχετίζονται με την προσαρμογή του παιδιού και την προετοιμασία της οικογένειας</a:t>
            </a:r>
          </a:p>
        </p:txBody>
      </p:sp>
      <p:sp>
        <p:nvSpPr>
          <p:cNvPr id="12" name="11 - Θέση ημερομηνίας">
            <a:extLst>
              <a:ext uri="{FF2B5EF4-FFF2-40B4-BE49-F238E27FC236}">
                <a16:creationId xmlns:a16="http://schemas.microsoft.com/office/drawing/2014/main" id="{3C47D8F0-97A3-4A6A-B4DF-04BE0D8F1F83}"/>
              </a:ext>
            </a:extLst>
          </p:cNvPr>
          <p:cNvSpPr>
            <a:spLocks noGrp="1"/>
          </p:cNvSpPr>
          <p:nvPr>
            <p:ph type="dt" sz="quarter" idx="23"/>
          </p:nvPr>
        </p:nvSpPr>
        <p:spPr>
          <a:xfrm>
            <a:off x="9448800" y="6492875"/>
            <a:ext cx="2743200" cy="365125"/>
          </a:xfrm>
        </p:spPr>
        <p:txBody>
          <a:bodyPr/>
          <a:lstStyle/>
          <a:p>
            <a:pPr>
              <a:defRPr/>
            </a:pPr>
            <a:fld id="{F1A7D254-7E1B-4EE1-9957-A19017359D80}" type="datetime4">
              <a:rPr lang="el-GR"/>
              <a:pPr>
                <a:defRPr/>
              </a:pPr>
              <a:t>22 Δεκεμβρίου 2019</a:t>
            </a:fld>
            <a:endParaRPr lang="en-US" dirty="0"/>
          </a:p>
        </p:txBody>
      </p:sp>
      <p:sp>
        <p:nvSpPr>
          <p:cNvPr id="14" name="13 - Θέση αριθμού διαφάνειας">
            <a:extLst>
              <a:ext uri="{FF2B5EF4-FFF2-40B4-BE49-F238E27FC236}">
                <a16:creationId xmlns:a16="http://schemas.microsoft.com/office/drawing/2014/main" id="{968B404F-F666-430A-B4C9-1B7A9D501833}"/>
              </a:ext>
            </a:extLst>
          </p:cNvPr>
          <p:cNvSpPr>
            <a:spLocks noGrp="1"/>
          </p:cNvSpPr>
          <p:nvPr>
            <p:ph type="sldNum" sz="quarter" idx="2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5C812A9-F4B1-4681-9225-7DF548E426ED}" type="slidenum">
              <a:rPr lang="en-US" altLang="el-GR">
                <a:solidFill>
                  <a:srgbClr val="FFFFFF"/>
                </a:solidFill>
                <a:latin typeface="Trebuchet MS" panose="020B0603020202020204" pitchFamily="34" charset="0"/>
              </a:rPr>
              <a:pPr eaLnBrk="1" hangingPunct="1"/>
              <a:t>13</a:t>
            </a:fld>
            <a:endParaRPr lang="en-US" altLang="el-GR">
              <a:solidFill>
                <a:srgbClr val="FFFFFF"/>
              </a:solidFill>
              <a:latin typeface="Trebuchet MS" panose="020B0603020202020204" pitchFamily="34" charset="0"/>
            </a:endParaRPr>
          </a:p>
        </p:txBody>
      </p:sp>
      <p:sp>
        <p:nvSpPr>
          <p:cNvPr id="31752" name="14 - Ορθογώνιο">
            <a:extLst>
              <a:ext uri="{FF2B5EF4-FFF2-40B4-BE49-F238E27FC236}">
                <a16:creationId xmlns:a16="http://schemas.microsoft.com/office/drawing/2014/main" id="{002B47F9-B39C-4245-B472-3F358FB333A8}"/>
              </a:ext>
            </a:extLst>
          </p:cNvPr>
          <p:cNvSpPr>
            <a:spLocks noChangeArrowheads="1"/>
          </p:cNvSpPr>
          <p:nvPr/>
        </p:nvSpPr>
        <p:spPr bwMode="auto">
          <a:xfrm>
            <a:off x="2532063" y="2119313"/>
            <a:ext cx="5905500" cy="36988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l-GR" altLang="el-GR">
                <a:latin typeface="Trebuchet MS" panose="020B0603020202020204" pitchFamily="34" charset="0"/>
              </a:rPr>
              <a:t>Το μοντέλο περιλαμβάνει δύο διακριτά επίπεδα</a:t>
            </a:r>
            <a:r>
              <a:rPr lang="en-US" altLang="el-GR">
                <a:latin typeface="Trebuchet MS" panose="020B0603020202020204" pitchFamily="34" charset="0"/>
              </a:rPr>
              <a:t>:</a:t>
            </a:r>
            <a:endParaRPr lang="el-GR" altLang="el-GR">
              <a:latin typeface="Trebuchet MS" panose="020B0603020202020204" pitchFamily="34" charset="0"/>
            </a:endParaRPr>
          </a:p>
        </p:txBody>
      </p:sp>
      <p:sp>
        <p:nvSpPr>
          <p:cNvPr id="16" name="15 - Στρογγυλεμένο ορθογώνιο">
            <a:extLst>
              <a:ext uri="{FF2B5EF4-FFF2-40B4-BE49-F238E27FC236}">
                <a16:creationId xmlns:a16="http://schemas.microsoft.com/office/drawing/2014/main" id="{AF8B89EB-018C-4D9B-9BBE-67CDF4876BB8}"/>
              </a:ext>
            </a:extLst>
          </p:cNvPr>
          <p:cNvSpPr/>
          <p:nvPr/>
        </p:nvSpPr>
        <p:spPr>
          <a:xfrm>
            <a:off x="623888" y="2605088"/>
            <a:ext cx="5084762" cy="20780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a:t>
            </a:r>
            <a:r>
              <a:rPr lang="el-GR" dirty="0"/>
              <a:t>ο πρώτο αντικατοπτρίζει το παραδοσιακό οικολογικό μοντέλο και τονίζει  τους πολλούς περιβαλλοντικούς παράγοντες που επηρεάζουν τα παιδιά και τις οικογένειές τους.</a:t>
            </a:r>
          </a:p>
        </p:txBody>
      </p:sp>
      <p:sp>
        <p:nvSpPr>
          <p:cNvPr id="17" name="16 - Στρογγυλεμένο ορθογώνιο">
            <a:extLst>
              <a:ext uri="{FF2B5EF4-FFF2-40B4-BE49-F238E27FC236}">
                <a16:creationId xmlns:a16="http://schemas.microsoft.com/office/drawing/2014/main" id="{DAA8C25B-C16F-447D-8E40-92B6B62034BA}"/>
              </a:ext>
            </a:extLst>
          </p:cNvPr>
          <p:cNvSpPr/>
          <p:nvPr/>
        </p:nvSpPr>
        <p:spPr>
          <a:xfrm>
            <a:off x="6303963" y="2617788"/>
            <a:ext cx="4848225" cy="19272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dirty="0"/>
              <a:t>Το δεύτερο επίπεδο περιλαμβάνει </a:t>
            </a:r>
            <a:r>
              <a:rPr lang="el-GR" b="1" dirty="0">
                <a:solidFill>
                  <a:srgbClr val="C00000"/>
                </a:solidFill>
              </a:rPr>
              <a:t>τρεις συγκεκριμένους παράγοντες</a:t>
            </a:r>
            <a:r>
              <a:rPr lang="el-GR" dirty="0"/>
              <a:t> που επηρεάζουν τη διαδικασία της μετάβασης (Σακελλαρίου, Στράτη &amp; Αναγνωστοπούλου, 2015 ▪ </a:t>
            </a:r>
            <a:r>
              <a:rPr lang="el-GR" dirty="0" err="1"/>
              <a:t>Strati</a:t>
            </a:r>
            <a:r>
              <a:rPr lang="el-GR" dirty="0"/>
              <a:t>, 201</a:t>
            </a:r>
            <a:r>
              <a:rPr lang="en-US" dirty="0"/>
              <a:t>8</a:t>
            </a:r>
            <a:r>
              <a:rPr lang="el-GR" dirty="0"/>
              <a:t>).</a:t>
            </a:r>
          </a:p>
        </p:txBody>
      </p:sp>
      <p:sp>
        <p:nvSpPr>
          <p:cNvPr id="18" name="17 - Βέλος προς τα κάτω">
            <a:extLst>
              <a:ext uri="{FF2B5EF4-FFF2-40B4-BE49-F238E27FC236}">
                <a16:creationId xmlns:a16="http://schemas.microsoft.com/office/drawing/2014/main" id="{DFCCF0E4-9219-4557-8A2E-C39E453A9601}"/>
              </a:ext>
            </a:extLst>
          </p:cNvPr>
          <p:cNvSpPr/>
          <p:nvPr/>
        </p:nvSpPr>
        <p:spPr>
          <a:xfrm>
            <a:off x="8367713" y="4516438"/>
            <a:ext cx="609600" cy="3333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a:extLst>
              <a:ext uri="{FF2B5EF4-FFF2-40B4-BE49-F238E27FC236}">
                <a16:creationId xmlns:a16="http://schemas.microsoft.com/office/drawing/2014/main" id="{249452B4-F0E4-4E70-9B9F-0B072B92B3D5}"/>
              </a:ext>
            </a:extLst>
          </p:cNvPr>
          <p:cNvSpPr>
            <a:spLocks noGrp="1"/>
          </p:cNvSpPr>
          <p:nvPr>
            <p:ph type="title"/>
          </p:nvPr>
        </p:nvSpPr>
        <p:spPr/>
        <p:txBody>
          <a:bodyPr/>
          <a:lstStyle/>
          <a:p>
            <a:pPr eaLnBrk="1" hangingPunct="1"/>
            <a:r>
              <a:rPr lang="el-GR" altLang="el-GR"/>
              <a:t>Όμοια στοιχεία σε αυτά τα μοντέλα είναι ότι: </a:t>
            </a:r>
            <a:br>
              <a:rPr lang="el-GR" altLang="el-GR"/>
            </a:br>
            <a:endParaRPr lang="el-GR" altLang="el-GR"/>
          </a:p>
        </p:txBody>
      </p:sp>
      <p:sp>
        <p:nvSpPr>
          <p:cNvPr id="32771" name="2 - Θέση περιεχομένου">
            <a:extLst>
              <a:ext uri="{FF2B5EF4-FFF2-40B4-BE49-F238E27FC236}">
                <a16:creationId xmlns:a16="http://schemas.microsoft.com/office/drawing/2014/main" id="{50344840-4107-4FB9-82C1-6CC1EBD8C2E9}"/>
              </a:ext>
            </a:extLst>
          </p:cNvPr>
          <p:cNvSpPr>
            <a:spLocks noGrp="1"/>
          </p:cNvSpPr>
          <p:nvPr>
            <p:ph idx="1"/>
          </p:nvPr>
        </p:nvSpPr>
        <p:spPr>
          <a:xfrm>
            <a:off x="681038" y="2336800"/>
            <a:ext cx="10721975" cy="3841750"/>
          </a:xfrm>
          <a:solidFill>
            <a:schemeClr val="accent2"/>
          </a:solidFill>
        </p:spPr>
        <p:txBody>
          <a:bodyPr/>
          <a:lstStyle/>
          <a:p>
            <a:pPr eaLnBrk="1" hangingPunct="1">
              <a:lnSpc>
                <a:spcPct val="150000"/>
              </a:lnSpc>
              <a:buFont typeface="Arial" panose="020B0604020202020204" pitchFamily="34" charset="0"/>
              <a:buBlip>
                <a:blip r:embed="rId2"/>
              </a:buBlip>
            </a:pPr>
            <a:r>
              <a:rPr lang="el-GR" altLang="el-GR">
                <a:solidFill>
                  <a:schemeClr val="bg1"/>
                </a:solidFill>
              </a:rPr>
              <a:t>Εξετάζουν τους </a:t>
            </a:r>
            <a:r>
              <a:rPr lang="el-GR" altLang="el-GR" b="1">
                <a:solidFill>
                  <a:srgbClr val="C00000"/>
                </a:solidFill>
              </a:rPr>
              <a:t>περιβαλλοντικούς παράγοντες </a:t>
            </a:r>
            <a:r>
              <a:rPr lang="el-GR" altLang="el-GR">
                <a:solidFill>
                  <a:schemeClr val="bg1"/>
                </a:solidFill>
              </a:rPr>
              <a:t>που επηρεάζουν το παιδί και την οικογένεια στην διαδικασία της μετάβασης.</a:t>
            </a:r>
          </a:p>
          <a:p>
            <a:pPr eaLnBrk="1" hangingPunct="1">
              <a:lnSpc>
                <a:spcPct val="150000"/>
              </a:lnSpc>
              <a:buFont typeface="Arial" panose="020B0604020202020204" pitchFamily="34" charset="0"/>
              <a:buBlip>
                <a:blip r:embed="rId2"/>
              </a:buBlip>
            </a:pPr>
            <a:r>
              <a:rPr lang="el-GR" altLang="el-GR">
                <a:solidFill>
                  <a:schemeClr val="bg1"/>
                </a:solidFill>
              </a:rPr>
              <a:t>Αναγνωρίζουν τη μετάβαση </a:t>
            </a:r>
            <a:r>
              <a:rPr lang="el-GR" altLang="el-GR" b="1">
                <a:solidFill>
                  <a:srgbClr val="C00000"/>
                </a:solidFill>
              </a:rPr>
              <a:t>ως μια διαδικασία που συμβαίνει στο χρόνο </a:t>
            </a:r>
            <a:r>
              <a:rPr lang="el-GR" altLang="el-GR">
                <a:solidFill>
                  <a:schemeClr val="bg1"/>
                </a:solidFill>
              </a:rPr>
              <a:t>και όχι σε μια χρονική στιγμή.</a:t>
            </a:r>
          </a:p>
          <a:p>
            <a:pPr eaLnBrk="1" hangingPunct="1">
              <a:lnSpc>
                <a:spcPct val="150000"/>
              </a:lnSpc>
              <a:buFont typeface="Arial" panose="020B0604020202020204" pitchFamily="34" charset="0"/>
              <a:buBlip>
                <a:blip r:embed="rId2"/>
              </a:buBlip>
            </a:pPr>
            <a:r>
              <a:rPr lang="el-GR" altLang="el-GR">
                <a:solidFill>
                  <a:schemeClr val="bg1"/>
                </a:solidFill>
              </a:rPr>
              <a:t>Οι βασικές έννοιες για τη μετάβαση βασίζονται στο </a:t>
            </a:r>
            <a:r>
              <a:rPr lang="el-GR" altLang="el-GR" b="1">
                <a:solidFill>
                  <a:srgbClr val="C00000"/>
                </a:solidFill>
              </a:rPr>
              <a:t>οικολογικό μοντέλο του Bronfenbrenner.</a:t>
            </a:r>
          </a:p>
          <a:p>
            <a:pPr eaLnBrk="1" hangingPunct="1"/>
            <a:endParaRPr lang="el-GR" altLang="el-GR"/>
          </a:p>
        </p:txBody>
      </p:sp>
      <p:sp>
        <p:nvSpPr>
          <p:cNvPr id="4" name="3 - Θέση ημερομηνίας">
            <a:extLst>
              <a:ext uri="{FF2B5EF4-FFF2-40B4-BE49-F238E27FC236}">
                <a16:creationId xmlns:a16="http://schemas.microsoft.com/office/drawing/2014/main" id="{73EF2891-E32A-4DD2-B6D4-E5AB5C80D53C}"/>
              </a:ext>
            </a:extLst>
          </p:cNvPr>
          <p:cNvSpPr>
            <a:spLocks noGrp="1"/>
          </p:cNvSpPr>
          <p:nvPr>
            <p:ph type="dt" sz="quarter" idx="10"/>
          </p:nvPr>
        </p:nvSpPr>
        <p:spPr>
          <a:xfrm>
            <a:off x="9448800" y="6492875"/>
            <a:ext cx="2743200" cy="365125"/>
          </a:xfrm>
        </p:spPr>
        <p:txBody>
          <a:bodyPr/>
          <a:lstStyle/>
          <a:p>
            <a:pPr>
              <a:defRPr/>
            </a:pPr>
            <a:fld id="{60F0CCCD-00C3-44AD-9159-450FAF5AFEBD}"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646DC7A4-73A1-4F6E-878F-0354458C40E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1E2944D-1B85-4E3A-927B-DDF03CCAAA0F}" type="slidenum">
              <a:rPr lang="en-US" altLang="el-GR">
                <a:solidFill>
                  <a:srgbClr val="FFFFFF"/>
                </a:solidFill>
                <a:latin typeface="Trebuchet MS" panose="020B0603020202020204" pitchFamily="34" charset="0"/>
              </a:rPr>
              <a:pPr eaLnBrk="1" hangingPunct="1"/>
              <a:t>14</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D55E23CA-B6C8-487C-A550-2DF853562B9F}"/>
              </a:ext>
            </a:extLst>
          </p:cNvPr>
          <p:cNvSpPr>
            <a:spLocks noGrp="1"/>
          </p:cNvSpPr>
          <p:nvPr>
            <p:ph type="ftr" sz="quarter" idx="11"/>
          </p:nvPr>
        </p:nvSpPr>
        <p:spPr>
          <a:xfrm>
            <a:off x="223838"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a:extLst>
              <a:ext uri="{FF2B5EF4-FFF2-40B4-BE49-F238E27FC236}">
                <a16:creationId xmlns:a16="http://schemas.microsoft.com/office/drawing/2014/main" id="{4BB685A9-FAAE-4FAA-B2CD-B32CF6538E5B}"/>
              </a:ext>
            </a:extLst>
          </p:cNvPr>
          <p:cNvSpPr>
            <a:spLocks noGrp="1"/>
          </p:cNvSpPr>
          <p:nvPr>
            <p:ph type="title"/>
          </p:nvPr>
        </p:nvSpPr>
        <p:spPr/>
        <p:txBody>
          <a:bodyPr/>
          <a:lstStyle/>
          <a:p>
            <a:pPr algn="ctr" eaLnBrk="1" hangingPunct="1"/>
            <a:r>
              <a:rPr lang="el-GR" altLang="el-GR" sz="3200" b="1"/>
              <a:t>Περιορισμοί  και εμπόδια για την επιτυχή μετάβαση</a:t>
            </a:r>
            <a:endParaRPr lang="el-GR" altLang="el-GR" sz="3200"/>
          </a:p>
        </p:txBody>
      </p:sp>
      <p:sp>
        <p:nvSpPr>
          <p:cNvPr id="3" name="2 - Θέση ημερομηνίας">
            <a:extLst>
              <a:ext uri="{FF2B5EF4-FFF2-40B4-BE49-F238E27FC236}">
                <a16:creationId xmlns:a16="http://schemas.microsoft.com/office/drawing/2014/main" id="{AB9669CD-1F0C-410C-A3DC-67D42C98421A}"/>
              </a:ext>
            </a:extLst>
          </p:cNvPr>
          <p:cNvSpPr>
            <a:spLocks noGrp="1"/>
          </p:cNvSpPr>
          <p:nvPr>
            <p:ph type="dt" sz="quarter" idx="10"/>
          </p:nvPr>
        </p:nvSpPr>
        <p:spPr>
          <a:xfrm>
            <a:off x="9448800" y="6653213"/>
            <a:ext cx="2743200" cy="204787"/>
          </a:xfrm>
        </p:spPr>
        <p:txBody>
          <a:bodyPr/>
          <a:lstStyle/>
          <a:p>
            <a:pPr>
              <a:defRPr/>
            </a:pPr>
            <a:fld id="{AF7431D0-59F9-4204-878C-6026521F30FF}" type="datetime4">
              <a:rPr lang="el-GR"/>
              <a:pPr>
                <a:defRPr/>
              </a:pPr>
              <a:t>22 Δεκεμβρίου 2019</a:t>
            </a:fld>
            <a:endParaRPr lang="en-US" dirty="0"/>
          </a:p>
        </p:txBody>
      </p:sp>
      <p:sp>
        <p:nvSpPr>
          <p:cNvPr id="5" name="4 - Θέση αριθμού διαφάνειας">
            <a:extLst>
              <a:ext uri="{FF2B5EF4-FFF2-40B4-BE49-F238E27FC236}">
                <a16:creationId xmlns:a16="http://schemas.microsoft.com/office/drawing/2014/main" id="{36CF602C-FB7B-41C2-8515-4AC1C96A806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183BF90-9B31-4C38-8ABD-07CF584078C5}" type="slidenum">
              <a:rPr lang="en-US" altLang="el-GR">
                <a:solidFill>
                  <a:srgbClr val="FFFFFF"/>
                </a:solidFill>
                <a:latin typeface="Trebuchet MS" panose="020B0603020202020204" pitchFamily="34" charset="0"/>
              </a:rPr>
              <a:pPr eaLnBrk="1" hangingPunct="1"/>
              <a:t>15</a:t>
            </a:fld>
            <a:endParaRPr lang="en-US" altLang="el-GR">
              <a:solidFill>
                <a:srgbClr val="FFFFFF"/>
              </a:solidFill>
              <a:latin typeface="Trebuchet MS" panose="020B0603020202020204" pitchFamily="34" charset="0"/>
            </a:endParaRPr>
          </a:p>
        </p:txBody>
      </p:sp>
      <p:sp>
        <p:nvSpPr>
          <p:cNvPr id="7" name="6 - Στρογγυλεμένο ορθογώνιο">
            <a:extLst>
              <a:ext uri="{FF2B5EF4-FFF2-40B4-BE49-F238E27FC236}">
                <a16:creationId xmlns:a16="http://schemas.microsoft.com/office/drawing/2014/main" id="{1567A774-AB2E-460A-98F3-3BDE1969E947}"/>
              </a:ext>
            </a:extLst>
          </p:cNvPr>
          <p:cNvSpPr/>
          <p:nvPr/>
        </p:nvSpPr>
        <p:spPr>
          <a:xfrm>
            <a:off x="0" y="3255963"/>
            <a:ext cx="2825750" cy="3311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dirty="0">
                <a:solidFill>
                  <a:schemeClr val="bg1"/>
                </a:solidFill>
              </a:rPr>
              <a:t>Τα μέλη της ομάδας που ασχολούνται με την εκπαίδευση, δυσκολεύονται πολλές φορές να προσδιορίσουν </a:t>
            </a:r>
            <a:r>
              <a:rPr lang="el-GR" b="1" dirty="0">
                <a:solidFill>
                  <a:schemeClr val="bg1"/>
                </a:solidFill>
              </a:rPr>
              <a:t>τους</a:t>
            </a:r>
            <a:r>
              <a:rPr lang="el-GR" dirty="0">
                <a:solidFill>
                  <a:schemeClr val="bg1"/>
                </a:solidFill>
              </a:rPr>
              <a:t> ρόλους, τις ευθύνες και να επικοινωνήσουν μεταξύ τους στα προγράμματα μετάβασης</a:t>
            </a:r>
          </a:p>
        </p:txBody>
      </p:sp>
      <p:sp>
        <p:nvSpPr>
          <p:cNvPr id="8" name="7 - Στρογγυλεμένο ορθογώνιο">
            <a:extLst>
              <a:ext uri="{FF2B5EF4-FFF2-40B4-BE49-F238E27FC236}">
                <a16:creationId xmlns:a16="http://schemas.microsoft.com/office/drawing/2014/main" id="{D69B71C1-2577-476E-8246-3ED4D0148E4D}"/>
              </a:ext>
            </a:extLst>
          </p:cNvPr>
          <p:cNvSpPr/>
          <p:nvPr/>
        </p:nvSpPr>
        <p:spPr>
          <a:xfrm>
            <a:off x="6026150" y="3200400"/>
            <a:ext cx="2854325" cy="3311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buFont typeface="Wingdings" pitchFamily="2" charset="2"/>
              <a:buChar char="ü"/>
              <a:defRPr/>
            </a:pPr>
            <a:r>
              <a:rPr lang="el-GR" dirty="0">
                <a:solidFill>
                  <a:schemeClr val="bg1"/>
                </a:solidFill>
              </a:rPr>
              <a:t>Η έλλειψη επικοινωνίας με το σχολείο</a:t>
            </a:r>
          </a:p>
          <a:p>
            <a:pPr algn="ctr" fontAlgn="auto">
              <a:spcBef>
                <a:spcPts val="0"/>
              </a:spcBef>
              <a:spcAft>
                <a:spcPts val="0"/>
              </a:spcAft>
              <a:buFont typeface="Wingdings" pitchFamily="2" charset="2"/>
              <a:buChar char="ü"/>
              <a:defRPr/>
            </a:pPr>
            <a:r>
              <a:rPr lang="el-GR" dirty="0">
                <a:solidFill>
                  <a:schemeClr val="bg1"/>
                </a:solidFill>
              </a:rPr>
              <a:t>Δεν αισθάνονται ευπρόσδεκτοι</a:t>
            </a:r>
          </a:p>
          <a:p>
            <a:pPr algn="ctr" fontAlgn="auto">
              <a:spcBef>
                <a:spcPts val="0"/>
              </a:spcBef>
              <a:spcAft>
                <a:spcPts val="0"/>
              </a:spcAft>
              <a:buFont typeface="Wingdings" pitchFamily="2" charset="2"/>
              <a:buChar char="ü"/>
              <a:defRPr/>
            </a:pPr>
            <a:r>
              <a:rPr lang="el-GR" dirty="0">
                <a:solidFill>
                  <a:schemeClr val="bg1"/>
                </a:solidFill>
              </a:rPr>
              <a:t>Η έλλειψη γνώσης σχετικά με την πρόοδο του παιδιού στο σχολείο</a:t>
            </a:r>
          </a:p>
          <a:p>
            <a:pPr algn="ctr" fontAlgn="auto">
              <a:spcBef>
                <a:spcPts val="0"/>
              </a:spcBef>
              <a:spcAft>
                <a:spcPts val="0"/>
              </a:spcAft>
              <a:defRPr/>
            </a:pPr>
            <a:endParaRPr lang="el-GR" dirty="0"/>
          </a:p>
        </p:txBody>
      </p:sp>
      <p:sp>
        <p:nvSpPr>
          <p:cNvPr id="9" name="8 - Στρογγυλεμένο ορθογώνιο">
            <a:extLst>
              <a:ext uri="{FF2B5EF4-FFF2-40B4-BE49-F238E27FC236}">
                <a16:creationId xmlns:a16="http://schemas.microsoft.com/office/drawing/2014/main" id="{B52FB425-3EF3-4D2D-A7C6-97225271CD8E}"/>
              </a:ext>
            </a:extLst>
          </p:cNvPr>
          <p:cNvSpPr/>
          <p:nvPr/>
        </p:nvSpPr>
        <p:spPr>
          <a:xfrm>
            <a:off x="3033713" y="3227388"/>
            <a:ext cx="2854325" cy="32289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r>
              <a:rPr lang="el-GR" dirty="0">
                <a:solidFill>
                  <a:schemeClr val="bg1"/>
                </a:solidFill>
              </a:rPr>
              <a:t>Αλλαγή στη φιλοσοφία παρέμβασης από την προσχολική εκπαίδευση στο δημοτικό σχολείο</a:t>
            </a:r>
          </a:p>
        </p:txBody>
      </p:sp>
      <p:sp>
        <p:nvSpPr>
          <p:cNvPr id="10" name="9 - Στρογγυλεμένο ορθογώνιο">
            <a:extLst>
              <a:ext uri="{FF2B5EF4-FFF2-40B4-BE49-F238E27FC236}">
                <a16:creationId xmlns:a16="http://schemas.microsoft.com/office/drawing/2014/main" id="{ADDD8F03-707A-4780-9BBA-317AEBBB0EDC}"/>
              </a:ext>
            </a:extLst>
          </p:cNvPr>
          <p:cNvSpPr/>
          <p:nvPr/>
        </p:nvSpPr>
        <p:spPr>
          <a:xfrm>
            <a:off x="8977313" y="3255963"/>
            <a:ext cx="2992437" cy="31718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buFont typeface="Wingdings" pitchFamily="2" charset="2"/>
              <a:buChar char="ü"/>
              <a:defRPr/>
            </a:pPr>
            <a:r>
              <a:rPr lang="el-GR" dirty="0">
                <a:solidFill>
                  <a:schemeClr val="bg1"/>
                </a:solidFill>
              </a:rPr>
              <a:t>Οι δραστηριότητες μετάβασης ξεκινούν μετά την έναρξη του Σχολικού Έτους</a:t>
            </a:r>
          </a:p>
          <a:p>
            <a:pPr algn="ctr" fontAlgn="auto">
              <a:spcBef>
                <a:spcPts val="0"/>
              </a:spcBef>
              <a:spcAft>
                <a:spcPts val="0"/>
              </a:spcAft>
              <a:buFont typeface="Wingdings" pitchFamily="2" charset="2"/>
              <a:buChar char="ü"/>
              <a:defRPr/>
            </a:pPr>
            <a:r>
              <a:rPr lang="el-GR" dirty="0">
                <a:solidFill>
                  <a:schemeClr val="bg1"/>
                </a:solidFill>
              </a:rPr>
              <a:t>Οι ατομικές προσπάθειες είναι περισσότερες από τις συλλογικές </a:t>
            </a:r>
          </a:p>
        </p:txBody>
      </p:sp>
      <p:sp>
        <p:nvSpPr>
          <p:cNvPr id="11" name="10 - Ορθογώνιο">
            <a:extLst>
              <a:ext uri="{FF2B5EF4-FFF2-40B4-BE49-F238E27FC236}">
                <a16:creationId xmlns:a16="http://schemas.microsoft.com/office/drawing/2014/main" id="{926C6A08-35A9-4ECD-A2D7-991EAF5B2C2E}"/>
              </a:ext>
            </a:extLst>
          </p:cNvPr>
          <p:cNvSpPr/>
          <p:nvPr/>
        </p:nvSpPr>
        <p:spPr>
          <a:xfrm>
            <a:off x="166688" y="2300288"/>
            <a:ext cx="2687637" cy="677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t>1.</a:t>
            </a:r>
            <a:r>
              <a:rPr lang="el-GR" b="1" dirty="0"/>
              <a:t> Διοικητικά θέματα</a:t>
            </a:r>
          </a:p>
        </p:txBody>
      </p:sp>
      <p:sp>
        <p:nvSpPr>
          <p:cNvPr id="12" name="11 - Ορθογώνιο">
            <a:extLst>
              <a:ext uri="{FF2B5EF4-FFF2-40B4-BE49-F238E27FC236}">
                <a16:creationId xmlns:a16="http://schemas.microsoft.com/office/drawing/2014/main" id="{B7B3DD86-746C-4A07-BB7E-2B1B95B4199F}"/>
              </a:ext>
            </a:extLst>
          </p:cNvPr>
          <p:cNvSpPr/>
          <p:nvPr/>
        </p:nvSpPr>
        <p:spPr>
          <a:xfrm>
            <a:off x="3074988" y="2271713"/>
            <a:ext cx="2882900" cy="638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b="1" dirty="0"/>
          </a:p>
          <a:p>
            <a:pPr algn="ctr" fontAlgn="auto">
              <a:spcBef>
                <a:spcPts val="0"/>
              </a:spcBef>
              <a:spcAft>
                <a:spcPts val="0"/>
              </a:spcAft>
              <a:defRPr/>
            </a:pPr>
            <a:r>
              <a:rPr lang="en-US" b="1" dirty="0"/>
              <a:t>2.</a:t>
            </a:r>
            <a:r>
              <a:rPr lang="el-GR" dirty="0"/>
              <a:t> Φιλοσοφία παρέμβασης</a:t>
            </a:r>
          </a:p>
          <a:p>
            <a:pPr algn="ctr" fontAlgn="auto">
              <a:spcBef>
                <a:spcPts val="0"/>
              </a:spcBef>
              <a:spcAft>
                <a:spcPts val="0"/>
              </a:spcAft>
              <a:defRPr/>
            </a:pPr>
            <a:r>
              <a:rPr lang="en-US" b="1" dirty="0"/>
              <a:t> </a:t>
            </a:r>
            <a:endParaRPr lang="el-GR" b="1" dirty="0"/>
          </a:p>
        </p:txBody>
      </p:sp>
      <p:sp>
        <p:nvSpPr>
          <p:cNvPr id="13" name="12 - Ορθογώνιο">
            <a:extLst>
              <a:ext uri="{FF2B5EF4-FFF2-40B4-BE49-F238E27FC236}">
                <a16:creationId xmlns:a16="http://schemas.microsoft.com/office/drawing/2014/main" id="{175C9A3F-0067-44FC-8298-EACAC49BAC9E}"/>
              </a:ext>
            </a:extLst>
          </p:cNvPr>
          <p:cNvSpPr/>
          <p:nvPr/>
        </p:nvSpPr>
        <p:spPr>
          <a:xfrm>
            <a:off x="6040438" y="2259013"/>
            <a:ext cx="2798762" cy="5953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b="1" dirty="0"/>
          </a:p>
          <a:p>
            <a:pPr algn="ctr" fontAlgn="auto">
              <a:spcBef>
                <a:spcPts val="0"/>
              </a:spcBef>
              <a:spcAft>
                <a:spcPts val="0"/>
              </a:spcAft>
              <a:defRPr/>
            </a:pPr>
            <a:r>
              <a:rPr lang="en-US" b="1" dirty="0"/>
              <a:t>3.</a:t>
            </a:r>
            <a:r>
              <a:rPr lang="el-GR" dirty="0"/>
              <a:t> Οικογενειακά ζητήματα</a:t>
            </a:r>
          </a:p>
          <a:p>
            <a:pPr algn="ctr" fontAlgn="auto">
              <a:spcBef>
                <a:spcPts val="0"/>
              </a:spcBef>
              <a:spcAft>
                <a:spcPts val="0"/>
              </a:spcAft>
              <a:defRPr/>
            </a:pPr>
            <a:endParaRPr lang="el-GR" b="1" dirty="0"/>
          </a:p>
        </p:txBody>
      </p:sp>
      <p:sp>
        <p:nvSpPr>
          <p:cNvPr id="14" name="13 - Ορθογώνιο">
            <a:extLst>
              <a:ext uri="{FF2B5EF4-FFF2-40B4-BE49-F238E27FC236}">
                <a16:creationId xmlns:a16="http://schemas.microsoft.com/office/drawing/2014/main" id="{66D49C1A-BA03-4928-8031-335DB8697FFD}"/>
              </a:ext>
            </a:extLst>
          </p:cNvPr>
          <p:cNvSpPr/>
          <p:nvPr/>
        </p:nvSpPr>
        <p:spPr>
          <a:xfrm>
            <a:off x="9047163" y="2286000"/>
            <a:ext cx="2881312" cy="539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b="1" dirty="0"/>
          </a:p>
          <a:p>
            <a:pPr algn="ctr" fontAlgn="auto">
              <a:spcBef>
                <a:spcPts val="0"/>
              </a:spcBef>
              <a:spcAft>
                <a:spcPts val="0"/>
              </a:spcAft>
              <a:defRPr/>
            </a:pPr>
            <a:r>
              <a:rPr lang="en-US" b="1" dirty="0"/>
              <a:t>4</a:t>
            </a:r>
            <a:r>
              <a:rPr lang="el-GR" dirty="0"/>
              <a:t> </a:t>
            </a:r>
            <a:r>
              <a:rPr lang="en-US" dirty="0"/>
              <a:t>. </a:t>
            </a:r>
            <a:r>
              <a:rPr lang="el-GR" dirty="0"/>
              <a:t>Πρακτικές μετάβασης</a:t>
            </a:r>
          </a:p>
          <a:p>
            <a:pPr algn="ctr" fontAlgn="auto">
              <a:spcBef>
                <a:spcPts val="0"/>
              </a:spcBef>
              <a:spcAft>
                <a:spcPts val="0"/>
              </a:spcAft>
              <a:defRPr/>
            </a:pPr>
            <a:r>
              <a:rPr lang="en-US" b="1" dirty="0"/>
              <a:t>.</a:t>
            </a:r>
            <a:endParaRPr lang="el-GR" b="1" dirty="0"/>
          </a:p>
        </p:txBody>
      </p:sp>
      <p:sp>
        <p:nvSpPr>
          <p:cNvPr id="15" name="14 - Θέση υποσέλιδου">
            <a:extLst>
              <a:ext uri="{FF2B5EF4-FFF2-40B4-BE49-F238E27FC236}">
                <a16:creationId xmlns:a16="http://schemas.microsoft.com/office/drawing/2014/main" id="{99FC2022-F14F-40E0-BF47-7D0E0F7DB064}"/>
              </a:ext>
            </a:extLst>
          </p:cNvPr>
          <p:cNvSpPr>
            <a:spLocks noGrp="1"/>
          </p:cNvSpPr>
          <p:nvPr>
            <p:ph type="ftr" sz="quarter" idx="11"/>
          </p:nvPr>
        </p:nvSpPr>
        <p:spPr>
          <a:xfrm>
            <a:off x="446088"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a:extLst>
              <a:ext uri="{FF2B5EF4-FFF2-40B4-BE49-F238E27FC236}">
                <a16:creationId xmlns:a16="http://schemas.microsoft.com/office/drawing/2014/main" id="{B8886081-4D9A-4C73-BDB4-05CE127EF0B1}"/>
              </a:ext>
            </a:extLst>
          </p:cNvPr>
          <p:cNvSpPr>
            <a:spLocks noGrp="1"/>
          </p:cNvSpPr>
          <p:nvPr>
            <p:ph type="title"/>
          </p:nvPr>
        </p:nvSpPr>
        <p:spPr/>
        <p:txBody>
          <a:bodyPr/>
          <a:lstStyle/>
          <a:p>
            <a:pPr eaLnBrk="1" hangingPunct="1"/>
            <a:r>
              <a:rPr lang="el-GR" altLang="el-GR" b="1"/>
              <a:t>Στρατηγικές για την επιτυχή μετάβαση </a:t>
            </a:r>
            <a:endParaRPr lang="el-GR" altLang="el-GR"/>
          </a:p>
        </p:txBody>
      </p:sp>
      <p:sp>
        <p:nvSpPr>
          <p:cNvPr id="34819" name="2 - Θέση περιεχομένου">
            <a:extLst>
              <a:ext uri="{FF2B5EF4-FFF2-40B4-BE49-F238E27FC236}">
                <a16:creationId xmlns:a16="http://schemas.microsoft.com/office/drawing/2014/main" id="{7F99AD7A-2204-4594-ADA3-206737690839}"/>
              </a:ext>
            </a:extLst>
          </p:cNvPr>
          <p:cNvSpPr>
            <a:spLocks noGrp="1"/>
          </p:cNvSpPr>
          <p:nvPr>
            <p:ph idx="1"/>
          </p:nvPr>
        </p:nvSpPr>
        <p:spPr>
          <a:xfrm>
            <a:off x="249238" y="2078038"/>
            <a:ext cx="11720512" cy="4364037"/>
          </a:xfrm>
          <a:solidFill>
            <a:schemeClr val="accent2"/>
          </a:solidFill>
        </p:spPr>
        <p:txBody>
          <a:bodyPr/>
          <a:lstStyle/>
          <a:p>
            <a:pPr eaLnBrk="1" hangingPunct="1"/>
            <a:r>
              <a:rPr lang="el-GR" altLang="el-GR" b="1" i="1">
                <a:solidFill>
                  <a:schemeClr val="bg2"/>
                </a:solidFill>
              </a:rPr>
              <a:t>Στρατηγικές σε κοινοτικό επίπεδο</a:t>
            </a:r>
            <a:endParaRPr lang="el-GR" altLang="el-GR">
              <a:solidFill>
                <a:schemeClr val="bg1"/>
              </a:solidFill>
            </a:endParaRPr>
          </a:p>
          <a:p>
            <a:pPr eaLnBrk="1" hangingPunct="1"/>
            <a:r>
              <a:rPr lang="el-GR" altLang="el-GR" u="sng">
                <a:solidFill>
                  <a:schemeClr val="bg1"/>
                </a:solidFill>
              </a:rPr>
              <a:t>Συνεργασία μεταξύ των οργανισμών</a:t>
            </a:r>
          </a:p>
          <a:p>
            <a:pPr eaLnBrk="1" hangingPunct="1">
              <a:lnSpc>
                <a:spcPct val="150000"/>
              </a:lnSpc>
            </a:pPr>
            <a:r>
              <a:rPr lang="el-GR" altLang="el-GR">
                <a:solidFill>
                  <a:schemeClr val="bg1"/>
                </a:solidFill>
              </a:rPr>
              <a:t>Είναι ευρέως γνωστό ότι η συνεργασία μεταξύ των οργανισμών είναι απαραίτητη για να διασφαλιστεί η ομαλή μετάβαση και ότι η διαδικασία παίρνει ένα σημαντικό χρονικό διάστημα (</a:t>
            </a:r>
            <a:r>
              <a:rPr lang="en-US" altLang="el-GR">
                <a:solidFill>
                  <a:schemeClr val="bg1"/>
                </a:solidFill>
              </a:rPr>
              <a:t>Malone</a:t>
            </a:r>
            <a:r>
              <a:rPr lang="el-GR" altLang="el-GR">
                <a:solidFill>
                  <a:schemeClr val="bg1"/>
                </a:solidFill>
              </a:rPr>
              <a:t>  &amp; </a:t>
            </a:r>
            <a:r>
              <a:rPr lang="en-US" altLang="el-GR">
                <a:solidFill>
                  <a:schemeClr val="bg1"/>
                </a:solidFill>
              </a:rPr>
              <a:t>Gallagher</a:t>
            </a:r>
            <a:r>
              <a:rPr lang="el-GR" altLang="el-GR">
                <a:solidFill>
                  <a:schemeClr val="bg1"/>
                </a:solidFill>
              </a:rPr>
              <a:t>, 2009 ▪ </a:t>
            </a:r>
            <a:r>
              <a:rPr lang="en-US" altLang="el-GR">
                <a:solidFill>
                  <a:schemeClr val="bg1"/>
                </a:solidFill>
              </a:rPr>
              <a:t>Rous</a:t>
            </a:r>
            <a:r>
              <a:rPr lang="el-GR" altLang="el-GR">
                <a:solidFill>
                  <a:schemeClr val="bg1"/>
                </a:solidFill>
              </a:rPr>
              <a:t>, </a:t>
            </a:r>
            <a:r>
              <a:rPr lang="en-US" altLang="el-GR">
                <a:solidFill>
                  <a:schemeClr val="bg1"/>
                </a:solidFill>
              </a:rPr>
              <a:t>Myers</a:t>
            </a:r>
            <a:r>
              <a:rPr lang="el-GR" altLang="el-GR">
                <a:solidFill>
                  <a:schemeClr val="bg1"/>
                </a:solidFill>
              </a:rPr>
              <a:t> &amp; </a:t>
            </a:r>
            <a:r>
              <a:rPr lang="en-US" altLang="el-GR">
                <a:solidFill>
                  <a:schemeClr val="bg1"/>
                </a:solidFill>
              </a:rPr>
              <a:t>Stricklin</a:t>
            </a:r>
            <a:r>
              <a:rPr lang="el-GR" altLang="el-GR">
                <a:solidFill>
                  <a:schemeClr val="bg1"/>
                </a:solidFill>
              </a:rPr>
              <a:t>, 2007). </a:t>
            </a:r>
            <a:endParaRPr lang="en-US" altLang="el-GR">
              <a:solidFill>
                <a:schemeClr val="bg1"/>
              </a:solidFill>
            </a:endParaRPr>
          </a:p>
          <a:p>
            <a:pPr eaLnBrk="1" hangingPunct="1">
              <a:lnSpc>
                <a:spcPct val="150000"/>
              </a:lnSpc>
            </a:pPr>
            <a:r>
              <a:rPr lang="el-GR" altLang="el-GR" b="1">
                <a:solidFill>
                  <a:schemeClr val="bg2"/>
                </a:solidFill>
              </a:rPr>
              <a:t>Οι ερευνητές έχουν υπογραμμίσει την ανάγκη για εκπαιδευμένο προσωπικό </a:t>
            </a:r>
            <a:r>
              <a:rPr lang="el-GR" altLang="el-GR">
                <a:solidFill>
                  <a:schemeClr val="bg1"/>
                </a:solidFill>
              </a:rPr>
              <a:t>που θα δημιουργήσει δραστηριότητες μετάβασης και θα βοηθήσει τους φορείς να συνεργαστούν μεταξύ τους.</a:t>
            </a:r>
          </a:p>
        </p:txBody>
      </p:sp>
      <p:sp>
        <p:nvSpPr>
          <p:cNvPr id="4" name="3 - Θέση ημερομηνίας">
            <a:extLst>
              <a:ext uri="{FF2B5EF4-FFF2-40B4-BE49-F238E27FC236}">
                <a16:creationId xmlns:a16="http://schemas.microsoft.com/office/drawing/2014/main" id="{9C0C1993-474A-4818-B0CE-A63E91587D8C}"/>
              </a:ext>
            </a:extLst>
          </p:cNvPr>
          <p:cNvSpPr>
            <a:spLocks noGrp="1"/>
          </p:cNvSpPr>
          <p:nvPr>
            <p:ph type="dt" sz="quarter" idx="10"/>
          </p:nvPr>
        </p:nvSpPr>
        <p:spPr>
          <a:xfrm>
            <a:off x="9102725" y="6492875"/>
            <a:ext cx="2743200" cy="365125"/>
          </a:xfrm>
        </p:spPr>
        <p:txBody>
          <a:bodyPr/>
          <a:lstStyle/>
          <a:p>
            <a:pPr>
              <a:defRPr/>
            </a:pPr>
            <a:fld id="{E98B4D4B-0965-4A9C-9206-DDA2E5AF5569}"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A6BDFF65-3906-4957-BC05-B298045F3A6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617C106-1FF0-4005-8E44-955E693B199E}" type="slidenum">
              <a:rPr lang="en-US" altLang="el-GR">
                <a:solidFill>
                  <a:srgbClr val="FFFFFF"/>
                </a:solidFill>
                <a:latin typeface="Trebuchet MS" panose="020B0603020202020204" pitchFamily="34" charset="0"/>
              </a:rPr>
              <a:pPr eaLnBrk="1" hangingPunct="1"/>
              <a:t>16</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24931963-6FAD-4932-B6A4-91DAA5FA8BCC}"/>
              </a:ext>
            </a:extLst>
          </p:cNvPr>
          <p:cNvSpPr>
            <a:spLocks noGrp="1"/>
          </p:cNvSpPr>
          <p:nvPr>
            <p:ph type="ftr" sz="quarter" idx="11"/>
          </p:nvPr>
        </p:nvSpPr>
        <p:spPr>
          <a:xfrm>
            <a:off x="349250"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68459299-D59D-4E6A-BBC9-4AB2FA1DE59F}"/>
              </a:ext>
            </a:extLst>
          </p:cNvPr>
          <p:cNvSpPr>
            <a:spLocks noGrp="1"/>
          </p:cNvSpPr>
          <p:nvPr>
            <p:ph type="dt" sz="quarter" idx="10"/>
          </p:nvPr>
        </p:nvSpPr>
        <p:spPr>
          <a:xfrm>
            <a:off x="9102725" y="6296025"/>
            <a:ext cx="2743200" cy="365125"/>
          </a:xfrm>
        </p:spPr>
        <p:txBody>
          <a:bodyPr/>
          <a:lstStyle/>
          <a:p>
            <a:pPr>
              <a:defRPr/>
            </a:pPr>
            <a:fld id="{6F5414B0-99F1-4C56-BCEA-4D4A4322451F}" type="datetime4">
              <a:rPr lang="el-GR"/>
              <a:pPr>
                <a:defRPr/>
              </a:pPr>
              <a:t>22 Δεκεμβρίου 2019</a:t>
            </a:fld>
            <a:endParaRPr lang="en-US" dirty="0"/>
          </a:p>
        </p:txBody>
      </p:sp>
      <p:sp>
        <p:nvSpPr>
          <p:cNvPr id="4" name="3 - Θέση αριθμού διαφάνειας">
            <a:extLst>
              <a:ext uri="{FF2B5EF4-FFF2-40B4-BE49-F238E27FC236}">
                <a16:creationId xmlns:a16="http://schemas.microsoft.com/office/drawing/2014/main" id="{7D780EA0-4982-49D1-A188-AB3B8A5B59C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C77CE5D-8C45-4D7D-9775-B453B47CF707}" type="slidenum">
              <a:rPr lang="en-US" altLang="el-GR">
                <a:solidFill>
                  <a:srgbClr val="FFFFFF"/>
                </a:solidFill>
                <a:latin typeface="Trebuchet MS" panose="020B0603020202020204" pitchFamily="34" charset="0"/>
              </a:rPr>
              <a:pPr eaLnBrk="1" hangingPunct="1"/>
              <a:t>17</a:t>
            </a:fld>
            <a:endParaRPr lang="en-US" altLang="el-GR">
              <a:solidFill>
                <a:srgbClr val="FFFFFF"/>
              </a:solidFill>
              <a:latin typeface="Trebuchet MS" panose="020B0603020202020204" pitchFamily="34" charset="0"/>
            </a:endParaRPr>
          </a:p>
        </p:txBody>
      </p:sp>
      <p:sp>
        <p:nvSpPr>
          <p:cNvPr id="35844" name="Rectangle 1">
            <a:extLst>
              <a:ext uri="{FF2B5EF4-FFF2-40B4-BE49-F238E27FC236}">
                <a16:creationId xmlns:a16="http://schemas.microsoft.com/office/drawing/2014/main" id="{F68B39F2-9C62-4AE8-98FD-AC6E680F47BA}"/>
              </a:ext>
            </a:extLst>
          </p:cNvPr>
          <p:cNvSpPr>
            <a:spLocks noChangeArrowheads="1"/>
          </p:cNvSpPr>
          <p:nvPr/>
        </p:nvSpPr>
        <p:spPr bwMode="auto">
          <a:xfrm>
            <a:off x="442913" y="360363"/>
            <a:ext cx="9920287" cy="61864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50000"/>
              </a:lnSpc>
            </a:pPr>
            <a:r>
              <a:rPr lang="el-GR"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Η συμφωνία και η συνεργασία των φορέων μπορεί να καθοδηγήσει τη διαδικασία της μετάβασης σχετικά με:</a:t>
            </a:r>
            <a:endParaRPr lang="en-US"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eaLnBrk="1" hangingPunct="1">
              <a:lnSpc>
                <a:spcPct val="150000"/>
              </a:lnSpc>
            </a:pPr>
            <a:endParaRPr lang="el-GR" altLang="el-GR" sz="2400" b="1">
              <a:solidFill>
                <a:schemeClr val="bg1"/>
              </a:solidFill>
              <a:ea typeface="Calibri" panose="020F0502020204030204" pitchFamily="34" charset="0"/>
              <a:cs typeface="Times New Roman" panose="02020603050405020304" pitchFamily="18" charset="0"/>
            </a:endParaRPr>
          </a:p>
          <a:p>
            <a:pPr>
              <a:lnSpc>
                <a:spcPct val="150000"/>
              </a:lnSpc>
              <a:buFont typeface="Wingdings" panose="05000000000000000000" pitchFamily="2" charset="2"/>
              <a:buChar char="ü"/>
            </a:pPr>
            <a:r>
              <a:rPr lang="el-GR"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Δράσεις, ρόλους και αρμοδιότητες των μελών της ομάδας (</a:t>
            </a:r>
            <a:r>
              <a:rPr lang="en-US"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Forest</a:t>
            </a:r>
            <a:r>
              <a:rPr lang="el-GR"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Horner</a:t>
            </a:r>
            <a:r>
              <a:rPr lang="el-GR"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US"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Lewis</a:t>
            </a:r>
            <a:r>
              <a:rPr lang="el-GR"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r>
              <a:rPr lang="en-US"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Palmer</a:t>
            </a:r>
            <a:r>
              <a:rPr lang="el-GR"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  &amp; </a:t>
            </a:r>
            <a:r>
              <a:rPr lang="en-US"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Todd</a:t>
            </a:r>
            <a:r>
              <a:rPr lang="el-GR"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 2004), </a:t>
            </a:r>
            <a:endParaRPr lang="en-US" altLang="el-GR" sz="2400" b="1">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buFont typeface="Wingdings" panose="05000000000000000000" pitchFamily="2" charset="2"/>
              <a:buChar char="ü"/>
            </a:pPr>
            <a:endParaRPr lang="el-GR" altLang="el-GR" sz="2400" b="1">
              <a:solidFill>
                <a:schemeClr val="bg1"/>
              </a:solidFill>
              <a:ea typeface="Calibri" panose="020F0502020204030204" pitchFamily="34" charset="0"/>
            </a:endParaRPr>
          </a:p>
          <a:p>
            <a:pPr>
              <a:lnSpc>
                <a:spcPct val="150000"/>
              </a:lnSpc>
              <a:buFont typeface="Wingdings" panose="05000000000000000000" pitchFamily="2" charset="2"/>
              <a:buChar char="ü"/>
            </a:pPr>
            <a:r>
              <a:rPr lang="el-GR" altLang="el-GR" sz="2400" b="1">
                <a:solidFill>
                  <a:schemeClr val="bg1"/>
                </a:solidFill>
                <a:latin typeface="Times New Roman" panose="02020603050405020304" pitchFamily="18" charset="0"/>
                <a:ea typeface="Calibri" panose="020F0502020204030204" pitchFamily="34" charset="0"/>
              </a:rPr>
              <a:t>Να δώσει πληροφορίες σχετικά με τους οικονομικούς πόρους κάθε οργανισμού (</a:t>
            </a:r>
            <a:r>
              <a:rPr lang="en-US" altLang="el-GR" sz="2400" b="1">
                <a:solidFill>
                  <a:schemeClr val="bg1"/>
                </a:solidFill>
                <a:latin typeface="Times New Roman" panose="02020603050405020304" pitchFamily="18" charset="0"/>
                <a:ea typeface="Calibri" panose="020F0502020204030204" pitchFamily="34" charset="0"/>
              </a:rPr>
              <a:t>Rous</a:t>
            </a:r>
            <a:r>
              <a:rPr lang="el-GR" altLang="el-GR" sz="2400" b="1">
                <a:solidFill>
                  <a:schemeClr val="bg1"/>
                </a:solidFill>
                <a:latin typeface="Times New Roman" panose="02020603050405020304" pitchFamily="18" charset="0"/>
                <a:ea typeface="Calibri" panose="020F0502020204030204" pitchFamily="34" charset="0"/>
              </a:rPr>
              <a:t> &amp; </a:t>
            </a:r>
            <a:r>
              <a:rPr lang="en-US" altLang="el-GR" sz="2400" b="1">
                <a:solidFill>
                  <a:schemeClr val="bg1"/>
                </a:solidFill>
                <a:latin typeface="Times New Roman" panose="02020603050405020304" pitchFamily="18" charset="0"/>
                <a:ea typeface="Calibri" panose="020F0502020204030204" pitchFamily="34" charset="0"/>
              </a:rPr>
              <a:t>Hallam</a:t>
            </a:r>
            <a:r>
              <a:rPr lang="el-GR" altLang="el-GR" sz="2400" b="1">
                <a:solidFill>
                  <a:schemeClr val="bg1"/>
                </a:solidFill>
                <a:latin typeface="Times New Roman" panose="02020603050405020304" pitchFamily="18" charset="0"/>
                <a:ea typeface="Calibri" panose="020F0502020204030204" pitchFamily="34" charset="0"/>
              </a:rPr>
              <a:t>, 2006),</a:t>
            </a:r>
            <a:endParaRPr lang="en-US" altLang="el-GR" sz="2400" b="1">
              <a:solidFill>
                <a:schemeClr val="bg1"/>
              </a:solidFill>
              <a:latin typeface="Times New Roman" panose="02020603050405020304" pitchFamily="18" charset="0"/>
              <a:ea typeface="Calibri" panose="020F0502020204030204" pitchFamily="34" charset="0"/>
            </a:endParaRPr>
          </a:p>
          <a:p>
            <a:pPr>
              <a:lnSpc>
                <a:spcPct val="150000"/>
              </a:lnSpc>
              <a:buFont typeface="Wingdings" panose="05000000000000000000" pitchFamily="2" charset="2"/>
              <a:buChar char="ü"/>
            </a:pPr>
            <a:endParaRPr lang="el-GR" altLang="el-GR" sz="2400" b="1">
              <a:solidFill>
                <a:schemeClr val="bg1"/>
              </a:solidFill>
              <a:ea typeface="Calibri" panose="020F0502020204030204" pitchFamily="34" charset="0"/>
            </a:endParaRPr>
          </a:p>
          <a:p>
            <a:pPr>
              <a:lnSpc>
                <a:spcPct val="150000"/>
              </a:lnSpc>
              <a:buFont typeface="Wingdings" panose="05000000000000000000" pitchFamily="2" charset="2"/>
              <a:buChar char="ü"/>
            </a:pPr>
            <a:r>
              <a:rPr lang="el-GR" altLang="el-GR" sz="2400" b="1">
                <a:solidFill>
                  <a:schemeClr val="bg1"/>
                </a:solidFill>
                <a:latin typeface="Times New Roman" panose="02020603050405020304" pitchFamily="18" charset="0"/>
                <a:ea typeface="Calibri" panose="020F0502020204030204" pitchFamily="34" charset="0"/>
              </a:rPr>
              <a:t>Να ορίσει τα χρονικά πλαίσια για τις δραστηριότητες μετάβασης (</a:t>
            </a:r>
            <a:r>
              <a:rPr lang="en-US" altLang="el-GR" sz="2400" b="1">
                <a:solidFill>
                  <a:schemeClr val="bg1"/>
                </a:solidFill>
                <a:latin typeface="Times New Roman" panose="02020603050405020304" pitchFamily="18" charset="0"/>
                <a:ea typeface="Calibri" panose="020F0502020204030204" pitchFamily="34" charset="0"/>
              </a:rPr>
              <a:t>Forest</a:t>
            </a:r>
            <a:r>
              <a:rPr lang="el-GR" altLang="el-GR" sz="2400" b="1">
                <a:solidFill>
                  <a:schemeClr val="bg1"/>
                </a:solidFill>
                <a:latin typeface="Times New Roman" panose="02020603050405020304" pitchFamily="18" charset="0"/>
                <a:ea typeface="Calibri" panose="020F0502020204030204" pitchFamily="34" charset="0"/>
              </a:rPr>
              <a:t>, </a:t>
            </a:r>
            <a:r>
              <a:rPr lang="en-US" altLang="el-GR" sz="2400" b="1">
                <a:solidFill>
                  <a:schemeClr val="bg1"/>
                </a:solidFill>
                <a:latin typeface="Times New Roman" panose="02020603050405020304" pitchFamily="18" charset="0"/>
                <a:ea typeface="Calibri" panose="020F0502020204030204" pitchFamily="34" charset="0"/>
              </a:rPr>
              <a:t>Horner</a:t>
            </a:r>
            <a:r>
              <a:rPr lang="el-GR" altLang="el-GR" sz="2400" b="1">
                <a:solidFill>
                  <a:schemeClr val="bg1"/>
                </a:solidFill>
                <a:latin typeface="Times New Roman" panose="02020603050405020304" pitchFamily="18" charset="0"/>
                <a:ea typeface="Calibri" panose="020F0502020204030204" pitchFamily="34" charset="0"/>
              </a:rPr>
              <a:t>,  </a:t>
            </a:r>
            <a:r>
              <a:rPr lang="en-US" altLang="el-GR" sz="2400" b="1">
                <a:solidFill>
                  <a:schemeClr val="bg1"/>
                </a:solidFill>
                <a:latin typeface="Times New Roman" panose="02020603050405020304" pitchFamily="18" charset="0"/>
                <a:ea typeface="Calibri" panose="020F0502020204030204" pitchFamily="34" charset="0"/>
              </a:rPr>
              <a:t>Lewis</a:t>
            </a:r>
            <a:r>
              <a:rPr lang="el-GR" altLang="el-GR" sz="2400" b="1">
                <a:solidFill>
                  <a:schemeClr val="bg1"/>
                </a:solidFill>
                <a:latin typeface="Times New Roman" panose="02020603050405020304" pitchFamily="18" charset="0"/>
                <a:ea typeface="Calibri" panose="020F0502020204030204" pitchFamily="34" charset="0"/>
              </a:rPr>
              <a:t>-</a:t>
            </a:r>
            <a:r>
              <a:rPr lang="en-US" altLang="el-GR" sz="2400" b="1">
                <a:solidFill>
                  <a:schemeClr val="bg1"/>
                </a:solidFill>
                <a:latin typeface="Times New Roman" panose="02020603050405020304" pitchFamily="18" charset="0"/>
                <a:ea typeface="Calibri" panose="020F0502020204030204" pitchFamily="34" charset="0"/>
              </a:rPr>
              <a:t>Palmer</a:t>
            </a:r>
            <a:r>
              <a:rPr lang="el-GR" altLang="el-GR" sz="2400" b="1">
                <a:solidFill>
                  <a:schemeClr val="bg1"/>
                </a:solidFill>
                <a:latin typeface="Times New Roman" panose="02020603050405020304" pitchFamily="18" charset="0"/>
                <a:ea typeface="Calibri" panose="020F0502020204030204" pitchFamily="34" charset="0"/>
              </a:rPr>
              <a:t> &amp; </a:t>
            </a:r>
            <a:r>
              <a:rPr lang="en-US" altLang="el-GR" sz="2400" b="1">
                <a:solidFill>
                  <a:schemeClr val="bg1"/>
                </a:solidFill>
                <a:latin typeface="Times New Roman" panose="02020603050405020304" pitchFamily="18" charset="0"/>
                <a:ea typeface="Calibri" panose="020F0502020204030204" pitchFamily="34" charset="0"/>
              </a:rPr>
              <a:t>Todd</a:t>
            </a:r>
            <a:r>
              <a:rPr lang="el-GR" altLang="el-GR" sz="2400" b="1">
                <a:solidFill>
                  <a:schemeClr val="bg1"/>
                </a:solidFill>
                <a:latin typeface="Times New Roman" panose="02020603050405020304" pitchFamily="18" charset="0"/>
                <a:ea typeface="Calibri" panose="020F0502020204030204" pitchFamily="34" charset="0"/>
              </a:rPr>
              <a:t>,  2004). </a:t>
            </a:r>
            <a:endParaRPr lang="el-GR" altLang="el-GR" sz="2400" b="1">
              <a:solidFill>
                <a:schemeClr val="bg1"/>
              </a:solidFill>
              <a:latin typeface="Trebuchet MS" panose="020B0603020202020204" pitchFamily="34" charset="0"/>
              <a:ea typeface="Calibri" panose="020F0502020204030204" pitchFamily="34" charset="0"/>
            </a:endParaRPr>
          </a:p>
        </p:txBody>
      </p:sp>
      <p:sp>
        <p:nvSpPr>
          <p:cNvPr id="6" name="5 - Θέση υποσέλιδου">
            <a:extLst>
              <a:ext uri="{FF2B5EF4-FFF2-40B4-BE49-F238E27FC236}">
                <a16:creationId xmlns:a16="http://schemas.microsoft.com/office/drawing/2014/main" id="{05D2B5D5-25E9-4988-91C3-00ADC5EF2F5D}"/>
              </a:ext>
            </a:extLst>
          </p:cNvPr>
          <p:cNvSpPr>
            <a:spLocks noGrp="1"/>
          </p:cNvSpPr>
          <p:nvPr>
            <p:ph type="ftr" sz="quarter" idx="11"/>
          </p:nvPr>
        </p:nvSpPr>
        <p:spPr>
          <a:xfrm>
            <a:off x="528638"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a:extLst>
              <a:ext uri="{FF2B5EF4-FFF2-40B4-BE49-F238E27FC236}">
                <a16:creationId xmlns:a16="http://schemas.microsoft.com/office/drawing/2014/main" id="{588F800F-F11A-4D57-A2CA-88CC700AEE7A}"/>
              </a:ext>
            </a:extLst>
          </p:cNvPr>
          <p:cNvSpPr>
            <a:spLocks noGrp="1"/>
          </p:cNvSpPr>
          <p:nvPr>
            <p:ph type="title"/>
          </p:nvPr>
        </p:nvSpPr>
        <p:spPr/>
        <p:txBody>
          <a:bodyPr/>
          <a:lstStyle/>
          <a:p>
            <a:pPr eaLnBrk="1" hangingPunct="1"/>
            <a:r>
              <a:rPr lang="el-GR" altLang="el-GR"/>
              <a:t>Συνέχεια και εναρμόνιση των προγραμμάτων</a:t>
            </a:r>
            <a:br>
              <a:rPr lang="el-GR" altLang="el-GR"/>
            </a:br>
            <a:endParaRPr lang="el-GR" altLang="el-GR"/>
          </a:p>
        </p:txBody>
      </p:sp>
      <p:sp>
        <p:nvSpPr>
          <p:cNvPr id="36867" name="2 - Θέση περιεχομένου">
            <a:extLst>
              <a:ext uri="{FF2B5EF4-FFF2-40B4-BE49-F238E27FC236}">
                <a16:creationId xmlns:a16="http://schemas.microsoft.com/office/drawing/2014/main" id="{17140F9B-A26F-42F6-8803-239CE9FF76D6}"/>
              </a:ext>
            </a:extLst>
          </p:cNvPr>
          <p:cNvSpPr>
            <a:spLocks noGrp="1"/>
          </p:cNvSpPr>
          <p:nvPr>
            <p:ph idx="1"/>
          </p:nvPr>
        </p:nvSpPr>
        <p:spPr>
          <a:xfrm>
            <a:off x="498475" y="2216150"/>
            <a:ext cx="11110913" cy="4114800"/>
          </a:xfrm>
          <a:solidFill>
            <a:schemeClr val="accent2"/>
          </a:solidFill>
        </p:spPr>
        <p:txBody>
          <a:bodyPr/>
          <a:lstStyle/>
          <a:p>
            <a:pPr eaLnBrk="1" hangingPunct="1"/>
            <a:r>
              <a:rPr lang="el-GR" altLang="el-GR">
                <a:solidFill>
                  <a:schemeClr val="bg1"/>
                </a:solidFill>
              </a:rPr>
              <a:t>Ομάδες εστίασης αποτελούμενες</a:t>
            </a:r>
            <a:r>
              <a:rPr lang="en-US" altLang="el-GR">
                <a:solidFill>
                  <a:schemeClr val="bg1"/>
                </a:solidFill>
              </a:rPr>
              <a:t>:</a:t>
            </a:r>
          </a:p>
          <a:p>
            <a:pPr eaLnBrk="1" hangingPunct="1"/>
            <a:r>
              <a:rPr lang="el-GR" altLang="el-GR">
                <a:solidFill>
                  <a:schemeClr val="bg1"/>
                </a:solidFill>
              </a:rPr>
              <a:t> από εκπαιδευτικούς,</a:t>
            </a:r>
            <a:endParaRPr lang="en-US" altLang="el-GR">
              <a:solidFill>
                <a:schemeClr val="bg1"/>
              </a:solidFill>
            </a:endParaRPr>
          </a:p>
          <a:p>
            <a:pPr eaLnBrk="1" hangingPunct="1"/>
            <a:r>
              <a:rPr lang="el-GR" altLang="el-GR">
                <a:solidFill>
                  <a:schemeClr val="bg1"/>
                </a:solidFill>
              </a:rPr>
              <a:t> επαγγελματίες </a:t>
            </a:r>
            <a:endParaRPr lang="en-US" altLang="el-GR">
              <a:solidFill>
                <a:schemeClr val="bg1"/>
              </a:solidFill>
            </a:endParaRPr>
          </a:p>
          <a:p>
            <a:pPr eaLnBrk="1" hangingPunct="1"/>
            <a:r>
              <a:rPr lang="el-GR" altLang="el-GR">
                <a:solidFill>
                  <a:schemeClr val="bg1"/>
                </a:solidFill>
              </a:rPr>
              <a:t>και μέλη οικογενειών</a:t>
            </a:r>
            <a:endParaRPr lang="en-US" altLang="el-GR">
              <a:solidFill>
                <a:schemeClr val="bg1"/>
              </a:solidFill>
            </a:endParaRPr>
          </a:p>
          <a:p>
            <a:pPr eaLnBrk="1" hangingPunct="1"/>
            <a:r>
              <a:rPr lang="el-GR" altLang="el-GR">
                <a:solidFill>
                  <a:schemeClr val="bg1"/>
                </a:solidFill>
              </a:rPr>
              <a:t> επεσήμαναν την ανάγκη να εξασφαλιστούν αναπτυξιακά κατάλληλες πρακτικές που να εναρμονίζονται με το σχολείο</a:t>
            </a:r>
            <a:r>
              <a:rPr lang="en-US" altLang="el-GR">
                <a:solidFill>
                  <a:schemeClr val="bg1"/>
                </a:solidFill>
              </a:rPr>
              <a:t>.</a:t>
            </a:r>
          </a:p>
          <a:p>
            <a:pPr algn="just" eaLnBrk="1" hangingPunct="1"/>
            <a:r>
              <a:rPr lang="el-GR" altLang="el-GR">
                <a:solidFill>
                  <a:schemeClr val="bg1"/>
                </a:solidFill>
              </a:rPr>
              <a:t> </a:t>
            </a:r>
            <a:r>
              <a:rPr lang="el-GR" altLang="el-GR" b="1" i="1">
                <a:solidFill>
                  <a:schemeClr val="bg2"/>
                </a:solidFill>
              </a:rPr>
              <a:t>Έχει επιπλέον επισημανθεί η ανάγκη για συνέχεια στα σχολικά προγράμματα προσχολικής και σχολικής ηλικίας (</a:t>
            </a:r>
            <a:r>
              <a:rPr lang="en-US" altLang="el-GR" b="1" i="1">
                <a:solidFill>
                  <a:schemeClr val="bg2"/>
                </a:solidFill>
              </a:rPr>
              <a:t>Rous</a:t>
            </a:r>
            <a:r>
              <a:rPr lang="el-GR" altLang="el-GR" b="1" i="1">
                <a:solidFill>
                  <a:schemeClr val="bg2"/>
                </a:solidFill>
              </a:rPr>
              <a:t>, </a:t>
            </a:r>
            <a:r>
              <a:rPr lang="en-US" altLang="el-GR" b="1" i="1">
                <a:solidFill>
                  <a:schemeClr val="bg2"/>
                </a:solidFill>
              </a:rPr>
              <a:t>Myers</a:t>
            </a:r>
            <a:r>
              <a:rPr lang="el-GR" altLang="el-GR" b="1" i="1">
                <a:solidFill>
                  <a:schemeClr val="bg2"/>
                </a:solidFill>
              </a:rPr>
              <a:t>  &amp;  </a:t>
            </a:r>
            <a:r>
              <a:rPr lang="en-US" altLang="el-GR" b="1" i="1">
                <a:solidFill>
                  <a:schemeClr val="bg2"/>
                </a:solidFill>
              </a:rPr>
              <a:t>Stricklin</a:t>
            </a:r>
            <a:r>
              <a:rPr lang="el-GR" altLang="el-GR" b="1" i="1">
                <a:solidFill>
                  <a:schemeClr val="bg2"/>
                </a:solidFill>
              </a:rPr>
              <a:t>, 2007).</a:t>
            </a:r>
          </a:p>
          <a:p>
            <a:pPr eaLnBrk="1" hangingPunct="1"/>
            <a:endParaRPr lang="el-GR" altLang="el-GR"/>
          </a:p>
        </p:txBody>
      </p:sp>
      <p:sp>
        <p:nvSpPr>
          <p:cNvPr id="4" name="3 - Θέση ημερομηνίας">
            <a:extLst>
              <a:ext uri="{FF2B5EF4-FFF2-40B4-BE49-F238E27FC236}">
                <a16:creationId xmlns:a16="http://schemas.microsoft.com/office/drawing/2014/main" id="{3256C71B-49CC-4971-AC0F-1C599F12E9F4}"/>
              </a:ext>
            </a:extLst>
          </p:cNvPr>
          <p:cNvSpPr>
            <a:spLocks noGrp="1"/>
          </p:cNvSpPr>
          <p:nvPr>
            <p:ph type="dt" sz="quarter" idx="10"/>
          </p:nvPr>
        </p:nvSpPr>
        <p:spPr>
          <a:xfrm>
            <a:off x="9269413" y="6492875"/>
            <a:ext cx="2743200" cy="365125"/>
          </a:xfrm>
        </p:spPr>
        <p:txBody>
          <a:bodyPr/>
          <a:lstStyle/>
          <a:p>
            <a:pPr>
              <a:defRPr/>
            </a:pPr>
            <a:fld id="{32E09A21-130B-475A-AE6D-1D167AAC13DD}"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63C8C453-0807-4111-98E5-01A873180E4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CFB9CEE-1415-4F86-867D-F177E5443BF9}" type="slidenum">
              <a:rPr lang="en-US" altLang="el-GR">
                <a:solidFill>
                  <a:srgbClr val="FFFFFF"/>
                </a:solidFill>
                <a:latin typeface="Trebuchet MS" panose="020B0603020202020204" pitchFamily="34" charset="0"/>
              </a:rPr>
              <a:pPr eaLnBrk="1" hangingPunct="1"/>
              <a:t>18</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CA43828A-852B-4338-AAE1-2333BAE9B9BC}"/>
              </a:ext>
            </a:extLst>
          </p:cNvPr>
          <p:cNvSpPr>
            <a:spLocks noGrp="1"/>
          </p:cNvSpPr>
          <p:nvPr>
            <p:ph type="ftr" sz="quarter" idx="11"/>
          </p:nvPr>
        </p:nvSpPr>
        <p:spPr>
          <a:xfrm>
            <a:off x="514350" y="6323013"/>
            <a:ext cx="6870700" cy="365125"/>
          </a:xfrm>
        </p:spPr>
        <p:txBody>
          <a:bodyPr/>
          <a:lstStyle/>
          <a:p>
            <a:pPr>
              <a:defRPr/>
            </a:pPr>
            <a:r>
              <a:rPr lang="el-GR" dirty="0"/>
              <a:t>Παναγιώτα Στράτη</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a:extLst>
              <a:ext uri="{FF2B5EF4-FFF2-40B4-BE49-F238E27FC236}">
                <a16:creationId xmlns:a16="http://schemas.microsoft.com/office/drawing/2014/main" id="{9EB5E701-B9E0-4E13-8928-514F721001C0}"/>
              </a:ext>
            </a:extLst>
          </p:cNvPr>
          <p:cNvSpPr>
            <a:spLocks noGrp="1"/>
          </p:cNvSpPr>
          <p:nvPr>
            <p:ph type="title"/>
          </p:nvPr>
        </p:nvSpPr>
        <p:spPr/>
        <p:txBody>
          <a:bodyPr/>
          <a:lstStyle/>
          <a:p>
            <a:pPr eaLnBrk="1" hangingPunct="1"/>
            <a:r>
              <a:rPr lang="el-GR" altLang="el-GR" sz="3200"/>
              <a:t>Η αξιολόγηση των δραστηριοτήτων μετάβασης</a:t>
            </a:r>
            <a:br>
              <a:rPr lang="el-GR" altLang="el-GR"/>
            </a:br>
            <a:endParaRPr lang="el-GR" altLang="el-GR"/>
          </a:p>
        </p:txBody>
      </p:sp>
      <p:sp>
        <p:nvSpPr>
          <p:cNvPr id="37891" name="2 - Θέση περιεχομένου">
            <a:extLst>
              <a:ext uri="{FF2B5EF4-FFF2-40B4-BE49-F238E27FC236}">
                <a16:creationId xmlns:a16="http://schemas.microsoft.com/office/drawing/2014/main" id="{530F0D8F-08B6-4699-B336-D8BF427708A6}"/>
              </a:ext>
            </a:extLst>
          </p:cNvPr>
          <p:cNvSpPr>
            <a:spLocks noGrp="1"/>
          </p:cNvSpPr>
          <p:nvPr>
            <p:ph idx="1"/>
          </p:nvPr>
        </p:nvSpPr>
        <p:spPr>
          <a:xfrm>
            <a:off x="0" y="1579563"/>
            <a:ext cx="12192000" cy="4848225"/>
          </a:xfrm>
          <a:solidFill>
            <a:schemeClr val="accent2"/>
          </a:solidFill>
        </p:spPr>
        <p:txBody>
          <a:bodyPr/>
          <a:lstStyle/>
          <a:p>
            <a:pPr eaLnBrk="1" hangingPunct="1"/>
            <a:r>
              <a:rPr lang="el-GR" altLang="el-GR">
                <a:solidFill>
                  <a:schemeClr val="bg1"/>
                </a:solidFill>
              </a:rPr>
              <a:t>Στη βιβλιογραφία σημαντική θέση για τη μετάβαση έχει </a:t>
            </a:r>
            <a:r>
              <a:rPr lang="el-GR" altLang="el-GR" b="1">
                <a:solidFill>
                  <a:schemeClr val="bg1"/>
                </a:solidFill>
              </a:rPr>
              <a:t>η αξιολόγηση των δραστηριοτήτων.</a:t>
            </a:r>
            <a:r>
              <a:rPr lang="el-GR" altLang="el-GR">
                <a:solidFill>
                  <a:schemeClr val="bg1"/>
                </a:solidFill>
              </a:rPr>
              <a:t> Είναι ένα σημαντικό μέρος στη διαδικασία σχεδιασμού της, σε </a:t>
            </a:r>
            <a:r>
              <a:rPr lang="el-GR" altLang="el-GR" b="1">
                <a:solidFill>
                  <a:schemeClr val="bg1"/>
                </a:solidFill>
              </a:rPr>
              <a:t>συνδυασμό με την εκπαίδευση ενός ατόμου που θα είναι ο συντονιστής </a:t>
            </a:r>
            <a:r>
              <a:rPr lang="el-GR" altLang="el-GR">
                <a:solidFill>
                  <a:schemeClr val="bg1"/>
                </a:solidFill>
              </a:rPr>
              <a:t>της όλης διαδικασίας (</a:t>
            </a:r>
            <a:r>
              <a:rPr lang="en-US" altLang="el-GR">
                <a:solidFill>
                  <a:schemeClr val="bg1"/>
                </a:solidFill>
              </a:rPr>
              <a:t>Forest</a:t>
            </a:r>
            <a:r>
              <a:rPr lang="el-GR" altLang="el-GR">
                <a:solidFill>
                  <a:schemeClr val="bg1"/>
                </a:solidFill>
              </a:rPr>
              <a:t>, </a:t>
            </a:r>
            <a:r>
              <a:rPr lang="en-US" altLang="el-GR">
                <a:solidFill>
                  <a:schemeClr val="bg1"/>
                </a:solidFill>
              </a:rPr>
              <a:t>Horner</a:t>
            </a:r>
            <a:r>
              <a:rPr lang="el-GR" altLang="el-GR">
                <a:solidFill>
                  <a:schemeClr val="bg1"/>
                </a:solidFill>
              </a:rPr>
              <a:t>, </a:t>
            </a:r>
            <a:r>
              <a:rPr lang="en-US" altLang="el-GR">
                <a:solidFill>
                  <a:schemeClr val="bg1"/>
                </a:solidFill>
              </a:rPr>
              <a:t>Lewis</a:t>
            </a:r>
            <a:r>
              <a:rPr lang="el-GR" altLang="el-GR">
                <a:solidFill>
                  <a:schemeClr val="bg1"/>
                </a:solidFill>
              </a:rPr>
              <a:t>-</a:t>
            </a:r>
            <a:r>
              <a:rPr lang="en-US" altLang="el-GR">
                <a:solidFill>
                  <a:schemeClr val="bg1"/>
                </a:solidFill>
              </a:rPr>
              <a:t>Palmer </a:t>
            </a:r>
            <a:r>
              <a:rPr lang="el-GR" altLang="el-GR">
                <a:solidFill>
                  <a:schemeClr val="bg1"/>
                </a:solidFill>
              </a:rPr>
              <a:t>&amp; </a:t>
            </a:r>
            <a:r>
              <a:rPr lang="en-US" altLang="el-GR">
                <a:solidFill>
                  <a:schemeClr val="bg1"/>
                </a:solidFill>
              </a:rPr>
              <a:t>Todd</a:t>
            </a:r>
            <a:r>
              <a:rPr lang="el-GR" altLang="el-GR">
                <a:solidFill>
                  <a:schemeClr val="bg1"/>
                </a:solidFill>
              </a:rPr>
              <a:t>, 2004).</a:t>
            </a:r>
            <a:endParaRPr lang="en-US" altLang="el-GR">
              <a:solidFill>
                <a:schemeClr val="bg1"/>
              </a:solidFill>
            </a:endParaRPr>
          </a:p>
          <a:p>
            <a:pPr eaLnBrk="1" hangingPunct="1"/>
            <a:r>
              <a:rPr lang="el-GR" altLang="el-GR">
                <a:solidFill>
                  <a:schemeClr val="bg1"/>
                </a:solidFill>
              </a:rPr>
              <a:t> </a:t>
            </a:r>
            <a:r>
              <a:rPr lang="el-GR" altLang="el-GR" b="1">
                <a:solidFill>
                  <a:schemeClr val="bg2"/>
                </a:solidFill>
              </a:rPr>
              <a:t>Οι προσπάθειες αξιολόγησης συνδέονται με τις πρακτικές μετάβασης και ενσωματώνονται σε ένα ενιαίο σχέδιο </a:t>
            </a:r>
            <a:r>
              <a:rPr lang="el-GR" altLang="el-GR">
                <a:solidFill>
                  <a:schemeClr val="bg1"/>
                </a:solidFill>
              </a:rPr>
              <a:t>. </a:t>
            </a:r>
            <a:endParaRPr lang="en-US" altLang="el-GR">
              <a:solidFill>
                <a:schemeClr val="bg1"/>
              </a:solidFill>
            </a:endParaRPr>
          </a:p>
          <a:p>
            <a:pPr eaLnBrk="1" hangingPunct="1">
              <a:buFont typeface="Arial" panose="020B0604020202020204" pitchFamily="34" charset="0"/>
              <a:buNone/>
            </a:pPr>
            <a:r>
              <a:rPr lang="en-US" altLang="el-GR">
                <a:solidFill>
                  <a:schemeClr val="bg1"/>
                </a:solidFill>
              </a:rPr>
              <a:t>   </a:t>
            </a:r>
            <a:r>
              <a:rPr lang="el-GR" altLang="el-GR">
                <a:solidFill>
                  <a:schemeClr val="bg1"/>
                </a:solidFill>
              </a:rPr>
              <a:t>Προς αυτή την κατεύθυνση βοηθούν οι ακόλουθες ερωτήσεις:</a:t>
            </a:r>
            <a:endParaRPr lang="en-US" altLang="el-GR">
              <a:solidFill>
                <a:schemeClr val="bg1"/>
              </a:solidFill>
            </a:endParaRPr>
          </a:p>
          <a:p>
            <a:pPr eaLnBrk="1" hangingPunct="1">
              <a:buFont typeface="Arial" panose="020B0604020202020204" pitchFamily="34" charset="0"/>
              <a:buBlip>
                <a:blip r:embed="rId2"/>
              </a:buBlip>
            </a:pPr>
            <a:r>
              <a:rPr lang="el-GR" altLang="el-GR">
                <a:solidFill>
                  <a:schemeClr val="bg1"/>
                </a:solidFill>
              </a:rPr>
              <a:t> Ποια είναι τα αναμενόμενα αποτελέσματα των δραστηριοτήτων; </a:t>
            </a:r>
            <a:endParaRPr lang="en-US" altLang="el-GR">
              <a:solidFill>
                <a:schemeClr val="bg1"/>
              </a:solidFill>
            </a:endParaRPr>
          </a:p>
          <a:p>
            <a:pPr eaLnBrk="1" hangingPunct="1">
              <a:buFont typeface="Arial" panose="020B0604020202020204" pitchFamily="34" charset="0"/>
              <a:buBlip>
                <a:blip r:embed="rId2"/>
              </a:buBlip>
            </a:pPr>
            <a:r>
              <a:rPr lang="el-GR" altLang="el-GR">
                <a:solidFill>
                  <a:schemeClr val="bg1"/>
                </a:solidFill>
              </a:rPr>
              <a:t>Ποιοι θα ωφεληθούν και πως; </a:t>
            </a:r>
            <a:endParaRPr lang="en-US" altLang="el-GR">
              <a:solidFill>
                <a:schemeClr val="bg1"/>
              </a:solidFill>
            </a:endParaRPr>
          </a:p>
          <a:p>
            <a:pPr eaLnBrk="1" hangingPunct="1">
              <a:buFont typeface="Arial" panose="020B0604020202020204" pitchFamily="34" charset="0"/>
              <a:buBlip>
                <a:blip r:embed="rId2"/>
              </a:buBlip>
            </a:pPr>
            <a:r>
              <a:rPr lang="el-GR" altLang="el-GR">
                <a:solidFill>
                  <a:schemeClr val="bg1"/>
                </a:solidFill>
              </a:rPr>
              <a:t>Ποιοι είναι οι καλύτεροι τρόποι για την συγκέντρωση των πληροφοριών σχετικά με την αλλαγή; </a:t>
            </a:r>
            <a:endParaRPr lang="en-US" altLang="el-GR">
              <a:solidFill>
                <a:schemeClr val="bg1"/>
              </a:solidFill>
            </a:endParaRPr>
          </a:p>
          <a:p>
            <a:pPr eaLnBrk="1" hangingPunct="1">
              <a:buFont typeface="Arial" panose="020B0604020202020204" pitchFamily="34" charset="0"/>
              <a:buBlip>
                <a:blip r:embed="rId2"/>
              </a:buBlip>
            </a:pPr>
            <a:r>
              <a:rPr lang="el-GR" altLang="el-GR">
                <a:solidFill>
                  <a:schemeClr val="bg1"/>
                </a:solidFill>
              </a:rPr>
              <a:t>Ποιοι πρέπει να λάβουν υπόψη τους τις πληροφορίες; (</a:t>
            </a:r>
            <a:r>
              <a:rPr lang="en-US" altLang="el-GR">
                <a:solidFill>
                  <a:schemeClr val="bg1"/>
                </a:solidFill>
              </a:rPr>
              <a:t>Rous</a:t>
            </a:r>
            <a:r>
              <a:rPr lang="el-GR" altLang="el-GR">
                <a:solidFill>
                  <a:schemeClr val="bg1"/>
                </a:solidFill>
              </a:rPr>
              <a:t> &amp; </a:t>
            </a:r>
            <a:r>
              <a:rPr lang="en-US" altLang="el-GR">
                <a:solidFill>
                  <a:schemeClr val="bg1"/>
                </a:solidFill>
              </a:rPr>
              <a:t>Hallam</a:t>
            </a:r>
            <a:r>
              <a:rPr lang="el-GR" altLang="el-GR">
                <a:solidFill>
                  <a:schemeClr val="bg1"/>
                </a:solidFill>
              </a:rPr>
              <a:t>, 2006).</a:t>
            </a:r>
          </a:p>
          <a:p>
            <a:pPr eaLnBrk="1" hangingPunct="1"/>
            <a:endParaRPr lang="el-GR" altLang="el-GR">
              <a:solidFill>
                <a:schemeClr val="bg1"/>
              </a:solidFill>
            </a:endParaRPr>
          </a:p>
        </p:txBody>
      </p:sp>
      <p:sp>
        <p:nvSpPr>
          <p:cNvPr id="4" name="3 - Θέση ημερομηνίας">
            <a:extLst>
              <a:ext uri="{FF2B5EF4-FFF2-40B4-BE49-F238E27FC236}">
                <a16:creationId xmlns:a16="http://schemas.microsoft.com/office/drawing/2014/main" id="{1BC8C3AE-2166-4789-8B2F-701ACA164DDD}"/>
              </a:ext>
            </a:extLst>
          </p:cNvPr>
          <p:cNvSpPr>
            <a:spLocks noGrp="1"/>
          </p:cNvSpPr>
          <p:nvPr>
            <p:ph type="dt" sz="quarter" idx="10"/>
          </p:nvPr>
        </p:nvSpPr>
        <p:spPr>
          <a:xfrm>
            <a:off x="9213850" y="6492875"/>
            <a:ext cx="2743200" cy="365125"/>
          </a:xfrm>
        </p:spPr>
        <p:txBody>
          <a:bodyPr/>
          <a:lstStyle/>
          <a:p>
            <a:pPr>
              <a:defRPr/>
            </a:pPr>
            <a:fld id="{6798DA5B-8A3A-4E14-994B-02E54E216B63}"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FFD8E779-AA1D-4314-82AC-AC8937C867A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0A6E7E7-C523-487C-A6CA-E89F6A6EBE5B}" type="slidenum">
              <a:rPr lang="en-US" altLang="el-GR">
                <a:solidFill>
                  <a:srgbClr val="FFFFFF"/>
                </a:solidFill>
                <a:latin typeface="Trebuchet MS" panose="020B0603020202020204" pitchFamily="34" charset="0"/>
              </a:rPr>
              <a:pPr eaLnBrk="1" hangingPunct="1"/>
              <a:t>19</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7C4DCE0A-E89C-4A91-85C7-3135426901A6}"/>
              </a:ext>
            </a:extLst>
          </p:cNvPr>
          <p:cNvSpPr>
            <a:spLocks noGrp="1"/>
          </p:cNvSpPr>
          <p:nvPr>
            <p:ph type="ftr" sz="quarter" idx="11"/>
          </p:nvPr>
        </p:nvSpPr>
        <p:spPr>
          <a:xfrm>
            <a:off x="487363"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a:extLst>
              <a:ext uri="{FF2B5EF4-FFF2-40B4-BE49-F238E27FC236}">
                <a16:creationId xmlns:a16="http://schemas.microsoft.com/office/drawing/2014/main" id="{30CD8CFE-333D-4059-BAD1-23888785F218}"/>
              </a:ext>
            </a:extLst>
          </p:cNvPr>
          <p:cNvSpPr>
            <a:spLocks noGrp="1"/>
          </p:cNvSpPr>
          <p:nvPr>
            <p:ph type="title"/>
          </p:nvPr>
        </p:nvSpPr>
        <p:spPr/>
        <p:txBody>
          <a:bodyPr/>
          <a:lstStyle/>
          <a:p>
            <a:pPr algn="ctr" eaLnBrk="1" hangingPunct="1"/>
            <a:r>
              <a:rPr lang="el-GR" altLang="el-GR" sz="3200" b="1"/>
              <a:t>Η ΜΕΤΑΒΑΣΗ ΑΠΟ ΤΟ ΝΗΠΙΑΓΩΓΕΙΟ ΣΤΟ ΔΗΜΟΤΙΚΟ ΣΧΟΛΕΙΟ</a:t>
            </a:r>
          </a:p>
        </p:txBody>
      </p:sp>
      <p:sp>
        <p:nvSpPr>
          <p:cNvPr id="3" name="2 - Θέση περιεχομένου">
            <a:extLst>
              <a:ext uri="{FF2B5EF4-FFF2-40B4-BE49-F238E27FC236}">
                <a16:creationId xmlns:a16="http://schemas.microsoft.com/office/drawing/2014/main" id="{2F081BB4-3892-4B0E-B1EF-37D8408F00EE}"/>
              </a:ext>
            </a:extLst>
          </p:cNvPr>
          <p:cNvSpPr>
            <a:spLocks noGrp="1"/>
          </p:cNvSpPr>
          <p:nvPr>
            <p:ph idx="1"/>
          </p:nvPr>
        </p:nvSpPr>
        <p:spPr>
          <a:xfrm>
            <a:off x="0" y="1995488"/>
            <a:ext cx="12192000" cy="4225925"/>
          </a:xfrm>
          <a:solidFill>
            <a:schemeClr val="accent2"/>
          </a:solidFill>
        </p:spPr>
        <p:txBody>
          <a:bodyPr rtlCol="0">
            <a:normAutofit fontScale="92500" lnSpcReduction="10000"/>
          </a:bodyPr>
          <a:lstStyle/>
          <a:p>
            <a:pPr eaLnBrk="1" fontAlgn="auto" hangingPunct="1">
              <a:spcAft>
                <a:spcPts val="0"/>
              </a:spcAft>
              <a:defRPr/>
            </a:pPr>
            <a:r>
              <a:rPr lang="el-GR" b="1" dirty="0">
                <a:solidFill>
                  <a:srgbClr val="C00000"/>
                </a:solidFill>
              </a:rPr>
              <a:t>Η μετάβαση των παιδιών από το νηπιαγωγείο στο δημοτικό σχολείο </a:t>
            </a:r>
            <a:r>
              <a:rPr lang="el-GR" dirty="0">
                <a:solidFill>
                  <a:schemeClr val="bg1"/>
                </a:solidFill>
              </a:rPr>
              <a:t>σηματοδοτεί ένα σημαντικό στάδιο εξέλιξης, τόσο για το παιδί όσο και για την οικογένειά του.</a:t>
            </a:r>
          </a:p>
          <a:p>
            <a:pPr eaLnBrk="1" fontAlgn="auto" hangingPunct="1">
              <a:spcAft>
                <a:spcPts val="0"/>
              </a:spcAft>
              <a:defRPr/>
            </a:pPr>
            <a:r>
              <a:rPr lang="el-GR" dirty="0">
                <a:solidFill>
                  <a:schemeClr val="bg1"/>
                </a:solidFill>
              </a:rPr>
              <a:t> </a:t>
            </a:r>
            <a:r>
              <a:rPr lang="el-GR" b="1" dirty="0">
                <a:solidFill>
                  <a:srgbClr val="C00000"/>
                </a:solidFill>
              </a:rPr>
              <a:t>Τα προγράμματα μετάβασης</a:t>
            </a:r>
            <a:r>
              <a:rPr lang="el-GR" dirty="0">
                <a:solidFill>
                  <a:schemeClr val="bg1"/>
                </a:solidFill>
              </a:rPr>
              <a:t>, στηριζόμενα σε θεωρητικά πλαίσια, μπορούν να στηρίξουν τη μετάβαση εφόσον σχεδιαστούν και αξιολογηθούν από όλους τους εμπλεκομένους στη διαδικασία.</a:t>
            </a:r>
          </a:p>
          <a:p>
            <a:pPr eaLnBrk="1" fontAlgn="auto" hangingPunct="1">
              <a:spcAft>
                <a:spcPts val="0"/>
              </a:spcAft>
              <a:defRPr/>
            </a:pPr>
            <a:r>
              <a:rPr lang="el-GR" dirty="0">
                <a:solidFill>
                  <a:schemeClr val="bg1"/>
                </a:solidFill>
              </a:rPr>
              <a:t> Η μετάβαση μπορεί να θεωρηθεί επιτυχημένη όταν, εστιάζει</a:t>
            </a:r>
            <a:r>
              <a:rPr lang="en-US" dirty="0">
                <a:solidFill>
                  <a:schemeClr val="bg1"/>
                </a:solidFill>
              </a:rPr>
              <a:t>:</a:t>
            </a:r>
            <a:endParaRPr lang="el-GR" dirty="0">
              <a:solidFill>
                <a:schemeClr val="bg1"/>
              </a:solidFill>
            </a:endParaRPr>
          </a:p>
          <a:p>
            <a:pPr eaLnBrk="1" fontAlgn="auto" hangingPunct="1">
              <a:spcAft>
                <a:spcPts val="0"/>
              </a:spcAft>
              <a:buFont typeface="Arial" panose="020B0604020202020204" pitchFamily="34" charset="0"/>
              <a:buBlip>
                <a:blip r:embed="rId2"/>
              </a:buBlip>
              <a:defRPr/>
            </a:pPr>
            <a:r>
              <a:rPr lang="el-GR" dirty="0">
                <a:solidFill>
                  <a:schemeClr val="bg1"/>
                </a:solidFill>
              </a:rPr>
              <a:t> στις ανάγκες των παιδιών,</a:t>
            </a:r>
          </a:p>
          <a:p>
            <a:pPr eaLnBrk="1" fontAlgn="auto" hangingPunct="1">
              <a:spcAft>
                <a:spcPts val="0"/>
              </a:spcAft>
              <a:buFont typeface="Arial" panose="020B0604020202020204" pitchFamily="34" charset="0"/>
              <a:buBlip>
                <a:blip r:embed="rId2"/>
              </a:buBlip>
              <a:defRPr/>
            </a:pPr>
            <a:r>
              <a:rPr lang="el-GR" dirty="0">
                <a:solidFill>
                  <a:schemeClr val="bg1"/>
                </a:solidFill>
              </a:rPr>
              <a:t> αξιοποιεί τη δυναμική της οικογένειας, </a:t>
            </a:r>
          </a:p>
          <a:p>
            <a:pPr eaLnBrk="1" fontAlgn="auto" hangingPunct="1">
              <a:spcAft>
                <a:spcPts val="0"/>
              </a:spcAft>
              <a:buFont typeface="Arial" panose="020B0604020202020204" pitchFamily="34" charset="0"/>
              <a:buBlip>
                <a:blip r:embed="rId2"/>
              </a:buBlip>
              <a:defRPr/>
            </a:pPr>
            <a:r>
              <a:rPr lang="el-GR" dirty="0">
                <a:solidFill>
                  <a:schemeClr val="bg1"/>
                </a:solidFill>
              </a:rPr>
              <a:t>σχηματίζει συνεργατικές σχέσεις </a:t>
            </a:r>
          </a:p>
          <a:p>
            <a:pPr eaLnBrk="1" fontAlgn="auto" hangingPunct="1">
              <a:spcAft>
                <a:spcPts val="0"/>
              </a:spcAft>
              <a:buFont typeface="Arial" panose="020B0604020202020204" pitchFamily="34" charset="0"/>
              <a:buBlip>
                <a:blip r:embed="rId2"/>
              </a:buBlip>
              <a:defRPr/>
            </a:pPr>
            <a:r>
              <a:rPr lang="el-GR" dirty="0">
                <a:solidFill>
                  <a:schemeClr val="bg1"/>
                </a:solidFill>
              </a:rPr>
              <a:t>και σχεδιάζει εξατομικευμένες πρακτικές. </a:t>
            </a:r>
          </a:p>
          <a:p>
            <a:pPr eaLnBrk="1" fontAlgn="auto" hangingPunct="1">
              <a:spcAft>
                <a:spcPts val="0"/>
              </a:spcAft>
              <a:defRPr/>
            </a:pPr>
            <a:r>
              <a:rPr lang="el-GR" u="sng" dirty="0">
                <a:solidFill>
                  <a:schemeClr val="bg1"/>
                </a:solidFill>
              </a:rPr>
              <a:t>Κατά τη διαδικασία, εστιάζουμε στις δεξιότητες των παιδιών αλλά και στην ετοιμότητα των σχολείων και των κοινοτήτων.</a:t>
            </a:r>
          </a:p>
          <a:p>
            <a:pPr eaLnBrk="1" fontAlgn="auto" hangingPunct="1">
              <a:spcAft>
                <a:spcPts val="0"/>
              </a:spcAft>
              <a:defRPr/>
            </a:pPr>
            <a:endParaRPr lang="el-GR" dirty="0"/>
          </a:p>
        </p:txBody>
      </p:sp>
      <p:sp>
        <p:nvSpPr>
          <p:cNvPr id="4" name="3 - Θέση ημερομηνίας">
            <a:extLst>
              <a:ext uri="{FF2B5EF4-FFF2-40B4-BE49-F238E27FC236}">
                <a16:creationId xmlns:a16="http://schemas.microsoft.com/office/drawing/2014/main" id="{9E944736-0FED-4E58-9ADC-C7E07DD2B189}"/>
              </a:ext>
            </a:extLst>
          </p:cNvPr>
          <p:cNvSpPr>
            <a:spLocks noGrp="1"/>
          </p:cNvSpPr>
          <p:nvPr>
            <p:ph type="dt" sz="quarter" idx="10"/>
          </p:nvPr>
        </p:nvSpPr>
        <p:spPr>
          <a:xfrm>
            <a:off x="9020175" y="6296025"/>
            <a:ext cx="2743200" cy="365125"/>
          </a:xfrm>
        </p:spPr>
        <p:txBody>
          <a:bodyPr/>
          <a:lstStyle/>
          <a:p>
            <a:pPr>
              <a:defRPr/>
            </a:pPr>
            <a:fld id="{53BBFC90-243C-45B5-9F59-B846EB635575}" type="datetime4">
              <a:rPr lang="el-GR"/>
              <a:pPr>
                <a:defRPr/>
              </a:pPr>
              <a:t>22 Δεκεμβρίου 2019</a:t>
            </a:fld>
            <a:endParaRPr lang="en-US" dirty="0"/>
          </a:p>
        </p:txBody>
      </p:sp>
      <p:sp>
        <p:nvSpPr>
          <p:cNvPr id="5" name="4 - Θέση αριθμού διαφάνειας">
            <a:extLst>
              <a:ext uri="{FF2B5EF4-FFF2-40B4-BE49-F238E27FC236}">
                <a16:creationId xmlns:a16="http://schemas.microsoft.com/office/drawing/2014/main" id="{4E0378AF-D6C4-4667-89DE-6447AA6EB11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59DD4FD-794F-4674-AE53-60C3F286A3E8}" type="slidenum">
              <a:rPr lang="en-US" altLang="el-GR">
                <a:solidFill>
                  <a:srgbClr val="FFFFFF"/>
                </a:solidFill>
                <a:latin typeface="Trebuchet MS" panose="020B0603020202020204" pitchFamily="34" charset="0"/>
              </a:rPr>
              <a:pPr eaLnBrk="1" hangingPunct="1"/>
              <a:t>2</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D010AE5D-02EC-4FCB-9B50-D7C95AAE9C65}"/>
              </a:ext>
            </a:extLst>
          </p:cNvPr>
          <p:cNvSpPr>
            <a:spLocks noGrp="1"/>
          </p:cNvSpPr>
          <p:nvPr>
            <p:ph type="ftr" sz="quarter" idx="11"/>
          </p:nvPr>
        </p:nvSpPr>
        <p:spPr>
          <a:xfrm>
            <a:off x="279400"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a:extLst>
              <a:ext uri="{FF2B5EF4-FFF2-40B4-BE49-F238E27FC236}">
                <a16:creationId xmlns:a16="http://schemas.microsoft.com/office/drawing/2014/main" id="{E488F1AE-8728-4205-A981-FF25F0B3BC16}"/>
              </a:ext>
            </a:extLst>
          </p:cNvPr>
          <p:cNvSpPr>
            <a:spLocks noGrp="1"/>
          </p:cNvSpPr>
          <p:nvPr>
            <p:ph type="title"/>
          </p:nvPr>
        </p:nvSpPr>
        <p:spPr>
          <a:xfrm>
            <a:off x="669925" y="752475"/>
            <a:ext cx="9625013" cy="1081088"/>
          </a:xfrm>
        </p:spPr>
        <p:txBody>
          <a:bodyPr/>
          <a:lstStyle/>
          <a:p>
            <a:pPr eaLnBrk="1" hangingPunct="1"/>
            <a:r>
              <a:rPr lang="el-GR" altLang="el-GR" b="1"/>
              <a:t>Στρατηγικές για την επιτυχή μετάβαση </a:t>
            </a:r>
            <a:endParaRPr lang="el-GR" altLang="el-GR"/>
          </a:p>
        </p:txBody>
      </p:sp>
      <p:sp>
        <p:nvSpPr>
          <p:cNvPr id="38915" name="2 - Θέση κειμένου">
            <a:extLst>
              <a:ext uri="{FF2B5EF4-FFF2-40B4-BE49-F238E27FC236}">
                <a16:creationId xmlns:a16="http://schemas.microsoft.com/office/drawing/2014/main" id="{C5C8E074-05A7-417C-8434-CF9903435F1C}"/>
              </a:ext>
            </a:extLst>
          </p:cNvPr>
          <p:cNvSpPr>
            <a:spLocks noGrp="1"/>
          </p:cNvSpPr>
          <p:nvPr>
            <p:ph type="body" idx="1"/>
          </p:nvPr>
        </p:nvSpPr>
        <p:spPr>
          <a:xfrm>
            <a:off x="674688" y="2535238"/>
            <a:ext cx="3070225" cy="904875"/>
          </a:xfrm>
        </p:spPr>
        <p:txBody>
          <a:bodyPr/>
          <a:lstStyle/>
          <a:p>
            <a:pPr eaLnBrk="1" hangingPunct="1"/>
            <a:endParaRPr lang="en-US" altLang="el-GR"/>
          </a:p>
          <a:p>
            <a:pPr eaLnBrk="1" hangingPunct="1"/>
            <a:endParaRPr lang="en-US" altLang="el-GR"/>
          </a:p>
          <a:p>
            <a:pPr eaLnBrk="1" hangingPunct="1"/>
            <a:r>
              <a:rPr lang="el-GR" altLang="el-GR"/>
              <a:t>Έγκαιρη μετάβαση</a:t>
            </a:r>
          </a:p>
          <a:p>
            <a:pPr eaLnBrk="1" hangingPunct="1"/>
            <a:endParaRPr lang="el-GR" altLang="el-GR"/>
          </a:p>
        </p:txBody>
      </p:sp>
      <p:sp>
        <p:nvSpPr>
          <p:cNvPr id="38916" name="3 - Θέση κειμένου">
            <a:extLst>
              <a:ext uri="{FF2B5EF4-FFF2-40B4-BE49-F238E27FC236}">
                <a16:creationId xmlns:a16="http://schemas.microsoft.com/office/drawing/2014/main" id="{925C49A1-5834-4F94-9F54-4853D00DFEA7}"/>
              </a:ext>
            </a:extLst>
          </p:cNvPr>
          <p:cNvSpPr>
            <a:spLocks noGrp="1"/>
          </p:cNvSpPr>
          <p:nvPr>
            <p:ph type="body" sz="half" idx="15"/>
          </p:nvPr>
        </p:nvSpPr>
        <p:spPr>
          <a:xfrm>
            <a:off x="681038" y="3546475"/>
            <a:ext cx="3049587" cy="3021013"/>
          </a:xfrm>
          <a:solidFill>
            <a:schemeClr val="accent2"/>
          </a:solidFill>
        </p:spPr>
        <p:txBody>
          <a:bodyPr/>
          <a:lstStyle/>
          <a:p>
            <a:pPr eaLnBrk="1" hangingPunct="1"/>
            <a:r>
              <a:rPr lang="el-GR" altLang="el-GR" sz="1900">
                <a:solidFill>
                  <a:schemeClr val="bg1"/>
                </a:solidFill>
              </a:rPr>
              <a:t>Η διαδικασία της μετάβασης να συμβαίνει έγκαιρα και να δίνει επαρκεί χρόνο για να συζητούνται οι ανάγκες των παιδιών</a:t>
            </a:r>
            <a:r>
              <a:rPr lang="en-US" altLang="el-GR" sz="1900">
                <a:solidFill>
                  <a:schemeClr val="bg1"/>
                </a:solidFill>
              </a:rPr>
              <a:t>.</a:t>
            </a:r>
            <a:r>
              <a:rPr lang="el-GR" altLang="el-GR" sz="1900">
                <a:solidFill>
                  <a:schemeClr val="bg1"/>
                </a:solidFill>
              </a:rPr>
              <a:t> Τονίζεται επίσης η σπουδαιότητα πραγματοποίησης των δραστηριοτήτων σε χρόνο που να βοηθάει την επιτυχία της μετάβασης.</a:t>
            </a:r>
          </a:p>
          <a:p>
            <a:pPr eaLnBrk="1" hangingPunct="1"/>
            <a:endParaRPr lang="el-GR" altLang="el-GR"/>
          </a:p>
        </p:txBody>
      </p:sp>
      <p:sp>
        <p:nvSpPr>
          <p:cNvPr id="38917" name="4 - Θέση κειμένου">
            <a:extLst>
              <a:ext uri="{FF2B5EF4-FFF2-40B4-BE49-F238E27FC236}">
                <a16:creationId xmlns:a16="http://schemas.microsoft.com/office/drawing/2014/main" id="{AEDD83FC-0F19-4955-9F01-88877C272D45}"/>
              </a:ext>
            </a:extLst>
          </p:cNvPr>
          <p:cNvSpPr>
            <a:spLocks noGrp="1"/>
          </p:cNvSpPr>
          <p:nvPr>
            <p:ph type="body" sz="quarter" idx="3"/>
          </p:nvPr>
        </p:nvSpPr>
        <p:spPr>
          <a:xfrm>
            <a:off x="3956050" y="1690688"/>
            <a:ext cx="3063875" cy="2368550"/>
          </a:xfrm>
        </p:spPr>
        <p:txBody>
          <a:bodyPr/>
          <a:lstStyle/>
          <a:p>
            <a:pPr eaLnBrk="1" hangingPunct="1"/>
            <a:endParaRPr lang="en-US" altLang="el-GR"/>
          </a:p>
          <a:p>
            <a:pPr eaLnBrk="1" hangingPunct="1"/>
            <a:endParaRPr lang="en-US" altLang="el-GR"/>
          </a:p>
          <a:p>
            <a:pPr eaLnBrk="1" hangingPunct="1"/>
            <a:endParaRPr lang="en-US" altLang="el-GR"/>
          </a:p>
          <a:p>
            <a:pPr eaLnBrk="1" hangingPunct="1"/>
            <a:endParaRPr lang="en-US" altLang="el-GR"/>
          </a:p>
          <a:p>
            <a:pPr eaLnBrk="1" hangingPunct="1"/>
            <a:r>
              <a:rPr lang="el-GR" altLang="el-GR" sz="2000"/>
              <a:t>Εκπαίδευση και τεχνική βοήθεια στους ανθρώπους που ασχολούνται με τη μετάβαση</a:t>
            </a:r>
          </a:p>
          <a:p>
            <a:pPr eaLnBrk="1" hangingPunct="1"/>
            <a:endParaRPr lang="el-GR" altLang="el-GR"/>
          </a:p>
        </p:txBody>
      </p:sp>
      <p:sp>
        <p:nvSpPr>
          <p:cNvPr id="6" name="5 - Θέση κειμένου">
            <a:extLst>
              <a:ext uri="{FF2B5EF4-FFF2-40B4-BE49-F238E27FC236}">
                <a16:creationId xmlns:a16="http://schemas.microsoft.com/office/drawing/2014/main" id="{AEC31AAB-365F-4185-800E-450BF9A96193}"/>
              </a:ext>
            </a:extLst>
          </p:cNvPr>
          <p:cNvSpPr>
            <a:spLocks noGrp="1"/>
          </p:cNvSpPr>
          <p:nvPr>
            <p:ph type="body" sz="half" idx="16"/>
          </p:nvPr>
        </p:nvSpPr>
        <p:spPr>
          <a:xfrm>
            <a:off x="4000500" y="3630613"/>
            <a:ext cx="3063875" cy="2949575"/>
          </a:xfrm>
          <a:solidFill>
            <a:schemeClr val="accent2"/>
          </a:solidFill>
        </p:spPr>
        <p:txBody>
          <a:bodyPr>
            <a:normAutofit fontScale="85000" lnSpcReduction="10000"/>
          </a:bodyPr>
          <a:lstStyle/>
          <a:p>
            <a:pPr eaLnBrk="1" hangingPunct="1">
              <a:buFont typeface="Arial" charset="0"/>
              <a:buNone/>
              <a:defRPr/>
            </a:pPr>
            <a:r>
              <a:rPr lang="el-GR" sz="2400" dirty="0">
                <a:solidFill>
                  <a:schemeClr val="bg1"/>
                </a:solidFill>
              </a:rPr>
              <a:t>Μελέτες έδειξαν ότι η κατάλληλη κατάρτιση όλων όσων ασχολούνται με τη μετάβαση, βοήθησε ώστε να έχουν καλύτερη υποστήριξη </a:t>
            </a:r>
            <a:r>
              <a:rPr lang="en-US" sz="2400" dirty="0">
                <a:solidFill>
                  <a:schemeClr val="bg1"/>
                </a:solidFill>
              </a:rPr>
              <a:t>.</a:t>
            </a:r>
            <a:r>
              <a:rPr lang="el-GR" sz="2400" dirty="0">
                <a:solidFill>
                  <a:schemeClr val="bg1"/>
                </a:solidFill>
              </a:rPr>
              <a:t> Επιπλέον, το προσωπικό που είναι εκπαιδευμένο αναλαμβάνει ευκολότερα ρόλους και καθήκοντα (</a:t>
            </a:r>
            <a:r>
              <a:rPr lang="en-US" sz="2400" dirty="0">
                <a:solidFill>
                  <a:schemeClr val="bg1"/>
                </a:solidFill>
              </a:rPr>
              <a:t>Rous</a:t>
            </a:r>
            <a:r>
              <a:rPr lang="el-GR" sz="2400" dirty="0">
                <a:solidFill>
                  <a:schemeClr val="bg1"/>
                </a:solidFill>
              </a:rPr>
              <a:t> &amp; </a:t>
            </a:r>
            <a:r>
              <a:rPr lang="en-US" sz="2400" dirty="0" err="1">
                <a:solidFill>
                  <a:schemeClr val="bg1"/>
                </a:solidFill>
              </a:rPr>
              <a:t>Hallam</a:t>
            </a:r>
            <a:r>
              <a:rPr lang="el-GR" sz="2400" dirty="0">
                <a:solidFill>
                  <a:schemeClr val="bg1"/>
                </a:solidFill>
              </a:rPr>
              <a:t>, 2006). </a:t>
            </a:r>
          </a:p>
          <a:p>
            <a:pPr eaLnBrk="1" hangingPunct="1">
              <a:buFont typeface="Arial" charset="0"/>
              <a:buNone/>
              <a:defRPr/>
            </a:pPr>
            <a:endParaRPr lang="el-GR" dirty="0"/>
          </a:p>
        </p:txBody>
      </p:sp>
      <p:sp>
        <p:nvSpPr>
          <p:cNvPr id="38919" name="6 - Θέση κειμένου">
            <a:extLst>
              <a:ext uri="{FF2B5EF4-FFF2-40B4-BE49-F238E27FC236}">
                <a16:creationId xmlns:a16="http://schemas.microsoft.com/office/drawing/2014/main" id="{7D49435D-9325-4A5C-9C9C-7D09BA86DF05}"/>
              </a:ext>
            </a:extLst>
          </p:cNvPr>
          <p:cNvSpPr>
            <a:spLocks noGrp="1"/>
          </p:cNvSpPr>
          <p:nvPr>
            <p:ph type="body" sz="quarter" idx="13"/>
          </p:nvPr>
        </p:nvSpPr>
        <p:spPr>
          <a:xfrm>
            <a:off x="7224713" y="1855788"/>
            <a:ext cx="3276600" cy="2009775"/>
          </a:xfrm>
        </p:spPr>
        <p:txBody>
          <a:bodyPr/>
          <a:lstStyle/>
          <a:p>
            <a:pPr eaLnBrk="1" hangingPunct="1"/>
            <a:r>
              <a:rPr lang="el-GR" altLang="el-GR" sz="2000"/>
              <a:t>Γνωστοποίηση του περιβάλλοντος που θα λάβει μέρος το πρόγραμμα της μετάβασης </a:t>
            </a:r>
          </a:p>
          <a:p>
            <a:pPr eaLnBrk="1" hangingPunct="1"/>
            <a:endParaRPr lang="el-GR" altLang="el-GR"/>
          </a:p>
        </p:txBody>
      </p:sp>
      <p:sp>
        <p:nvSpPr>
          <p:cNvPr id="38920" name="7 - Θέση κειμένου">
            <a:extLst>
              <a:ext uri="{FF2B5EF4-FFF2-40B4-BE49-F238E27FC236}">
                <a16:creationId xmlns:a16="http://schemas.microsoft.com/office/drawing/2014/main" id="{B08FD496-34BB-47D9-9BD7-4E284685183D}"/>
              </a:ext>
            </a:extLst>
          </p:cNvPr>
          <p:cNvSpPr>
            <a:spLocks noGrp="1"/>
          </p:cNvSpPr>
          <p:nvPr>
            <p:ph type="body" sz="half" idx="17"/>
          </p:nvPr>
        </p:nvSpPr>
        <p:spPr>
          <a:xfrm>
            <a:off x="7307263" y="3602038"/>
            <a:ext cx="3070225" cy="2930525"/>
          </a:xfrm>
          <a:solidFill>
            <a:schemeClr val="accent2"/>
          </a:solidFill>
        </p:spPr>
        <p:txBody>
          <a:bodyPr/>
          <a:lstStyle/>
          <a:p>
            <a:pPr eaLnBrk="1" hangingPunct="1"/>
            <a:endParaRPr lang="en-US" altLang="el-GR" sz="2000">
              <a:solidFill>
                <a:schemeClr val="bg1"/>
              </a:solidFill>
            </a:endParaRPr>
          </a:p>
          <a:p>
            <a:pPr eaLnBrk="1" hangingPunct="1"/>
            <a:r>
              <a:rPr lang="el-GR" altLang="el-GR" sz="2000">
                <a:solidFill>
                  <a:schemeClr val="bg1"/>
                </a:solidFill>
              </a:rPr>
              <a:t>Οι επισκέψεις από τα παιδιά, τους γονείς και όλους όσους συμμετέχουν στο πρόγραμμα, στις νέες αίθουσες και στο νέο περιβάλλον</a:t>
            </a:r>
            <a:r>
              <a:rPr lang="en-US" altLang="el-GR" sz="2000">
                <a:solidFill>
                  <a:schemeClr val="bg1"/>
                </a:solidFill>
              </a:rPr>
              <a:t>.</a:t>
            </a:r>
            <a:endParaRPr lang="el-GR" altLang="el-GR" sz="2000">
              <a:solidFill>
                <a:schemeClr val="bg1"/>
              </a:solidFill>
            </a:endParaRPr>
          </a:p>
        </p:txBody>
      </p:sp>
      <p:sp>
        <p:nvSpPr>
          <p:cNvPr id="9" name="8 - Θέση ημερομηνίας">
            <a:extLst>
              <a:ext uri="{FF2B5EF4-FFF2-40B4-BE49-F238E27FC236}">
                <a16:creationId xmlns:a16="http://schemas.microsoft.com/office/drawing/2014/main" id="{3E23816B-DFB0-4DB6-A8C0-47491F14EF5D}"/>
              </a:ext>
            </a:extLst>
          </p:cNvPr>
          <p:cNvSpPr>
            <a:spLocks noGrp="1"/>
          </p:cNvSpPr>
          <p:nvPr>
            <p:ph type="dt" sz="quarter" idx="18"/>
          </p:nvPr>
        </p:nvSpPr>
        <p:spPr>
          <a:xfrm>
            <a:off x="9448800" y="6492875"/>
            <a:ext cx="2743200" cy="365125"/>
          </a:xfrm>
        </p:spPr>
        <p:txBody>
          <a:bodyPr/>
          <a:lstStyle/>
          <a:p>
            <a:pPr>
              <a:defRPr/>
            </a:pPr>
            <a:fld id="{9580CD2A-2F6E-49B5-B1F0-466F0809142B}" type="datetime4">
              <a:rPr lang="el-GR"/>
              <a:pPr>
                <a:defRPr/>
              </a:pPr>
              <a:t>22 Δεκεμβρίου 2019</a:t>
            </a:fld>
            <a:endParaRPr lang="en-US" dirty="0"/>
          </a:p>
        </p:txBody>
      </p:sp>
      <p:sp>
        <p:nvSpPr>
          <p:cNvPr id="11" name="10 - Θέση αριθμού διαφάνειας">
            <a:extLst>
              <a:ext uri="{FF2B5EF4-FFF2-40B4-BE49-F238E27FC236}">
                <a16:creationId xmlns:a16="http://schemas.microsoft.com/office/drawing/2014/main" id="{652F77DB-78BD-4F0B-BA23-52F2795E5F4B}"/>
              </a:ext>
            </a:extLst>
          </p:cNvPr>
          <p:cNvSpPr>
            <a:spLocks noGrp="1"/>
          </p:cNvSpPr>
          <p:nvPr>
            <p:ph type="sldNum" sz="quarter" idx="20"/>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6F2DDBB-1D66-45B0-87D7-C908BD8FA36F}" type="slidenum">
              <a:rPr lang="en-US" altLang="el-GR">
                <a:solidFill>
                  <a:srgbClr val="FFFFFF"/>
                </a:solidFill>
                <a:latin typeface="Trebuchet MS" panose="020B0603020202020204" pitchFamily="34" charset="0"/>
              </a:rPr>
              <a:pPr eaLnBrk="1" hangingPunct="1"/>
              <a:t>20</a:t>
            </a:fld>
            <a:endParaRPr lang="en-US" altLang="el-GR">
              <a:solidFill>
                <a:srgbClr val="FFFFFF"/>
              </a:solidFill>
              <a:latin typeface="Trebuchet MS" panose="020B0603020202020204" pitchFamily="34" charset="0"/>
            </a:endParaRPr>
          </a:p>
        </p:txBody>
      </p:sp>
      <p:sp>
        <p:nvSpPr>
          <p:cNvPr id="12" name="11 - Θέση υποσέλιδου">
            <a:extLst>
              <a:ext uri="{FF2B5EF4-FFF2-40B4-BE49-F238E27FC236}">
                <a16:creationId xmlns:a16="http://schemas.microsoft.com/office/drawing/2014/main" id="{E7EB3C23-DEBC-44EA-9A7F-055300D62F0C}"/>
              </a:ext>
            </a:extLst>
          </p:cNvPr>
          <p:cNvSpPr>
            <a:spLocks noGrp="1"/>
          </p:cNvSpPr>
          <p:nvPr>
            <p:ph type="ftr" sz="quarter" idx="19"/>
          </p:nvPr>
        </p:nvSpPr>
        <p:spPr>
          <a:xfrm>
            <a:off x="528638"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a:extLst>
              <a:ext uri="{FF2B5EF4-FFF2-40B4-BE49-F238E27FC236}">
                <a16:creationId xmlns:a16="http://schemas.microsoft.com/office/drawing/2014/main" id="{566831BD-B88D-40EA-9DC3-BE70FA7BFC96}"/>
              </a:ext>
            </a:extLst>
          </p:cNvPr>
          <p:cNvSpPr>
            <a:spLocks noGrp="1"/>
          </p:cNvSpPr>
          <p:nvPr>
            <p:ph type="title"/>
          </p:nvPr>
        </p:nvSpPr>
        <p:spPr>
          <a:xfrm>
            <a:off x="346075" y="752475"/>
            <a:ext cx="9948863" cy="1201738"/>
          </a:xfrm>
        </p:spPr>
        <p:txBody>
          <a:bodyPr/>
          <a:lstStyle/>
          <a:p>
            <a:pPr eaLnBrk="1" hangingPunct="1"/>
            <a:r>
              <a:rPr lang="el-GR" altLang="el-GR" sz="3200"/>
              <a:t>Υποστήριξη και συμμετοχή των οικογενειών στη διαδικασία</a:t>
            </a:r>
            <a:br>
              <a:rPr lang="el-GR" altLang="el-GR"/>
            </a:br>
            <a:endParaRPr lang="el-GR" altLang="el-GR"/>
          </a:p>
        </p:txBody>
      </p:sp>
      <p:sp>
        <p:nvSpPr>
          <p:cNvPr id="39939" name="2 - Θέση περιεχομένου">
            <a:extLst>
              <a:ext uri="{FF2B5EF4-FFF2-40B4-BE49-F238E27FC236}">
                <a16:creationId xmlns:a16="http://schemas.microsoft.com/office/drawing/2014/main" id="{F1B6849A-4056-4EFA-B21C-41A70EA7CF4C}"/>
              </a:ext>
            </a:extLst>
          </p:cNvPr>
          <p:cNvSpPr>
            <a:spLocks noGrp="1"/>
          </p:cNvSpPr>
          <p:nvPr>
            <p:ph idx="1"/>
          </p:nvPr>
        </p:nvSpPr>
        <p:spPr>
          <a:xfrm>
            <a:off x="374650" y="2063750"/>
            <a:ext cx="11553825" cy="4281488"/>
          </a:xfrm>
          <a:solidFill>
            <a:schemeClr val="accent2"/>
          </a:solidFill>
        </p:spPr>
        <p:txBody>
          <a:bodyPr/>
          <a:lstStyle/>
          <a:p>
            <a:pPr eaLnBrk="1" hangingPunct="1">
              <a:lnSpc>
                <a:spcPct val="100000"/>
              </a:lnSpc>
              <a:buFont typeface="Arial" panose="020B0604020202020204" pitchFamily="34" charset="0"/>
              <a:buBlip>
                <a:blip r:embed="rId2"/>
              </a:buBlip>
            </a:pPr>
            <a:r>
              <a:rPr lang="el-GR" altLang="el-GR">
                <a:solidFill>
                  <a:schemeClr val="bg1"/>
                </a:solidFill>
              </a:rPr>
              <a:t>Η εμπιστοσύνη και οι θετικές σχέσεις μεταξύ των εμπλεκομένων στη διαδικασία μπορεί να βοηθήσει τις οικογένειες να μειώσουν το άγχος της μετάβασης (</a:t>
            </a:r>
            <a:r>
              <a:rPr lang="en-US" altLang="el-GR">
                <a:solidFill>
                  <a:schemeClr val="bg1"/>
                </a:solidFill>
              </a:rPr>
              <a:t>Rosenkoetter</a:t>
            </a:r>
            <a:r>
              <a:rPr lang="el-GR" altLang="el-GR">
                <a:solidFill>
                  <a:schemeClr val="bg1"/>
                </a:solidFill>
              </a:rPr>
              <a:t>, </a:t>
            </a:r>
            <a:r>
              <a:rPr lang="en-US" altLang="el-GR">
                <a:solidFill>
                  <a:schemeClr val="bg1"/>
                </a:solidFill>
              </a:rPr>
              <a:t>Schroeder</a:t>
            </a:r>
            <a:r>
              <a:rPr lang="el-GR" altLang="el-GR">
                <a:solidFill>
                  <a:schemeClr val="bg1"/>
                </a:solidFill>
              </a:rPr>
              <a:t>, </a:t>
            </a:r>
            <a:r>
              <a:rPr lang="en-US" altLang="el-GR">
                <a:solidFill>
                  <a:schemeClr val="bg1"/>
                </a:solidFill>
              </a:rPr>
              <a:t>Rous</a:t>
            </a:r>
            <a:r>
              <a:rPr lang="el-GR" altLang="el-GR">
                <a:solidFill>
                  <a:schemeClr val="bg1"/>
                </a:solidFill>
              </a:rPr>
              <a:t>, </a:t>
            </a:r>
            <a:r>
              <a:rPr lang="en-US" altLang="el-GR">
                <a:solidFill>
                  <a:schemeClr val="bg1"/>
                </a:solidFill>
              </a:rPr>
              <a:t>Hains</a:t>
            </a:r>
            <a:r>
              <a:rPr lang="el-GR" altLang="el-GR">
                <a:solidFill>
                  <a:schemeClr val="bg1"/>
                </a:solidFill>
              </a:rPr>
              <a:t>, </a:t>
            </a:r>
            <a:r>
              <a:rPr lang="en-US" altLang="el-GR">
                <a:solidFill>
                  <a:schemeClr val="bg1"/>
                </a:solidFill>
              </a:rPr>
              <a:t>Shaw</a:t>
            </a:r>
            <a:r>
              <a:rPr lang="el-GR" altLang="el-GR">
                <a:solidFill>
                  <a:schemeClr val="bg1"/>
                </a:solidFill>
              </a:rPr>
              <a:t> &amp; </a:t>
            </a:r>
            <a:r>
              <a:rPr lang="en-US" altLang="el-GR">
                <a:solidFill>
                  <a:schemeClr val="bg1"/>
                </a:solidFill>
              </a:rPr>
              <a:t>McCormick</a:t>
            </a:r>
            <a:r>
              <a:rPr lang="el-GR" altLang="el-GR">
                <a:solidFill>
                  <a:schemeClr val="bg1"/>
                </a:solidFill>
              </a:rPr>
              <a:t>, 2009).</a:t>
            </a:r>
            <a:endParaRPr lang="en-US" altLang="el-GR">
              <a:solidFill>
                <a:schemeClr val="bg1"/>
              </a:solidFill>
            </a:endParaRPr>
          </a:p>
          <a:p>
            <a:pPr eaLnBrk="1" hangingPunct="1">
              <a:lnSpc>
                <a:spcPct val="100000"/>
              </a:lnSpc>
              <a:buFont typeface="Arial" panose="020B0604020202020204" pitchFamily="34" charset="0"/>
              <a:buBlip>
                <a:blip r:embed="rId2"/>
              </a:buBlip>
            </a:pPr>
            <a:r>
              <a:rPr lang="el-GR" altLang="el-GR">
                <a:solidFill>
                  <a:schemeClr val="bg1"/>
                </a:solidFill>
              </a:rPr>
              <a:t> Η συμβουλευτική της οικογένειας κατά τη μεταβατική περίοδο είναι απαραίτητη για την συναισθηματική υποστήριξη και τη βελτίωση του ρόλου τους ως γονείς. </a:t>
            </a:r>
            <a:endParaRPr lang="en-US" altLang="el-GR">
              <a:solidFill>
                <a:schemeClr val="bg1"/>
              </a:solidFill>
            </a:endParaRPr>
          </a:p>
          <a:p>
            <a:pPr eaLnBrk="1" hangingPunct="1">
              <a:lnSpc>
                <a:spcPct val="100000"/>
              </a:lnSpc>
              <a:buFont typeface="Arial" panose="020B0604020202020204" pitchFamily="34" charset="0"/>
              <a:buBlip>
                <a:blip r:embed="rId2"/>
              </a:buBlip>
            </a:pPr>
            <a:r>
              <a:rPr lang="el-GR" altLang="el-GR">
                <a:solidFill>
                  <a:schemeClr val="bg1"/>
                </a:solidFill>
              </a:rPr>
              <a:t>Οι οικογένειες έχουν ανάγκη υποστήριξης ,συνεχή και ακριβή ενημέρωση, μεγαλύτερη γνώση και εμπειρίες των πιθανών σχολείων που μπορεί να φοιτήσουν τα παιδιά τους και ευκαιρίες να συζητούν τις προσδοκίες τους από την αρχή του Σχολικού Έτους (</a:t>
            </a:r>
            <a:r>
              <a:rPr lang="en-US" altLang="el-GR">
                <a:solidFill>
                  <a:schemeClr val="bg1"/>
                </a:solidFill>
              </a:rPr>
              <a:t>Russell</a:t>
            </a:r>
            <a:r>
              <a:rPr lang="el-GR" altLang="el-GR">
                <a:solidFill>
                  <a:schemeClr val="bg1"/>
                </a:solidFill>
              </a:rPr>
              <a:t>, 2005).</a:t>
            </a:r>
            <a:endParaRPr lang="en-US" altLang="el-GR">
              <a:solidFill>
                <a:schemeClr val="bg1"/>
              </a:solidFill>
            </a:endParaRPr>
          </a:p>
          <a:p>
            <a:pPr eaLnBrk="1" hangingPunct="1">
              <a:lnSpc>
                <a:spcPct val="100000"/>
              </a:lnSpc>
              <a:buFont typeface="Arial" panose="020B0604020202020204" pitchFamily="34" charset="0"/>
              <a:buBlip>
                <a:blip r:embed="rId2"/>
              </a:buBlip>
            </a:pPr>
            <a:r>
              <a:rPr lang="el-GR" altLang="el-GR">
                <a:solidFill>
                  <a:schemeClr val="bg1"/>
                </a:solidFill>
              </a:rPr>
              <a:t> Ουσιαστική ανταλλαγή πληροφοριών και δραστηριότητες προετοιμασίας</a:t>
            </a:r>
            <a:r>
              <a:rPr lang="en-US" altLang="el-GR">
                <a:solidFill>
                  <a:schemeClr val="bg1"/>
                </a:solidFill>
              </a:rPr>
              <a:t>.</a:t>
            </a:r>
            <a:endParaRPr lang="el-GR" altLang="el-GR">
              <a:solidFill>
                <a:schemeClr val="bg1"/>
              </a:solidFill>
            </a:endParaRPr>
          </a:p>
          <a:p>
            <a:pPr eaLnBrk="1" hangingPunct="1">
              <a:lnSpc>
                <a:spcPct val="100000"/>
              </a:lnSpc>
              <a:buFont typeface="Arial" panose="020B0604020202020204" pitchFamily="34" charset="0"/>
              <a:buNone/>
            </a:pPr>
            <a:endParaRPr lang="el-GR" altLang="el-GR"/>
          </a:p>
          <a:p>
            <a:pPr eaLnBrk="1" hangingPunct="1"/>
            <a:endParaRPr lang="el-GR" altLang="el-GR"/>
          </a:p>
        </p:txBody>
      </p:sp>
      <p:sp>
        <p:nvSpPr>
          <p:cNvPr id="4" name="3 - Θέση ημερομηνίας">
            <a:extLst>
              <a:ext uri="{FF2B5EF4-FFF2-40B4-BE49-F238E27FC236}">
                <a16:creationId xmlns:a16="http://schemas.microsoft.com/office/drawing/2014/main" id="{81A2A8DB-ED00-4792-8C46-F0C52A3A7488}"/>
              </a:ext>
            </a:extLst>
          </p:cNvPr>
          <p:cNvSpPr>
            <a:spLocks noGrp="1"/>
          </p:cNvSpPr>
          <p:nvPr>
            <p:ph type="dt" sz="quarter" idx="10"/>
          </p:nvPr>
        </p:nvSpPr>
        <p:spPr>
          <a:xfrm>
            <a:off x="9448800" y="6492875"/>
            <a:ext cx="2743200" cy="365125"/>
          </a:xfrm>
        </p:spPr>
        <p:txBody>
          <a:bodyPr/>
          <a:lstStyle/>
          <a:p>
            <a:pPr>
              <a:defRPr/>
            </a:pPr>
            <a:fld id="{BFC61ED9-EE66-4545-AF99-032F89860F87}"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1BFAD29C-18D8-41E9-AE89-D5F005540C3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99DFE8-1111-4D37-A4FF-B07C95DA1525}" type="slidenum">
              <a:rPr lang="en-US" altLang="el-GR">
                <a:solidFill>
                  <a:srgbClr val="FFFFFF"/>
                </a:solidFill>
                <a:latin typeface="Trebuchet MS" panose="020B0603020202020204" pitchFamily="34" charset="0"/>
              </a:rPr>
              <a:pPr eaLnBrk="1" hangingPunct="1"/>
              <a:t>21</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63AD3BDF-CDA5-4755-B533-F8D46618B554}"/>
              </a:ext>
            </a:extLst>
          </p:cNvPr>
          <p:cNvSpPr>
            <a:spLocks noGrp="1"/>
          </p:cNvSpPr>
          <p:nvPr>
            <p:ph type="ftr" sz="quarter" idx="11"/>
          </p:nvPr>
        </p:nvSpPr>
        <p:spPr>
          <a:xfrm>
            <a:off x="528638"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a:extLst>
              <a:ext uri="{FF2B5EF4-FFF2-40B4-BE49-F238E27FC236}">
                <a16:creationId xmlns:a16="http://schemas.microsoft.com/office/drawing/2014/main" id="{1DE3179F-7354-4551-8C7F-3B7F72D02A74}"/>
              </a:ext>
            </a:extLst>
          </p:cNvPr>
          <p:cNvSpPr>
            <a:spLocks noGrp="1"/>
          </p:cNvSpPr>
          <p:nvPr>
            <p:ph type="title"/>
          </p:nvPr>
        </p:nvSpPr>
        <p:spPr/>
        <p:txBody>
          <a:bodyPr/>
          <a:lstStyle/>
          <a:p>
            <a:pPr eaLnBrk="1" hangingPunct="1"/>
            <a:r>
              <a:rPr lang="el-GR" altLang="el-GR" b="1"/>
              <a:t>Προοπτικές για τη μετάβαση</a:t>
            </a:r>
            <a:br>
              <a:rPr lang="el-GR" altLang="el-GR"/>
            </a:br>
            <a:endParaRPr lang="el-GR" altLang="el-GR"/>
          </a:p>
        </p:txBody>
      </p:sp>
      <p:sp>
        <p:nvSpPr>
          <p:cNvPr id="40963" name="2 - Θέση περιεχομένου">
            <a:extLst>
              <a:ext uri="{FF2B5EF4-FFF2-40B4-BE49-F238E27FC236}">
                <a16:creationId xmlns:a16="http://schemas.microsoft.com/office/drawing/2014/main" id="{54C44EA1-00C8-429B-98F9-2FC74FB52193}"/>
              </a:ext>
            </a:extLst>
          </p:cNvPr>
          <p:cNvSpPr>
            <a:spLocks noGrp="1"/>
          </p:cNvSpPr>
          <p:nvPr>
            <p:ph idx="1"/>
          </p:nvPr>
        </p:nvSpPr>
        <p:spPr>
          <a:xfrm>
            <a:off x="0" y="1606550"/>
            <a:ext cx="12192000" cy="4864100"/>
          </a:xfrm>
          <a:solidFill>
            <a:schemeClr val="accent2"/>
          </a:solidFill>
        </p:spPr>
        <p:txBody>
          <a:bodyPr/>
          <a:lstStyle/>
          <a:p>
            <a:pPr eaLnBrk="1" hangingPunct="1"/>
            <a:r>
              <a:rPr lang="el-GR" altLang="el-GR">
                <a:solidFill>
                  <a:schemeClr val="bg1"/>
                </a:solidFill>
              </a:rPr>
              <a:t>Οι Rimm-Kaufman &amp; Pianta (2000), εξέτασαν τις σχέσεις μεταξύ του παιδιού, του  σπιτιού (οικογένειας), του σχολείου και των συμμαθητών, ως παράγοντες σε ένα δίκτυο σχέσεων που επηρεάζουν την επιτυχή μετάβαση στο σχολικό περιβάλλον.</a:t>
            </a:r>
            <a:endParaRPr lang="en-US" altLang="el-GR">
              <a:solidFill>
                <a:schemeClr val="bg1"/>
              </a:solidFill>
            </a:endParaRPr>
          </a:p>
          <a:p>
            <a:pPr eaLnBrk="1" hangingPunct="1"/>
            <a:r>
              <a:rPr lang="el-GR" altLang="el-GR">
                <a:solidFill>
                  <a:schemeClr val="bg1"/>
                </a:solidFill>
              </a:rPr>
              <a:t> Οι Kraft-Sayre &amp; Pianta  (2000), σύμφωνα με το </a:t>
            </a:r>
            <a:r>
              <a:rPr lang="el-GR" altLang="el-GR" b="1">
                <a:solidFill>
                  <a:srgbClr val="C00000"/>
                </a:solidFill>
              </a:rPr>
              <a:t>Οικολογικό και Δυναμικό Μοντέλο της μετάβαση</a:t>
            </a:r>
            <a:r>
              <a:rPr lang="el-GR" altLang="el-GR">
                <a:solidFill>
                  <a:schemeClr val="bg1"/>
                </a:solidFill>
              </a:rPr>
              <a:t>ς, είδαν πολλαπλές κοινωνικές συνδέσεις ως κύρια πηγή στήριξης της μετάβασης των παιδιών και των οικογενειών τους.</a:t>
            </a:r>
            <a:endParaRPr lang="en-US" altLang="el-GR">
              <a:solidFill>
                <a:schemeClr val="bg1"/>
              </a:solidFill>
            </a:endParaRPr>
          </a:p>
          <a:p>
            <a:pPr eaLnBrk="1" hangingPunct="1"/>
            <a:r>
              <a:rPr lang="el-GR" altLang="el-GR" u="sng">
                <a:solidFill>
                  <a:schemeClr val="bg1"/>
                </a:solidFill>
              </a:rPr>
              <a:t> Συνεργατικές σχέσεις μεταξύ</a:t>
            </a:r>
            <a:r>
              <a:rPr lang="en-US" altLang="el-GR" u="sng">
                <a:solidFill>
                  <a:schemeClr val="bg1"/>
                </a:solidFill>
              </a:rPr>
              <a:t>:</a:t>
            </a:r>
          </a:p>
          <a:p>
            <a:pPr eaLnBrk="1" hangingPunct="1">
              <a:buFont typeface="Wingdings" panose="05000000000000000000" pitchFamily="2" charset="2"/>
              <a:buChar char="ü"/>
            </a:pPr>
            <a:r>
              <a:rPr lang="el-GR" altLang="el-GR">
                <a:solidFill>
                  <a:schemeClr val="bg1"/>
                </a:solidFill>
              </a:rPr>
              <a:t> των γονέων, των εκπαιδευτικών,</a:t>
            </a:r>
            <a:endParaRPr lang="en-US" altLang="el-GR">
              <a:solidFill>
                <a:schemeClr val="bg1"/>
              </a:solidFill>
            </a:endParaRPr>
          </a:p>
          <a:p>
            <a:pPr eaLnBrk="1" hangingPunct="1">
              <a:buFont typeface="Wingdings" panose="05000000000000000000" pitchFamily="2" charset="2"/>
              <a:buChar char="ü"/>
            </a:pPr>
            <a:r>
              <a:rPr lang="el-GR" altLang="el-GR">
                <a:solidFill>
                  <a:schemeClr val="bg1"/>
                </a:solidFill>
              </a:rPr>
              <a:t> των μαθητών, </a:t>
            </a:r>
            <a:endParaRPr lang="en-US" altLang="el-GR">
              <a:solidFill>
                <a:schemeClr val="bg1"/>
              </a:solidFill>
            </a:endParaRPr>
          </a:p>
          <a:p>
            <a:pPr eaLnBrk="1" hangingPunct="1">
              <a:buFont typeface="Wingdings" panose="05000000000000000000" pitchFamily="2" charset="2"/>
              <a:buChar char="ü"/>
            </a:pPr>
            <a:r>
              <a:rPr lang="el-GR" altLang="el-GR">
                <a:solidFill>
                  <a:schemeClr val="bg1"/>
                </a:solidFill>
              </a:rPr>
              <a:t>των συμμαθητών </a:t>
            </a:r>
            <a:endParaRPr lang="en-US" altLang="el-GR">
              <a:solidFill>
                <a:schemeClr val="bg1"/>
              </a:solidFill>
            </a:endParaRPr>
          </a:p>
          <a:p>
            <a:pPr eaLnBrk="1" hangingPunct="1">
              <a:buFont typeface="Wingdings" panose="05000000000000000000" pitchFamily="2" charset="2"/>
              <a:buChar char="ü"/>
            </a:pPr>
            <a:r>
              <a:rPr lang="el-GR" altLang="el-GR">
                <a:solidFill>
                  <a:schemeClr val="bg1"/>
                </a:solidFill>
              </a:rPr>
              <a:t>και των φορέων της κοινότητας </a:t>
            </a:r>
            <a:endParaRPr lang="en-US" altLang="el-GR">
              <a:solidFill>
                <a:schemeClr val="bg1"/>
              </a:solidFill>
            </a:endParaRPr>
          </a:p>
          <a:p>
            <a:pPr eaLnBrk="1" hangingPunct="1">
              <a:buFont typeface="Arial" panose="020B0604020202020204" pitchFamily="34" charset="0"/>
              <a:buNone/>
            </a:pPr>
            <a:r>
              <a:rPr lang="el-GR" altLang="el-GR" b="1" u="sng">
                <a:solidFill>
                  <a:schemeClr val="bg1"/>
                </a:solidFill>
              </a:rPr>
              <a:t>είναι τα στοιχεία που διευκολύνουν την ομαλή μετάβαση</a:t>
            </a:r>
            <a:r>
              <a:rPr lang="el-GR" altLang="el-GR" u="sng">
                <a:solidFill>
                  <a:schemeClr val="bg1"/>
                </a:solidFill>
              </a:rPr>
              <a:t>. </a:t>
            </a:r>
          </a:p>
        </p:txBody>
      </p:sp>
      <p:sp>
        <p:nvSpPr>
          <p:cNvPr id="4" name="3 - Θέση ημερομηνίας">
            <a:extLst>
              <a:ext uri="{FF2B5EF4-FFF2-40B4-BE49-F238E27FC236}">
                <a16:creationId xmlns:a16="http://schemas.microsoft.com/office/drawing/2014/main" id="{E22368C1-801C-4191-AD69-7BE5049FA479}"/>
              </a:ext>
            </a:extLst>
          </p:cNvPr>
          <p:cNvSpPr>
            <a:spLocks noGrp="1"/>
          </p:cNvSpPr>
          <p:nvPr>
            <p:ph type="dt" sz="quarter" idx="10"/>
          </p:nvPr>
        </p:nvSpPr>
        <p:spPr>
          <a:xfrm>
            <a:off x="9448800" y="6492875"/>
            <a:ext cx="2743200" cy="365125"/>
          </a:xfrm>
        </p:spPr>
        <p:txBody>
          <a:bodyPr/>
          <a:lstStyle/>
          <a:p>
            <a:pPr>
              <a:defRPr/>
            </a:pPr>
            <a:fld id="{F6DA0AF5-BA54-403D-937F-7421A07CC1C7}"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B5D1D454-1CE9-4CE4-8A2B-2EB58CE4812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ABFA5F3-2895-4475-B9F6-04DC65C3F82F}" type="slidenum">
              <a:rPr lang="en-US" altLang="el-GR">
                <a:solidFill>
                  <a:srgbClr val="FFFFFF"/>
                </a:solidFill>
                <a:latin typeface="Trebuchet MS" panose="020B0603020202020204" pitchFamily="34" charset="0"/>
              </a:rPr>
              <a:pPr eaLnBrk="1" hangingPunct="1"/>
              <a:t>22</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C8C4C87E-EF3E-40F0-A511-C73E6AF2E711}"/>
              </a:ext>
            </a:extLst>
          </p:cNvPr>
          <p:cNvSpPr>
            <a:spLocks noGrp="1"/>
          </p:cNvSpPr>
          <p:nvPr>
            <p:ph type="ftr" sz="quarter" idx="11"/>
          </p:nvPr>
        </p:nvSpPr>
        <p:spPr>
          <a:xfrm>
            <a:off x="528638"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F60C279A-EFE9-43A5-997F-450B4DF9C4FD}"/>
              </a:ext>
            </a:extLst>
          </p:cNvPr>
          <p:cNvSpPr>
            <a:spLocks noGrp="1"/>
          </p:cNvSpPr>
          <p:nvPr>
            <p:ph type="title"/>
          </p:nvPr>
        </p:nvSpPr>
        <p:spPr>
          <a:xfrm>
            <a:off x="263525" y="752475"/>
            <a:ext cx="10031413" cy="1463675"/>
          </a:xfrm>
        </p:spPr>
        <p:txBody>
          <a:bodyPr>
            <a:normAutofit fontScale="90000"/>
          </a:bodyPr>
          <a:lstStyle/>
          <a:p>
            <a:pPr eaLnBrk="1" hangingPunct="1">
              <a:defRPr/>
            </a:pPr>
            <a:r>
              <a:rPr lang="el-GR" dirty="0"/>
              <a:t>Σύστημα Αποτελεσματικής μετάβασης (</a:t>
            </a:r>
            <a:r>
              <a:rPr lang="en-US" dirty="0"/>
              <a:t>Foster</a:t>
            </a:r>
            <a:r>
              <a:rPr lang="el-GR" dirty="0"/>
              <a:t>, 2013)</a:t>
            </a:r>
            <a:br>
              <a:rPr lang="el-GR" dirty="0"/>
            </a:br>
            <a:r>
              <a:rPr lang="el-GR" dirty="0"/>
              <a:t> </a:t>
            </a:r>
            <a:br>
              <a:rPr lang="el-GR" dirty="0"/>
            </a:br>
            <a:endParaRPr lang="el-GR" dirty="0"/>
          </a:p>
        </p:txBody>
      </p:sp>
      <p:sp>
        <p:nvSpPr>
          <p:cNvPr id="41987" name="3 - Θέση κειμένου">
            <a:extLst>
              <a:ext uri="{FF2B5EF4-FFF2-40B4-BE49-F238E27FC236}">
                <a16:creationId xmlns:a16="http://schemas.microsoft.com/office/drawing/2014/main" id="{8A12707B-A6AD-49CE-861E-AD47A1B679CA}"/>
              </a:ext>
            </a:extLst>
          </p:cNvPr>
          <p:cNvSpPr>
            <a:spLocks noGrp="1"/>
          </p:cNvSpPr>
          <p:nvPr>
            <p:ph type="body" sz="half" idx="2"/>
          </p:nvPr>
        </p:nvSpPr>
        <p:spPr>
          <a:xfrm>
            <a:off x="374650" y="2147888"/>
            <a:ext cx="4095750" cy="4030662"/>
          </a:xfrm>
          <a:solidFill>
            <a:schemeClr val="accent2"/>
          </a:solidFill>
        </p:spPr>
        <p:txBody>
          <a:bodyPr/>
          <a:lstStyle/>
          <a:p>
            <a:pPr eaLnBrk="1" hangingPunct="1">
              <a:lnSpc>
                <a:spcPct val="150000"/>
              </a:lnSpc>
            </a:pPr>
            <a:r>
              <a:rPr lang="el-GR" altLang="el-GR" sz="2000">
                <a:solidFill>
                  <a:schemeClr val="bg1"/>
                </a:solidFill>
              </a:rPr>
              <a:t>Από θεωρητικό πλαίσιο και τη σχολική εμπειρία, </a:t>
            </a:r>
            <a:r>
              <a:rPr lang="el-GR" altLang="el-GR" sz="2000" b="1">
                <a:solidFill>
                  <a:srgbClr val="C00000"/>
                </a:solidFill>
              </a:rPr>
              <a:t>συγκεκριμένες πρακτικές μετάβασης </a:t>
            </a:r>
            <a:r>
              <a:rPr lang="el-GR" altLang="el-GR" sz="2000">
                <a:solidFill>
                  <a:schemeClr val="bg1"/>
                </a:solidFill>
              </a:rPr>
              <a:t>επηρεάζουν την ποιότητα της μετάβασης καθώς τα παιδιά μετακινούνται από τα προσχολικά κέντρα  στο νηπιαγωγείο και το δημοτικό σχολείο. </a:t>
            </a:r>
          </a:p>
        </p:txBody>
      </p:sp>
      <p:sp>
        <p:nvSpPr>
          <p:cNvPr id="5" name="4 - Θέση ημερομηνίας">
            <a:extLst>
              <a:ext uri="{FF2B5EF4-FFF2-40B4-BE49-F238E27FC236}">
                <a16:creationId xmlns:a16="http://schemas.microsoft.com/office/drawing/2014/main" id="{C838C2B3-CF2E-4A22-8BEE-A051ACF67B44}"/>
              </a:ext>
            </a:extLst>
          </p:cNvPr>
          <p:cNvSpPr>
            <a:spLocks noGrp="1"/>
          </p:cNvSpPr>
          <p:nvPr>
            <p:ph type="dt" sz="quarter" idx="10"/>
          </p:nvPr>
        </p:nvSpPr>
        <p:spPr>
          <a:xfrm>
            <a:off x="9131300" y="6170613"/>
            <a:ext cx="2743200" cy="365125"/>
          </a:xfrm>
        </p:spPr>
        <p:txBody>
          <a:bodyPr/>
          <a:lstStyle/>
          <a:p>
            <a:pPr>
              <a:defRPr/>
            </a:pPr>
            <a:fld id="{726BC602-2238-4B23-ACE4-DA7C5F024F66}" type="datetime4">
              <a:rPr lang="el-GR"/>
              <a:pPr>
                <a:defRPr/>
              </a:pPr>
              <a:t>22 Δεκεμβρίου 2019</a:t>
            </a:fld>
            <a:endParaRPr lang="en-US" dirty="0"/>
          </a:p>
        </p:txBody>
      </p:sp>
      <p:sp>
        <p:nvSpPr>
          <p:cNvPr id="7" name="6 - Θέση αριθμού διαφάνειας">
            <a:extLst>
              <a:ext uri="{FF2B5EF4-FFF2-40B4-BE49-F238E27FC236}">
                <a16:creationId xmlns:a16="http://schemas.microsoft.com/office/drawing/2014/main" id="{14713A3F-9808-4F99-91F3-67851E3C7EA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8FFFF19-D4E1-4AED-8C4B-1A9D48B17EBB}" type="slidenum">
              <a:rPr lang="en-US" altLang="el-GR">
                <a:solidFill>
                  <a:srgbClr val="FFFFFF"/>
                </a:solidFill>
                <a:latin typeface="Trebuchet MS" panose="020B0603020202020204" pitchFamily="34" charset="0"/>
              </a:rPr>
              <a:pPr eaLnBrk="1" hangingPunct="1"/>
              <a:t>23</a:t>
            </a:fld>
            <a:endParaRPr lang="en-US" altLang="el-GR">
              <a:solidFill>
                <a:srgbClr val="FFFFFF"/>
              </a:solidFill>
              <a:latin typeface="Trebuchet MS" panose="020B0603020202020204" pitchFamily="34" charset="0"/>
            </a:endParaRPr>
          </a:p>
        </p:txBody>
      </p:sp>
      <p:pic>
        <p:nvPicPr>
          <p:cNvPr id="41990" name="7 - Θέση περιεχομένου" descr="C:\Users\XS\Desktop\111.jpg">
            <a:extLst>
              <a:ext uri="{FF2B5EF4-FFF2-40B4-BE49-F238E27FC236}">
                <a16:creationId xmlns:a16="http://schemas.microsoft.com/office/drawing/2014/main" id="{FDB570B6-0A5D-4A3A-B134-C8C38C7199E7}"/>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5154613" y="2728913"/>
            <a:ext cx="6400800" cy="2771775"/>
          </a:xfrm>
        </p:spPr>
      </p:pic>
      <p:sp>
        <p:nvSpPr>
          <p:cNvPr id="9" name="8 - Θέση υποσέλιδου">
            <a:extLst>
              <a:ext uri="{FF2B5EF4-FFF2-40B4-BE49-F238E27FC236}">
                <a16:creationId xmlns:a16="http://schemas.microsoft.com/office/drawing/2014/main" id="{28E9DAA5-E530-4E4D-A676-140AD9660532}"/>
              </a:ext>
            </a:extLst>
          </p:cNvPr>
          <p:cNvSpPr>
            <a:spLocks noGrp="1"/>
          </p:cNvSpPr>
          <p:nvPr>
            <p:ph type="ftr" sz="quarter" idx="11"/>
          </p:nvPr>
        </p:nvSpPr>
        <p:spPr>
          <a:xfrm>
            <a:off x="625475"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a:extLst>
              <a:ext uri="{FF2B5EF4-FFF2-40B4-BE49-F238E27FC236}">
                <a16:creationId xmlns:a16="http://schemas.microsoft.com/office/drawing/2014/main" id="{CCFBF678-3FF6-46CA-B3B4-2D026A08BA20}"/>
              </a:ext>
            </a:extLst>
          </p:cNvPr>
          <p:cNvSpPr>
            <a:spLocks noGrp="1"/>
          </p:cNvSpPr>
          <p:nvPr>
            <p:ph type="title"/>
          </p:nvPr>
        </p:nvSpPr>
        <p:spPr>
          <a:xfrm>
            <a:off x="0" y="752475"/>
            <a:ext cx="10294938" cy="1228725"/>
          </a:xfrm>
        </p:spPr>
        <p:txBody>
          <a:bodyPr/>
          <a:lstStyle/>
          <a:p>
            <a:pPr eaLnBrk="1" hangingPunct="1"/>
            <a:r>
              <a:rPr lang="el-GR" altLang="el-GR" sz="3200"/>
              <a:t>Οι πρακτικές μετάβασης θα πρέπει να στηριχθούν σε τρεις αλληλένδετες αρχές:</a:t>
            </a:r>
            <a:br>
              <a:rPr lang="el-GR" altLang="el-GR"/>
            </a:br>
            <a:endParaRPr lang="el-GR" altLang="el-GR"/>
          </a:p>
        </p:txBody>
      </p:sp>
      <p:sp>
        <p:nvSpPr>
          <p:cNvPr id="43011" name="2 - Θέση περιεχομένου">
            <a:extLst>
              <a:ext uri="{FF2B5EF4-FFF2-40B4-BE49-F238E27FC236}">
                <a16:creationId xmlns:a16="http://schemas.microsoft.com/office/drawing/2014/main" id="{7B0227F5-5C04-4E20-BB93-8284C636AC81}"/>
              </a:ext>
            </a:extLst>
          </p:cNvPr>
          <p:cNvSpPr>
            <a:spLocks noGrp="1"/>
          </p:cNvSpPr>
          <p:nvPr>
            <p:ph idx="1"/>
          </p:nvPr>
        </p:nvSpPr>
        <p:spPr>
          <a:xfrm>
            <a:off x="0" y="1690688"/>
            <a:ext cx="12192000" cy="4710112"/>
          </a:xfrm>
          <a:solidFill>
            <a:schemeClr val="accent2"/>
          </a:solidFill>
        </p:spPr>
        <p:txBody>
          <a:bodyPr/>
          <a:lstStyle/>
          <a:p>
            <a:pPr eaLnBrk="1" hangingPunct="1">
              <a:lnSpc>
                <a:spcPct val="150000"/>
              </a:lnSpc>
              <a:buFont typeface="Wingdings" panose="05000000000000000000" pitchFamily="2" charset="2"/>
              <a:buChar char="ü"/>
            </a:pPr>
            <a:r>
              <a:rPr lang="el-GR" altLang="el-GR" b="1">
                <a:solidFill>
                  <a:srgbClr val="C00000"/>
                </a:solidFill>
              </a:rPr>
              <a:t>Αμφίδρομη επικοινωνία των σχολικών κέντρων</a:t>
            </a:r>
            <a:r>
              <a:rPr lang="el-GR" altLang="el-GR">
                <a:solidFill>
                  <a:schemeClr val="bg1"/>
                </a:solidFill>
              </a:rPr>
              <a:t>, αυτού που φοιτά το παιδί με αυτό που πρόκειται να φοιτήσει, καθώς και συνεργασία των εκπαιδευτικών και από κοινού να θεσπίσουν αποτελεσματικές πρακτικές μετάβασης. </a:t>
            </a:r>
          </a:p>
          <a:p>
            <a:pPr eaLnBrk="1" hangingPunct="1">
              <a:lnSpc>
                <a:spcPct val="150000"/>
              </a:lnSpc>
              <a:buFont typeface="Wingdings" panose="05000000000000000000" pitchFamily="2" charset="2"/>
              <a:buChar char="ü"/>
            </a:pPr>
            <a:r>
              <a:rPr lang="el-GR" altLang="el-GR" b="1">
                <a:solidFill>
                  <a:srgbClr val="C00000"/>
                </a:solidFill>
              </a:rPr>
              <a:t>Δημιουργία ιδιαίτερων δεσμών με την οικογένεια </a:t>
            </a:r>
            <a:r>
              <a:rPr lang="el-GR" altLang="el-GR">
                <a:solidFill>
                  <a:schemeClr val="bg1"/>
                </a:solidFill>
              </a:rPr>
              <a:t>από τις πρώτες μέρες φοίτησης του παιδιού στο σχολείο.</a:t>
            </a:r>
          </a:p>
          <a:p>
            <a:pPr eaLnBrk="1" hangingPunct="1">
              <a:lnSpc>
                <a:spcPct val="150000"/>
              </a:lnSpc>
              <a:buFont typeface="Wingdings" panose="05000000000000000000" pitchFamily="2" charset="2"/>
              <a:buChar char="ü"/>
            </a:pPr>
            <a:r>
              <a:rPr lang="el-GR" altLang="el-GR" b="1">
                <a:solidFill>
                  <a:srgbClr val="C00000"/>
                </a:solidFill>
              </a:rPr>
              <a:t>Ανάπτυξη μια σειράς πρακτικών </a:t>
            </a:r>
            <a:r>
              <a:rPr lang="el-GR" altLang="el-GR">
                <a:solidFill>
                  <a:schemeClr val="bg1"/>
                </a:solidFill>
              </a:rPr>
              <a:t>όπως η δημιουργία ενημερωτικών φυλλαδίων και η συμμετοχή σε προγράμματα μετάβασης. </a:t>
            </a:r>
          </a:p>
          <a:p>
            <a:pPr eaLnBrk="1" hangingPunct="1"/>
            <a:endParaRPr lang="el-GR" altLang="el-GR"/>
          </a:p>
        </p:txBody>
      </p:sp>
      <p:sp>
        <p:nvSpPr>
          <p:cNvPr id="4" name="3 - Θέση ημερομηνίας">
            <a:extLst>
              <a:ext uri="{FF2B5EF4-FFF2-40B4-BE49-F238E27FC236}">
                <a16:creationId xmlns:a16="http://schemas.microsoft.com/office/drawing/2014/main" id="{1C72AF57-5FC2-4B57-92D7-A3E19C8BAD4F}"/>
              </a:ext>
            </a:extLst>
          </p:cNvPr>
          <p:cNvSpPr>
            <a:spLocks noGrp="1"/>
          </p:cNvSpPr>
          <p:nvPr>
            <p:ph type="dt" sz="quarter" idx="10"/>
          </p:nvPr>
        </p:nvSpPr>
        <p:spPr>
          <a:xfrm>
            <a:off x="9255125" y="6323013"/>
            <a:ext cx="2743200" cy="365125"/>
          </a:xfrm>
        </p:spPr>
        <p:txBody>
          <a:bodyPr/>
          <a:lstStyle/>
          <a:p>
            <a:pPr>
              <a:defRPr/>
            </a:pPr>
            <a:fld id="{D9C0D0B3-C507-4489-A4E7-517BAD5641A2}"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5D059E48-39EE-4BB2-89E0-3CFEF6BAFB4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6760B9-7FD4-40BE-86BE-12FF88E0E020}" type="slidenum">
              <a:rPr lang="en-US" altLang="el-GR">
                <a:solidFill>
                  <a:srgbClr val="FFFFFF"/>
                </a:solidFill>
                <a:latin typeface="Trebuchet MS" panose="020B0603020202020204" pitchFamily="34" charset="0"/>
              </a:rPr>
              <a:pPr eaLnBrk="1" hangingPunct="1"/>
              <a:t>24</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A8DE1DBF-13B9-40D0-A41C-4BA0CD1CCCBF}"/>
              </a:ext>
            </a:extLst>
          </p:cNvPr>
          <p:cNvSpPr>
            <a:spLocks noGrp="1"/>
          </p:cNvSpPr>
          <p:nvPr>
            <p:ph type="ftr" sz="quarter" idx="11"/>
          </p:nvPr>
        </p:nvSpPr>
        <p:spPr>
          <a:xfrm>
            <a:off x="528638"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 Τίτλος">
            <a:extLst>
              <a:ext uri="{FF2B5EF4-FFF2-40B4-BE49-F238E27FC236}">
                <a16:creationId xmlns:a16="http://schemas.microsoft.com/office/drawing/2014/main" id="{964AE7A2-559A-47F0-956F-9B802472EC7D}"/>
              </a:ext>
            </a:extLst>
          </p:cNvPr>
          <p:cNvSpPr>
            <a:spLocks noGrp="1"/>
          </p:cNvSpPr>
          <p:nvPr>
            <p:ph type="title"/>
          </p:nvPr>
        </p:nvSpPr>
        <p:spPr/>
        <p:txBody>
          <a:bodyPr/>
          <a:lstStyle/>
          <a:p>
            <a:pPr eaLnBrk="1" hangingPunct="1"/>
            <a:r>
              <a:rPr lang="el-GR" altLang="el-GR" b="1"/>
              <a:t>Πρακτικές μετάβασης από το Νηπιαγωγείο στο Δημοτικό σχολείο</a:t>
            </a:r>
            <a:endParaRPr lang="el-GR" altLang="el-GR"/>
          </a:p>
        </p:txBody>
      </p:sp>
      <p:sp>
        <p:nvSpPr>
          <p:cNvPr id="44035" name="2 - Θέση περιεχομένου">
            <a:extLst>
              <a:ext uri="{FF2B5EF4-FFF2-40B4-BE49-F238E27FC236}">
                <a16:creationId xmlns:a16="http://schemas.microsoft.com/office/drawing/2014/main" id="{2263A564-6B94-4E3E-8E6C-173072A2C95B}"/>
              </a:ext>
            </a:extLst>
          </p:cNvPr>
          <p:cNvSpPr>
            <a:spLocks noGrp="1"/>
          </p:cNvSpPr>
          <p:nvPr>
            <p:ph idx="1"/>
          </p:nvPr>
        </p:nvSpPr>
        <p:spPr>
          <a:xfrm>
            <a:off x="0" y="1828800"/>
            <a:ext cx="12192000" cy="5029200"/>
          </a:xfrm>
          <a:solidFill>
            <a:schemeClr val="accent2"/>
          </a:solidFill>
        </p:spPr>
        <p:txBody>
          <a:bodyPr/>
          <a:lstStyle/>
          <a:p>
            <a:pPr algn="just" eaLnBrk="1" hangingPunct="1">
              <a:lnSpc>
                <a:spcPct val="150000"/>
              </a:lnSpc>
              <a:buFont typeface="Arial" panose="020B0604020202020204" pitchFamily="34" charset="0"/>
              <a:buNone/>
            </a:pPr>
            <a:r>
              <a:rPr lang="el-GR" altLang="el-GR" b="1">
                <a:solidFill>
                  <a:schemeClr val="bg2"/>
                </a:solidFill>
              </a:rPr>
              <a:t>  Περιοδική επαφή από τους εκπαιδευτικούς με τις οικογένειες των παιδιών προσχολικής ηλικίας,</a:t>
            </a:r>
          </a:p>
          <a:p>
            <a:pPr algn="just" eaLnBrk="1" hangingPunct="1">
              <a:lnSpc>
                <a:spcPct val="150000"/>
              </a:lnSpc>
              <a:buFont typeface="Wingdings" panose="05000000000000000000" pitchFamily="2" charset="2"/>
              <a:buChar char="ü"/>
            </a:pPr>
            <a:r>
              <a:rPr lang="el-GR" altLang="el-GR">
                <a:solidFill>
                  <a:schemeClr val="bg1"/>
                </a:solidFill>
              </a:rPr>
              <a:t> είτε μέσω τηλεφωνικής κλήσης </a:t>
            </a:r>
          </a:p>
          <a:p>
            <a:pPr algn="just" eaLnBrk="1" hangingPunct="1">
              <a:lnSpc>
                <a:spcPct val="150000"/>
              </a:lnSpc>
              <a:buFont typeface="Wingdings" panose="05000000000000000000" pitchFamily="2" charset="2"/>
              <a:buChar char="ü"/>
            </a:pPr>
            <a:r>
              <a:rPr lang="el-GR" altLang="el-GR">
                <a:solidFill>
                  <a:schemeClr val="bg1"/>
                </a:solidFill>
              </a:rPr>
              <a:t>ή πρόσωπο-με-πρόσωπο,</a:t>
            </a:r>
          </a:p>
          <a:p>
            <a:pPr algn="just" eaLnBrk="1" hangingPunct="1">
              <a:lnSpc>
                <a:spcPct val="150000"/>
              </a:lnSpc>
            </a:pPr>
            <a:r>
              <a:rPr lang="el-GR" altLang="el-GR">
                <a:solidFill>
                  <a:schemeClr val="bg1"/>
                </a:solidFill>
              </a:rPr>
              <a:t> για να αρχίσει η ανταλλαγή πληροφοριών σχετικά με το παιδί, ώστε να είναι ομαλότερη η προσαρμογή στο σχολικό περιβάλλον (Early, Pianta, Taylor, &amp; Cox, 2001 ▪ Dockett &amp; Perry, 2008 ▪ Gill, Winters, &amp; Friedman, 2006 ▪ Mangione &amp; Speth, 1998 ▪ Margetts, 2007).</a:t>
            </a:r>
          </a:p>
        </p:txBody>
      </p:sp>
      <p:sp>
        <p:nvSpPr>
          <p:cNvPr id="6" name="5 - Θέση αριθμού διαφάνειας">
            <a:extLst>
              <a:ext uri="{FF2B5EF4-FFF2-40B4-BE49-F238E27FC236}">
                <a16:creationId xmlns:a16="http://schemas.microsoft.com/office/drawing/2014/main" id="{57E6C20F-115A-42BC-B692-2128B3B54A6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4E96CB3-6C25-4EE4-B5B7-4497CC587D5B}" type="slidenum">
              <a:rPr lang="en-US" altLang="el-GR">
                <a:solidFill>
                  <a:srgbClr val="FFFFFF"/>
                </a:solidFill>
                <a:latin typeface="Trebuchet MS" panose="020B0603020202020204" pitchFamily="34" charset="0"/>
              </a:rPr>
              <a:pPr eaLnBrk="1" hangingPunct="1"/>
              <a:t>25</a:t>
            </a:fld>
            <a:endParaRPr lang="en-US" altLang="el-GR">
              <a:solidFill>
                <a:srgbClr val="FFFFFF"/>
              </a:solidFill>
              <a:latin typeface="Trebuchet MS" panose="020B0603020202020204" pitchFamily="34" charset="0"/>
            </a:endParaRPr>
          </a:p>
        </p:txBody>
      </p:sp>
      <p:sp>
        <p:nvSpPr>
          <p:cNvPr id="7" name="6 - Θέση ημερομηνίας">
            <a:extLst>
              <a:ext uri="{FF2B5EF4-FFF2-40B4-BE49-F238E27FC236}">
                <a16:creationId xmlns:a16="http://schemas.microsoft.com/office/drawing/2014/main" id="{DEF1F0B3-129A-4880-8BE0-DD229FBDAEB7}"/>
              </a:ext>
            </a:extLst>
          </p:cNvPr>
          <p:cNvSpPr>
            <a:spLocks noGrp="1"/>
          </p:cNvSpPr>
          <p:nvPr>
            <p:ph type="dt" sz="quarter" idx="10"/>
          </p:nvPr>
        </p:nvSpPr>
        <p:spPr>
          <a:xfrm>
            <a:off x="9448800" y="6492875"/>
            <a:ext cx="2743200" cy="365125"/>
          </a:xfrm>
        </p:spPr>
        <p:txBody>
          <a:bodyPr/>
          <a:lstStyle/>
          <a:p>
            <a:pPr>
              <a:defRPr/>
            </a:pPr>
            <a:fld id="{A8E57538-B7C4-4101-A063-9F7D1D7B10EC}" type="datetime4">
              <a:rPr lang="el-GR"/>
              <a:pPr>
                <a:defRPr/>
              </a:pPr>
              <a:t>22 Δεκεμβρίου 2019</a:t>
            </a:fld>
            <a:endParaRPr lang="en-US" dirty="0"/>
          </a:p>
        </p:txBody>
      </p:sp>
      <p:sp>
        <p:nvSpPr>
          <p:cNvPr id="8" name="7 - Θέση υποσέλιδου">
            <a:extLst>
              <a:ext uri="{FF2B5EF4-FFF2-40B4-BE49-F238E27FC236}">
                <a16:creationId xmlns:a16="http://schemas.microsoft.com/office/drawing/2014/main" id="{7B80A7C1-79A5-434C-ABCE-F5F138C28337}"/>
              </a:ext>
            </a:extLst>
          </p:cNvPr>
          <p:cNvSpPr>
            <a:spLocks noGrp="1"/>
          </p:cNvSpPr>
          <p:nvPr>
            <p:ph type="ftr" sz="quarter" idx="11"/>
          </p:nvPr>
        </p:nvSpPr>
        <p:spPr>
          <a:xfrm>
            <a:off x="584200"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 Τίτλος">
            <a:extLst>
              <a:ext uri="{FF2B5EF4-FFF2-40B4-BE49-F238E27FC236}">
                <a16:creationId xmlns:a16="http://schemas.microsoft.com/office/drawing/2014/main" id="{A6CD76F8-541D-4E18-9180-F6E8A7E7E9DD}"/>
              </a:ext>
            </a:extLst>
          </p:cNvPr>
          <p:cNvSpPr>
            <a:spLocks noGrp="1"/>
          </p:cNvSpPr>
          <p:nvPr>
            <p:ph type="title"/>
          </p:nvPr>
        </p:nvSpPr>
        <p:spPr>
          <a:xfrm>
            <a:off x="193675" y="752475"/>
            <a:ext cx="10101263" cy="1081088"/>
          </a:xfrm>
        </p:spPr>
        <p:txBody>
          <a:bodyPr/>
          <a:lstStyle/>
          <a:p>
            <a:pPr eaLnBrk="1" hangingPunct="1"/>
            <a:r>
              <a:rPr lang="el-GR" altLang="el-GR" b="1"/>
              <a:t>Πρακτικές μετάβασης από το Νηπιαγωγείο στο Δημοτικό σχολείο</a:t>
            </a:r>
            <a:endParaRPr lang="el-GR" altLang="el-GR"/>
          </a:p>
        </p:txBody>
      </p:sp>
      <p:sp>
        <p:nvSpPr>
          <p:cNvPr id="45059" name="2 - Θέση περιεχομένου">
            <a:extLst>
              <a:ext uri="{FF2B5EF4-FFF2-40B4-BE49-F238E27FC236}">
                <a16:creationId xmlns:a16="http://schemas.microsoft.com/office/drawing/2014/main" id="{D2C33535-A5F6-4BAF-AD08-A09B743D00A6}"/>
              </a:ext>
            </a:extLst>
          </p:cNvPr>
          <p:cNvSpPr>
            <a:spLocks noGrp="1"/>
          </p:cNvSpPr>
          <p:nvPr>
            <p:ph idx="1"/>
          </p:nvPr>
        </p:nvSpPr>
        <p:spPr>
          <a:xfrm>
            <a:off x="360363" y="2106613"/>
            <a:ext cx="11277600" cy="4183062"/>
          </a:xfrm>
          <a:solidFill>
            <a:schemeClr val="accent2"/>
          </a:solidFill>
        </p:spPr>
        <p:txBody>
          <a:bodyPr/>
          <a:lstStyle/>
          <a:p>
            <a:pPr eaLnBrk="1" hangingPunct="1">
              <a:lnSpc>
                <a:spcPct val="150000"/>
              </a:lnSpc>
            </a:pPr>
            <a:r>
              <a:rPr lang="el-GR" altLang="el-GR" b="1">
                <a:solidFill>
                  <a:srgbClr val="C00000"/>
                </a:solidFill>
              </a:rPr>
              <a:t>Περιοδική επαφή και ουσιαστική γνωριμία με τα ίδια τα παιδιά </a:t>
            </a:r>
            <a:r>
              <a:rPr lang="el-GR" altLang="el-GR">
                <a:solidFill>
                  <a:schemeClr val="bg1"/>
                </a:solidFill>
              </a:rPr>
              <a:t>πριν τη φοίτησή τους στο δημοτικό σχολείο (Early, Pianta, Taylor, &amp; Cox, 2001 ▪ Gill, Winters, &amp; Friedman, 2006)</a:t>
            </a:r>
          </a:p>
          <a:p>
            <a:pPr eaLnBrk="1" hangingPunct="1">
              <a:lnSpc>
                <a:spcPct val="150000"/>
              </a:lnSpc>
            </a:pPr>
            <a:r>
              <a:rPr lang="el-GR" altLang="el-GR" b="1">
                <a:solidFill>
                  <a:srgbClr val="C00000"/>
                </a:solidFill>
              </a:rPr>
              <a:t>Προσκλήσεις για επισκέψεις κατά την διάρκεια της χρονιάς</a:t>
            </a:r>
            <a:r>
              <a:rPr lang="el-GR" altLang="el-GR">
                <a:solidFill>
                  <a:schemeClr val="bg1"/>
                </a:solidFill>
              </a:rPr>
              <a:t>, </a:t>
            </a:r>
            <a:r>
              <a:rPr lang="el-GR" altLang="el-GR" u="sng">
                <a:solidFill>
                  <a:schemeClr val="bg1"/>
                </a:solidFill>
              </a:rPr>
              <a:t>το νηπιαγωγείο επίσκεψη στο δημοτικό σχολείο και το δημοτικό σχολείο επίσκεψη στο νηπιαγωγείο</a:t>
            </a:r>
            <a:r>
              <a:rPr lang="el-GR" altLang="el-GR">
                <a:solidFill>
                  <a:schemeClr val="bg1"/>
                </a:solidFill>
              </a:rPr>
              <a:t>  (</a:t>
            </a:r>
            <a:r>
              <a:rPr lang="en-US" altLang="el-GR">
                <a:solidFill>
                  <a:schemeClr val="bg1"/>
                </a:solidFill>
              </a:rPr>
              <a:t>Gill</a:t>
            </a:r>
            <a:r>
              <a:rPr lang="el-GR" altLang="el-GR">
                <a:solidFill>
                  <a:schemeClr val="bg1"/>
                </a:solidFill>
              </a:rPr>
              <a:t>, </a:t>
            </a:r>
            <a:r>
              <a:rPr lang="en-US" altLang="el-GR">
                <a:solidFill>
                  <a:schemeClr val="bg1"/>
                </a:solidFill>
              </a:rPr>
              <a:t>Winters</a:t>
            </a:r>
            <a:r>
              <a:rPr lang="el-GR" altLang="el-GR">
                <a:solidFill>
                  <a:schemeClr val="bg1"/>
                </a:solidFill>
              </a:rPr>
              <a:t>, &amp; </a:t>
            </a:r>
            <a:r>
              <a:rPr lang="en-US" altLang="el-GR">
                <a:solidFill>
                  <a:schemeClr val="bg1"/>
                </a:solidFill>
              </a:rPr>
              <a:t>Friedman</a:t>
            </a:r>
            <a:r>
              <a:rPr lang="el-GR" altLang="el-GR">
                <a:solidFill>
                  <a:schemeClr val="bg1"/>
                </a:solidFill>
              </a:rPr>
              <a:t>, 2006 ▪ </a:t>
            </a:r>
            <a:r>
              <a:rPr lang="en-US" altLang="el-GR">
                <a:solidFill>
                  <a:schemeClr val="bg1"/>
                </a:solidFill>
              </a:rPr>
              <a:t>Early</a:t>
            </a:r>
            <a:r>
              <a:rPr lang="el-GR" altLang="el-GR">
                <a:solidFill>
                  <a:schemeClr val="bg1"/>
                </a:solidFill>
              </a:rPr>
              <a:t>, </a:t>
            </a:r>
            <a:r>
              <a:rPr lang="en-US" altLang="el-GR">
                <a:solidFill>
                  <a:schemeClr val="bg1"/>
                </a:solidFill>
              </a:rPr>
              <a:t>Pianta</a:t>
            </a:r>
            <a:r>
              <a:rPr lang="el-GR" altLang="el-GR">
                <a:solidFill>
                  <a:schemeClr val="bg1"/>
                </a:solidFill>
              </a:rPr>
              <a:t>, </a:t>
            </a:r>
            <a:r>
              <a:rPr lang="en-US" altLang="el-GR">
                <a:solidFill>
                  <a:schemeClr val="bg1"/>
                </a:solidFill>
              </a:rPr>
              <a:t>Taylor</a:t>
            </a:r>
            <a:r>
              <a:rPr lang="el-GR" altLang="el-GR">
                <a:solidFill>
                  <a:schemeClr val="bg1"/>
                </a:solidFill>
              </a:rPr>
              <a:t>, &amp; </a:t>
            </a:r>
            <a:r>
              <a:rPr lang="en-US" altLang="el-GR">
                <a:solidFill>
                  <a:schemeClr val="bg1"/>
                </a:solidFill>
              </a:rPr>
              <a:t>Cox</a:t>
            </a:r>
            <a:r>
              <a:rPr lang="el-GR" altLang="el-GR">
                <a:solidFill>
                  <a:schemeClr val="bg1"/>
                </a:solidFill>
              </a:rPr>
              <a:t>, 2001).</a:t>
            </a:r>
          </a:p>
        </p:txBody>
      </p:sp>
      <p:sp>
        <p:nvSpPr>
          <p:cNvPr id="4" name="3 - Θέση ημερομηνίας">
            <a:extLst>
              <a:ext uri="{FF2B5EF4-FFF2-40B4-BE49-F238E27FC236}">
                <a16:creationId xmlns:a16="http://schemas.microsoft.com/office/drawing/2014/main" id="{862F4D10-F6F6-4669-8E99-A14B25616CD7}"/>
              </a:ext>
            </a:extLst>
          </p:cNvPr>
          <p:cNvSpPr>
            <a:spLocks noGrp="1"/>
          </p:cNvSpPr>
          <p:nvPr>
            <p:ph type="dt" sz="quarter" idx="10"/>
          </p:nvPr>
        </p:nvSpPr>
        <p:spPr>
          <a:xfrm>
            <a:off x="9228138" y="6310313"/>
            <a:ext cx="2743200" cy="365125"/>
          </a:xfrm>
        </p:spPr>
        <p:txBody>
          <a:bodyPr/>
          <a:lstStyle/>
          <a:p>
            <a:pPr>
              <a:defRPr/>
            </a:pPr>
            <a:fld id="{8E8D7980-1EB1-4AEA-92CB-44F6AA00EF92}" type="datetime4">
              <a:rPr lang="el-GR"/>
              <a:pPr>
                <a:defRPr/>
              </a:pPr>
              <a:t>22 Δεκεμβρίου 2019</a:t>
            </a:fld>
            <a:endParaRPr lang="en-US" dirty="0"/>
          </a:p>
        </p:txBody>
      </p:sp>
      <p:sp>
        <p:nvSpPr>
          <p:cNvPr id="5" name="4 - Θέση αριθμού διαφάνειας">
            <a:extLst>
              <a:ext uri="{FF2B5EF4-FFF2-40B4-BE49-F238E27FC236}">
                <a16:creationId xmlns:a16="http://schemas.microsoft.com/office/drawing/2014/main" id="{41C05663-B751-44AA-A58C-674730E5FE6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B04C051-DB68-4EB2-8A63-58A6BF3189F2}" type="slidenum">
              <a:rPr lang="en-US" altLang="el-GR">
                <a:solidFill>
                  <a:srgbClr val="FFFFFF"/>
                </a:solidFill>
                <a:latin typeface="Trebuchet MS" panose="020B0603020202020204" pitchFamily="34" charset="0"/>
              </a:rPr>
              <a:pPr eaLnBrk="1" hangingPunct="1"/>
              <a:t>26</a:t>
            </a:fld>
            <a:endParaRPr lang="en-US" altLang="el-GR">
              <a:solidFill>
                <a:srgbClr val="FFFFFF"/>
              </a:solidFill>
              <a:latin typeface="Trebuchet MS" panose="020B0603020202020204" pitchFamily="34" charset="0"/>
            </a:endParaRPr>
          </a:p>
        </p:txBody>
      </p:sp>
      <p:sp>
        <p:nvSpPr>
          <p:cNvPr id="6" name="5 - Θέση υποσέλιδου">
            <a:extLst>
              <a:ext uri="{FF2B5EF4-FFF2-40B4-BE49-F238E27FC236}">
                <a16:creationId xmlns:a16="http://schemas.microsoft.com/office/drawing/2014/main" id="{FA580ACE-5383-4D3F-9B38-8C57F18F0881}"/>
              </a:ext>
            </a:extLst>
          </p:cNvPr>
          <p:cNvSpPr>
            <a:spLocks noGrp="1"/>
          </p:cNvSpPr>
          <p:nvPr>
            <p:ph type="ftr" sz="quarter" idx="11"/>
          </p:nvPr>
        </p:nvSpPr>
        <p:spPr>
          <a:xfrm>
            <a:off x="0"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 Τίτλος">
            <a:extLst>
              <a:ext uri="{FF2B5EF4-FFF2-40B4-BE49-F238E27FC236}">
                <a16:creationId xmlns:a16="http://schemas.microsoft.com/office/drawing/2014/main" id="{93D403DC-BD4F-4F51-BF9B-4A5E2E6BC8EC}"/>
              </a:ext>
            </a:extLst>
          </p:cNvPr>
          <p:cNvSpPr>
            <a:spLocks noGrp="1"/>
          </p:cNvSpPr>
          <p:nvPr>
            <p:ph type="title"/>
          </p:nvPr>
        </p:nvSpPr>
        <p:spPr>
          <a:xfrm>
            <a:off x="319088" y="752475"/>
            <a:ext cx="9975850" cy="1081088"/>
          </a:xfrm>
        </p:spPr>
        <p:txBody>
          <a:bodyPr/>
          <a:lstStyle/>
          <a:p>
            <a:pPr eaLnBrk="1" hangingPunct="1"/>
            <a:r>
              <a:rPr lang="el-GR" altLang="el-GR" b="1"/>
              <a:t>Πρακτικές μετάβασης από το Νηπιαγωγείο στο Δημοτικό σχολείο</a:t>
            </a:r>
            <a:endParaRPr lang="el-GR" altLang="el-GR"/>
          </a:p>
        </p:txBody>
      </p:sp>
      <p:sp>
        <p:nvSpPr>
          <p:cNvPr id="46083" name="2 - Θέση περιεχομένου">
            <a:extLst>
              <a:ext uri="{FF2B5EF4-FFF2-40B4-BE49-F238E27FC236}">
                <a16:creationId xmlns:a16="http://schemas.microsoft.com/office/drawing/2014/main" id="{14357B16-EEBE-443B-8510-112E80A110A6}"/>
              </a:ext>
            </a:extLst>
          </p:cNvPr>
          <p:cNvSpPr>
            <a:spLocks noGrp="1"/>
          </p:cNvSpPr>
          <p:nvPr>
            <p:ph idx="1"/>
          </p:nvPr>
        </p:nvSpPr>
        <p:spPr>
          <a:xfrm>
            <a:off x="0" y="1828800"/>
            <a:ext cx="12192000" cy="4627563"/>
          </a:xfrm>
          <a:solidFill>
            <a:schemeClr val="accent2"/>
          </a:solidFill>
        </p:spPr>
        <p:txBody>
          <a:bodyPr/>
          <a:lstStyle/>
          <a:p>
            <a:pPr eaLnBrk="1" hangingPunct="1">
              <a:lnSpc>
                <a:spcPct val="150000"/>
              </a:lnSpc>
            </a:pPr>
            <a:r>
              <a:rPr lang="el-GR" altLang="el-GR" b="1">
                <a:solidFill>
                  <a:srgbClr val="C00000"/>
                </a:solidFill>
              </a:rPr>
              <a:t>Προετοιμασία και πραγματοποίηση δραστηριοτήτων μετάβασης</a:t>
            </a:r>
            <a:r>
              <a:rPr lang="el-GR" altLang="el-GR">
                <a:solidFill>
                  <a:schemeClr val="bg1"/>
                </a:solidFill>
              </a:rPr>
              <a:t>, όπως η δημιουργία ιστοριών και σεναρίων για το νέο περιβάλλον από τα ίδια τα παιδιά (Dockett &amp; Perry, 2008 ▪ Mangione &amp; Speth, 1998 ▪ Margetts, 2007)</a:t>
            </a:r>
          </a:p>
          <a:p>
            <a:pPr eaLnBrk="1" hangingPunct="1">
              <a:lnSpc>
                <a:spcPct val="150000"/>
              </a:lnSpc>
            </a:pPr>
            <a:r>
              <a:rPr lang="el-GR" altLang="el-GR" b="1">
                <a:solidFill>
                  <a:srgbClr val="C00000"/>
                </a:solidFill>
              </a:rPr>
              <a:t>Λίστες με βιβλία</a:t>
            </a:r>
            <a:r>
              <a:rPr lang="el-GR" altLang="el-GR">
                <a:solidFill>
                  <a:schemeClr val="bg1"/>
                </a:solidFill>
              </a:rPr>
              <a:t> που θα βοηθήσουν το παιδί στη διαδικασία γραμματισμού του, τους καλοκαιρινούς μήνες, πριν την είσοδο στο νέο σχολικό πλαίσιο</a:t>
            </a:r>
          </a:p>
          <a:p>
            <a:pPr eaLnBrk="1" hangingPunct="1">
              <a:lnSpc>
                <a:spcPct val="150000"/>
              </a:lnSpc>
            </a:pPr>
            <a:r>
              <a:rPr lang="el-GR" altLang="el-GR" b="1">
                <a:solidFill>
                  <a:srgbClr val="C00000"/>
                </a:solidFill>
              </a:rPr>
              <a:t>Οικογενειακές συναντήσεις </a:t>
            </a:r>
            <a:r>
              <a:rPr lang="el-GR" altLang="el-GR">
                <a:solidFill>
                  <a:schemeClr val="bg1"/>
                </a:solidFill>
              </a:rPr>
              <a:t>ώστε να συζητηθούν οι προσδοκίες της οικογένειας και των εκπαιδευτικών (Early, Pianta, Taylor, &amp; Cox, 2001▪ Gill, Winters, &amp; Friedman, 2006).</a:t>
            </a:r>
          </a:p>
          <a:p>
            <a:pPr eaLnBrk="1" hangingPunct="1">
              <a:buFont typeface="Arial" panose="020B0604020202020204" pitchFamily="34" charset="0"/>
              <a:buNone/>
            </a:pPr>
            <a:r>
              <a:rPr lang="el-GR" altLang="el-GR"/>
              <a:t> </a:t>
            </a:r>
          </a:p>
        </p:txBody>
      </p:sp>
      <p:sp>
        <p:nvSpPr>
          <p:cNvPr id="4" name="3 - Θέση ημερομηνίας">
            <a:extLst>
              <a:ext uri="{FF2B5EF4-FFF2-40B4-BE49-F238E27FC236}">
                <a16:creationId xmlns:a16="http://schemas.microsoft.com/office/drawing/2014/main" id="{19DDD085-6369-4BD5-9DDA-2C404C7223FA}"/>
              </a:ext>
            </a:extLst>
          </p:cNvPr>
          <p:cNvSpPr>
            <a:spLocks noGrp="1"/>
          </p:cNvSpPr>
          <p:nvPr>
            <p:ph type="dt" sz="quarter" idx="10"/>
          </p:nvPr>
        </p:nvSpPr>
        <p:spPr>
          <a:xfrm>
            <a:off x="9448800" y="6492875"/>
            <a:ext cx="2743200" cy="365125"/>
          </a:xfrm>
        </p:spPr>
        <p:txBody>
          <a:bodyPr/>
          <a:lstStyle/>
          <a:p>
            <a:pPr>
              <a:defRPr/>
            </a:pPr>
            <a:fld id="{FF891F19-72F2-47F1-9443-0F048E1009DB}" type="datetime4">
              <a:rPr lang="el-GR"/>
              <a:pPr>
                <a:defRPr/>
              </a:pPr>
              <a:t>22 Δεκεμβρίου 2019</a:t>
            </a:fld>
            <a:endParaRPr lang="en-US" dirty="0"/>
          </a:p>
        </p:txBody>
      </p:sp>
      <p:sp>
        <p:nvSpPr>
          <p:cNvPr id="5" name="4 - Θέση υποσέλιδου">
            <a:extLst>
              <a:ext uri="{FF2B5EF4-FFF2-40B4-BE49-F238E27FC236}">
                <a16:creationId xmlns:a16="http://schemas.microsoft.com/office/drawing/2014/main" id="{80DB46F4-E376-4327-A942-F7F36FF86F93}"/>
              </a:ext>
            </a:extLst>
          </p:cNvPr>
          <p:cNvSpPr>
            <a:spLocks noGrp="1"/>
          </p:cNvSpPr>
          <p:nvPr>
            <p:ph type="ftr" sz="quarter" idx="11"/>
          </p:nvPr>
        </p:nvSpPr>
        <p:spPr>
          <a:xfrm>
            <a:off x="320675" y="6492875"/>
            <a:ext cx="6870700" cy="365125"/>
          </a:xfrm>
        </p:spPr>
        <p:txBody>
          <a:bodyPr/>
          <a:lstStyle/>
          <a:p>
            <a:pPr>
              <a:defRPr/>
            </a:pPr>
            <a:r>
              <a:rPr lang="el-GR" dirty="0"/>
              <a:t>Παναγιώτα Στράτη</a:t>
            </a:r>
            <a:endParaRPr lang="en-US" dirty="0"/>
          </a:p>
        </p:txBody>
      </p:sp>
      <p:sp>
        <p:nvSpPr>
          <p:cNvPr id="6" name="5 - Θέση αριθμού διαφάνειας">
            <a:extLst>
              <a:ext uri="{FF2B5EF4-FFF2-40B4-BE49-F238E27FC236}">
                <a16:creationId xmlns:a16="http://schemas.microsoft.com/office/drawing/2014/main" id="{1950219E-0E8C-43EF-A9C4-0CBF891650F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F619619-01AD-495E-9CEA-94D0BDA191AC}" type="slidenum">
              <a:rPr lang="en-US" altLang="el-GR">
                <a:solidFill>
                  <a:srgbClr val="FFFFFF"/>
                </a:solidFill>
                <a:latin typeface="Trebuchet MS" panose="020B0603020202020204" pitchFamily="34" charset="0"/>
              </a:rPr>
              <a:pPr eaLnBrk="1" hangingPunct="1"/>
              <a:t>27</a:t>
            </a:fld>
            <a:endParaRPr lang="en-US" altLang="el-GR">
              <a:solidFill>
                <a:srgbClr val="FFFFFF"/>
              </a:solidFill>
              <a:latin typeface="Trebuchet MS" panose="020B0603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 Τίτλος">
            <a:extLst>
              <a:ext uri="{FF2B5EF4-FFF2-40B4-BE49-F238E27FC236}">
                <a16:creationId xmlns:a16="http://schemas.microsoft.com/office/drawing/2014/main" id="{9D49F545-0AFE-45AD-991A-E09706AB3B53}"/>
              </a:ext>
            </a:extLst>
          </p:cNvPr>
          <p:cNvSpPr>
            <a:spLocks noGrp="1"/>
          </p:cNvSpPr>
          <p:nvPr>
            <p:ph type="title"/>
          </p:nvPr>
        </p:nvSpPr>
        <p:spPr/>
        <p:txBody>
          <a:bodyPr/>
          <a:lstStyle/>
          <a:p>
            <a:pPr eaLnBrk="1" hangingPunct="1"/>
            <a:r>
              <a:rPr lang="el-GR" altLang="el-GR" b="1"/>
              <a:t>Πρακτικές μετάβασης από το Νηπιαγωγείο στο Δημοτικό σχολείο</a:t>
            </a:r>
            <a:endParaRPr lang="el-GR" altLang="el-GR"/>
          </a:p>
        </p:txBody>
      </p:sp>
      <p:sp>
        <p:nvSpPr>
          <p:cNvPr id="47107" name="2 - Θέση περιεχομένου">
            <a:extLst>
              <a:ext uri="{FF2B5EF4-FFF2-40B4-BE49-F238E27FC236}">
                <a16:creationId xmlns:a16="http://schemas.microsoft.com/office/drawing/2014/main" id="{7DB3271E-4339-4754-90E8-28567664E5DC}"/>
              </a:ext>
            </a:extLst>
          </p:cNvPr>
          <p:cNvSpPr>
            <a:spLocks noGrp="1"/>
          </p:cNvSpPr>
          <p:nvPr>
            <p:ph idx="1"/>
          </p:nvPr>
        </p:nvSpPr>
        <p:spPr>
          <a:xfrm>
            <a:off x="0" y="1911350"/>
            <a:ext cx="12192000" cy="4516438"/>
          </a:xfrm>
          <a:solidFill>
            <a:schemeClr val="accent2"/>
          </a:solidFill>
        </p:spPr>
        <p:txBody>
          <a:bodyPr/>
          <a:lstStyle/>
          <a:p>
            <a:pPr eaLnBrk="1" hangingPunct="1">
              <a:lnSpc>
                <a:spcPct val="100000"/>
              </a:lnSpc>
            </a:pPr>
            <a:r>
              <a:rPr lang="el-GR" altLang="el-GR" b="1">
                <a:solidFill>
                  <a:srgbClr val="C00000"/>
                </a:solidFill>
              </a:rPr>
              <a:t>Εμπλοκή της κοινότητας </a:t>
            </a:r>
            <a:r>
              <a:rPr lang="el-GR" altLang="el-GR">
                <a:solidFill>
                  <a:schemeClr val="bg1"/>
                </a:solidFill>
              </a:rPr>
              <a:t>στη σύνδεση εκπαιδευτικών και οικογένειας, καθώς και οργάνωση συναντήσεων για τη γνωριμία των νέων οικογενειών με αυτές που είναι ήδη εγγεγραμμένες στο σχολείο. (Dockett &amp; Perry, 2005 ▪ Ferguson McGann, &amp; Clark, 2007 ▪ Mangione &amp; Speth, 1998).</a:t>
            </a:r>
          </a:p>
          <a:p>
            <a:pPr eaLnBrk="1" hangingPunct="1">
              <a:lnSpc>
                <a:spcPct val="100000"/>
              </a:lnSpc>
            </a:pPr>
            <a:r>
              <a:rPr lang="el-GR" altLang="el-GR" b="1">
                <a:solidFill>
                  <a:srgbClr val="C00000"/>
                </a:solidFill>
              </a:rPr>
              <a:t>Διάδοση των πληροφοριών από τους εκπαιδευτικούς στους γονείς </a:t>
            </a:r>
            <a:r>
              <a:rPr lang="el-GR" altLang="el-GR">
                <a:solidFill>
                  <a:schemeClr val="bg1"/>
                </a:solidFill>
              </a:rPr>
              <a:t>σχετικά με τη μετάβαση στο νηπιαγωγείο, συμπεριλαμβανομένων των κατευθυντήριων γραμμών εγγραφής στο δημοτικό σχολείο και  πληροφορίες σχετικά με τα συγκεκριμένα σχολεία που μπορούν να στείλουν τα παιδιά τους. </a:t>
            </a:r>
          </a:p>
          <a:p>
            <a:pPr eaLnBrk="1" hangingPunct="1">
              <a:lnSpc>
                <a:spcPct val="100000"/>
              </a:lnSpc>
            </a:pPr>
            <a:r>
              <a:rPr lang="el-GR" altLang="el-GR" b="1">
                <a:solidFill>
                  <a:srgbClr val="C00000"/>
                </a:solidFill>
              </a:rPr>
              <a:t>Επισκέψεις στο σπίτι πριν και μετά από τη φοίτηση στο νέο περιβάλλον </a:t>
            </a:r>
            <a:r>
              <a:rPr lang="el-GR" altLang="el-GR">
                <a:solidFill>
                  <a:schemeClr val="bg1"/>
                </a:solidFill>
              </a:rPr>
              <a:t>(Dockett &amp; Perry, 2008 ▪ Early, Pianta, Taylor, &amp; Cox, 2001 ▪ Gill, Winters, &amp; Friedman, 2006 ▪ Mangione &amp; Speth, 1998 ▪ Margetts, 2007).</a:t>
            </a:r>
          </a:p>
          <a:p>
            <a:pPr eaLnBrk="1" hangingPunct="1"/>
            <a:endParaRPr lang="el-GR" altLang="el-GR"/>
          </a:p>
          <a:p>
            <a:pPr eaLnBrk="1" hangingPunct="1"/>
            <a:endParaRPr lang="el-GR" altLang="el-GR"/>
          </a:p>
          <a:p>
            <a:pPr eaLnBrk="1" hangingPunct="1"/>
            <a:endParaRPr lang="el-GR" altLang="el-GR"/>
          </a:p>
        </p:txBody>
      </p:sp>
      <p:sp>
        <p:nvSpPr>
          <p:cNvPr id="4" name="3 - Θέση ημερομηνίας">
            <a:extLst>
              <a:ext uri="{FF2B5EF4-FFF2-40B4-BE49-F238E27FC236}">
                <a16:creationId xmlns:a16="http://schemas.microsoft.com/office/drawing/2014/main" id="{503E5606-C78D-4F0A-AE36-65B16BF06073}"/>
              </a:ext>
            </a:extLst>
          </p:cNvPr>
          <p:cNvSpPr>
            <a:spLocks noGrp="1"/>
          </p:cNvSpPr>
          <p:nvPr>
            <p:ph type="dt" sz="quarter" idx="10"/>
          </p:nvPr>
        </p:nvSpPr>
        <p:spPr>
          <a:xfrm>
            <a:off x="9448800" y="6492875"/>
            <a:ext cx="2743200" cy="365125"/>
          </a:xfrm>
        </p:spPr>
        <p:txBody>
          <a:bodyPr/>
          <a:lstStyle/>
          <a:p>
            <a:pPr>
              <a:defRPr/>
            </a:pPr>
            <a:fld id="{FF891F19-72F2-47F1-9443-0F048E1009DB}" type="datetime4">
              <a:rPr lang="el-GR"/>
              <a:pPr>
                <a:defRPr/>
              </a:pPr>
              <a:t>22 Δεκεμβρίου 2019</a:t>
            </a:fld>
            <a:endParaRPr lang="en-US" dirty="0"/>
          </a:p>
        </p:txBody>
      </p:sp>
      <p:sp>
        <p:nvSpPr>
          <p:cNvPr id="5" name="4 - Θέση υποσέλιδου">
            <a:extLst>
              <a:ext uri="{FF2B5EF4-FFF2-40B4-BE49-F238E27FC236}">
                <a16:creationId xmlns:a16="http://schemas.microsoft.com/office/drawing/2014/main" id="{F4D1343C-26D2-4B32-A176-FCB01EA2CF27}"/>
              </a:ext>
            </a:extLst>
          </p:cNvPr>
          <p:cNvSpPr>
            <a:spLocks noGrp="1"/>
          </p:cNvSpPr>
          <p:nvPr>
            <p:ph type="ftr" sz="quarter" idx="11"/>
          </p:nvPr>
        </p:nvSpPr>
        <p:spPr>
          <a:xfrm>
            <a:off x="0" y="6492875"/>
            <a:ext cx="6870700" cy="365125"/>
          </a:xfrm>
        </p:spPr>
        <p:txBody>
          <a:bodyPr/>
          <a:lstStyle/>
          <a:p>
            <a:pPr>
              <a:defRPr/>
            </a:pPr>
            <a:r>
              <a:rPr lang="el-GR" dirty="0"/>
              <a:t>Παναγιώτα Στράτη</a:t>
            </a:r>
            <a:endParaRPr lang="en-US" dirty="0"/>
          </a:p>
        </p:txBody>
      </p:sp>
      <p:sp>
        <p:nvSpPr>
          <p:cNvPr id="6" name="5 - Θέση αριθμού διαφάνειας">
            <a:extLst>
              <a:ext uri="{FF2B5EF4-FFF2-40B4-BE49-F238E27FC236}">
                <a16:creationId xmlns:a16="http://schemas.microsoft.com/office/drawing/2014/main" id="{E8CB1AE4-F84E-45C5-A5D8-236D3DF4C5D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533A014-132D-46EC-B264-D8E14B1CB2C0}" type="slidenum">
              <a:rPr lang="en-US" altLang="el-GR">
                <a:solidFill>
                  <a:srgbClr val="FFFFFF"/>
                </a:solidFill>
                <a:latin typeface="Trebuchet MS" panose="020B0603020202020204" pitchFamily="34" charset="0"/>
              </a:rPr>
              <a:pPr eaLnBrk="1" hangingPunct="1"/>
              <a:t>28</a:t>
            </a:fld>
            <a:endParaRPr lang="en-US" altLang="el-GR">
              <a:solidFill>
                <a:srgbClr val="FFFFFF"/>
              </a:solidFill>
              <a:latin typeface="Trebuchet MS" panose="020B0603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 Τίτλος">
            <a:extLst>
              <a:ext uri="{FF2B5EF4-FFF2-40B4-BE49-F238E27FC236}">
                <a16:creationId xmlns:a16="http://schemas.microsoft.com/office/drawing/2014/main" id="{B3B665D4-EF59-41E8-8953-A413D715CF5F}"/>
              </a:ext>
            </a:extLst>
          </p:cNvPr>
          <p:cNvSpPr>
            <a:spLocks noGrp="1"/>
          </p:cNvSpPr>
          <p:nvPr>
            <p:ph type="title"/>
          </p:nvPr>
        </p:nvSpPr>
        <p:spPr/>
        <p:txBody>
          <a:bodyPr/>
          <a:lstStyle/>
          <a:p>
            <a:pPr algn="ctr" eaLnBrk="1" hangingPunct="1"/>
            <a:r>
              <a:rPr lang="el-GR" altLang="el-GR"/>
              <a:t>Πρακτικές Μετάβασης</a:t>
            </a:r>
          </a:p>
        </p:txBody>
      </p:sp>
      <p:sp>
        <p:nvSpPr>
          <p:cNvPr id="4" name="3 - Θέση ημερομηνίας">
            <a:extLst>
              <a:ext uri="{FF2B5EF4-FFF2-40B4-BE49-F238E27FC236}">
                <a16:creationId xmlns:a16="http://schemas.microsoft.com/office/drawing/2014/main" id="{C0780F14-D240-465D-AB63-7FBF62F2C65B}"/>
              </a:ext>
            </a:extLst>
          </p:cNvPr>
          <p:cNvSpPr>
            <a:spLocks noGrp="1"/>
          </p:cNvSpPr>
          <p:nvPr>
            <p:ph type="dt" sz="quarter" idx="10"/>
          </p:nvPr>
        </p:nvSpPr>
        <p:spPr>
          <a:xfrm>
            <a:off x="9448800" y="6492875"/>
            <a:ext cx="2743200" cy="365125"/>
          </a:xfrm>
        </p:spPr>
        <p:txBody>
          <a:bodyPr/>
          <a:lstStyle/>
          <a:p>
            <a:pPr>
              <a:defRPr/>
            </a:pPr>
            <a:fld id="{FF891F19-72F2-47F1-9443-0F048E1009DB}" type="datetime4">
              <a:rPr lang="el-GR"/>
              <a:pPr>
                <a:defRPr/>
              </a:pPr>
              <a:t>22 Δεκεμβρίου 2019</a:t>
            </a:fld>
            <a:endParaRPr lang="en-US" dirty="0"/>
          </a:p>
        </p:txBody>
      </p:sp>
      <p:sp>
        <p:nvSpPr>
          <p:cNvPr id="5" name="4 - Θέση υποσέλιδου">
            <a:extLst>
              <a:ext uri="{FF2B5EF4-FFF2-40B4-BE49-F238E27FC236}">
                <a16:creationId xmlns:a16="http://schemas.microsoft.com/office/drawing/2014/main" id="{B416E47E-5C0F-4BD4-B93B-6A8F799CB585}"/>
              </a:ext>
            </a:extLst>
          </p:cNvPr>
          <p:cNvSpPr>
            <a:spLocks noGrp="1"/>
          </p:cNvSpPr>
          <p:nvPr>
            <p:ph type="ftr" sz="quarter" idx="11"/>
          </p:nvPr>
        </p:nvSpPr>
        <p:spPr>
          <a:xfrm>
            <a:off x="168275" y="6492875"/>
            <a:ext cx="6870700" cy="365125"/>
          </a:xfrm>
        </p:spPr>
        <p:txBody>
          <a:bodyPr/>
          <a:lstStyle/>
          <a:p>
            <a:pPr>
              <a:defRPr/>
            </a:pPr>
            <a:r>
              <a:rPr lang="el-GR"/>
              <a:t>Παναγιώτα Στράτη</a:t>
            </a:r>
            <a:endParaRPr lang="en-US" dirty="0"/>
          </a:p>
        </p:txBody>
      </p:sp>
      <p:sp>
        <p:nvSpPr>
          <p:cNvPr id="6" name="5 - Θέση αριθμού διαφάνειας">
            <a:extLst>
              <a:ext uri="{FF2B5EF4-FFF2-40B4-BE49-F238E27FC236}">
                <a16:creationId xmlns:a16="http://schemas.microsoft.com/office/drawing/2014/main" id="{75A97F12-F75C-424C-A6F2-8A42D0FD74B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2AD5C95-AAA4-4FF4-9276-C2593E5A360C}" type="slidenum">
              <a:rPr lang="en-US" altLang="el-GR">
                <a:solidFill>
                  <a:srgbClr val="FFFFFF"/>
                </a:solidFill>
                <a:latin typeface="Trebuchet MS" panose="020B0603020202020204" pitchFamily="34" charset="0"/>
              </a:rPr>
              <a:pPr eaLnBrk="1" hangingPunct="1"/>
              <a:t>29</a:t>
            </a:fld>
            <a:endParaRPr lang="en-US" altLang="el-GR">
              <a:solidFill>
                <a:srgbClr val="FFFFFF"/>
              </a:solidFill>
              <a:latin typeface="Trebuchet MS" panose="020B0603020202020204" pitchFamily="34" charset="0"/>
            </a:endParaRPr>
          </a:p>
        </p:txBody>
      </p:sp>
      <p:pic>
        <p:nvPicPr>
          <p:cNvPr id="48134" name="Picture 3">
            <a:extLst>
              <a:ext uri="{FF2B5EF4-FFF2-40B4-BE49-F238E27FC236}">
                <a16:creationId xmlns:a16="http://schemas.microsoft.com/office/drawing/2014/main" id="{9E60A79D-E05F-4951-A199-EB669163F2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5125" y="1939925"/>
            <a:ext cx="7980363" cy="491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a:extLst>
              <a:ext uri="{FF2B5EF4-FFF2-40B4-BE49-F238E27FC236}">
                <a16:creationId xmlns:a16="http://schemas.microsoft.com/office/drawing/2014/main" id="{407791D2-3CB2-4900-BB43-1EA416C6F4BC}"/>
              </a:ext>
            </a:extLst>
          </p:cNvPr>
          <p:cNvSpPr>
            <a:spLocks noGrp="1"/>
          </p:cNvSpPr>
          <p:nvPr>
            <p:ph type="title"/>
          </p:nvPr>
        </p:nvSpPr>
        <p:spPr/>
        <p:txBody>
          <a:bodyPr/>
          <a:lstStyle/>
          <a:p>
            <a:pPr algn="ctr" eaLnBrk="1" hangingPunct="1"/>
            <a:r>
              <a:rPr lang="el-GR" altLang="el-GR" sz="3200" b="1"/>
              <a:t>Η ΜΕΤΑΒΑΣΗ ΑΠΟ ΤΟ ΝΗΠΙΑΓΩΓΕΙΟ ΣΤΟ ΔΗΜΟΤΙΚΟ ΣΧΟΛΕΙΟ</a:t>
            </a:r>
            <a:endParaRPr lang="el-GR" altLang="el-GR" sz="3200"/>
          </a:p>
        </p:txBody>
      </p:sp>
      <p:sp>
        <p:nvSpPr>
          <p:cNvPr id="3" name="2 - Θέση περιεχομένου">
            <a:extLst>
              <a:ext uri="{FF2B5EF4-FFF2-40B4-BE49-F238E27FC236}">
                <a16:creationId xmlns:a16="http://schemas.microsoft.com/office/drawing/2014/main" id="{B1C18FEC-71AD-4BD5-96B0-0B1532BE80E2}"/>
              </a:ext>
            </a:extLst>
          </p:cNvPr>
          <p:cNvSpPr>
            <a:spLocks noGrp="1"/>
          </p:cNvSpPr>
          <p:nvPr>
            <p:ph idx="1"/>
          </p:nvPr>
        </p:nvSpPr>
        <p:spPr>
          <a:xfrm>
            <a:off x="681038" y="2092325"/>
            <a:ext cx="11123612" cy="4183063"/>
          </a:xfrm>
          <a:solidFill>
            <a:schemeClr val="accent2"/>
          </a:solidFill>
        </p:spPr>
        <p:txBody>
          <a:bodyPr rtlCol="0">
            <a:normAutofit fontScale="92500"/>
          </a:bodyPr>
          <a:lstStyle/>
          <a:p>
            <a:pPr eaLnBrk="1" fontAlgn="auto" hangingPunct="1">
              <a:lnSpc>
                <a:spcPct val="150000"/>
              </a:lnSpc>
              <a:spcAft>
                <a:spcPts val="0"/>
              </a:spcAft>
              <a:defRPr/>
            </a:pPr>
            <a:r>
              <a:rPr lang="el-GR" dirty="0">
                <a:solidFill>
                  <a:schemeClr val="bg1"/>
                </a:solidFill>
              </a:rPr>
              <a:t>Οι ευεργετικές ενέργειες προγραμμάτων σύνδεσης των δύο αυτών βαθμίδων συντελούν ώστε τα παιδιά</a:t>
            </a:r>
            <a:r>
              <a:rPr lang="en-US" dirty="0">
                <a:solidFill>
                  <a:schemeClr val="bg1"/>
                </a:solidFill>
              </a:rPr>
              <a:t>:</a:t>
            </a:r>
            <a:endParaRPr lang="el-GR" dirty="0">
              <a:solidFill>
                <a:schemeClr val="bg1"/>
              </a:solidFill>
            </a:endParaRP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 να αναπτύξουν τις προηγούμενες εκπαιδευτικές εμπειρίες τους, </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την αυτοπεποίθησή τους,</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 την ετοιμότητα σε νέες εμπειρίες </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και τις σχέσεις τους με τα άλλα παιδιά και τους εκπαιδευτικούς (</a:t>
            </a:r>
            <a:r>
              <a:rPr lang="el-GR" dirty="0" err="1">
                <a:solidFill>
                  <a:schemeClr val="bg1"/>
                </a:solidFill>
              </a:rPr>
              <a:t>National</a:t>
            </a:r>
            <a:r>
              <a:rPr lang="el-GR" dirty="0">
                <a:solidFill>
                  <a:schemeClr val="bg1"/>
                </a:solidFill>
              </a:rPr>
              <a:t> </a:t>
            </a:r>
            <a:r>
              <a:rPr lang="el-GR" dirty="0" err="1">
                <a:solidFill>
                  <a:schemeClr val="bg1"/>
                </a:solidFill>
              </a:rPr>
              <a:t>Center</a:t>
            </a:r>
            <a:r>
              <a:rPr lang="el-GR" dirty="0">
                <a:solidFill>
                  <a:schemeClr val="bg1"/>
                </a:solidFill>
              </a:rPr>
              <a:t> </a:t>
            </a:r>
            <a:r>
              <a:rPr lang="el-GR" dirty="0" err="1">
                <a:solidFill>
                  <a:schemeClr val="bg1"/>
                </a:solidFill>
              </a:rPr>
              <a:t>for</a:t>
            </a:r>
            <a:r>
              <a:rPr lang="el-GR" dirty="0">
                <a:solidFill>
                  <a:schemeClr val="bg1"/>
                </a:solidFill>
              </a:rPr>
              <a:t> </a:t>
            </a:r>
            <a:r>
              <a:rPr lang="el-GR" dirty="0" err="1">
                <a:solidFill>
                  <a:schemeClr val="bg1"/>
                </a:solidFill>
              </a:rPr>
              <a:t>early</a:t>
            </a:r>
            <a:r>
              <a:rPr lang="el-GR" dirty="0">
                <a:solidFill>
                  <a:schemeClr val="bg1"/>
                </a:solidFill>
              </a:rPr>
              <a:t> </a:t>
            </a:r>
            <a:r>
              <a:rPr lang="el-GR" dirty="0" err="1">
                <a:solidFill>
                  <a:schemeClr val="bg1"/>
                </a:solidFill>
              </a:rPr>
              <a:t>development</a:t>
            </a:r>
            <a:r>
              <a:rPr lang="el-GR" dirty="0">
                <a:solidFill>
                  <a:schemeClr val="bg1"/>
                </a:solidFill>
              </a:rPr>
              <a:t> &amp; </a:t>
            </a:r>
            <a:r>
              <a:rPr lang="el-GR" dirty="0" err="1">
                <a:solidFill>
                  <a:schemeClr val="bg1"/>
                </a:solidFill>
              </a:rPr>
              <a:t>learning</a:t>
            </a:r>
            <a:r>
              <a:rPr lang="el-GR" dirty="0">
                <a:solidFill>
                  <a:schemeClr val="bg1"/>
                </a:solidFill>
              </a:rPr>
              <a:t>, 2002).</a:t>
            </a:r>
          </a:p>
          <a:p>
            <a:pPr eaLnBrk="1" fontAlgn="auto" hangingPunct="1">
              <a:spcAft>
                <a:spcPts val="0"/>
              </a:spcAft>
              <a:defRPr/>
            </a:pPr>
            <a:endParaRPr lang="el-GR" dirty="0"/>
          </a:p>
        </p:txBody>
      </p:sp>
      <p:sp>
        <p:nvSpPr>
          <p:cNvPr id="4" name="3 - Θέση ημερομηνίας">
            <a:extLst>
              <a:ext uri="{FF2B5EF4-FFF2-40B4-BE49-F238E27FC236}">
                <a16:creationId xmlns:a16="http://schemas.microsoft.com/office/drawing/2014/main" id="{E6103F4D-8A7C-4BBC-971E-9514AED036DA}"/>
              </a:ext>
            </a:extLst>
          </p:cNvPr>
          <p:cNvSpPr>
            <a:spLocks noGrp="1"/>
          </p:cNvSpPr>
          <p:nvPr>
            <p:ph type="dt" sz="quarter" idx="10"/>
          </p:nvPr>
        </p:nvSpPr>
        <p:spPr>
          <a:xfrm>
            <a:off x="9213850" y="6492875"/>
            <a:ext cx="2743200" cy="365125"/>
          </a:xfrm>
        </p:spPr>
        <p:txBody>
          <a:bodyPr/>
          <a:lstStyle/>
          <a:p>
            <a:pPr>
              <a:defRPr/>
            </a:pPr>
            <a:fld id="{88F53D0E-35AD-4727-9EEF-A1162706E0EB}"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13378974-8535-4762-B6F9-6B941C0525B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01CEECC-4323-4511-951E-7AC19E4C319E}" type="slidenum">
              <a:rPr lang="en-US" altLang="el-GR">
                <a:solidFill>
                  <a:srgbClr val="FFFFFF"/>
                </a:solidFill>
                <a:latin typeface="Trebuchet MS" panose="020B0603020202020204" pitchFamily="34" charset="0"/>
              </a:rPr>
              <a:pPr eaLnBrk="1" hangingPunct="1"/>
              <a:t>3</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05485AC8-C0B9-49F0-91F3-4591C27DA349}"/>
              </a:ext>
            </a:extLst>
          </p:cNvPr>
          <p:cNvSpPr>
            <a:spLocks noGrp="1"/>
          </p:cNvSpPr>
          <p:nvPr>
            <p:ph type="ftr" sz="quarter" idx="11"/>
          </p:nvPr>
        </p:nvSpPr>
        <p:spPr>
          <a:xfrm>
            <a:off x="431800"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A8FA1ED0-A439-4DF1-A288-C9073322CFF7}"/>
              </a:ext>
            </a:extLst>
          </p:cNvPr>
          <p:cNvSpPr>
            <a:spLocks noGrp="1"/>
          </p:cNvSpPr>
          <p:nvPr>
            <p:ph type="dt" sz="quarter" idx="10"/>
          </p:nvPr>
        </p:nvSpPr>
        <p:spPr>
          <a:xfrm>
            <a:off x="9269413" y="6492875"/>
            <a:ext cx="2743200" cy="365125"/>
          </a:xfrm>
        </p:spPr>
        <p:txBody>
          <a:bodyPr/>
          <a:lstStyle/>
          <a:p>
            <a:pPr>
              <a:defRPr/>
            </a:pPr>
            <a:fld id="{9BFD4D67-357B-4A15-B4AA-8294AC86048E}" type="datetime4">
              <a:rPr lang="el-GR"/>
              <a:pPr>
                <a:defRPr/>
              </a:pPr>
              <a:t>22 Δεκεμβρίου 2019</a:t>
            </a:fld>
            <a:endParaRPr lang="en-US" dirty="0"/>
          </a:p>
        </p:txBody>
      </p:sp>
      <p:sp>
        <p:nvSpPr>
          <p:cNvPr id="3" name="2 - Θέση υποσέλιδου">
            <a:extLst>
              <a:ext uri="{FF2B5EF4-FFF2-40B4-BE49-F238E27FC236}">
                <a16:creationId xmlns:a16="http://schemas.microsoft.com/office/drawing/2014/main" id="{4854CE91-9118-4120-8906-9D87112D737E}"/>
              </a:ext>
            </a:extLst>
          </p:cNvPr>
          <p:cNvSpPr>
            <a:spLocks noGrp="1"/>
          </p:cNvSpPr>
          <p:nvPr>
            <p:ph type="ftr" sz="quarter" idx="11"/>
          </p:nvPr>
        </p:nvSpPr>
        <p:spPr>
          <a:xfrm>
            <a:off x="238125" y="6492875"/>
            <a:ext cx="6870700" cy="365125"/>
          </a:xfrm>
        </p:spPr>
        <p:txBody>
          <a:bodyPr/>
          <a:lstStyle/>
          <a:p>
            <a:pPr>
              <a:defRPr/>
            </a:pPr>
            <a:r>
              <a:rPr lang="el-GR"/>
              <a:t>Παναγιώτα Στράτη</a:t>
            </a:r>
            <a:endParaRPr lang="en-US" dirty="0"/>
          </a:p>
        </p:txBody>
      </p:sp>
      <p:sp>
        <p:nvSpPr>
          <p:cNvPr id="4" name="3 - Θέση αριθμού διαφάνειας">
            <a:extLst>
              <a:ext uri="{FF2B5EF4-FFF2-40B4-BE49-F238E27FC236}">
                <a16:creationId xmlns:a16="http://schemas.microsoft.com/office/drawing/2014/main" id="{C126DE80-C12D-4B16-9D8B-C5C2A7CF9C3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7ADF9E7-4CE5-414C-83CB-4E848D503EA2}" type="slidenum">
              <a:rPr lang="en-US" altLang="el-GR">
                <a:solidFill>
                  <a:srgbClr val="FFFFFF"/>
                </a:solidFill>
                <a:latin typeface="Trebuchet MS" panose="020B0603020202020204" pitchFamily="34" charset="0"/>
              </a:rPr>
              <a:pPr eaLnBrk="1" hangingPunct="1"/>
              <a:t>30</a:t>
            </a:fld>
            <a:endParaRPr lang="en-US" altLang="el-GR">
              <a:solidFill>
                <a:srgbClr val="FFFFFF"/>
              </a:solidFill>
              <a:latin typeface="Trebuchet MS" panose="020B0603020202020204" pitchFamily="34" charset="0"/>
            </a:endParaRPr>
          </a:p>
        </p:txBody>
      </p:sp>
      <p:sp>
        <p:nvSpPr>
          <p:cNvPr id="49157" name="Rectangle 1">
            <a:extLst>
              <a:ext uri="{FF2B5EF4-FFF2-40B4-BE49-F238E27FC236}">
                <a16:creationId xmlns:a16="http://schemas.microsoft.com/office/drawing/2014/main" id="{31BFA065-1C5D-4C4B-A5AB-9991C0D7E551}"/>
              </a:ext>
            </a:extLst>
          </p:cNvPr>
          <p:cNvSpPr>
            <a:spLocks noChangeArrowheads="1"/>
          </p:cNvSpPr>
          <p:nvPr/>
        </p:nvSpPr>
        <p:spPr bwMode="auto">
          <a:xfrm>
            <a:off x="0" y="360363"/>
            <a:ext cx="10488613" cy="132397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2286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l-GR" altLang="el-GR" sz="2000">
                <a:solidFill>
                  <a:schemeClr val="bg1"/>
                </a:solidFill>
                <a:latin typeface="Trebuchet MS" panose="020B0603020202020204" pitchFamily="34" charset="0"/>
                <a:cs typeface="Times New Roman" panose="02020603050405020304" pitchFamily="18" charset="0"/>
              </a:rPr>
              <a:t>Οι γονείς και οι νηπιαγωγοί μπορούν να αναπτύξουν </a:t>
            </a:r>
            <a:r>
              <a:rPr lang="el-GR" altLang="el-GR" sz="2000" b="1">
                <a:solidFill>
                  <a:srgbClr val="C00000"/>
                </a:solidFill>
                <a:latin typeface="Trebuchet MS" panose="020B0603020202020204" pitchFamily="34" charset="0"/>
                <a:cs typeface="Times New Roman" panose="02020603050405020304" pitchFamily="18" charset="0"/>
              </a:rPr>
              <a:t>αποτελεσματικές στρατηγικές συνεργασίας </a:t>
            </a:r>
            <a:r>
              <a:rPr lang="el-GR" altLang="el-GR" sz="2000">
                <a:solidFill>
                  <a:schemeClr val="bg1"/>
                </a:solidFill>
                <a:latin typeface="Trebuchet MS" panose="020B0603020202020204" pitchFamily="34" charset="0"/>
                <a:cs typeface="Times New Roman" panose="02020603050405020304" pitchFamily="18" charset="0"/>
              </a:rPr>
              <a:t>προκειμένου να προωθήσουν τη </a:t>
            </a:r>
            <a:r>
              <a:rPr lang="el-GR" altLang="el-GR" sz="2000" b="1">
                <a:solidFill>
                  <a:srgbClr val="C00000"/>
                </a:solidFill>
                <a:latin typeface="Trebuchet MS" panose="020B0603020202020204" pitchFamily="34" charset="0"/>
                <a:cs typeface="Times New Roman" panose="02020603050405020304" pitchFamily="18" charset="0"/>
              </a:rPr>
              <a:t>σχολική ετοιμότητα των παιδιών </a:t>
            </a:r>
            <a:r>
              <a:rPr lang="el-GR" altLang="el-GR" sz="2000">
                <a:solidFill>
                  <a:schemeClr val="bg1"/>
                </a:solidFill>
                <a:latin typeface="Trebuchet MS" panose="020B0603020202020204" pitchFamily="34" charset="0"/>
                <a:cs typeface="Times New Roman" panose="02020603050405020304" pitchFamily="18" charset="0"/>
              </a:rPr>
              <a:t>και να δημιουργήσουν τις προϋποθέσεις ομαλής μετάβασης από το νηπιαγωγείο στο δημοτικό σχολείο (Σακελλαρίου, 2012):</a:t>
            </a:r>
            <a:endParaRPr lang="el-GR" altLang="el-GR" sz="2000">
              <a:solidFill>
                <a:schemeClr val="bg1"/>
              </a:solidFill>
              <a:latin typeface="Trebuchet MS" panose="020B0603020202020204" pitchFamily="34" charset="0"/>
            </a:endParaRPr>
          </a:p>
        </p:txBody>
      </p:sp>
      <p:pic>
        <p:nvPicPr>
          <p:cNvPr id="49158" name="Picture 2">
            <a:extLst>
              <a:ext uri="{FF2B5EF4-FFF2-40B4-BE49-F238E27FC236}">
                <a16:creationId xmlns:a16="http://schemas.microsoft.com/office/drawing/2014/main" id="{0D941D9C-502C-4053-AD70-F2C05D53F6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1717675"/>
            <a:ext cx="9532937" cy="514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a:extLst>
              <a:ext uri="{FF2B5EF4-FFF2-40B4-BE49-F238E27FC236}">
                <a16:creationId xmlns:a16="http://schemas.microsoft.com/office/drawing/2014/main" id="{C8B0C724-FB38-488E-ABAA-CDDD4A8D43AB}"/>
              </a:ext>
            </a:extLst>
          </p:cNvPr>
          <p:cNvSpPr>
            <a:spLocks noGrp="1"/>
          </p:cNvSpPr>
          <p:nvPr>
            <p:ph type="title"/>
          </p:nvPr>
        </p:nvSpPr>
        <p:spPr/>
        <p:txBody>
          <a:bodyPr/>
          <a:lstStyle/>
          <a:p>
            <a:pPr eaLnBrk="1" hangingPunct="1"/>
            <a:endParaRPr lang="el-GR" altLang="el-GR"/>
          </a:p>
        </p:txBody>
      </p:sp>
      <p:sp>
        <p:nvSpPr>
          <p:cNvPr id="3" name="2 - Θέση περιεχομένου">
            <a:extLst>
              <a:ext uri="{FF2B5EF4-FFF2-40B4-BE49-F238E27FC236}">
                <a16:creationId xmlns:a16="http://schemas.microsoft.com/office/drawing/2014/main" id="{F09A03FC-737B-45AF-8ABC-B4C7319BB622}"/>
              </a:ext>
            </a:extLst>
          </p:cNvPr>
          <p:cNvSpPr>
            <a:spLocks noGrp="1"/>
          </p:cNvSpPr>
          <p:nvPr>
            <p:ph idx="1"/>
          </p:nvPr>
        </p:nvSpPr>
        <p:spPr>
          <a:xfrm>
            <a:off x="623888" y="2036763"/>
            <a:ext cx="11137900" cy="4322762"/>
          </a:xfrm>
          <a:solidFill>
            <a:schemeClr val="accent2"/>
          </a:solidFill>
        </p:spPr>
        <p:txBody>
          <a:bodyPr rtlCol="0">
            <a:normAutofit fontScale="92500" lnSpcReduction="10000"/>
          </a:bodyPr>
          <a:lstStyle/>
          <a:p>
            <a:pPr algn="just" eaLnBrk="1" fontAlgn="auto" hangingPunct="1">
              <a:lnSpc>
                <a:spcPct val="150000"/>
              </a:lnSpc>
              <a:spcAft>
                <a:spcPts val="0"/>
              </a:spcAft>
              <a:defRPr/>
            </a:pPr>
            <a:r>
              <a:rPr lang="el-GR" dirty="0">
                <a:solidFill>
                  <a:schemeClr val="bg1"/>
                </a:solidFill>
              </a:rPr>
              <a:t>Υπάρχουν πολλές ερμηνείες που κατά καιρούς έχουν δοθεί στην έννοια της μετάβασης (</a:t>
            </a:r>
            <a:r>
              <a:rPr lang="el-GR" dirty="0" err="1">
                <a:solidFill>
                  <a:schemeClr val="bg1"/>
                </a:solidFill>
              </a:rPr>
              <a:t>Kagan</a:t>
            </a:r>
            <a:r>
              <a:rPr lang="el-GR" dirty="0">
                <a:solidFill>
                  <a:schemeClr val="bg1"/>
                </a:solidFill>
              </a:rPr>
              <a:t> &amp; </a:t>
            </a:r>
            <a:r>
              <a:rPr lang="el-GR" dirty="0" err="1">
                <a:solidFill>
                  <a:schemeClr val="bg1"/>
                </a:solidFill>
              </a:rPr>
              <a:t>Newman</a:t>
            </a:r>
            <a:r>
              <a:rPr lang="el-GR" dirty="0">
                <a:solidFill>
                  <a:schemeClr val="bg1"/>
                </a:solidFill>
              </a:rPr>
              <a:t>, 1998). </a:t>
            </a:r>
          </a:p>
          <a:p>
            <a:pPr algn="just" eaLnBrk="1" fontAlgn="auto" hangingPunct="1">
              <a:lnSpc>
                <a:spcPct val="150000"/>
              </a:lnSpc>
              <a:spcAft>
                <a:spcPts val="0"/>
              </a:spcAft>
              <a:defRPr/>
            </a:pPr>
            <a:r>
              <a:rPr lang="el-GR" dirty="0">
                <a:solidFill>
                  <a:schemeClr val="bg1"/>
                </a:solidFill>
              </a:rPr>
              <a:t>Η μετάβαση έχει οριστεί ως </a:t>
            </a:r>
            <a:r>
              <a:rPr lang="el-GR" b="1" dirty="0">
                <a:solidFill>
                  <a:srgbClr val="C00000"/>
                </a:solidFill>
              </a:rPr>
              <a:t>«διαδικασία της μετακίνησης ή της αλλαγής από το ένα  περιβάλλον σε ένα άλλο» </a:t>
            </a:r>
            <a:r>
              <a:rPr lang="el-GR" dirty="0">
                <a:solidFill>
                  <a:schemeClr val="bg1"/>
                </a:solidFill>
              </a:rPr>
              <a:t>(Σακελλαρίου, Στράτη &amp; Αναγνωστοπούλου, 2015 ▪ </a:t>
            </a:r>
            <a:r>
              <a:rPr lang="el-GR" dirty="0" err="1">
                <a:solidFill>
                  <a:schemeClr val="bg1"/>
                </a:solidFill>
              </a:rPr>
              <a:t>Rous</a:t>
            </a:r>
            <a:r>
              <a:rPr lang="el-GR" dirty="0">
                <a:solidFill>
                  <a:schemeClr val="bg1"/>
                </a:solidFill>
              </a:rPr>
              <a:t> &amp; </a:t>
            </a:r>
            <a:r>
              <a:rPr lang="el-GR" dirty="0" err="1">
                <a:solidFill>
                  <a:schemeClr val="bg1"/>
                </a:solidFill>
              </a:rPr>
              <a:t>Hallam</a:t>
            </a:r>
            <a:r>
              <a:rPr lang="el-GR" dirty="0">
                <a:solidFill>
                  <a:schemeClr val="bg1"/>
                </a:solidFill>
              </a:rPr>
              <a:t>, 2006). </a:t>
            </a:r>
          </a:p>
          <a:p>
            <a:pPr algn="just" eaLnBrk="1" fontAlgn="auto" hangingPunct="1">
              <a:lnSpc>
                <a:spcPct val="150000"/>
              </a:lnSpc>
              <a:spcAft>
                <a:spcPts val="0"/>
              </a:spcAft>
              <a:defRPr/>
            </a:pPr>
            <a:r>
              <a:rPr lang="el-GR" dirty="0">
                <a:solidFill>
                  <a:schemeClr val="bg1"/>
                </a:solidFill>
              </a:rPr>
              <a:t> Αναγνωρίζεται με τη σημασία του περάσματος από έναν </a:t>
            </a:r>
            <a:r>
              <a:rPr lang="el-GR" dirty="0">
                <a:solidFill>
                  <a:srgbClr val="C00000"/>
                </a:solidFill>
              </a:rPr>
              <a:t>«γνωστό» </a:t>
            </a:r>
            <a:r>
              <a:rPr lang="el-GR" dirty="0">
                <a:solidFill>
                  <a:schemeClr val="bg1"/>
                </a:solidFill>
              </a:rPr>
              <a:t>σε έναν </a:t>
            </a:r>
            <a:r>
              <a:rPr lang="el-GR" b="1" dirty="0">
                <a:solidFill>
                  <a:srgbClr val="C00000"/>
                </a:solidFill>
              </a:rPr>
              <a:t>«άγνωστο κόσμο»</a:t>
            </a:r>
            <a:r>
              <a:rPr lang="el-GR" b="1" dirty="0">
                <a:solidFill>
                  <a:schemeClr val="bg1"/>
                </a:solidFill>
              </a:rPr>
              <a:t>,</a:t>
            </a:r>
            <a:r>
              <a:rPr lang="el-GR" b="1" dirty="0">
                <a:solidFill>
                  <a:srgbClr val="C00000"/>
                </a:solidFill>
              </a:rPr>
              <a:t> </a:t>
            </a:r>
            <a:r>
              <a:rPr lang="el-GR" dirty="0">
                <a:solidFill>
                  <a:schemeClr val="bg1"/>
                </a:solidFill>
              </a:rPr>
              <a:t>εμπεριέχει σύνθετες και διαδοχικές διαδικασίες αλλαγών που επηρεάζουν το συνολικό φάσμα της ατομικής και κοινωνικής ζωής. </a:t>
            </a:r>
          </a:p>
        </p:txBody>
      </p:sp>
      <p:sp>
        <p:nvSpPr>
          <p:cNvPr id="4" name="3 - Θέση ημερομηνίας">
            <a:extLst>
              <a:ext uri="{FF2B5EF4-FFF2-40B4-BE49-F238E27FC236}">
                <a16:creationId xmlns:a16="http://schemas.microsoft.com/office/drawing/2014/main" id="{5194F99F-14E8-4001-9B5C-5EC4BC0B21AD}"/>
              </a:ext>
            </a:extLst>
          </p:cNvPr>
          <p:cNvSpPr>
            <a:spLocks noGrp="1"/>
          </p:cNvSpPr>
          <p:nvPr>
            <p:ph type="dt" sz="quarter" idx="10"/>
          </p:nvPr>
        </p:nvSpPr>
        <p:spPr>
          <a:xfrm>
            <a:off x="9255125" y="6345238"/>
            <a:ext cx="2743200" cy="512762"/>
          </a:xfrm>
        </p:spPr>
        <p:txBody>
          <a:bodyPr/>
          <a:lstStyle/>
          <a:p>
            <a:pPr>
              <a:defRPr/>
            </a:pPr>
            <a:fld id="{B463C161-44B1-4A5D-BFCF-8C08A658D4A4}"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5BB79B0B-EFC0-42E7-A281-1AFDC270BC2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1ABC852-9BF1-4140-905E-38A1BD248EE5}" type="slidenum">
              <a:rPr lang="en-US" altLang="el-GR">
                <a:solidFill>
                  <a:srgbClr val="FFFFFF"/>
                </a:solidFill>
                <a:latin typeface="Trebuchet MS" panose="020B0603020202020204" pitchFamily="34" charset="0"/>
              </a:rPr>
              <a:pPr eaLnBrk="1" hangingPunct="1"/>
              <a:t>4</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0479A7D9-3E5B-4680-95CA-62546B7B8BE3}"/>
              </a:ext>
            </a:extLst>
          </p:cNvPr>
          <p:cNvSpPr>
            <a:spLocks noGrp="1"/>
          </p:cNvSpPr>
          <p:nvPr>
            <p:ph type="ftr" sz="quarter" idx="11"/>
          </p:nvPr>
        </p:nvSpPr>
        <p:spPr>
          <a:xfrm>
            <a:off x="334963" y="6378575"/>
            <a:ext cx="6870700" cy="365125"/>
          </a:xfrm>
        </p:spPr>
        <p:txBody>
          <a:bodyPr/>
          <a:lstStyle/>
          <a:p>
            <a:pPr>
              <a:defRPr/>
            </a:pPr>
            <a:r>
              <a:rPr lang="el-GR" dirty="0"/>
              <a:t>Παναγιώτα Στράτη</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a:extLst>
              <a:ext uri="{FF2B5EF4-FFF2-40B4-BE49-F238E27FC236}">
                <a16:creationId xmlns:a16="http://schemas.microsoft.com/office/drawing/2014/main" id="{240C39F6-E92C-4DBC-8EA3-0AB0340F486B}"/>
              </a:ext>
            </a:extLst>
          </p:cNvPr>
          <p:cNvSpPr>
            <a:spLocks noGrp="1"/>
          </p:cNvSpPr>
          <p:nvPr>
            <p:ph type="title"/>
          </p:nvPr>
        </p:nvSpPr>
        <p:spPr/>
        <p:txBody>
          <a:bodyPr/>
          <a:lstStyle/>
          <a:p>
            <a:pPr eaLnBrk="1" hangingPunct="1"/>
            <a:endParaRPr lang="el-GR" altLang="el-GR"/>
          </a:p>
        </p:txBody>
      </p:sp>
      <p:sp>
        <p:nvSpPr>
          <p:cNvPr id="23555" name="2 - Θέση περιεχομένου">
            <a:extLst>
              <a:ext uri="{FF2B5EF4-FFF2-40B4-BE49-F238E27FC236}">
                <a16:creationId xmlns:a16="http://schemas.microsoft.com/office/drawing/2014/main" id="{C6EF3E74-DC3B-4D6B-A455-FE6972826FDB}"/>
              </a:ext>
            </a:extLst>
          </p:cNvPr>
          <p:cNvSpPr>
            <a:spLocks noGrp="1"/>
          </p:cNvSpPr>
          <p:nvPr>
            <p:ph idx="1"/>
          </p:nvPr>
        </p:nvSpPr>
        <p:spPr>
          <a:xfrm>
            <a:off x="681038" y="2133600"/>
            <a:ext cx="11164887" cy="4114800"/>
          </a:xfrm>
          <a:solidFill>
            <a:schemeClr val="accent2"/>
          </a:solidFill>
        </p:spPr>
        <p:txBody>
          <a:bodyPr/>
          <a:lstStyle/>
          <a:p>
            <a:pPr algn="just" eaLnBrk="1" hangingPunct="1"/>
            <a:r>
              <a:rPr lang="el-GR" altLang="el-GR">
                <a:solidFill>
                  <a:schemeClr val="bg1"/>
                </a:solidFill>
              </a:rPr>
              <a:t>Η μετάβαση από το νηπιαγωγείο στο δημοτικό σχολείο σηματοδοτεί ένα νέο και σημαντικό στάδιο εξέλιξης τόσο του ίδιου του παιδιού όσο και της οικογένειάς του και γι’ αυτό θεωρείται μια από τις </a:t>
            </a:r>
            <a:r>
              <a:rPr lang="el-GR" altLang="el-GR">
                <a:solidFill>
                  <a:srgbClr val="C00000"/>
                </a:solidFill>
              </a:rPr>
              <a:t>κρισιμότερες περιόδους της παιδικής ηλικίας.</a:t>
            </a:r>
          </a:p>
          <a:p>
            <a:pPr eaLnBrk="1" hangingPunct="1"/>
            <a:r>
              <a:rPr lang="el-GR" altLang="el-GR">
                <a:solidFill>
                  <a:schemeClr val="bg1"/>
                </a:solidFill>
              </a:rPr>
              <a:t> Την περίοδο αυτή γίνονται έντονες αλλαγές τόσο στην </a:t>
            </a:r>
            <a:r>
              <a:rPr lang="el-GR" altLang="el-GR" b="1">
                <a:solidFill>
                  <a:srgbClr val="C00000"/>
                </a:solidFill>
              </a:rPr>
              <a:t>προσωπικότητα του παιδιού </a:t>
            </a:r>
            <a:r>
              <a:rPr lang="el-GR" altLang="el-GR">
                <a:solidFill>
                  <a:schemeClr val="bg1"/>
                </a:solidFill>
              </a:rPr>
              <a:t>όσο και στο οικογενειακό και κοινωνικό του περιβάλλον, εκθέτοντάς το σε μια μεγάλη ποικιλία απαιτήσεων</a:t>
            </a:r>
            <a:r>
              <a:rPr lang="en-US" altLang="el-GR">
                <a:solidFill>
                  <a:schemeClr val="bg1"/>
                </a:solidFill>
              </a:rPr>
              <a:t>:</a:t>
            </a:r>
            <a:endParaRPr lang="el-GR" altLang="el-GR">
              <a:solidFill>
                <a:schemeClr val="bg1"/>
              </a:solidFill>
            </a:endParaRPr>
          </a:p>
          <a:p>
            <a:pPr eaLnBrk="1" hangingPunct="1">
              <a:buFont typeface="Wingdings" panose="05000000000000000000" pitchFamily="2" charset="2"/>
              <a:buChar char="ü"/>
            </a:pPr>
            <a:r>
              <a:rPr lang="el-GR" altLang="el-GR">
                <a:solidFill>
                  <a:schemeClr val="bg1"/>
                </a:solidFill>
              </a:rPr>
              <a:t> γνωστικών,</a:t>
            </a:r>
          </a:p>
          <a:p>
            <a:pPr eaLnBrk="1" hangingPunct="1">
              <a:buFont typeface="Wingdings" panose="05000000000000000000" pitchFamily="2" charset="2"/>
              <a:buChar char="ü"/>
            </a:pPr>
            <a:r>
              <a:rPr lang="el-GR" altLang="el-GR">
                <a:solidFill>
                  <a:schemeClr val="bg1"/>
                </a:solidFill>
              </a:rPr>
              <a:t> συναισθηματικών</a:t>
            </a:r>
          </a:p>
          <a:p>
            <a:pPr eaLnBrk="1" hangingPunct="1">
              <a:buFont typeface="Wingdings" panose="05000000000000000000" pitchFamily="2" charset="2"/>
              <a:buChar char="ü"/>
            </a:pPr>
            <a:r>
              <a:rPr lang="el-GR" altLang="el-GR">
                <a:solidFill>
                  <a:schemeClr val="bg1"/>
                </a:solidFill>
              </a:rPr>
              <a:t> και κοινωνικών. </a:t>
            </a:r>
          </a:p>
        </p:txBody>
      </p:sp>
      <p:sp>
        <p:nvSpPr>
          <p:cNvPr id="4" name="3 - Θέση ημερομηνίας">
            <a:extLst>
              <a:ext uri="{FF2B5EF4-FFF2-40B4-BE49-F238E27FC236}">
                <a16:creationId xmlns:a16="http://schemas.microsoft.com/office/drawing/2014/main" id="{A680736F-AC5A-446B-8646-8830652458F5}"/>
              </a:ext>
            </a:extLst>
          </p:cNvPr>
          <p:cNvSpPr>
            <a:spLocks noGrp="1"/>
          </p:cNvSpPr>
          <p:nvPr>
            <p:ph type="dt" sz="quarter" idx="10"/>
          </p:nvPr>
        </p:nvSpPr>
        <p:spPr>
          <a:xfrm>
            <a:off x="9255125" y="6359525"/>
            <a:ext cx="2743200" cy="274638"/>
          </a:xfrm>
        </p:spPr>
        <p:txBody>
          <a:bodyPr/>
          <a:lstStyle/>
          <a:p>
            <a:pPr>
              <a:defRPr/>
            </a:pPr>
            <a:fld id="{9087A17C-772F-4934-9D1B-48956C49EFCD}"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D3D183EC-15A7-4EBF-9259-0C1AE9D2F1B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07A687F-369B-4908-B7E9-DB9A90D10D18}" type="slidenum">
              <a:rPr lang="en-US" altLang="el-GR">
                <a:solidFill>
                  <a:srgbClr val="FFFFFF"/>
                </a:solidFill>
                <a:latin typeface="Trebuchet MS" panose="020B0603020202020204" pitchFamily="34" charset="0"/>
              </a:rPr>
              <a:pPr eaLnBrk="1" hangingPunct="1"/>
              <a:t>5</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CD1C5423-F25F-4817-86F8-68D88075C872}"/>
              </a:ext>
            </a:extLst>
          </p:cNvPr>
          <p:cNvSpPr>
            <a:spLocks noGrp="1"/>
          </p:cNvSpPr>
          <p:nvPr>
            <p:ph type="ftr" sz="quarter" idx="11"/>
          </p:nvPr>
        </p:nvSpPr>
        <p:spPr>
          <a:xfrm>
            <a:off x="390525"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a:extLst>
              <a:ext uri="{FF2B5EF4-FFF2-40B4-BE49-F238E27FC236}">
                <a16:creationId xmlns:a16="http://schemas.microsoft.com/office/drawing/2014/main" id="{409419FB-FB21-4751-B13E-421AECA80A99}"/>
              </a:ext>
            </a:extLst>
          </p:cNvPr>
          <p:cNvSpPr>
            <a:spLocks noGrp="1"/>
          </p:cNvSpPr>
          <p:nvPr>
            <p:ph type="title"/>
          </p:nvPr>
        </p:nvSpPr>
        <p:spPr/>
        <p:txBody>
          <a:bodyPr/>
          <a:lstStyle/>
          <a:p>
            <a:pPr eaLnBrk="1" hangingPunct="1"/>
            <a:r>
              <a:rPr lang="el-GR" altLang="el-GR" sz="3200" b="1"/>
              <a:t>Αλλαγές όπως:</a:t>
            </a:r>
          </a:p>
        </p:txBody>
      </p:sp>
      <p:sp>
        <p:nvSpPr>
          <p:cNvPr id="3" name="2 - Θέση περιεχομένου">
            <a:extLst>
              <a:ext uri="{FF2B5EF4-FFF2-40B4-BE49-F238E27FC236}">
                <a16:creationId xmlns:a16="http://schemas.microsoft.com/office/drawing/2014/main" id="{4C9E74B3-14E9-4BA5-9086-E2497198E5B7}"/>
              </a:ext>
            </a:extLst>
          </p:cNvPr>
          <p:cNvSpPr>
            <a:spLocks noGrp="1"/>
          </p:cNvSpPr>
          <p:nvPr>
            <p:ph idx="1"/>
          </p:nvPr>
        </p:nvSpPr>
        <p:spPr>
          <a:xfrm>
            <a:off x="263525" y="2174875"/>
            <a:ext cx="11388725" cy="4211638"/>
          </a:xfrm>
          <a:solidFill>
            <a:schemeClr val="accent2"/>
          </a:solidFill>
        </p:spPr>
        <p:txBody>
          <a:bodyPr rtlCol="0">
            <a:normAutofit fontScale="92500" lnSpcReduction="10000"/>
          </a:bodyPr>
          <a:lstStyle/>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η αύξηση του αριθμού των μαθητών μέσα στην τάξη,</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 το μεγαλύτερο χρονικό διάστημα διαμονής τους μέσα στην τάξη,</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 οι αλλαγές στον τύπο και το βαθμό εμπλοκής των γονέων, </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η αύξηση προσδοκιών για ατομική εργασία,</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 το διαφορετικό περιεχόμενο προγράμματος </a:t>
            </a:r>
          </a:p>
          <a:p>
            <a:pPr eaLnBrk="1" fontAlgn="auto" hangingPunct="1">
              <a:lnSpc>
                <a:spcPct val="150000"/>
              </a:lnSpc>
              <a:spcAft>
                <a:spcPts val="0"/>
              </a:spcAft>
              <a:buFont typeface="Arial" panose="020B0604020202020204" pitchFamily="34" charset="0"/>
              <a:buBlip>
                <a:blip r:embed="rId2"/>
              </a:buBlip>
              <a:defRPr/>
            </a:pPr>
            <a:r>
              <a:rPr lang="el-GR" dirty="0">
                <a:solidFill>
                  <a:schemeClr val="bg1"/>
                </a:solidFill>
              </a:rPr>
              <a:t>και η διαφοροποίηση του τρόπου διδασκαλίας και προσέγγισης των μαθητών από τον εκπαιδευτικό (</a:t>
            </a:r>
            <a:r>
              <a:rPr lang="en-US" dirty="0">
                <a:solidFill>
                  <a:schemeClr val="bg1"/>
                </a:solidFill>
              </a:rPr>
              <a:t>Love</a:t>
            </a:r>
            <a:r>
              <a:rPr lang="el-GR" dirty="0">
                <a:solidFill>
                  <a:schemeClr val="bg1"/>
                </a:solidFill>
              </a:rPr>
              <a:t>, </a:t>
            </a:r>
            <a:r>
              <a:rPr lang="en-US" dirty="0">
                <a:solidFill>
                  <a:schemeClr val="bg1"/>
                </a:solidFill>
              </a:rPr>
              <a:t>Logue</a:t>
            </a:r>
            <a:r>
              <a:rPr lang="el-GR" dirty="0">
                <a:solidFill>
                  <a:schemeClr val="bg1"/>
                </a:solidFill>
              </a:rPr>
              <a:t>, </a:t>
            </a:r>
            <a:r>
              <a:rPr lang="en-US" dirty="0">
                <a:solidFill>
                  <a:schemeClr val="bg1"/>
                </a:solidFill>
              </a:rPr>
              <a:t>Trudeau</a:t>
            </a:r>
            <a:r>
              <a:rPr lang="el-GR" dirty="0">
                <a:solidFill>
                  <a:schemeClr val="bg1"/>
                </a:solidFill>
              </a:rPr>
              <a:t> &amp; </a:t>
            </a:r>
            <a:r>
              <a:rPr lang="en-US" dirty="0">
                <a:solidFill>
                  <a:schemeClr val="bg1"/>
                </a:solidFill>
              </a:rPr>
              <a:t>Thayer</a:t>
            </a:r>
            <a:r>
              <a:rPr lang="el-GR" dirty="0">
                <a:solidFill>
                  <a:schemeClr val="bg1"/>
                </a:solidFill>
              </a:rPr>
              <a:t>, 1992 </a:t>
            </a:r>
            <a:r>
              <a:rPr lang="el-GR" b="1" dirty="0">
                <a:solidFill>
                  <a:schemeClr val="bg1"/>
                </a:solidFill>
              </a:rPr>
              <a:t>▪ </a:t>
            </a:r>
            <a:r>
              <a:rPr lang="en-US" dirty="0">
                <a:solidFill>
                  <a:schemeClr val="bg1"/>
                </a:solidFill>
              </a:rPr>
              <a:t>Shore</a:t>
            </a:r>
            <a:r>
              <a:rPr lang="el-GR" dirty="0">
                <a:solidFill>
                  <a:schemeClr val="bg1"/>
                </a:solidFill>
              </a:rPr>
              <a:t>, 1998 ▪ </a:t>
            </a:r>
            <a:r>
              <a:rPr lang="en-US" dirty="0" err="1">
                <a:solidFill>
                  <a:schemeClr val="bg1"/>
                </a:solidFill>
              </a:rPr>
              <a:t>Strati</a:t>
            </a:r>
            <a:r>
              <a:rPr lang="el-GR" dirty="0">
                <a:solidFill>
                  <a:schemeClr val="bg1"/>
                </a:solidFill>
              </a:rPr>
              <a:t>, 2018).</a:t>
            </a:r>
          </a:p>
          <a:p>
            <a:pPr eaLnBrk="1" fontAlgn="auto" hangingPunct="1">
              <a:spcAft>
                <a:spcPts val="0"/>
              </a:spcAft>
              <a:defRPr/>
            </a:pPr>
            <a:endParaRPr lang="el-GR" dirty="0"/>
          </a:p>
        </p:txBody>
      </p:sp>
      <p:sp>
        <p:nvSpPr>
          <p:cNvPr id="4" name="3 - Θέση ημερομηνίας">
            <a:extLst>
              <a:ext uri="{FF2B5EF4-FFF2-40B4-BE49-F238E27FC236}">
                <a16:creationId xmlns:a16="http://schemas.microsoft.com/office/drawing/2014/main" id="{4643F56D-9E0B-4C14-B9F0-4F0BEDD56A39}"/>
              </a:ext>
            </a:extLst>
          </p:cNvPr>
          <p:cNvSpPr>
            <a:spLocks noGrp="1"/>
          </p:cNvSpPr>
          <p:nvPr>
            <p:ph type="dt" sz="quarter" idx="10"/>
          </p:nvPr>
        </p:nvSpPr>
        <p:spPr>
          <a:xfrm>
            <a:off x="9448800" y="6456363"/>
            <a:ext cx="2216150" cy="401637"/>
          </a:xfrm>
        </p:spPr>
        <p:txBody>
          <a:bodyPr/>
          <a:lstStyle/>
          <a:p>
            <a:pPr>
              <a:defRPr/>
            </a:pPr>
            <a:fld id="{B65F6452-C21C-43BD-A7D0-080D552EF026}"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F498BF3B-589A-4E2F-9AE7-4752873D026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D20A638-DD6C-412D-9068-B36538966461}" type="slidenum">
              <a:rPr lang="en-US" altLang="el-GR">
                <a:solidFill>
                  <a:srgbClr val="FFFFFF"/>
                </a:solidFill>
                <a:latin typeface="Trebuchet MS" panose="020B0603020202020204" pitchFamily="34" charset="0"/>
              </a:rPr>
              <a:pPr eaLnBrk="1" hangingPunct="1"/>
              <a:t>6</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10FD4DAB-E8E2-46F9-B30C-FC1D67AF839D}"/>
              </a:ext>
            </a:extLst>
          </p:cNvPr>
          <p:cNvSpPr>
            <a:spLocks noGrp="1"/>
          </p:cNvSpPr>
          <p:nvPr>
            <p:ph type="ftr" sz="quarter" idx="11"/>
          </p:nvPr>
        </p:nvSpPr>
        <p:spPr>
          <a:xfrm>
            <a:off x="346075"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a:extLst>
              <a:ext uri="{FF2B5EF4-FFF2-40B4-BE49-F238E27FC236}">
                <a16:creationId xmlns:a16="http://schemas.microsoft.com/office/drawing/2014/main" id="{60983740-36EC-4E87-9676-1EB80559322D}"/>
              </a:ext>
            </a:extLst>
          </p:cNvPr>
          <p:cNvSpPr>
            <a:spLocks noGrp="1"/>
          </p:cNvSpPr>
          <p:nvPr>
            <p:ph type="title"/>
          </p:nvPr>
        </p:nvSpPr>
        <p:spPr/>
        <p:txBody>
          <a:bodyPr/>
          <a:lstStyle/>
          <a:p>
            <a:pPr eaLnBrk="1" hangingPunct="1"/>
            <a:r>
              <a:rPr lang="el-GR" altLang="el-GR"/>
              <a:t>Προγράμματα Μετάβασης</a:t>
            </a:r>
          </a:p>
        </p:txBody>
      </p:sp>
      <p:sp>
        <p:nvSpPr>
          <p:cNvPr id="3" name="2 - Θέση περιεχομένου">
            <a:extLst>
              <a:ext uri="{FF2B5EF4-FFF2-40B4-BE49-F238E27FC236}">
                <a16:creationId xmlns:a16="http://schemas.microsoft.com/office/drawing/2014/main" id="{F7CFE90E-6E21-471B-BCEC-2A3A6084EBCF}"/>
              </a:ext>
            </a:extLst>
          </p:cNvPr>
          <p:cNvSpPr>
            <a:spLocks noGrp="1"/>
          </p:cNvSpPr>
          <p:nvPr>
            <p:ph idx="1"/>
          </p:nvPr>
        </p:nvSpPr>
        <p:spPr>
          <a:xfrm>
            <a:off x="442913" y="2092325"/>
            <a:ext cx="11526837" cy="4281488"/>
          </a:xfrm>
          <a:solidFill>
            <a:schemeClr val="accent2"/>
          </a:solidFill>
        </p:spPr>
        <p:txBody>
          <a:bodyPr rtlCol="0">
            <a:normAutofit fontScale="85000" lnSpcReduction="10000"/>
          </a:bodyPr>
          <a:lstStyle/>
          <a:p>
            <a:pPr eaLnBrk="1" fontAlgn="auto" hangingPunct="1">
              <a:spcAft>
                <a:spcPts val="0"/>
              </a:spcAft>
              <a:defRPr/>
            </a:pPr>
            <a:r>
              <a:rPr lang="el-GR" dirty="0">
                <a:solidFill>
                  <a:schemeClr val="bg1"/>
                </a:solidFill>
              </a:rPr>
              <a:t>Η αδυναμία προσαρμογής των παιδιών στις νέες αλλαγές κατά τη διάρκεια αυτής της σχολικής περιόδου, μπορεί να έχει μακροπρόθεσμες επιπτώσεις</a:t>
            </a:r>
            <a:r>
              <a:rPr lang="en-US" dirty="0">
                <a:solidFill>
                  <a:schemeClr val="bg1"/>
                </a:solidFill>
              </a:rPr>
              <a:t>:</a:t>
            </a:r>
            <a:endParaRPr lang="el-GR" dirty="0">
              <a:solidFill>
                <a:schemeClr val="bg1"/>
              </a:solidFill>
            </a:endParaRPr>
          </a:p>
          <a:p>
            <a:pPr eaLnBrk="1" fontAlgn="auto" hangingPunct="1">
              <a:spcAft>
                <a:spcPts val="0"/>
              </a:spcAft>
              <a:buFont typeface="Wingdings" pitchFamily="2" charset="2"/>
              <a:buChar char="ü"/>
              <a:defRPr/>
            </a:pPr>
            <a:r>
              <a:rPr lang="el-GR" dirty="0">
                <a:solidFill>
                  <a:schemeClr val="bg1"/>
                </a:solidFill>
              </a:rPr>
              <a:t> στην περαιτέρω ακαδημαϊκή εξέλιξή τους,</a:t>
            </a:r>
          </a:p>
          <a:p>
            <a:pPr eaLnBrk="1" fontAlgn="auto" hangingPunct="1">
              <a:spcAft>
                <a:spcPts val="0"/>
              </a:spcAft>
              <a:buFont typeface="Wingdings" pitchFamily="2" charset="2"/>
              <a:buChar char="ü"/>
              <a:defRPr/>
            </a:pPr>
            <a:r>
              <a:rPr lang="el-GR" dirty="0">
                <a:solidFill>
                  <a:schemeClr val="bg1"/>
                </a:solidFill>
              </a:rPr>
              <a:t> την κοινωνικοποίησή τους</a:t>
            </a:r>
          </a:p>
          <a:p>
            <a:pPr eaLnBrk="1" fontAlgn="auto" hangingPunct="1">
              <a:spcAft>
                <a:spcPts val="0"/>
              </a:spcAft>
              <a:buFont typeface="Wingdings" pitchFamily="2" charset="2"/>
              <a:buChar char="ü"/>
              <a:defRPr/>
            </a:pPr>
            <a:r>
              <a:rPr lang="el-GR" dirty="0">
                <a:solidFill>
                  <a:schemeClr val="bg1"/>
                </a:solidFill>
              </a:rPr>
              <a:t> αλλά και στη διαμόρφωση βαθύτερων χαρακτηριστικών της προσωπικότητάς τους (</a:t>
            </a:r>
            <a:r>
              <a:rPr lang="el-GR" dirty="0" err="1">
                <a:solidFill>
                  <a:schemeClr val="bg1"/>
                </a:solidFill>
              </a:rPr>
              <a:t>Μπαγάκης</a:t>
            </a:r>
            <a:r>
              <a:rPr lang="el-GR" dirty="0">
                <a:solidFill>
                  <a:schemeClr val="bg1"/>
                </a:solidFill>
              </a:rPr>
              <a:t>, Διδάχου, </a:t>
            </a:r>
            <a:r>
              <a:rPr lang="el-GR" dirty="0" err="1">
                <a:solidFill>
                  <a:schemeClr val="bg1"/>
                </a:solidFill>
              </a:rPr>
              <a:t>Βαλμάς</a:t>
            </a:r>
            <a:r>
              <a:rPr lang="el-GR" dirty="0">
                <a:solidFill>
                  <a:schemeClr val="bg1"/>
                </a:solidFill>
              </a:rPr>
              <a:t>, </a:t>
            </a:r>
            <a:r>
              <a:rPr lang="el-GR" dirty="0" err="1">
                <a:solidFill>
                  <a:schemeClr val="bg1"/>
                </a:solidFill>
              </a:rPr>
              <a:t>Λουμάκου</a:t>
            </a:r>
            <a:r>
              <a:rPr lang="el-GR" dirty="0">
                <a:solidFill>
                  <a:schemeClr val="bg1"/>
                </a:solidFill>
              </a:rPr>
              <a:t> &amp; </a:t>
            </a:r>
            <a:r>
              <a:rPr lang="el-GR" dirty="0" err="1">
                <a:solidFill>
                  <a:schemeClr val="bg1"/>
                </a:solidFill>
              </a:rPr>
              <a:t>Πομώνης</a:t>
            </a:r>
            <a:r>
              <a:rPr lang="el-GR" dirty="0">
                <a:solidFill>
                  <a:schemeClr val="bg1"/>
                </a:solidFill>
              </a:rPr>
              <a:t>, 2006).</a:t>
            </a:r>
          </a:p>
          <a:p>
            <a:pPr eaLnBrk="1" fontAlgn="auto" hangingPunct="1">
              <a:spcAft>
                <a:spcPts val="0"/>
              </a:spcAft>
              <a:buFont typeface="Arial" panose="020B0604020202020204" pitchFamily="34" charset="0"/>
              <a:buNone/>
              <a:defRPr/>
            </a:pPr>
            <a:endParaRPr lang="el-GR" dirty="0">
              <a:solidFill>
                <a:schemeClr val="bg1"/>
              </a:solidFill>
            </a:endParaRPr>
          </a:p>
          <a:p>
            <a:pPr eaLnBrk="1" fontAlgn="auto" hangingPunct="1">
              <a:spcAft>
                <a:spcPts val="0"/>
              </a:spcAft>
              <a:defRPr/>
            </a:pPr>
            <a:r>
              <a:rPr lang="el-GR" dirty="0">
                <a:solidFill>
                  <a:schemeClr val="bg1"/>
                </a:solidFill>
              </a:rPr>
              <a:t> Βιβλιογραφικά (</a:t>
            </a:r>
            <a:r>
              <a:rPr lang="en-US" dirty="0">
                <a:solidFill>
                  <a:schemeClr val="bg1"/>
                </a:solidFill>
              </a:rPr>
              <a:t>Transition to School for Children with Disabilities</a:t>
            </a:r>
            <a:r>
              <a:rPr lang="el-GR" dirty="0">
                <a:solidFill>
                  <a:schemeClr val="bg1"/>
                </a:solidFill>
              </a:rPr>
              <a:t>: </a:t>
            </a:r>
            <a:r>
              <a:rPr lang="en-US" dirty="0">
                <a:solidFill>
                  <a:schemeClr val="bg1"/>
                </a:solidFill>
              </a:rPr>
              <a:t>A Review of the Literature</a:t>
            </a:r>
            <a:r>
              <a:rPr lang="el-GR" dirty="0">
                <a:solidFill>
                  <a:schemeClr val="bg1"/>
                </a:solidFill>
              </a:rPr>
              <a:t>, 2010) αναφέρονται πολλοί τρόποι με τους οποίους οι εκπαιδευτικοί μπορούν να στηρίξουν τη μετάβαση των νηπίων στο δημοτικό σχολείο</a:t>
            </a:r>
          </a:p>
          <a:p>
            <a:pPr eaLnBrk="1" fontAlgn="auto" hangingPunct="1">
              <a:lnSpc>
                <a:spcPct val="160000"/>
              </a:lnSpc>
              <a:spcAft>
                <a:spcPts val="0"/>
              </a:spcAft>
              <a:defRPr/>
            </a:pPr>
            <a:r>
              <a:rPr lang="el-GR" b="1" i="1" dirty="0">
                <a:solidFill>
                  <a:srgbClr val="C00000"/>
                </a:solidFill>
              </a:rPr>
              <a:t>Ένας από αυτούς τους τρόπους είναι τα προγράμματα μετάβασης που πρέπει να σχεδιάζονται και να αξιολογούνται από όλους τους εμπλεκομένους σε αυτή τη διαδικασία. </a:t>
            </a:r>
          </a:p>
          <a:p>
            <a:pPr eaLnBrk="1" fontAlgn="auto" hangingPunct="1">
              <a:spcAft>
                <a:spcPts val="0"/>
              </a:spcAft>
              <a:defRPr/>
            </a:pPr>
            <a:endParaRPr lang="el-GR" dirty="0"/>
          </a:p>
        </p:txBody>
      </p:sp>
      <p:sp>
        <p:nvSpPr>
          <p:cNvPr id="4" name="3 - Θέση ημερομηνίας">
            <a:extLst>
              <a:ext uri="{FF2B5EF4-FFF2-40B4-BE49-F238E27FC236}">
                <a16:creationId xmlns:a16="http://schemas.microsoft.com/office/drawing/2014/main" id="{1B19BA56-C22A-4D0C-8831-11EDE0BFC024}"/>
              </a:ext>
            </a:extLst>
          </p:cNvPr>
          <p:cNvSpPr>
            <a:spLocks noGrp="1"/>
          </p:cNvSpPr>
          <p:nvPr>
            <p:ph type="dt" sz="quarter" idx="10"/>
          </p:nvPr>
        </p:nvSpPr>
        <p:spPr>
          <a:xfrm>
            <a:off x="9269413" y="6310313"/>
            <a:ext cx="2743200" cy="365125"/>
          </a:xfrm>
        </p:spPr>
        <p:txBody>
          <a:bodyPr/>
          <a:lstStyle/>
          <a:p>
            <a:pPr>
              <a:defRPr/>
            </a:pPr>
            <a:fld id="{D1B114AE-3270-4FDC-87FB-92D6B446C814}"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864FB390-9BD1-4988-AFE5-544951113EF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B533943-8830-41D6-A415-E5F3089483EE}" type="slidenum">
              <a:rPr lang="en-US" altLang="el-GR">
                <a:solidFill>
                  <a:srgbClr val="FFFFFF"/>
                </a:solidFill>
                <a:latin typeface="Trebuchet MS" panose="020B0603020202020204" pitchFamily="34" charset="0"/>
              </a:rPr>
              <a:pPr eaLnBrk="1" hangingPunct="1"/>
              <a:t>7</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DEDA2D02-5378-4DF7-AEDE-099B31878536}"/>
              </a:ext>
            </a:extLst>
          </p:cNvPr>
          <p:cNvSpPr>
            <a:spLocks noGrp="1"/>
          </p:cNvSpPr>
          <p:nvPr>
            <p:ph type="ftr" sz="quarter" idx="11"/>
          </p:nvPr>
        </p:nvSpPr>
        <p:spPr>
          <a:xfrm>
            <a:off x="390525" y="6310313"/>
            <a:ext cx="6870700" cy="365125"/>
          </a:xfrm>
        </p:spPr>
        <p:txBody>
          <a:bodyPr/>
          <a:lstStyle/>
          <a:p>
            <a:pPr>
              <a:defRPr/>
            </a:pPr>
            <a:r>
              <a:rPr lang="el-GR" dirty="0"/>
              <a:t>Παναγιώτα Στράτη</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a:extLst>
              <a:ext uri="{FF2B5EF4-FFF2-40B4-BE49-F238E27FC236}">
                <a16:creationId xmlns:a16="http://schemas.microsoft.com/office/drawing/2014/main" id="{9E7DCCED-A4A3-4195-ACEE-A412E6725491}"/>
              </a:ext>
            </a:extLst>
          </p:cNvPr>
          <p:cNvSpPr>
            <a:spLocks noGrp="1"/>
          </p:cNvSpPr>
          <p:nvPr>
            <p:ph type="title"/>
          </p:nvPr>
        </p:nvSpPr>
        <p:spPr/>
        <p:txBody>
          <a:bodyPr/>
          <a:lstStyle/>
          <a:p>
            <a:pPr algn="ctr" eaLnBrk="1" hangingPunct="1"/>
            <a:r>
              <a:rPr lang="el-GR" altLang="el-GR" sz="2400" b="1"/>
              <a:t>Τα προγράμματα, εφαρμόζονται σε τοπικά πλαίσια και λαμβάνουν υπόψη τους τις ιδιαιτερότητες της κάθε περιοχής.</a:t>
            </a:r>
          </a:p>
        </p:txBody>
      </p:sp>
      <p:sp>
        <p:nvSpPr>
          <p:cNvPr id="26627" name="2 - Θέση περιεχομένου">
            <a:extLst>
              <a:ext uri="{FF2B5EF4-FFF2-40B4-BE49-F238E27FC236}">
                <a16:creationId xmlns:a16="http://schemas.microsoft.com/office/drawing/2014/main" id="{1A01BB2C-DA00-4ECC-A20A-9F93A051E431}"/>
              </a:ext>
            </a:extLst>
          </p:cNvPr>
          <p:cNvSpPr>
            <a:spLocks noGrp="1"/>
          </p:cNvSpPr>
          <p:nvPr>
            <p:ph idx="1"/>
          </p:nvPr>
        </p:nvSpPr>
        <p:spPr>
          <a:xfrm>
            <a:off x="471488" y="2336800"/>
            <a:ext cx="11180762" cy="3952875"/>
          </a:xfrm>
          <a:solidFill>
            <a:schemeClr val="accent2"/>
          </a:solidFill>
        </p:spPr>
        <p:txBody>
          <a:bodyPr/>
          <a:lstStyle/>
          <a:p>
            <a:pPr eaLnBrk="1" hangingPunct="1"/>
            <a:r>
              <a:rPr lang="el-GR" altLang="el-GR" b="1">
                <a:solidFill>
                  <a:srgbClr val="C00000"/>
                </a:solidFill>
              </a:rPr>
              <a:t>Για την ομαλή μετάβαση των νηπίων στο δημοτικό σχολείο </a:t>
            </a:r>
            <a:r>
              <a:rPr lang="el-GR" altLang="el-GR">
                <a:solidFill>
                  <a:schemeClr val="bg1"/>
                </a:solidFill>
              </a:rPr>
              <a:t>και την αποφυγή κινδύνων, χρειάζεται συνεργασία όλων των άμεσα εμπλεκομένων</a:t>
            </a:r>
            <a:r>
              <a:rPr lang="en-US" altLang="el-GR">
                <a:solidFill>
                  <a:schemeClr val="bg1"/>
                </a:solidFill>
              </a:rPr>
              <a:t>:</a:t>
            </a:r>
          </a:p>
          <a:p>
            <a:pPr eaLnBrk="1" hangingPunct="1">
              <a:buFont typeface="Wingdings" panose="05000000000000000000" pitchFamily="2" charset="2"/>
              <a:buChar char="ü"/>
            </a:pPr>
            <a:r>
              <a:rPr lang="el-GR" altLang="el-GR">
                <a:solidFill>
                  <a:schemeClr val="bg1"/>
                </a:solidFill>
              </a:rPr>
              <a:t> των εκπαιδευτικών των δύο βαθμίδων (νηπιαγωγών, δασκάλων)</a:t>
            </a:r>
            <a:endParaRPr lang="en-US" altLang="el-GR">
              <a:solidFill>
                <a:schemeClr val="bg1"/>
              </a:solidFill>
            </a:endParaRPr>
          </a:p>
          <a:p>
            <a:pPr eaLnBrk="1" hangingPunct="1">
              <a:buFont typeface="Wingdings" panose="05000000000000000000" pitchFamily="2" charset="2"/>
              <a:buChar char="ü"/>
            </a:pPr>
            <a:r>
              <a:rPr lang="el-GR" altLang="el-GR">
                <a:solidFill>
                  <a:schemeClr val="bg1"/>
                </a:solidFill>
              </a:rPr>
              <a:t> και της οικογένειας, </a:t>
            </a:r>
            <a:endParaRPr lang="en-US" altLang="el-GR">
              <a:solidFill>
                <a:schemeClr val="bg1"/>
              </a:solidFill>
            </a:endParaRPr>
          </a:p>
          <a:p>
            <a:pPr eaLnBrk="1" hangingPunct="1"/>
            <a:endParaRPr lang="en-US" altLang="el-GR">
              <a:solidFill>
                <a:schemeClr val="bg1"/>
              </a:solidFill>
            </a:endParaRPr>
          </a:p>
          <a:p>
            <a:pPr eaLnBrk="1" hangingPunct="1">
              <a:lnSpc>
                <a:spcPct val="150000"/>
              </a:lnSpc>
            </a:pPr>
            <a:r>
              <a:rPr lang="en-US" altLang="el-GR">
                <a:solidFill>
                  <a:schemeClr val="bg1"/>
                </a:solidFill>
              </a:rPr>
              <a:t>O</a:t>
            </a:r>
            <a:r>
              <a:rPr lang="el-GR" altLang="el-GR">
                <a:solidFill>
                  <a:schemeClr val="bg1"/>
                </a:solidFill>
              </a:rPr>
              <a:t>ι οποίοι πρέπει να λάβουν υπόψη τους ότι, </a:t>
            </a:r>
            <a:r>
              <a:rPr lang="el-GR" altLang="el-GR" b="1">
                <a:solidFill>
                  <a:srgbClr val="C00000"/>
                </a:solidFill>
              </a:rPr>
              <a:t>η συνέχεια στη μάθηση επέρχεται μέσα από αναπτυξιακά κατάλληλα προγράμματα</a:t>
            </a:r>
            <a:r>
              <a:rPr lang="el-GR" altLang="el-GR">
                <a:solidFill>
                  <a:schemeClr val="bg1"/>
                </a:solidFill>
              </a:rPr>
              <a:t>  συνεργασίας και κοινής εργασίας για παιδιά του νηπιαγωγείου και της πρώτης δημοτικού.</a:t>
            </a:r>
          </a:p>
        </p:txBody>
      </p:sp>
      <p:sp>
        <p:nvSpPr>
          <p:cNvPr id="4" name="3 - Θέση ημερομηνίας">
            <a:extLst>
              <a:ext uri="{FF2B5EF4-FFF2-40B4-BE49-F238E27FC236}">
                <a16:creationId xmlns:a16="http://schemas.microsoft.com/office/drawing/2014/main" id="{96A8F6BF-6D93-498B-8068-5CC26DA76E11}"/>
              </a:ext>
            </a:extLst>
          </p:cNvPr>
          <p:cNvSpPr>
            <a:spLocks noGrp="1"/>
          </p:cNvSpPr>
          <p:nvPr>
            <p:ph type="dt" sz="quarter" idx="10"/>
          </p:nvPr>
        </p:nvSpPr>
        <p:spPr>
          <a:xfrm>
            <a:off x="9144000" y="6492875"/>
            <a:ext cx="2743200" cy="365125"/>
          </a:xfrm>
        </p:spPr>
        <p:txBody>
          <a:bodyPr/>
          <a:lstStyle/>
          <a:p>
            <a:pPr>
              <a:defRPr/>
            </a:pPr>
            <a:fld id="{34004C29-3E7D-4E46-A0CC-369B223C2F79}"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3BBC3780-74EB-47A9-A223-5B2652CC3B0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B43F177-3413-4735-837E-BBEE41C4FB60}" type="slidenum">
              <a:rPr lang="en-US" altLang="el-GR">
                <a:solidFill>
                  <a:srgbClr val="FFFFFF"/>
                </a:solidFill>
                <a:latin typeface="Trebuchet MS" panose="020B0603020202020204" pitchFamily="34" charset="0"/>
              </a:rPr>
              <a:pPr eaLnBrk="1" hangingPunct="1"/>
              <a:t>8</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5F85FFD6-BD90-47B6-BDFB-46FFE8CA3D00}"/>
              </a:ext>
            </a:extLst>
          </p:cNvPr>
          <p:cNvSpPr>
            <a:spLocks noGrp="1"/>
          </p:cNvSpPr>
          <p:nvPr>
            <p:ph type="ftr" sz="quarter" idx="11"/>
          </p:nvPr>
        </p:nvSpPr>
        <p:spPr>
          <a:xfrm>
            <a:off x="458788" y="6492875"/>
            <a:ext cx="6870700" cy="365125"/>
          </a:xfrm>
        </p:spPr>
        <p:txBody>
          <a:bodyPr/>
          <a:lstStyle/>
          <a:p>
            <a:pPr>
              <a:defRPr/>
            </a:pPr>
            <a:r>
              <a:rPr lang="el-GR" dirty="0"/>
              <a:t>Παναγιώτα Στράτη</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a:extLst>
              <a:ext uri="{FF2B5EF4-FFF2-40B4-BE49-F238E27FC236}">
                <a16:creationId xmlns:a16="http://schemas.microsoft.com/office/drawing/2014/main" id="{0C3A3D26-55A8-478F-A4EB-A619D6490720}"/>
              </a:ext>
            </a:extLst>
          </p:cNvPr>
          <p:cNvSpPr>
            <a:spLocks noGrp="1"/>
          </p:cNvSpPr>
          <p:nvPr>
            <p:ph type="title"/>
          </p:nvPr>
        </p:nvSpPr>
        <p:spPr/>
        <p:txBody>
          <a:bodyPr/>
          <a:lstStyle/>
          <a:p>
            <a:pPr algn="ctr" eaLnBrk="1" hangingPunct="1"/>
            <a:r>
              <a:rPr lang="el-GR" altLang="el-GR"/>
              <a:t>Μοντέλα Μετάβασης</a:t>
            </a:r>
          </a:p>
        </p:txBody>
      </p:sp>
      <p:sp>
        <p:nvSpPr>
          <p:cNvPr id="3" name="2 - Θέση περιεχομένου">
            <a:extLst>
              <a:ext uri="{FF2B5EF4-FFF2-40B4-BE49-F238E27FC236}">
                <a16:creationId xmlns:a16="http://schemas.microsoft.com/office/drawing/2014/main" id="{357AD5B6-C2B1-4C50-88B6-5283FA7C65CB}"/>
              </a:ext>
            </a:extLst>
          </p:cNvPr>
          <p:cNvSpPr>
            <a:spLocks noGrp="1"/>
          </p:cNvSpPr>
          <p:nvPr>
            <p:ph idx="1"/>
          </p:nvPr>
        </p:nvSpPr>
        <p:spPr>
          <a:xfrm>
            <a:off x="346075" y="2336800"/>
            <a:ext cx="11541125" cy="3981450"/>
          </a:xfrm>
          <a:solidFill>
            <a:schemeClr val="accent2"/>
          </a:solidFill>
        </p:spPr>
        <p:txBody>
          <a:bodyPr rtlCol="0">
            <a:normAutofit fontScale="92500" lnSpcReduction="20000"/>
          </a:bodyPr>
          <a:lstStyle/>
          <a:p>
            <a:pPr eaLnBrk="1" fontAlgn="auto" hangingPunct="1">
              <a:lnSpc>
                <a:spcPct val="150000"/>
              </a:lnSpc>
              <a:spcAft>
                <a:spcPts val="0"/>
              </a:spcAft>
              <a:defRPr/>
            </a:pPr>
            <a:r>
              <a:rPr lang="el-GR" dirty="0">
                <a:solidFill>
                  <a:schemeClr val="bg1"/>
                </a:solidFill>
              </a:rPr>
              <a:t>1) Το </a:t>
            </a:r>
            <a:r>
              <a:rPr lang="el-GR" dirty="0" err="1">
                <a:solidFill>
                  <a:schemeClr val="bg1"/>
                </a:solidFill>
              </a:rPr>
              <a:t>οικοσυστημικό</a:t>
            </a:r>
            <a:r>
              <a:rPr lang="el-GR" dirty="0">
                <a:solidFill>
                  <a:schemeClr val="bg1"/>
                </a:solidFill>
              </a:rPr>
              <a:t> - αναπτυξιακό μοντέλο (</a:t>
            </a:r>
            <a:r>
              <a:rPr lang="en-US" dirty="0" err="1">
                <a:solidFill>
                  <a:schemeClr val="bg1"/>
                </a:solidFill>
              </a:rPr>
              <a:t>Bronfenbrenner</a:t>
            </a:r>
            <a:r>
              <a:rPr lang="el-GR" dirty="0">
                <a:solidFill>
                  <a:schemeClr val="bg1"/>
                </a:solidFill>
              </a:rPr>
              <a:t>, 1986 </a:t>
            </a:r>
            <a:r>
              <a:rPr lang="el-GR" b="1" dirty="0">
                <a:solidFill>
                  <a:schemeClr val="bg1"/>
                </a:solidFill>
              </a:rPr>
              <a:t>▪ </a:t>
            </a:r>
            <a:r>
              <a:rPr lang="el-GR" dirty="0">
                <a:solidFill>
                  <a:schemeClr val="bg1"/>
                </a:solidFill>
              </a:rPr>
              <a:t> </a:t>
            </a:r>
            <a:r>
              <a:rPr lang="en-US" dirty="0" err="1">
                <a:solidFill>
                  <a:schemeClr val="bg1"/>
                </a:solidFill>
              </a:rPr>
              <a:t>Bronfenbrenner</a:t>
            </a:r>
            <a:r>
              <a:rPr lang="el-GR" dirty="0">
                <a:solidFill>
                  <a:schemeClr val="bg1"/>
                </a:solidFill>
              </a:rPr>
              <a:t>  &amp; </a:t>
            </a:r>
            <a:r>
              <a:rPr lang="en-US" dirty="0">
                <a:solidFill>
                  <a:schemeClr val="bg1"/>
                </a:solidFill>
              </a:rPr>
              <a:t>Morris</a:t>
            </a:r>
            <a:r>
              <a:rPr lang="el-GR" dirty="0">
                <a:solidFill>
                  <a:schemeClr val="bg1"/>
                </a:solidFill>
              </a:rPr>
              <a:t>, 2006), που υιοθετείται πιο συχνά, </a:t>
            </a:r>
            <a:r>
              <a:rPr lang="el-GR" b="1" dirty="0">
                <a:solidFill>
                  <a:srgbClr val="C00000"/>
                </a:solidFill>
              </a:rPr>
              <a:t>αντιμετωπίζει το νήπιο ολικά</a:t>
            </a:r>
            <a:r>
              <a:rPr lang="el-GR" dirty="0">
                <a:solidFill>
                  <a:schemeClr val="bg1"/>
                </a:solidFill>
              </a:rPr>
              <a:t>, εμπλέκοντας στη διαδικασία μετάβασης </a:t>
            </a:r>
            <a:endParaRPr lang="en-US" dirty="0">
              <a:solidFill>
                <a:schemeClr val="bg1"/>
              </a:solidFill>
            </a:endParaRPr>
          </a:p>
          <a:p>
            <a:pPr eaLnBrk="1" fontAlgn="auto" hangingPunct="1">
              <a:lnSpc>
                <a:spcPct val="150000"/>
              </a:lnSpc>
              <a:spcAft>
                <a:spcPts val="0"/>
              </a:spcAft>
              <a:buFont typeface="Wingdings" pitchFamily="2" charset="2"/>
              <a:buChar char="ü"/>
              <a:defRPr/>
            </a:pPr>
            <a:r>
              <a:rPr lang="el-GR" dirty="0">
                <a:solidFill>
                  <a:schemeClr val="bg1"/>
                </a:solidFill>
              </a:rPr>
              <a:t>τόσο το σχολικό περιβάλλον</a:t>
            </a:r>
            <a:endParaRPr lang="en-US" dirty="0">
              <a:solidFill>
                <a:schemeClr val="bg1"/>
              </a:solidFill>
            </a:endParaRPr>
          </a:p>
          <a:p>
            <a:pPr eaLnBrk="1" fontAlgn="auto" hangingPunct="1">
              <a:lnSpc>
                <a:spcPct val="150000"/>
              </a:lnSpc>
              <a:spcAft>
                <a:spcPts val="0"/>
              </a:spcAft>
              <a:buFont typeface="Wingdings" pitchFamily="2" charset="2"/>
              <a:buChar char="ü"/>
              <a:defRPr/>
            </a:pPr>
            <a:r>
              <a:rPr lang="el-GR" dirty="0">
                <a:solidFill>
                  <a:schemeClr val="bg1"/>
                </a:solidFill>
              </a:rPr>
              <a:t> όσο και το οικογενειακό,</a:t>
            </a:r>
            <a:endParaRPr lang="en-US" dirty="0">
              <a:solidFill>
                <a:schemeClr val="bg1"/>
              </a:solidFill>
            </a:endParaRPr>
          </a:p>
          <a:p>
            <a:pPr eaLnBrk="1" fontAlgn="auto" hangingPunct="1">
              <a:lnSpc>
                <a:spcPct val="150000"/>
              </a:lnSpc>
              <a:spcAft>
                <a:spcPts val="0"/>
              </a:spcAft>
              <a:defRPr/>
            </a:pPr>
            <a:r>
              <a:rPr lang="el-GR" dirty="0">
                <a:solidFill>
                  <a:schemeClr val="bg1"/>
                </a:solidFill>
              </a:rPr>
              <a:t> Λαμβάνει υπόψη </a:t>
            </a:r>
            <a:r>
              <a:rPr lang="el-GR" b="1" dirty="0">
                <a:solidFill>
                  <a:srgbClr val="C00000"/>
                </a:solidFill>
              </a:rPr>
              <a:t>τη σταθερότητα και τη δυναμική των </a:t>
            </a:r>
            <a:r>
              <a:rPr lang="el-GR" b="1" u="sng" dirty="0">
                <a:solidFill>
                  <a:srgbClr val="C00000"/>
                </a:solidFill>
              </a:rPr>
              <a:t>σχέσεων </a:t>
            </a:r>
            <a:r>
              <a:rPr lang="el-GR" u="sng" dirty="0">
                <a:solidFill>
                  <a:schemeClr val="bg1"/>
                </a:solidFill>
              </a:rPr>
              <a:t>μεταξύ σχολείου, οικογένειας και κοινότητας</a:t>
            </a:r>
            <a:r>
              <a:rPr lang="el-GR" dirty="0">
                <a:solidFill>
                  <a:schemeClr val="bg1"/>
                </a:solidFill>
              </a:rPr>
              <a:t>, καθώς το παιδί μετακινείται από το νηπιαγωγείο προς το δημοτικό σχολείο.</a:t>
            </a:r>
          </a:p>
          <a:p>
            <a:pPr eaLnBrk="1" fontAlgn="auto" hangingPunct="1">
              <a:spcAft>
                <a:spcPts val="0"/>
              </a:spcAft>
              <a:defRPr/>
            </a:pPr>
            <a:endParaRPr lang="el-GR" dirty="0"/>
          </a:p>
        </p:txBody>
      </p:sp>
      <p:sp>
        <p:nvSpPr>
          <p:cNvPr id="4" name="3 - Θέση ημερομηνίας">
            <a:extLst>
              <a:ext uri="{FF2B5EF4-FFF2-40B4-BE49-F238E27FC236}">
                <a16:creationId xmlns:a16="http://schemas.microsoft.com/office/drawing/2014/main" id="{72846E79-37CF-46BC-A376-C409411A997A}"/>
              </a:ext>
            </a:extLst>
          </p:cNvPr>
          <p:cNvSpPr>
            <a:spLocks noGrp="1"/>
          </p:cNvSpPr>
          <p:nvPr>
            <p:ph type="dt" sz="quarter" idx="10"/>
          </p:nvPr>
        </p:nvSpPr>
        <p:spPr>
          <a:xfrm>
            <a:off x="9117013" y="6324600"/>
            <a:ext cx="2743200" cy="365125"/>
          </a:xfrm>
        </p:spPr>
        <p:txBody>
          <a:bodyPr/>
          <a:lstStyle/>
          <a:p>
            <a:pPr>
              <a:defRPr/>
            </a:pPr>
            <a:fld id="{8CE4B2FE-9FFF-45A3-A58E-7DA5B11757DC}" type="datetime4">
              <a:rPr lang="el-GR"/>
              <a:pPr>
                <a:defRPr/>
              </a:pPr>
              <a:t>22 Δεκεμβρίου 2019</a:t>
            </a:fld>
            <a:endParaRPr lang="en-US" dirty="0"/>
          </a:p>
        </p:txBody>
      </p:sp>
      <p:sp>
        <p:nvSpPr>
          <p:cNvPr id="6" name="5 - Θέση αριθμού διαφάνειας">
            <a:extLst>
              <a:ext uri="{FF2B5EF4-FFF2-40B4-BE49-F238E27FC236}">
                <a16:creationId xmlns:a16="http://schemas.microsoft.com/office/drawing/2014/main" id="{8DF50A48-4A42-46D0-8B7E-D27D5AD86EE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17BAA76-4D3F-4745-A646-5339177328DB}" type="slidenum">
              <a:rPr lang="en-US" altLang="el-GR">
                <a:solidFill>
                  <a:srgbClr val="FFFFFF"/>
                </a:solidFill>
                <a:latin typeface="Trebuchet MS" panose="020B0603020202020204" pitchFamily="34" charset="0"/>
              </a:rPr>
              <a:pPr eaLnBrk="1" hangingPunct="1"/>
              <a:t>9</a:t>
            </a:fld>
            <a:endParaRPr lang="en-US" altLang="el-GR">
              <a:solidFill>
                <a:srgbClr val="FFFFFF"/>
              </a:solidFill>
              <a:latin typeface="Trebuchet MS" panose="020B0603020202020204" pitchFamily="34" charset="0"/>
            </a:endParaRPr>
          </a:p>
        </p:txBody>
      </p:sp>
      <p:sp>
        <p:nvSpPr>
          <p:cNvPr id="7" name="6 - Θέση υποσέλιδου">
            <a:extLst>
              <a:ext uri="{FF2B5EF4-FFF2-40B4-BE49-F238E27FC236}">
                <a16:creationId xmlns:a16="http://schemas.microsoft.com/office/drawing/2014/main" id="{65EA102E-FB83-46CA-975B-128F99500BF3}"/>
              </a:ext>
            </a:extLst>
          </p:cNvPr>
          <p:cNvSpPr>
            <a:spLocks noGrp="1"/>
          </p:cNvSpPr>
          <p:nvPr>
            <p:ph type="ftr" sz="quarter" idx="11"/>
          </p:nvPr>
        </p:nvSpPr>
        <p:spPr>
          <a:xfrm>
            <a:off x="473075" y="6492875"/>
            <a:ext cx="6870700" cy="365125"/>
          </a:xfrm>
        </p:spPr>
        <p:txBody>
          <a:bodyPr/>
          <a:lstStyle/>
          <a:p>
            <a:pPr>
              <a:defRPr/>
            </a:pPr>
            <a:r>
              <a:rPr lang="el-GR" dirty="0"/>
              <a:t>Παναγιώτα Στράτη</a:t>
            </a:r>
            <a:endParaRPr lang="en-US" dirty="0"/>
          </a:p>
        </p:txBody>
      </p:sp>
    </p:spTree>
  </p:cSld>
  <p:clrMapOvr>
    <a:masterClrMapping/>
  </p:clrMapOvr>
</p:sld>
</file>

<file path=ppt/theme/theme1.xml><?xml version="1.0" encoding="utf-8"?>
<a:theme xmlns:a="http://schemas.openxmlformats.org/drawingml/2006/main" name="TM04033917[[fn=Berlin]]_novariants">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TM04033917[[fn=Berlin]]_novariants" id="{309C13C0-3BE0-4E8F-8916-1D5516B3B5DD}" vid="{18E1BE87-7240-45DF-8788-3CAEB7F17AB1}"/>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TM00001032</Template>
  <TotalTime>238</TotalTime>
  <Words>2738</Words>
  <Application>Microsoft Office PowerPoint</Application>
  <PresentationFormat>Ευρεία οθόνη</PresentationFormat>
  <Paragraphs>263</Paragraphs>
  <Slides>30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30</vt:i4>
      </vt:variant>
    </vt:vector>
  </HeadingPairs>
  <TitlesOfParts>
    <vt:vector size="36" baseType="lpstr">
      <vt:lpstr>Arial</vt:lpstr>
      <vt:lpstr>Trebuchet MS</vt:lpstr>
      <vt:lpstr>Calibri</vt:lpstr>
      <vt:lpstr>Wingdings</vt:lpstr>
      <vt:lpstr>Times New Roman</vt:lpstr>
      <vt:lpstr>TM04033917[[fn=Berlin]]_novariants</vt:lpstr>
      <vt:lpstr>       ΣΥΝΕΡΓΑΣΙΑ ΟΙΚΟΓΕΝΕΙΑΣ, ΣΧΟΛΕΙΟΥ  ΚΑΙ ΚΟΙΝΟΤΗΤΑΣ </vt:lpstr>
      <vt:lpstr>Η ΜΕΤΑΒΑΣΗ ΑΠΟ ΤΟ ΝΗΠΙΑΓΩΓΕΙΟ ΣΤΟ ΔΗΜΟΤΙΚΟ ΣΧΟΛΕΙΟ</vt:lpstr>
      <vt:lpstr>Η ΜΕΤΑΒΑΣΗ ΑΠΟ ΤΟ ΝΗΠΙΑΓΩΓΕΙΟ ΣΤΟ ΔΗΜΟΤΙΚΟ ΣΧΟΛΕΙΟ</vt:lpstr>
      <vt:lpstr>Παρουσίαση του PowerPoint</vt:lpstr>
      <vt:lpstr>Παρουσίαση του PowerPoint</vt:lpstr>
      <vt:lpstr>Αλλαγές όπως:</vt:lpstr>
      <vt:lpstr>Προγράμματα Μετάβασης</vt:lpstr>
      <vt:lpstr>Τα προγράμματα, εφαρμόζονται σε τοπικά πλαίσια και λαμβάνουν υπόψη τους τις ιδιαιτερότητες της κάθε περιοχής.</vt:lpstr>
      <vt:lpstr>Μοντέλα Μετάβασης</vt:lpstr>
      <vt:lpstr>Η Μετάβαση στο σχολείο, σύμφωνα με το αναπτυξιακό μοντέλο, σημαίνει όλες εκείνες τις στρατηγικές και διαδικασίες που σκοπό έχουν:</vt:lpstr>
      <vt:lpstr>2) Το μοντέλο του οικογενειακού άγχους σχετίζεται με την προσαρμογή και τη ρύθμιση  (Bomar &amp; Cooper, 1996 ▪ DeMarco, Ford-Gilboe, Friedmann, McCubbin &amp; McCubbin, 2000)</vt:lpstr>
      <vt:lpstr>Το μοντέλο του οικογενειακού άγχους</vt:lpstr>
      <vt:lpstr>3) Το Εννοιολογικό Μοντέλο για την μετάβαση (Brooker, 2016 ▪ Rous  &amp; Hallam, 2006 ▪ Rous, Myers &amp; Stricklin, 2007), αναπτύχθηκε για να κατανοήσουμε την πολυπλοκότητα  της μετάβασης των παιδιών με αναπηρία και των οικογενειών τους.  Βασίζεται σε ένα συνδυασμό δύο θεωρητικών πλαισίων, των οικολογικών και των οργανωτικών θεωριών των συστημάτων.</vt:lpstr>
      <vt:lpstr>Όμοια στοιχεία σε αυτά τα μοντέλα είναι ότι:  </vt:lpstr>
      <vt:lpstr>Περιορισμοί  και εμπόδια για την επιτυχή μετάβαση</vt:lpstr>
      <vt:lpstr>Στρατηγικές για την επιτυχή μετάβαση </vt:lpstr>
      <vt:lpstr>Παρουσίαση του PowerPoint</vt:lpstr>
      <vt:lpstr>Συνέχεια και εναρμόνιση των προγραμμάτων </vt:lpstr>
      <vt:lpstr>Η αξιολόγηση των δραστηριοτήτων μετάβασης </vt:lpstr>
      <vt:lpstr>Στρατηγικές για την επιτυχή μετάβαση </vt:lpstr>
      <vt:lpstr>Υποστήριξη και συμμετοχή των οικογενειών στη διαδικασία </vt:lpstr>
      <vt:lpstr>Προοπτικές για τη μετάβαση </vt:lpstr>
      <vt:lpstr>Σύστημα Αποτελεσματικής μετάβασης (Foster, 2013)   </vt:lpstr>
      <vt:lpstr>Οι πρακτικές μετάβασης θα πρέπει να στηριχθούν σε τρεις αλληλένδετες αρχές: </vt:lpstr>
      <vt:lpstr>Πρακτικές μετάβασης από το Νηπιαγωγείο στο Δημοτικό σχολείο</vt:lpstr>
      <vt:lpstr>Πρακτικές μετάβασης από το Νηπιαγωγείο στο Δημοτικό σχολείο</vt:lpstr>
      <vt:lpstr>Πρακτικές μετάβασης από το Νηπιαγωγείο στο Δημοτικό σχολείο</vt:lpstr>
      <vt:lpstr>Πρακτικές μετάβασης από το Νηπιαγωγείο στο Δημοτικό σχολείο</vt:lpstr>
      <vt:lpstr>Πρακτικές Μετάβασης</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XS</dc:creator>
  <cp:lastModifiedBy>ΤΖΙΜΑ ΕΛΕΝΗ</cp:lastModifiedBy>
  <cp:revision>53</cp:revision>
  <dcterms:created xsi:type="dcterms:W3CDTF">2015-09-21T23:12:49Z</dcterms:created>
  <dcterms:modified xsi:type="dcterms:W3CDTF">2019-12-22T12:49:22Z</dcterms:modified>
</cp:coreProperties>
</file>